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168.xml"/>
  <Override ContentType="application/vnd.openxmlformats-officedocument.presentationml.notesSlide+xml" PartName="/ppt/notesSlides/notesSlide222.xml"/>
  <Override ContentType="application/vnd.openxmlformats-officedocument.presentationml.notesSlide+xml" PartName="/ppt/notesSlides/notesSlide257.xml"/>
  <Override ContentType="application/vnd.openxmlformats-officedocument.presentationml.notesSlide+xml" PartName="/ppt/notesSlides/notesSlide265.xml"/>
  <Override ContentType="application/vnd.openxmlformats-officedocument.presentationml.notesSlide+xml" PartName="/ppt/notesSlides/notesSlide125.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249.xml"/>
  <Override ContentType="application/vnd.openxmlformats-officedocument.presentationml.notesSlide+xml" PartName="/ppt/notesSlides/notesSlide273.xml"/>
  <Override ContentType="application/vnd.openxmlformats-officedocument.presentationml.notesSlide+xml" PartName="/ppt/notesSlides/notesSlide206.xml"/>
  <Override ContentType="application/vnd.openxmlformats-officedocument.presentationml.notesSlide+xml" PartName="/ppt/notesSlides/notesSlide230.xml"/>
  <Override ContentType="application/vnd.openxmlformats-officedocument.presentationml.notesSlide+xml" PartName="/ppt/notesSlides/notesSlide91.xml"/>
  <Override ContentType="application/vnd.openxmlformats-officedocument.presentationml.notesSlide+xml" PartName="/ppt/notesSlides/notesSlide133.xml"/>
  <Override ContentType="application/vnd.openxmlformats-officedocument.presentationml.notesSlide+xml" PartName="/ppt/notesSlides/notesSlide176.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16.xml"/>
  <Override ContentType="application/vnd.openxmlformats-officedocument.presentationml.notesSlide+xml" PartName="/ppt/notesSlides/notesSlide214.xml"/>
  <Override ContentType="application/vnd.openxmlformats-officedocument.presentationml.notesSlide+xml" PartName="/ppt/notesSlides/notesSlide1.xml"/>
  <Override ContentType="application/vnd.openxmlformats-officedocument.presentationml.notesSlide+xml" PartName="/ppt/notesSlides/notesSlide196.xml"/>
  <Override ContentType="application/vnd.openxmlformats-officedocument.presentationml.notesSlide+xml" PartName="/ppt/notesSlides/notesSlide250.xml"/>
  <Override ContentType="application/vnd.openxmlformats-officedocument.presentationml.notesSlide+xml" PartName="/ppt/notesSlides/notesSlide105.xml"/>
  <Override ContentType="application/vnd.openxmlformats-officedocument.presentationml.notesSlide+xml" PartName="/ppt/notesSlides/notesSlide148.xml"/>
  <Override ContentType="application/vnd.openxmlformats-officedocument.presentationml.notesSlide+xml" PartName="/ppt/notesSlides/notesSlide202.xml"/>
  <Override ContentType="application/vnd.openxmlformats-officedocument.presentationml.notesSlide+xml" PartName="/ppt/notesSlides/notesSlide39.xml"/>
  <Override ContentType="application/vnd.openxmlformats-officedocument.presentationml.notesSlide+xml" PartName="/ppt/notesSlides/notesSlide137.xml"/>
  <Override ContentType="application/vnd.openxmlformats-officedocument.presentationml.notesSlide+xml" PartName="/ppt/notesSlides/notesSlide277.xml"/>
  <Override ContentType="application/vnd.openxmlformats-officedocument.presentationml.notesSlide+xml" PartName="/ppt/notesSlides/notesSlide87.xml"/>
  <Override ContentType="application/vnd.openxmlformats-officedocument.presentationml.notesSlide+xml" PartName="/ppt/notesSlides/notesSlide44.xml"/>
  <Override ContentType="application/vnd.openxmlformats-officedocument.presentationml.notesSlide+xml" PartName="/ppt/notesSlides/notesSlide234.xml"/>
  <Override ContentType="application/vnd.openxmlformats-officedocument.presentationml.notesSlide+xml" PartName="/ppt/notesSlides/notesSlide141.xml"/>
  <Override ContentType="application/vnd.openxmlformats-officedocument.presentationml.notesSlide+xml" PartName="/ppt/notesSlides/notesSlide153.xml"/>
  <Override ContentType="application/vnd.openxmlformats-officedocument.presentationml.notesSlide+xml" PartName="/ppt/notesSlides/notesSlide110.xml"/>
  <Override ContentType="application/vnd.openxmlformats-officedocument.presentationml.notesSlide+xml" PartName="/ppt/notesSlides/notesSlide184.xml"/>
  <Override ContentType="application/vnd.openxmlformats-officedocument.presentationml.notesSlide+xml" PartName="/ppt/notesSlides/notesSlide75.xml"/>
  <Override ContentType="application/vnd.openxmlformats-officedocument.presentationml.notesSlide+xml" PartName="/ppt/notesSlides/notesSlide229.xml"/>
  <Override ContentType="application/vnd.openxmlformats-officedocument.presentationml.notesSlide+xml" PartName="/ppt/notesSlides/notesSlide180.xml"/>
  <Override ContentType="application/vnd.openxmlformats-officedocument.presentationml.notesSlide+xml" PartName="/ppt/notesSlides/notesSlide172.xml"/>
  <Override ContentType="application/vnd.openxmlformats-officedocument.presentationml.notesSlide+xml" PartName="/ppt/notesSlides/notesSlide261.xml"/>
  <Override ContentType="application/vnd.openxmlformats-officedocument.presentationml.notesSlide+xml" PartName="/ppt/notesSlides/notesSlide9.xml"/>
  <Override ContentType="application/vnd.openxmlformats-officedocument.presentationml.notesSlide+xml" PartName="/ppt/notesSlides/notesSlide63.xml"/>
  <Override ContentType="application/vnd.openxmlformats-officedocument.presentationml.notesSlide+xml" PartName="/ppt/notesSlides/notesSlide270.xml"/>
  <Override ContentType="application/vnd.openxmlformats-officedocument.presentationml.notesSlide+xml" PartName="/ppt/notesSlides/notesSlide20.xml"/>
  <Override ContentType="application/vnd.openxmlformats-officedocument.presentationml.notesSlide+xml" PartName="/ppt/notesSlides/notesSlide210.xml"/>
  <Override ContentType="application/vnd.openxmlformats-officedocument.presentationml.notesSlide+xml" PartName="/ppt/notesSlides/notesSlide129.xml"/>
  <Override ContentType="application/vnd.openxmlformats-officedocument.presentationml.notesSlide+xml" PartName="/ppt/notesSlides/notesSlide60.xml"/>
  <Override ContentType="application/vnd.openxmlformats-officedocument.presentationml.notesSlide+xml" PartName="/ppt/notesSlides/notesSlide253.xml"/>
  <Override ContentType="application/vnd.openxmlformats-officedocument.presentationml.notesSlide+xml" PartName="/ppt/notesSlides/notesSlide144.xml"/>
  <Override ContentType="application/vnd.openxmlformats-officedocument.presentationml.notesSlide+xml" PartName="/ppt/notesSlides/notesSlide48.xml"/>
  <Override ContentType="application/vnd.openxmlformats-officedocument.presentationml.notesSlide+xml" PartName="/ppt/notesSlides/notesSlide238.xml"/>
  <Override ContentType="application/vnd.openxmlformats-officedocument.presentationml.notesSlide+xml" PartName="/ppt/notesSlides/notesSlide157.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52.xml"/>
  <Override ContentType="application/vnd.openxmlformats-officedocument.presentationml.notesSlide+xml" PartName="/ppt/notesSlides/notesSlide35.xml"/>
  <Override ContentType="application/vnd.openxmlformats-officedocument.presentationml.notesSlide+xml" PartName="/ppt/notesSlides/notesSlide161.xml"/>
  <Override ContentType="application/vnd.openxmlformats-officedocument.presentationml.notesSlide+xml" PartName="/ppt/notesSlides/notesSlide5.xml"/>
  <Override ContentType="application/vnd.openxmlformats-officedocument.presentationml.notesSlide+xml" PartName="/ppt/notesSlides/notesSlide187.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225.xml"/>
  <Override ContentType="application/vnd.openxmlformats-officedocument.presentationml.notesSlide+xml" PartName="/ppt/notesSlides/notesSlide242.xml"/>
  <Override ContentType="application/vnd.openxmlformats-officedocument.presentationml.notesSlide+xml" PartName="/ppt/notesSlides/notesSlide268.xml"/>
  <Override ContentType="application/vnd.openxmlformats-officedocument.presentationml.notesSlide+xml" PartName="/ppt/notesSlides/notesSlide274.xml"/>
  <Override ContentType="application/vnd.openxmlformats-officedocument.presentationml.notesSlide+xml" PartName="/ppt/notesSlides/notesSlide84.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24.xml"/>
  <Override ContentType="application/vnd.openxmlformats-officedocument.presentationml.notesSlide+xml" PartName="/ppt/notesSlides/notesSlide256.xml"/>
  <Override ContentType="application/vnd.openxmlformats-officedocument.presentationml.notesSlide+xml" PartName="/ppt/notesSlides/notesSlide213.xml"/>
  <Override ContentType="application/vnd.openxmlformats-officedocument.presentationml.notesSlide+xml" PartName="/ppt/notesSlides/notesSlide223.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177.xml"/>
  <Override ContentType="application/vnd.openxmlformats-officedocument.presentationml.notesSlide+xml" PartName="/ppt/notesSlides/notesSlide231.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266.xml"/>
  <Override ContentType="application/vnd.openxmlformats-officedocument.presentationml.notesSlide+xml" PartName="/ppt/notesSlides/notesSlide90.xml"/>
  <Override ContentType="application/vnd.openxmlformats-officedocument.presentationml.notesSlide+xml" PartName="/ppt/notesSlides/notesSlide134.xml"/>
  <Override ContentType="application/vnd.openxmlformats-officedocument.presentationml.notesSlide+xml" PartName="/ppt/notesSlides/notesSlide4.xml"/>
  <Override ContentType="application/vnd.openxmlformats-officedocument.presentationml.notesSlide+xml" PartName="/ppt/notesSlides/notesSlide203.xml"/>
  <Override ContentType="application/vnd.openxmlformats-officedocument.presentationml.notesSlide+xml" PartName="/ppt/notesSlides/notesSlide13.xml"/>
  <Override ContentType="application/vnd.openxmlformats-officedocument.presentationml.notesSlide+xml" PartName="/ppt/notesSlides/notesSlide24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152.xml"/>
  <Override ContentType="application/vnd.openxmlformats-officedocument.presentationml.notesSlide+xml" PartName="/ppt/notesSlides/notesSlide195.xml"/>
  <Override ContentType="application/vnd.openxmlformats-officedocument.presentationml.notesSlide+xml" PartName="/ppt/notesSlides/notesSlide183.xml"/>
  <Override ContentType="application/vnd.openxmlformats-officedocument.presentationml.notesSlide+xml" PartName="/ppt/notesSlides/notesSlide217.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167.xml"/>
  <Override ContentType="application/vnd.openxmlformats-officedocument.presentationml.notesSlide+xml" PartName="/ppt/notesSlides/notesSlide140.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51.xml"/>
  <Override ContentType="application/vnd.openxmlformats-officedocument.presentationml.notesSlide+xml" PartName="/ppt/notesSlides/notesSlide149.xml"/>
  <Override ContentType="application/vnd.openxmlformats-officedocument.presentationml.notesSlide+xml" PartName="/ppt/notesSlides/notesSlide252.xml"/>
  <Override ContentType="application/vnd.openxmlformats-officedocument.presentationml.notesSlide+xml" PartName="/ppt/notesSlides/notesSlide62.xml"/>
  <Override ContentType="application/vnd.openxmlformats-officedocument.presentationml.notesSlide+xml" PartName="/ppt/notesSlides/notesSlide235.xml"/>
  <Override ContentType="application/vnd.openxmlformats-officedocument.presentationml.notesSlide+xml" PartName="/ppt/notesSlides/notesSlide45.xml"/>
  <Override ContentType="application/vnd.openxmlformats-officedocument.presentationml.notesSlide+xml" PartName="/ppt/notesSlides/notesSlide28.xml"/>
  <Override ContentType="application/vnd.openxmlformats-officedocument.presentationml.notesSlide+xml" PartName="/ppt/notesSlides/notesSlide139.xml"/>
  <Override ContentType="application/vnd.openxmlformats-officedocument.presentationml.notesSlide+xml" PartName="/ppt/notesSlides/notesSlide278.xml"/>
  <Override ContentType="application/vnd.openxmlformats-officedocument.presentationml.notesSlide+xml" PartName="/ppt/notesSlides/notesSlide228.xml"/>
  <Override ContentType="application/vnd.openxmlformats-officedocument.presentationml.notesSlide+xml" PartName="/ppt/notesSlides/notesSlide55.xml"/>
  <Override ContentType="application/vnd.openxmlformats-officedocument.presentationml.notesSlide+xml" PartName="/ppt/notesSlides/notesSlide156.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199.xml"/>
  <Override ContentType="application/vnd.openxmlformats-officedocument.presentationml.notesSlide+xml" PartName="/ppt/notesSlides/notesSlide245.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90.xml"/>
  <Override ContentType="application/vnd.openxmlformats-officedocument.presentationml.notesSlide+xml" PartName="/ppt/notesSlides/notesSlide218.xml"/>
  <Override ContentType="application/vnd.openxmlformats-officedocument.presentationml.notesSlide+xml" PartName="/ppt/notesSlides/notesSlide262.xml"/>
  <Override ContentType="application/vnd.openxmlformats-officedocument.presentationml.notesSlide+xml" PartName="/ppt/notesSlides/notesSlide8.xml"/>
  <Override ContentType="application/vnd.openxmlformats-officedocument.presentationml.notesSlide+xml" PartName="/ppt/notesSlides/notesSlide130.xml"/>
  <Override ContentType="application/vnd.openxmlformats-officedocument.presentationml.notesSlide+xml" PartName="/ppt/notesSlides/notesSlide38.xml"/>
  <Override ContentType="application/vnd.openxmlformats-officedocument.presentationml.notesSlide+xml" PartName="/ppt/notesSlides/notesSlide173.xml"/>
  <Override ContentType="application/vnd.openxmlformats-officedocument.presentationml.notesSlide+xml" PartName="/ppt/notesSlides/notesSlide128.xml"/>
  <Override ContentType="application/vnd.openxmlformats-officedocument.presentationml.notesSlide+xml" PartName="/ppt/notesSlides/notesSlide267.xml"/>
  <Override ContentType="application/vnd.openxmlformats-officedocument.presentationml.notesSlide+xml" PartName="/ppt/notesSlides/notesSlide224.xml"/>
  <Override ContentType="application/vnd.openxmlformats-officedocument.presentationml.notesSlide+xml" PartName="/ppt/notesSlides/notesSlide241.xml"/>
  <Override ContentType="application/vnd.openxmlformats-officedocument.presentationml.notesSlide+xml" PartName="/ppt/notesSlides/notesSlide162.xml"/>
  <Override ContentType="application/vnd.openxmlformats-officedocument.presentationml.notesSlide+xml" PartName="/ppt/notesSlides/notesSlide49.xml"/>
  <Override ContentType="application/vnd.openxmlformats-officedocument.presentationml.notesSlide+xml" PartName="/ppt/notesSlides/notesSlide145.xml"/>
  <Override ContentType="application/vnd.openxmlformats-officedocument.presentationml.notesSlide+xml" PartName="/ppt/notesSlides/notesSlide207.xml"/>
  <Override ContentType="application/vnd.openxmlformats-officedocument.presentationml.notesSlide+xml" PartName="/ppt/notesSlides/notesSlide102.xml"/>
  <Override ContentType="application/vnd.openxmlformats-officedocument.presentationml.notesSlide+xml" PartName="/ppt/notesSlides/notesSlide8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88.xml"/>
  <Override ContentType="application/vnd.openxmlformats-officedocument.presentationml.notesSlide+xml" PartName="/ppt/notesSlides/notesSlide3.xml"/>
  <Override ContentType="application/vnd.openxmlformats-officedocument.presentationml.notesSlide+xml" PartName="/ppt/notesSlides/notesSlide50.xml"/>
  <Override ContentType="application/vnd.openxmlformats-officedocument.presentationml.notesSlide+xml" PartName="/ppt/notesSlides/notesSlide239.xml"/>
  <Override ContentType="application/vnd.openxmlformats-officedocument.presentationml.notesSlide+xml" PartName="/ppt/notesSlides/notesSlide240.xml"/>
  <Override ContentType="application/vnd.openxmlformats-officedocument.presentationml.notesSlide+xml" PartName="/ppt/notesSlides/notesSlide107.xml"/>
  <Override ContentType="application/vnd.openxmlformats-officedocument.presentationml.notesSlide+xml" PartName="/ppt/notesSlides/notesSlide186.xml"/>
  <Override ContentType="application/vnd.openxmlformats-officedocument.presentationml.notesSlide+xml" PartName="/ppt/notesSlides/notesSlide143.xml"/>
  <Override ContentType="application/vnd.openxmlformats-officedocument.presentationml.notesSlide+xml" PartName="/ppt/notesSlides/notesSlide151.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232.xml"/>
  <Override ContentType="application/vnd.openxmlformats-officedocument.presentationml.notesSlide+xml" PartName="/ppt/notesSlides/notesSlide275.xml"/>
  <Override ContentType="application/vnd.openxmlformats-officedocument.presentationml.notesSlide+xml" PartName="/ppt/notesSlides/notesSlide85.xml"/>
  <Override ContentType="application/vnd.openxmlformats-officedocument.presentationml.notesSlide+xml" PartName="/ppt/notesSlides/notesSlide194.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263.xml"/>
  <Override ContentType="application/vnd.openxmlformats-officedocument.presentationml.notesSlide+xml" PartName="/ppt/notesSlides/notesSlide259.xml"/>
  <Override ContentType="application/vnd.openxmlformats-officedocument.presentationml.notesSlide+xml" PartName="/ppt/notesSlides/notesSlide81.xml"/>
  <Override ContentType="application/vnd.openxmlformats-officedocument.presentationml.notesSlide+xml" PartName="/ppt/notesSlides/notesSlide166.xml"/>
  <Override ContentType="application/vnd.openxmlformats-officedocument.presentationml.notesSlide+xml" PartName="/ppt/notesSlides/notesSlide182.xml"/>
  <Override ContentType="application/vnd.openxmlformats-officedocument.presentationml.notesSlide+xml" PartName="/ppt/notesSlides/notesSlide30.xml"/>
  <Override ContentType="application/vnd.openxmlformats-officedocument.presentationml.notesSlide+xml" PartName="/ppt/notesSlides/notesSlide220.xml"/>
  <Override ContentType="application/vnd.openxmlformats-officedocument.presentationml.notesSlide+xml" PartName="/ppt/notesSlides/notesSlide69.xml"/>
  <Override ContentType="application/vnd.openxmlformats-officedocument.presentationml.notesSlide+xml" PartName="/ppt/notesSlides/notesSlide178.xml"/>
  <Override ContentType="application/vnd.openxmlformats-officedocument.presentationml.notesSlide+xml" PartName="/ppt/notesSlides/notesSlide26.xml"/>
  <Override ContentType="application/vnd.openxmlformats-officedocument.presentationml.notesSlide+xml" PartName="/ppt/notesSlides/notesSlide135.xml"/>
  <Override ContentType="application/vnd.openxmlformats-officedocument.presentationml.notesSlide+xml" PartName="/ppt/notesSlides/notesSlide93.xml"/>
  <Override ContentType="application/vnd.openxmlformats-officedocument.presentationml.notesSlide+xml" PartName="/ppt/notesSlides/notesSlide204.xml"/>
  <Override ContentType="application/vnd.openxmlformats-officedocument.presentationml.notesSlide+xml" PartName="/ppt/notesSlides/notesSlide247.xml"/>
  <Override ContentType="application/vnd.openxmlformats-officedocument.presentationml.notesSlide+xml" PartName="/ppt/notesSlides/notesSlide57.xml"/>
  <Override ContentType="application/vnd.openxmlformats-officedocument.presentationml.notesSlide+xml" PartName="/ppt/notesSlides/notesSlide123.xml"/>
  <Override ContentType="application/vnd.openxmlformats-officedocument.presentationml.notesSlide+xml" PartName="/ppt/notesSlides/notesSlide171.xml"/>
  <Override ContentType="application/vnd.openxmlformats-officedocument.presentationml.notesSlide+xml" PartName="/ppt/notesSlides/notesSlide14.xml"/>
  <Override ContentType="application/vnd.openxmlformats-officedocument.presentationml.notesSlide+xml" PartName="/ppt/notesSlides/notesSlide216.xml"/>
  <Override ContentType="application/vnd.openxmlformats-officedocument.presentationml.notesSlide+xml" PartName="/ppt/notesSlides/notesSlide227.xml"/>
  <Override ContentType="application/vnd.openxmlformats-officedocument.presentationml.notesSlide+xml" PartName="/ppt/notesSlides/notesSlide37.xml"/>
  <Override ContentType="application/vnd.openxmlformats-officedocument.presentationml.notesSlide+xml" PartName="/ppt/notesSlides/notesSlide138.xml"/>
  <Override ContentType="application/vnd.openxmlformats-officedocument.presentationml.notesSlide+xml" PartName="/ppt/notesSlides/notesSlide163.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98.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155.xml"/>
  <Override ContentType="application/vnd.openxmlformats-officedocument.presentationml.notesSlide+xml" PartName="/ppt/notesSlides/notesSlide189.xml"/>
  <Override ContentType="application/vnd.openxmlformats-officedocument.presentationml.notesSlide+xml" PartName="/ppt/notesSlides/notesSlide46.xml"/>
  <Override ContentType="application/vnd.openxmlformats-officedocument.presentationml.notesSlide+xml" PartName="/ppt/notesSlides/notesSlide89.xml"/>
  <Override ContentType="application/vnd.openxmlformats-officedocument.presentationml.notesSlide+xml" PartName="/ppt/notesSlides/notesSlide146.xml"/>
  <Override ContentType="application/vnd.openxmlformats-officedocument.presentationml.notesSlide+xml" PartName="/ppt/notesSlides/notesSlide219.xml"/>
  <Override ContentType="application/vnd.openxmlformats-officedocument.presentationml.notesSlide+xml" PartName="/ppt/notesSlides/notesSlide11.xml"/>
  <Override ContentType="application/vnd.openxmlformats-officedocument.presentationml.notesSlide+xml" PartName="/ppt/notesSlides/notesSlide120.xml"/>
  <Override ContentType="application/vnd.openxmlformats-officedocument.presentationml.notesSlide+xml" PartName="/ppt/notesSlides/notesSlide279.xml"/>
  <Override ContentType="application/vnd.openxmlformats-officedocument.presentationml.notesSlide+xml" PartName="/ppt/notesSlides/notesSlide236.xml"/>
  <Override ContentType="application/vnd.openxmlformats-officedocument.presentationml.notesSlide+xml" PartName="/ppt/notesSlides/notesSlide244.xml"/>
  <Override ContentType="application/vnd.openxmlformats-officedocument.presentationml.notesSlide+xml" PartName="/ppt/notesSlides/notesSlide201.xml"/>
  <Override ContentType="application/vnd.openxmlformats-officedocument.presentationml.notesSlide+xml" PartName="/ppt/notesSlides/notesSlide18.xml"/>
  <Override ContentType="application/vnd.openxmlformats-officedocument.presentationml.notesSlide+xml" PartName="/ppt/notesSlides/notesSlide131.xml"/>
  <Override ContentType="application/vnd.openxmlformats-officedocument.presentationml.notesSlide+xml" PartName="/ppt/notesSlides/notesSlide127.xml"/>
  <Override ContentType="application/vnd.openxmlformats-officedocument.presentationml.notesSlide+xml" PartName="/ppt/notesSlides/notesSlide191.xml"/>
  <Override ContentType="application/vnd.openxmlformats-officedocument.presentationml.notesSlide+xml" PartName="/ppt/notesSlides/notesSlide20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65.xml"/>
  <Override ContentType="application/vnd.openxmlformats-officedocument.presentationml.notesSlide+xml" PartName="/ppt/notesSlides/notesSlide174.xml"/>
  <Override ContentType="application/vnd.openxmlformats-officedocument.presentationml.notesSlide+xml" PartName="/ppt/notesSlides/notesSlide272.xml"/>
  <Override ContentType="application/vnd.openxmlformats-officedocument.presentationml.notesSlide+xml" PartName="/ppt/notesSlides/notesSlide255.xml"/>
  <Override ContentType="application/vnd.openxmlformats-officedocument.presentationml.notesSlide+xml" PartName="/ppt/notesSlides/notesSlide212.xml"/>
  <Override ContentType="application/vnd.openxmlformats-officedocument.presentationml.notesSlide+xml" PartName="/ppt/notesSlides/notesSlide92.xml"/>
  <Override ContentType="application/vnd.openxmlformats-officedocument.presentationml.notesSlide+xml" PartName="/ppt/notesSlides/notesSlide193.xml"/>
  <Override ContentType="application/vnd.openxmlformats-officedocument.presentationml.notesSlide+xml" PartName="/ppt/notesSlides/notesSlide150.xml"/>
  <Override ContentType="application/vnd.openxmlformats-officedocument.presentationml.notesSlide+xml" PartName="/ppt/notesSlides/notesSlide142.xml"/>
  <Override ContentType="application/vnd.openxmlformats-officedocument.presentationml.notesSlide+xml" PartName="/ppt/notesSlides/notesSlide248.xml"/>
  <Override ContentType="application/vnd.openxmlformats-officedocument.presentationml.notesSlide+xml" PartName="/ppt/notesSlides/notesSlide116.xml"/>
  <Override ContentType="application/vnd.openxmlformats-officedocument.presentationml.notesSlide+xml" PartName="/ppt/notesSlides/notesSlide15.xml"/>
  <Override ContentType="application/vnd.openxmlformats-officedocument.presentationml.notesSlide+xml" PartName="/ppt/notesSlides/notesSlide159.xml"/>
  <Override ContentType="application/vnd.openxmlformats-officedocument.presentationml.notesSlide+xml" PartName="/ppt/notesSlides/notesSlide185.xml"/>
  <Override ContentType="application/vnd.openxmlformats-officedocument.presentationml.notesSlide+xml" PartName="/ppt/notesSlides/notesSlide215.xml"/>
  <Override ContentType="application/vnd.openxmlformats-officedocument.presentationml.notesSlide+xml" PartName="/ppt/notesSlides/notesSlide126.xml"/>
  <Override ContentType="application/vnd.openxmlformats-officedocument.presentationml.notesSlide+xml" PartName="/ppt/notesSlides/notesSlide68.xml"/>
  <Override ContentType="application/vnd.openxmlformats-officedocument.presentationml.notesSlide+xml" PartName="/ppt/notesSlides/notesSlide258.xml"/>
  <Override ContentType="application/vnd.openxmlformats-officedocument.presentationml.notesSlide+xml" PartName="/ppt/notesSlides/notesSlide169.xml"/>
  <Override ContentType="application/vnd.openxmlformats-officedocument.presentationml.notesSlide+xml" PartName="/ppt/notesSlides/notesSlide205.xml"/>
  <Override ContentType="application/vnd.openxmlformats-officedocument.presentationml.notesSlide+xml" PartName="/ppt/notesSlides/notesSlide108.xml"/>
  <Override ContentType="application/vnd.openxmlformats-officedocument.presentationml.notesSlide+xml" PartName="/ppt/notesSlides/notesSlide25.xml"/>
  <Override ContentType="application/vnd.openxmlformats-officedocument.presentationml.notesSlide+xml" PartName="/ppt/notesSlides/notesSlide160.xml"/>
  <Override ContentType="application/vnd.openxmlformats-officedocument.presentationml.notesSlide+xml" PartName="/ppt/notesSlides/notesSlide43.xml"/>
  <Override ContentType="application/vnd.openxmlformats-officedocument.presentationml.notesSlide+xml" PartName="/ppt/notesSlides/notesSlide276.xml"/>
  <Override ContentType="application/vnd.openxmlformats-officedocument.presentationml.notesSlide+xml" PartName="/ppt/notesSlides/notesSlide86.xml"/>
  <Override ContentType="application/vnd.openxmlformats-officedocument.presentationml.notesSlide+xml" PartName="/ppt/notesSlides/notesSlide179.xml"/>
  <Override ContentType="application/vnd.openxmlformats-officedocument.presentationml.notesSlide+xml" PartName="/ppt/notesSlides/notesSlide233.xml"/>
  <Override ContentType="application/vnd.openxmlformats-officedocument.presentationml.notesSlide+xml" PartName="/ppt/notesSlides/notesSlide165.xml"/>
  <Override ContentType="application/vnd.openxmlformats-officedocument.presentationml.notesSlide+xml" PartName="/ppt/notesSlides/notesSlide122.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264.xml"/>
  <Override ContentType="application/vnd.openxmlformats-officedocument.presentationml.notesSlide+xml" PartName="/ppt/notesSlides/notesSlide74.xml"/>
  <Override ContentType="application/vnd.openxmlformats-officedocument.presentationml.notesSlide+xml" PartName="/ppt/notesSlides/notesSlide170.xml"/>
  <Override ContentType="application/vnd.openxmlformats-officedocument.presentationml.notesSlide+xml" PartName="/ppt/notesSlides/notesSlide197.xml"/>
  <Override ContentType="application/vnd.openxmlformats-officedocument.presentationml.notesSlide+xml" PartName="/ppt/notesSlides/notesSlide221.xml"/>
  <Override ContentType="application/vnd.openxmlformats-officedocument.presentationml.notesSlide+xml" PartName="/ppt/notesSlides/notesSlide58.xml"/>
  <Override ContentType="application/vnd.openxmlformats-officedocument.presentationml.notesSlide+xml" PartName="/ppt/notesSlides/notesSlide154.xml"/>
  <Override ContentType="application/vnd.openxmlformats-officedocument.presentationml.notesSlide+xml" PartName="/ppt/notesSlides/notesSlide136.xml"/>
  <Override ContentType="application/vnd.openxmlformats-officedocument.presentationml.notesSlide+xml" PartName="/ppt/notesSlides/notesSlide2.xml"/>
  <Override ContentType="application/vnd.openxmlformats-officedocument.presentationml.notesSlide+xml" PartName="/ppt/notesSlides/notesSlide260.xml"/>
  <Override ContentType="application/vnd.openxmlformats-officedocument.presentationml.notesSlide+xml" PartName="/ppt/notesSlides/notesSlide70.xml"/>
  <Override ContentType="application/vnd.openxmlformats-officedocument.presentationml.notesSlide+xml" PartName="/ppt/notesSlides/notesSlide243.xml"/>
  <Override ContentType="application/vnd.openxmlformats-officedocument.presentationml.notesSlide+xml" PartName="/ppt/notesSlides/notesSlide111.xml"/>
  <Override ContentType="application/vnd.openxmlformats-officedocument.presentationml.notesSlide+xml" PartName="/ppt/notesSlides/notesSlide226.xml"/>
  <Override ContentType="application/vnd.openxmlformats-officedocument.presentationml.notesSlide+xml" PartName="/ppt/notesSlides/notesSlide269.xml"/>
  <Override ContentType="application/vnd.openxmlformats-officedocument.presentationml.notesSlide+xml" PartName="/ppt/notesSlides/notesSlide200.xml"/>
  <Override ContentType="application/vnd.openxmlformats-officedocument.presentationml.notesSlide+xml" PartName="/ppt/notesSlides/notesSlide181.xml"/>
  <Override ContentType="application/vnd.openxmlformats-officedocument.presentationml.notesSlide+xml" PartName="/ppt/notesSlides/notesSlide47.xml"/>
  <Override ContentType="application/vnd.openxmlformats-officedocument.presentationml.notesSlide+xml" PartName="/ppt/notesSlides/notesSlide209.xml"/>
  <Override ContentType="application/vnd.openxmlformats-officedocument.presentationml.notesSlide+xml" PartName="/ppt/notesSlides/notesSlide104.xml"/>
  <Override ContentType="application/vnd.openxmlformats-officedocument.presentationml.notesSlide+xml" PartName="/ppt/notesSlides/notesSlide147.xml"/>
  <Override ContentType="application/vnd.openxmlformats-officedocument.presentationml.notesSlide+xml" PartName="/ppt/notesSlides/notesSlide21.xml"/>
  <Override ContentType="application/vnd.openxmlformats-officedocument.presentationml.notesSlide+xml" PartName="/ppt/notesSlides/notesSlide164.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271.xml"/>
  <Override ContentType="application/vnd.openxmlformats-officedocument.presentationml.notesSlide+xml" PartName="/ppt/notesSlides/notesSlide237.xml"/>
  <Override ContentType="application/vnd.openxmlformats-officedocument.presentationml.notesSlide+xml" PartName="/ppt/notesSlides/notesSlide211.xml"/>
  <Override ContentType="application/vnd.openxmlformats-officedocument.presentationml.notesSlide+xml" PartName="/ppt/notesSlides/notesSlide254.xml"/>
  <Override ContentType="application/vnd.openxmlformats-officedocument.presentationml.notesSlide+xml" PartName="/ppt/notesSlides/notesSlide79.xml"/>
  <Override ContentType="application/vnd.openxmlformats-officedocument.presentationml.notesSlide+xml" PartName="/ppt/notesSlides/notesSlide132.xml"/>
  <Override ContentType="application/vnd.openxmlformats-officedocument.presentationml.notesSlide+xml" PartName="/ppt/notesSlides/notesSlide36.xml"/>
  <Override ContentType="application/vnd.openxmlformats-officedocument.presentationml.notesSlide+xml" PartName="/ppt/notesSlides/notesSlide96.xml"/>
  <Override ContentType="application/vnd.openxmlformats-officedocument.presentationml.notesSlide+xml" PartName="/ppt/notesSlides/notesSlide192.xml"/>
  <Override ContentType="application/vnd.openxmlformats-officedocument.presentationml.notesSlide+xml" PartName="/ppt/notesSlides/notesSlide19.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158.xml"/>
  <Override ContentType="application/vnd.openxmlformats-officedocument.presentationml.notesSlide+xml" PartName="/ppt/notesSlides/notesSlide175.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121.xml"/>
  <Override ContentType="application/vnd.openxmlformats-officedocument.presentationml.slide+xml" PartName="/ppt/slides/slide164.xml"/>
  <Override ContentType="application/vnd.openxmlformats-officedocument.presentationml.slide+xml" PartName="/ppt/slides/slide253.xml"/>
  <Override ContentType="application/vnd.openxmlformats-officedocument.presentationml.slide+xml" PartName="/ppt/slides/slide43.xml"/>
  <Override ContentType="application/vnd.openxmlformats-officedocument.presentationml.slide+xml" PartName="/ppt/slides/slide199.xml"/>
  <Override ContentType="application/vnd.openxmlformats-officedocument.presentationml.slide+xml" PartName="/ppt/slides/slide210.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202.xml"/>
  <Override ContentType="application/vnd.openxmlformats-officedocument.presentationml.slide+xml" PartName="/ppt/slides/slide105.xml"/>
  <Override ContentType="application/vnd.openxmlformats-officedocument.presentationml.slide+xml" PartName="/ppt/slides/slide148.xml"/>
  <Override ContentType="application/vnd.openxmlformats-officedocument.presentationml.slide+xml" PartName="/ppt/slides/slide172.xml"/>
  <Override ContentType="application/vnd.openxmlformats-officedocument.presentationml.slide+xml" PartName="/ppt/slides/slide19.xml"/>
  <Override ContentType="application/vnd.openxmlformats-officedocument.presentationml.slide+xml" PartName="/ppt/slides/slide5.xml"/>
  <Override ContentType="application/vnd.openxmlformats-officedocument.presentationml.slide+xml" PartName="/ppt/slides/slide237.xml"/>
  <Override ContentType="application/vnd.openxmlformats-officedocument.presentationml.slide+xml" PartName="/ppt/slides/slide261.xml"/>
  <Override ContentType="application/vnd.openxmlformats-officedocument.presentationml.slide+xml" PartName="/ppt/slides/slide51.xml"/>
  <Override ContentType="application/vnd.openxmlformats-officedocument.presentationml.slide+xml" PartName="/ppt/slides/slide245.xml"/>
  <Override ContentType="application/vnd.openxmlformats-officedocument.presentationml.slide+xml" PartName="/ppt/slides/slide113.xml"/>
  <Override ContentType="application/vnd.openxmlformats-officedocument.presentationml.slide+xml" PartName="/ppt/slides/slide94.xml"/>
  <Override ContentType="application/vnd.openxmlformats-officedocument.presentationml.slide+xml" PartName="/ppt/slides/slide156.xml"/>
  <Override ContentType="application/vnd.openxmlformats-officedocument.presentationml.slide+xml" PartName="/ppt/slides/slide217.xml"/>
  <Override ContentType="application/vnd.openxmlformats-officedocument.presentationml.slide+xml" PartName="/ppt/slides/slide71.xml"/>
  <Override ContentType="application/vnd.openxmlformats-officedocument.presentationml.slide+xml" PartName="/ppt/slides/slide179.xml"/>
  <Override ContentType="application/vnd.openxmlformats-officedocument.presentationml.slide+xml" PartName="/ppt/slides/slide276.xml"/>
  <Override ContentType="application/vnd.openxmlformats-officedocument.presentationml.slide+xml" PartName="/ppt/slides/slide233.xml"/>
  <Override ContentType="application/vnd.openxmlformats-officedocument.presentationml.slide+xml" PartName="/ppt/slides/slide66.xml"/>
  <Override ContentType="application/vnd.openxmlformats-officedocument.presentationml.slide+xml" PartName="/ppt/slides/slide265.xml"/>
  <Override ContentType="application/vnd.openxmlformats-officedocument.presentationml.slide+xml" PartName="/ppt/slides/slide23.xml"/>
  <Override ContentType="application/vnd.openxmlformats-officedocument.presentationml.slide+xml" PartName="/ppt/slides/slide229.xml"/>
  <Override ContentType="application/vnd.openxmlformats-officedocument.presentationml.slide+xml" PartName="/ppt/slides/slide136.xml"/>
  <Override ContentType="application/vnd.openxmlformats-officedocument.presentationml.slide+xml" PartName="/ppt/slides/slide184.xml"/>
  <Override ContentType="application/vnd.openxmlformats-officedocument.presentationml.slide+xml" PartName="/ppt/slides/slide141.xml"/>
  <Override ContentType="application/vnd.openxmlformats-officedocument.presentationml.slide+xml" PartName="/ppt/slides/slide82.xml"/>
  <Override ContentType="application/vnd.openxmlformats-officedocument.presentationml.slide+xml" PartName="/ppt/slides/slide9.xml"/>
  <Override ContentType="application/vnd.openxmlformats-officedocument.presentationml.slide+xml" PartName="/ppt/slides/slide168.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187.xml"/>
  <Override ContentType="application/vnd.openxmlformats-officedocument.presentationml.slide+xml" PartName="/ppt/slides/slide98.xml"/>
  <Override ContentType="application/vnd.openxmlformats-officedocument.presentationml.slide+xml" PartName="/ppt/slides/slide152.xml"/>
  <Override ContentType="application/vnd.openxmlformats-officedocument.presentationml.slide+xml" PartName="/ppt/slides/slide125.xml"/>
  <Override ContentType="application/vnd.openxmlformats-officedocument.presentationml.slide+xml" PartName="/ppt/slides/slide257.xml"/>
  <Override ContentType="application/vnd.openxmlformats-officedocument.presentationml.slide+xml" PartName="/ppt/slides/slide20.xml"/>
  <Override ContentType="application/vnd.openxmlformats-officedocument.presentationml.slide+xml" PartName="/ppt/slides/slide161.xml"/>
  <Override ContentType="application/vnd.openxmlformats-officedocument.presentationml.slide+xml" PartName="/ppt/slides/slide214.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206.xml"/>
  <Override ContentType="application/vnd.openxmlformats-officedocument.presentationml.slide+xml" PartName="/ppt/slides/slide55.xml"/>
  <Override ContentType="application/vnd.openxmlformats-officedocument.presentationml.slide+xml" PartName="/ppt/slides/slide249.xml"/>
  <Override ContentType="application/vnd.openxmlformats-officedocument.presentationml.slide+xml" PartName="/ppt/slides/slide195.xml"/>
  <Override ContentType="application/vnd.openxmlformats-officedocument.presentationml.slide+xml" PartName="/ppt/slides/slide272.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242.xml"/>
  <Override ContentType="application/vnd.openxmlformats-officedocument.presentationml.slide+xml" PartName="/ppt/slides/slide129.xml"/>
  <Override ContentType="application/vnd.openxmlformats-officedocument.presentationml.slide+xml" PartName="/ppt/slides/slide63.xml"/>
  <Override ContentType="application/vnd.openxmlformats-officedocument.presentationml.slide+xml" PartName="/ppt/slides/slide159.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144.xml"/>
  <Override ContentType="application/vnd.openxmlformats-officedocument.presentationml.slide+xml" PartName="/ppt/slides/slide133.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176.xml"/>
  <Override ContentType="application/vnd.openxmlformats-officedocument.presentationml.slide+xml" PartName="/ppt/slides/slide268.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225.xml"/>
  <Override ContentType="application/vnd.openxmlformats-officedocument.presentationml.slide+xml" PartName="/ppt/slides/slide180.xml"/>
  <Override ContentType="application/vnd.openxmlformats-officedocument.presentationml.slide+xml" PartName="/ppt/slides/slide18.xml"/>
  <Override ContentType="application/vnd.openxmlformats-officedocument.presentationml.slide+xml" PartName="/ppt/slides/slide201.xml"/>
  <Override ContentType="application/vnd.openxmlformats-officedocument.presentationml.slide+xml" PartName="/ppt/slides/slide244.xml"/>
  <Override ContentType="application/vnd.openxmlformats-officedocument.presentationml.slide+xml" PartName="/ppt/slides/slide52.xml"/>
  <Override ContentType="application/vnd.openxmlformats-officedocument.presentationml.slide+xml" PartName="/ppt/slides/slide270.xml"/>
  <Override ContentType="application/vnd.openxmlformats-officedocument.presentationml.slide+xml" PartName="/ppt/slides/slide95.xml"/>
  <Override ContentType="application/vnd.openxmlformats-officedocument.presentationml.slide+xml" PartName="/ppt/slides/slide181.xml"/>
  <Override ContentType="application/vnd.openxmlformats-officedocument.presentationml.slide+xml" PartName="/ppt/slides/slide157.xml"/>
  <Override ContentType="application/vnd.openxmlformats-officedocument.presentationml.slide+xml" PartName="/ppt/slides/slide211.xml"/>
  <Override ContentType="application/vnd.openxmlformats-officedocument.presentationml.slide+xml" PartName="/ppt/slides/slide77.xml"/>
  <Override ContentType="application/vnd.openxmlformats-officedocument.presentationml.slide+xml" PartName="/ppt/slides/slide165.xml"/>
  <Override ContentType="application/vnd.openxmlformats-officedocument.presentationml.slide+xml" PartName="/ppt/slides/slide34.xml"/>
  <Override ContentType="application/vnd.openxmlformats-officedocument.presentationml.slide+xml" PartName="/ppt/slides/slide254.xml"/>
  <Override ContentType="application/vnd.openxmlformats-officedocument.presentationml.slide+xml" PartName="/ppt/slides/slide122.xml"/>
  <Override ContentType="application/vnd.openxmlformats-officedocument.presentationml.slide+xml" PartName="/ppt/slides/slide147.xml"/>
  <Override ContentType="application/vnd.openxmlformats-officedocument.presentationml.slide+xml" PartName="/ppt/slides/slide191.xml"/>
  <Override ContentType="application/vnd.openxmlformats-officedocument.presentationml.slide+xml" PartName="/ppt/slides/slide279.xml"/>
  <Override ContentType="application/vnd.openxmlformats-officedocument.presentationml.slide+xml" PartName="/ppt/slides/slide23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137.xml"/>
  <Override ContentType="application/vnd.openxmlformats-officedocument.presentationml.slide+xml" PartName="/ppt/slides/slide110.xml"/>
  <Override ContentType="application/vnd.openxmlformats-officedocument.presentationml.slide+xml" PartName="/ppt/slides/slide250.xml"/>
  <Override ContentType="application/vnd.openxmlformats-officedocument.presentationml.slide+xml" PartName="/ppt/slides/slide153.xml"/>
  <Override ContentType="application/vnd.openxmlformats-officedocument.presentationml.slide+xml" PartName="/ppt/slides/slide248.xml"/>
  <Override ContentType="application/vnd.openxmlformats-officedocument.presentationml.slide+xml" PartName="/ppt/slides/slide67.xml"/>
  <Override ContentType="application/vnd.openxmlformats-officedocument.presentationml.slide+xml" PartName="/ppt/slides/slide196.xml"/>
  <Override ContentType="application/vnd.openxmlformats-officedocument.presentationml.slide+xml" PartName="/ppt/slides/slide171.xml"/>
  <Override ContentType="application/vnd.openxmlformats-officedocument.presentationml.slide+xml" PartName="/ppt/slides/slide259.xml"/>
  <Override ContentType="application/vnd.openxmlformats-officedocument.presentationml.slide+xml" PartName="/ppt/slides/slide49.xml"/>
  <Override ContentType="application/vnd.openxmlformats-officedocument.presentationml.slide+xml" PartName="/ppt/slides/slide216.xml"/>
  <Override ContentType="application/vnd.openxmlformats-officedocument.presentationml.slide+xml" PartName="/ppt/slides/slide83.xml"/>
  <Override ContentType="application/vnd.openxmlformats-officedocument.presentationml.slide+xml" PartName="/ppt/slides/slide6.xml"/>
  <Override ContentType="application/vnd.openxmlformats-officedocument.presentationml.slide+xml" PartName="/ppt/slides/slide264.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221.xml"/>
  <Override ContentType="application/vnd.openxmlformats-officedocument.presentationml.slide+xml" PartName="/ppt/slides/slide73.xml"/>
  <Override ContentType="application/vnd.openxmlformats-officedocument.presentationml.slide+xml" PartName="/ppt/slides/slide169.xml"/>
  <Override ContentType="application/vnd.openxmlformats-officedocument.presentationml.slide+xml" PartName="/ppt/slides/slide258.xml"/>
  <Override ContentType="application/vnd.openxmlformats-officedocument.presentationml.slide+xml" PartName="/ppt/slides/slide30.xml"/>
  <Override ContentType="application/vnd.openxmlformats-officedocument.presentationml.slide+xml" PartName="/ppt/slides/slide126.xml"/>
  <Override ContentType="application/vnd.openxmlformats-officedocument.presentationml.slide+xml" PartName="/ppt/slides/slide186.xml"/>
  <Override ContentType="application/vnd.openxmlformats-officedocument.presentationml.slide+xml" PartName="/ppt/slides/slide215.xml"/>
  <Override ContentType="application/vnd.openxmlformats-officedocument.presentationml.slide+xml" PartName="/ppt/slides/slide109.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222.xml"/>
  <Override ContentType="application/vnd.openxmlformats-officedocument.presentationml.slide+xml" PartName="/ppt/slides/slide205.xml"/>
  <Override ContentType="application/vnd.openxmlformats-officedocument.presentationml.slide+xml" PartName="/ppt/slides/slide160.xml"/>
  <Override ContentType="application/vnd.openxmlformats-officedocument.presentationml.slide+xml" PartName="/ppt/slides/slide232.xml"/>
  <Override ContentType="application/vnd.openxmlformats-officedocument.presentationml.slide+xml" PartName="/ppt/slides/slide100.xml"/>
  <Override ContentType="application/vnd.openxmlformats-officedocument.presentationml.slide+xml" PartName="/ppt/slides/slide90.xml"/>
  <Override ContentType="application/vnd.openxmlformats-officedocument.presentationml.slide+xml" PartName="/ppt/slides/slide143.xml"/>
  <Override ContentType="application/vnd.openxmlformats-officedocument.presentationml.slide+xml" PartName="/ppt/slides/slide275.xml"/>
  <Override ContentType="application/vnd.openxmlformats-officedocument.presentationml.slide+xml" PartName="/ppt/slides/slide132.xml"/>
  <Override ContentType="application/vnd.openxmlformats-officedocument.presentationml.slide+xml" PartName="/ppt/slides/slide62.xml"/>
  <Override ContentType="application/vnd.openxmlformats-officedocument.presentationml.slide+xml" PartName="/ppt/slides/slide175.xml"/>
  <Override ContentType="application/vnd.openxmlformats-officedocument.presentationml.slide+xml" PartName="/ppt/slides/slide269.xml"/>
  <Override ContentType="application/vnd.openxmlformats-officedocument.presentationml.slide+xml" PartName="/ppt/slides/slide1.xml"/>
  <Override ContentType="application/vnd.openxmlformats-officedocument.presentationml.slide+xml" PartName="/ppt/slides/slide192.xml"/>
  <Override ContentType="application/vnd.openxmlformats-officedocument.presentationml.slide+xml" PartName="/ppt/slides/slide45.xml"/>
  <Override ContentType="application/vnd.openxmlformats-officedocument.presentationml.slide+xml" PartName="/ppt/slides/slide226.xml"/>
  <Override ContentType="application/vnd.openxmlformats-officedocument.presentationml.slide+xml" PartName="/ppt/slides/slide28.xml"/>
  <Override ContentType="application/vnd.openxmlformats-officedocument.presentationml.slide+xml" PartName="/ppt/slides/slide209.xml"/>
  <Override ContentType="application/vnd.openxmlformats-officedocument.presentationml.slide+xml" PartName="/ppt/slides/slide200.xml"/>
  <Override ContentType="application/vnd.openxmlformats-officedocument.presentationml.slide+xml" PartName="/ppt/slides/slide243.xml"/>
  <Override ContentType="application/vnd.openxmlformats-officedocument.presentationml.slide+xml" PartName="/ppt/slides/slide88.xml"/>
  <Override ContentType="application/vnd.openxmlformats-officedocument.presentationml.slide+xml" PartName="/ppt/slides/slide158.xml"/>
  <Override ContentType="application/vnd.openxmlformats-officedocument.presentationml.slide+xml" PartName="/ppt/slides/slide115.xml"/>
  <Override ContentType="application/vnd.openxmlformats-officedocument.presentationml.slide+xml" PartName="/ppt/slides/slide260.xml"/>
  <Override ContentType="application/vnd.openxmlformats-officedocument.presentationml.slide+xml" PartName="/ppt/slides/slide3.xml"/>
  <Override ContentType="application/vnd.openxmlformats-officedocument.presentationml.slide+xml" PartName="/ppt/slides/slide182.xml"/>
  <Override ContentType="application/vnd.openxmlformats-officedocument.presentationml.slide+xml" PartName="/ppt/slides/slide17.xml"/>
  <Override ContentType="application/vnd.openxmlformats-officedocument.presentationml.slide+xml" PartName="/ppt/slides/slide138.xml"/>
  <Override ContentType="application/vnd.openxmlformats-officedocument.presentationml.slide+xml" PartName="/ppt/slides/slide271.xml"/>
  <Override ContentType="application/vnd.openxmlformats-officedocument.presentationml.slide+xml" PartName="/ppt/slides/slide25.xml"/>
  <Override ContentType="application/vnd.openxmlformats-officedocument.presentationml.slide+xml" PartName="/ppt/slides/slide174.xml"/>
  <Override ContentType="application/vnd.openxmlformats-officedocument.presentationml.slide+xml" PartName="/ppt/slides/slide190.xml"/>
  <Override ContentType="application/vnd.openxmlformats-officedocument.presentationml.slide+xml" PartName="/ppt/slides/slide227.xml"/>
  <Override ContentType="application/vnd.openxmlformats-officedocument.presentationml.slide+xml" PartName="/ppt/slides/slide33.xml"/>
  <Override ContentType="application/vnd.openxmlformats-officedocument.presentationml.slide+xml" PartName="/ppt/slides/slide219.xml"/>
  <Override ContentType="application/vnd.openxmlformats-officedocument.presentationml.slide+xml" PartName="/ppt/slides/slide68.xml"/>
  <Override ContentType="application/vnd.openxmlformats-officedocument.presentationml.slide+xml" PartName="/ppt/slides/slide170.xml"/>
  <Override ContentType="application/vnd.openxmlformats-officedocument.presentationml.slide+xml" PartName="/ppt/slides/slide204.xml"/>
  <Override ContentType="application/vnd.openxmlformats-officedocument.presentationml.slide+xml" PartName="/ppt/slides/slide247.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123.xml"/>
  <Override ContentType="application/vnd.openxmlformats-officedocument.presentationml.slide+xml" PartName="/ppt/slides/slide220.xml"/>
  <Override ContentType="application/vnd.openxmlformats-officedocument.presentationml.slide+xml" PartName="/ppt/slides/slide263.xml"/>
  <Override ContentType="application/vnd.openxmlformats-officedocument.presentationml.slide+xml" PartName="/ppt/slides/slide166.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235.xml"/>
  <Override ContentType="application/vnd.openxmlformats-officedocument.presentationml.slide+xml" PartName="/ppt/slides/slide278.xml"/>
  <Override ContentType="application/vnd.openxmlformats-officedocument.presentationml.slide+xml" PartName="/ppt/slides/slide154.xml"/>
  <Override ContentType="application/vnd.openxmlformats-officedocument.presentationml.slide+xml" PartName="/ppt/slides/slide197.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251.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3.xml"/>
  <Override ContentType="application/vnd.openxmlformats-officedocument.presentationml.slide+xml" PartName="/ppt/slides/slide266.xml"/>
  <Override ContentType="application/vnd.openxmlformats-officedocument.presentationml.slide+xml" PartName="/ppt/slides/slide240.xml"/>
  <Override ContentType="application/vnd.openxmlformats-officedocument.presentationml.slide+xml" PartName="/ppt/slides/slide22.xml"/>
  <Override ContentType="application/vnd.openxmlformats-officedocument.presentationml.slide+xml" PartName="/ppt/slides/slide185.xml"/>
  <Override ContentType="application/vnd.openxmlformats-officedocument.presentationml.slide+xml" PartName="/ppt/slides/slide231.xml"/>
  <Override ContentType="application/vnd.openxmlformats-officedocument.presentationml.slide+xml" PartName="/ppt/slides/slide65.xml"/>
  <Override ContentType="application/vnd.openxmlformats-officedocument.presentationml.slide+xml" PartName="/ppt/slides/slide118.xml"/>
  <Override ContentType="application/vnd.openxmlformats-officedocument.presentationml.slide+xml" PartName="/ppt/slides/slide274.xml"/>
  <Override ContentType="application/vnd.openxmlformats-officedocument.presentationml.slide+xml" PartName="/ppt/slides/slide142.xml"/>
  <Override ContentType="application/vnd.openxmlformats-officedocument.presentationml.slide+xml" PartName="/ppt/slides/slide72.xml"/>
  <Override ContentType="application/vnd.openxmlformats-officedocument.presentationml.slide+xml" PartName="/ppt/slides/slide135.xml"/>
  <Override ContentType="application/vnd.openxmlformats-officedocument.presentationml.slide+xml" PartName="/ppt/slides/slide178.xml"/>
  <Override ContentType="application/vnd.openxmlformats-officedocument.presentationml.slide+xml" PartName="/ppt/slides/slide29.xml"/>
  <Override ContentType="application/vnd.openxmlformats-officedocument.presentationml.slide+xml" PartName="/ppt/slides/slide212.xml"/>
  <Override ContentType="application/vnd.openxmlformats-officedocument.presentationml.slide+xml" PartName="/ppt/slides/slide255.xml"/>
  <Override ContentType="application/vnd.openxmlformats-officedocument.presentationml.slide+xml" PartName="/ppt/slides/slide76.xml"/>
  <Override ContentType="application/vnd.openxmlformats-officedocument.presentationml.slide+xml" PartName="/ppt/slides/slide131.xml"/>
  <Override ContentType="application/vnd.openxmlformats-officedocument.presentationml.slide+xml" PartName="/ppt/slides/slide93.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114.xml"/>
  <Override ContentType="application/vnd.openxmlformats-officedocument.presentationml.slide+xml" PartName="/ppt/slides/slide163.xml"/>
  <Override ContentType="application/vnd.openxmlformats-officedocument.presentationml.slide+xml" PartName="/ppt/slides/slide127.xml"/>
  <Override ContentType="application/vnd.openxmlformats-officedocument.presentationml.slide+xml" PartName="/ppt/slides/slide146.xml"/>
  <Override ContentType="application/vnd.openxmlformats-officedocument.presentationml.slide+xml" PartName="/ppt/slides/slide150.xml"/>
  <Override ContentType="application/vnd.openxmlformats-officedocument.presentationml.slide+xml" PartName="/ppt/slides/slide189.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57.xml"/>
  <Override ContentType="application/vnd.openxmlformats-officedocument.presentationml.slide+xml" PartName="/ppt/slides/slide238.xml"/>
  <Override ContentType="application/vnd.openxmlformats-officedocument.presentationml.slide+xml" PartName="/ppt/slides/slide44.xml"/>
  <Override ContentType="application/vnd.openxmlformats-officedocument.presentationml.slide+xml" PartName="/ppt/slides/slide193.xml"/>
  <Override ContentType="application/vnd.openxmlformats-officedocument.presentationml.slide+xml" PartName="/ppt/slides/slide208.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228.xml"/>
  <Override ContentType="application/vnd.openxmlformats-officedocument.presentationml.slide+xml" PartName="/ppt/slides/slide139.xml"/>
  <Override ContentType="application/vnd.openxmlformats-officedocument.presentationml.slide+xml" PartName="/ppt/slides/slide60.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198.xml"/>
  <Override ContentType="application/vnd.openxmlformats-officedocument.presentationml.slide+xml" PartName="/ppt/slides/slide15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218.xml"/>
  <Override ContentType="application/vnd.openxmlformats-officedocument.presentationml.slide+xml" PartName="/ppt/slides/slide130.xml"/>
  <Override ContentType="application/vnd.openxmlformats-officedocument.presentationml.slide+xml" PartName="/ppt/slides/slide173.xml"/>
  <Override ContentType="application/vnd.openxmlformats-officedocument.presentationml.slide+xml" PartName="/ppt/slides/slide16.xml"/>
  <Override ContentType="application/vnd.openxmlformats-officedocument.presentationml.slide+xml" PartName="/ppt/slides/slide262.xml"/>
  <Override ContentType="application/vnd.openxmlformats-officedocument.presentationml.slide+xml" PartName="/ppt/slides/slide97.xml"/>
  <Override ContentType="application/vnd.openxmlformats-officedocument.presentationml.slide+xml" PartName="/ppt/slides/slide140.xml"/>
  <Override ContentType="application/vnd.openxmlformats-officedocument.presentationml.slide+xml" PartName="/ppt/slides/slide277.xml"/>
  <Override ContentType="application/vnd.openxmlformats-officedocument.presentationml.slide+xml" PartName="/ppt/slides/slide11.xml"/>
  <Override ContentType="application/vnd.openxmlformats-officedocument.presentationml.slide+xml" PartName="/ppt/slides/slide183.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246.xml"/>
  <Override ContentType="application/vnd.openxmlformats-officedocument.presentationml.slide+xml" PartName="/ppt/slides/slide149.xml"/>
  <Override ContentType="application/vnd.openxmlformats-officedocument.presentationml.slide+xml" PartName="/ppt/slides/slide203.xml"/>
  <Override ContentType="application/vnd.openxmlformats-officedocument.presentationml.slide+xml" PartName="/ppt/slides/slide252.xml"/>
  <Override ContentType="application/vnd.openxmlformats-officedocument.presentationml.slide+xml" PartName="/ppt/slides/slide124.xml"/>
  <Override ContentType="application/vnd.openxmlformats-officedocument.presentationml.slide+xml" PartName="/ppt/slides/slide106.xml"/>
  <Override ContentType="application/vnd.openxmlformats-officedocument.presentationml.slide+xml" PartName="/ppt/slides/slide167.xml"/>
  <Override ContentType="application/vnd.openxmlformats-officedocument.presentationml.slide+xml" PartName="/ppt/slides/slide70.xml"/>
  <Override ContentType="application/vnd.openxmlformats-officedocument.presentationml.slide+xml" PartName="/ppt/slides/slide234.xml"/>
  <Override ContentType="application/vnd.openxmlformats-officedocument.presentationml.slide+xml" PartName="/ppt/slides/slide194.xml"/>
  <Override ContentType="application/vnd.openxmlformats-officedocument.presentationml.slide+xml" PartName="/ppt/slides/slide151.xml"/>
  <Override ContentType="application/vnd.openxmlformats-officedocument.presentationml.slide+xml" PartName="/ppt/slides/slide177.xml"/>
  <Override ContentType="application/vnd.openxmlformats-officedocument.presentationml.slide+xml" PartName="/ppt/slides/slide134.xml"/>
  <Override ContentType="application/vnd.openxmlformats-officedocument.presentationml.slide+xml" PartName="/ppt/slides/slide207.xml"/>
  <Override ContentType="application/vnd.openxmlformats-officedocument.presentationml.slide+xml" PartName="/ppt/slides/slide224.xml"/>
  <Override ContentType="application/vnd.openxmlformats-officedocument.presentationml.slide+xml" PartName="/ppt/slides/slide47.xml"/>
  <Override ContentType="application/vnd.openxmlformats-officedocument.presentationml.slide+xml" PartName="/ppt/slides/slide267.xml"/>
  <Override ContentType="application/vnd.openxmlformats-officedocument.presentationml.slide+xml" PartName="/ppt/slides/slide241.xml"/>
  <Override ContentType="application/vnd.openxmlformats-officedocument.presentationml.slide+xml" PartName="/ppt/slides/slide21.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117.xml"/>
  <Override ContentType="application/vnd.openxmlformats-officedocument.presentationml.slide+xml" PartName="/ppt/slides/slide145.xml"/>
  <Override ContentType="application/vnd.openxmlformats-officedocument.presentationml.slide+xml" PartName="/ppt/slides/slide188.xml"/>
  <Override ContentType="application/vnd.openxmlformats-officedocument.presentationml.slide+xml" PartName="/ppt/slides/slide162.xml"/>
  <Override ContentType="application/vnd.openxmlformats-officedocument.presentationml.slide+xml" PartName="/ppt/slides/slide32.xml"/>
  <Override ContentType="application/vnd.openxmlformats-officedocument.presentationml.slide+xml" PartName="/ppt/slides/slide75.xml"/>
  <Override ContentType="application/vnd.openxmlformats-officedocument.presentationml.slide+xml" PartName="/ppt/slides/slide213.xml"/>
  <Override ContentType="application/vnd.openxmlformats-officedocument.presentationml.slide+xml" PartName="/ppt/slides/slide58.xml"/>
  <Override ContentType="application/vnd.openxmlformats-officedocument.presentationml.slide+xml" PartName="/ppt/slides/slide239.xml"/>
  <Override ContentType="application/vnd.openxmlformats-officedocument.presentationml.slide+xml" PartName="/ppt/slides/slide15.xml"/>
  <Override ContentType="application/vnd.openxmlformats-officedocument.presentationml.slide+xml" PartName="/ppt/slides/slide230.xml"/>
  <Override ContentType="application/vnd.openxmlformats-officedocument.presentationml.slide+xml" PartName="/ppt/slides/slide256.xml"/>
  <Override ContentType="application/vnd.openxmlformats-officedocument.presentationml.slide+xml" PartName="/ppt/slides/slide128.xml"/>
  <Override ContentType="application/vnd.openxmlformats-officedocument.presentationml.slide+xml" PartName="/ppt/slides/slide273.xml"/>
  <Override ContentType="application/vnd.openxmlformats-officedocument.presentationml.slide+xml" PartName="/ppt/slides/slide92.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 id="340" r:id="rId91"/>
    <p:sldId id="341" r:id="rId92"/>
    <p:sldId id="342" r:id="rId93"/>
    <p:sldId id="343" r:id="rId94"/>
    <p:sldId id="344" r:id="rId95"/>
    <p:sldId id="345" r:id="rId96"/>
    <p:sldId id="346" r:id="rId97"/>
    <p:sldId id="347" r:id="rId98"/>
    <p:sldId id="348" r:id="rId99"/>
    <p:sldId id="349" r:id="rId100"/>
    <p:sldId id="350" r:id="rId101"/>
    <p:sldId id="351" r:id="rId102"/>
    <p:sldId id="352" r:id="rId103"/>
    <p:sldId id="353" r:id="rId104"/>
    <p:sldId id="354" r:id="rId105"/>
    <p:sldId id="355" r:id="rId106"/>
    <p:sldId id="356" r:id="rId107"/>
    <p:sldId id="357" r:id="rId108"/>
    <p:sldId id="358" r:id="rId109"/>
    <p:sldId id="359" r:id="rId110"/>
    <p:sldId id="360" r:id="rId111"/>
    <p:sldId id="361" r:id="rId112"/>
    <p:sldId id="362" r:id="rId113"/>
    <p:sldId id="363" r:id="rId114"/>
    <p:sldId id="364" r:id="rId115"/>
    <p:sldId id="365" r:id="rId116"/>
    <p:sldId id="366" r:id="rId117"/>
    <p:sldId id="367" r:id="rId118"/>
    <p:sldId id="368" r:id="rId119"/>
    <p:sldId id="369" r:id="rId120"/>
    <p:sldId id="370" r:id="rId121"/>
    <p:sldId id="371" r:id="rId122"/>
    <p:sldId id="372" r:id="rId123"/>
    <p:sldId id="373" r:id="rId124"/>
    <p:sldId id="374" r:id="rId125"/>
    <p:sldId id="375" r:id="rId126"/>
    <p:sldId id="376" r:id="rId127"/>
    <p:sldId id="377" r:id="rId128"/>
    <p:sldId id="378" r:id="rId129"/>
    <p:sldId id="379" r:id="rId130"/>
    <p:sldId id="380" r:id="rId131"/>
    <p:sldId id="381" r:id="rId132"/>
    <p:sldId id="382" r:id="rId133"/>
    <p:sldId id="383" r:id="rId134"/>
    <p:sldId id="384" r:id="rId135"/>
    <p:sldId id="385" r:id="rId136"/>
    <p:sldId id="386" r:id="rId137"/>
    <p:sldId id="387" r:id="rId138"/>
    <p:sldId id="388" r:id="rId139"/>
    <p:sldId id="389" r:id="rId140"/>
    <p:sldId id="390" r:id="rId141"/>
    <p:sldId id="391" r:id="rId142"/>
    <p:sldId id="392" r:id="rId143"/>
    <p:sldId id="393" r:id="rId144"/>
    <p:sldId id="394" r:id="rId145"/>
    <p:sldId id="395" r:id="rId146"/>
    <p:sldId id="396" r:id="rId147"/>
    <p:sldId id="397" r:id="rId148"/>
    <p:sldId id="398" r:id="rId149"/>
    <p:sldId id="399" r:id="rId150"/>
    <p:sldId id="400" r:id="rId151"/>
    <p:sldId id="401" r:id="rId152"/>
    <p:sldId id="402" r:id="rId153"/>
    <p:sldId id="403" r:id="rId154"/>
    <p:sldId id="404" r:id="rId155"/>
    <p:sldId id="405" r:id="rId156"/>
    <p:sldId id="406" r:id="rId157"/>
    <p:sldId id="407" r:id="rId158"/>
    <p:sldId id="408" r:id="rId159"/>
    <p:sldId id="409" r:id="rId160"/>
    <p:sldId id="410" r:id="rId161"/>
    <p:sldId id="411" r:id="rId162"/>
    <p:sldId id="412" r:id="rId163"/>
    <p:sldId id="413" r:id="rId164"/>
    <p:sldId id="414" r:id="rId165"/>
    <p:sldId id="415" r:id="rId166"/>
    <p:sldId id="416" r:id="rId167"/>
    <p:sldId id="417" r:id="rId168"/>
    <p:sldId id="418" r:id="rId169"/>
    <p:sldId id="419" r:id="rId170"/>
    <p:sldId id="420" r:id="rId171"/>
    <p:sldId id="421" r:id="rId172"/>
    <p:sldId id="422" r:id="rId173"/>
    <p:sldId id="423" r:id="rId174"/>
    <p:sldId id="424" r:id="rId175"/>
    <p:sldId id="425" r:id="rId176"/>
    <p:sldId id="426" r:id="rId177"/>
    <p:sldId id="427" r:id="rId178"/>
    <p:sldId id="428" r:id="rId179"/>
    <p:sldId id="429" r:id="rId180"/>
    <p:sldId id="430" r:id="rId181"/>
    <p:sldId id="431" r:id="rId182"/>
    <p:sldId id="432" r:id="rId183"/>
    <p:sldId id="433" r:id="rId184"/>
    <p:sldId id="434" r:id="rId185"/>
    <p:sldId id="435" r:id="rId186"/>
    <p:sldId id="436" r:id="rId187"/>
    <p:sldId id="437" r:id="rId188"/>
    <p:sldId id="438" r:id="rId189"/>
    <p:sldId id="439" r:id="rId190"/>
    <p:sldId id="440" r:id="rId191"/>
    <p:sldId id="441" r:id="rId192"/>
    <p:sldId id="442" r:id="rId193"/>
    <p:sldId id="443" r:id="rId194"/>
    <p:sldId id="444" r:id="rId195"/>
    <p:sldId id="445" r:id="rId196"/>
    <p:sldId id="446" r:id="rId197"/>
    <p:sldId id="447" r:id="rId198"/>
    <p:sldId id="448" r:id="rId199"/>
    <p:sldId id="449" r:id="rId200"/>
    <p:sldId id="450" r:id="rId201"/>
    <p:sldId id="451" r:id="rId202"/>
    <p:sldId id="452" r:id="rId203"/>
    <p:sldId id="453" r:id="rId204"/>
    <p:sldId id="454" r:id="rId205"/>
    <p:sldId id="455" r:id="rId206"/>
    <p:sldId id="456" r:id="rId207"/>
    <p:sldId id="457" r:id="rId208"/>
    <p:sldId id="458" r:id="rId209"/>
    <p:sldId id="459" r:id="rId210"/>
    <p:sldId id="460" r:id="rId211"/>
    <p:sldId id="461" r:id="rId212"/>
    <p:sldId id="462" r:id="rId213"/>
    <p:sldId id="463" r:id="rId214"/>
    <p:sldId id="464" r:id="rId215"/>
    <p:sldId id="465" r:id="rId216"/>
    <p:sldId id="466" r:id="rId217"/>
    <p:sldId id="467" r:id="rId218"/>
    <p:sldId id="468" r:id="rId219"/>
    <p:sldId id="469" r:id="rId220"/>
    <p:sldId id="470" r:id="rId221"/>
    <p:sldId id="471" r:id="rId222"/>
    <p:sldId id="472" r:id="rId223"/>
    <p:sldId id="473" r:id="rId224"/>
    <p:sldId id="474" r:id="rId225"/>
    <p:sldId id="475" r:id="rId226"/>
    <p:sldId id="476" r:id="rId227"/>
    <p:sldId id="477" r:id="rId228"/>
    <p:sldId id="478" r:id="rId229"/>
    <p:sldId id="479" r:id="rId230"/>
    <p:sldId id="480" r:id="rId231"/>
    <p:sldId id="481" r:id="rId232"/>
    <p:sldId id="482" r:id="rId233"/>
    <p:sldId id="483" r:id="rId234"/>
    <p:sldId id="484" r:id="rId235"/>
    <p:sldId id="485" r:id="rId236"/>
    <p:sldId id="486" r:id="rId237"/>
    <p:sldId id="487" r:id="rId238"/>
    <p:sldId id="488" r:id="rId239"/>
    <p:sldId id="489" r:id="rId240"/>
    <p:sldId id="490" r:id="rId241"/>
    <p:sldId id="491" r:id="rId242"/>
    <p:sldId id="492" r:id="rId243"/>
    <p:sldId id="493" r:id="rId244"/>
    <p:sldId id="494" r:id="rId245"/>
    <p:sldId id="495" r:id="rId246"/>
    <p:sldId id="496" r:id="rId247"/>
    <p:sldId id="497" r:id="rId248"/>
    <p:sldId id="498" r:id="rId249"/>
    <p:sldId id="499" r:id="rId250"/>
    <p:sldId id="500" r:id="rId251"/>
    <p:sldId id="501" r:id="rId252"/>
    <p:sldId id="502" r:id="rId253"/>
    <p:sldId id="503" r:id="rId254"/>
    <p:sldId id="504" r:id="rId255"/>
    <p:sldId id="505" r:id="rId256"/>
    <p:sldId id="506" r:id="rId257"/>
    <p:sldId id="507" r:id="rId258"/>
    <p:sldId id="508" r:id="rId259"/>
    <p:sldId id="509" r:id="rId260"/>
    <p:sldId id="510" r:id="rId261"/>
    <p:sldId id="511" r:id="rId262"/>
    <p:sldId id="512" r:id="rId263"/>
    <p:sldId id="513" r:id="rId264"/>
    <p:sldId id="514" r:id="rId265"/>
    <p:sldId id="515" r:id="rId266"/>
    <p:sldId id="516" r:id="rId267"/>
    <p:sldId id="517" r:id="rId268"/>
    <p:sldId id="518" r:id="rId269"/>
    <p:sldId id="519" r:id="rId270"/>
    <p:sldId id="520" r:id="rId271"/>
    <p:sldId id="521" r:id="rId272"/>
    <p:sldId id="522" r:id="rId273"/>
    <p:sldId id="523" r:id="rId274"/>
    <p:sldId id="524" r:id="rId275"/>
    <p:sldId id="525" r:id="rId276"/>
    <p:sldId id="526" r:id="rId277"/>
    <p:sldId id="527" r:id="rId278"/>
    <p:sldId id="528" r:id="rId279"/>
    <p:sldId id="529" r:id="rId280"/>
    <p:sldId id="530" r:id="rId281"/>
    <p:sldId id="531" r:id="rId282"/>
    <p:sldId id="532" r:id="rId283"/>
    <p:sldId id="533" r:id="rId284"/>
    <p:sldId id="534" r:id="rId285"/>
  </p:sldIdLst>
  <p:sldSz cy="5143500" cx="9144000"/>
  <p:notesSz cx="6858000" cy="9144000"/>
  <p:embeddedFontLst>
    <p:embeddedFont>
      <p:font typeface="Roboto"/>
      <p:regular r:id="rId286"/>
      <p:bold r:id="rId287"/>
      <p:italic r:id="rId288"/>
      <p:boldItalic r:id="rId289"/>
    </p:embeddedFont>
    <p:embeddedFont>
      <p:font typeface="Lobster"/>
      <p:regular r:id="rId29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pos="543">
          <p15:clr>
            <a:srgbClr val="A4A3A4"/>
          </p15:clr>
        </p15:guide>
        <p15:guide id="2" orient="horz" pos="239">
          <p15:clr>
            <a:srgbClr val="9AA0A6"/>
          </p15:clr>
        </p15:guide>
        <p15:guide id="3" pos="2880">
          <p15:clr>
            <a:srgbClr val="9AA0A6"/>
          </p15:clr>
        </p15:guide>
        <p15:guide id="4" pos="2976">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A1EC1831-041F-4582-840B-D179BEFF1695}">
  <a:tblStyle styleId="{A1EC1831-041F-4582-840B-D179BEFF1695}"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9CA66A64-FEFE-46EB-AED5-2A8D51E14325}" styleName="Table_1">
    <a:wholeTbl>
      <a:tcTxStyle b="off" i="off">
        <a:font>
          <a:latin typeface="Arial"/>
          <a:ea typeface="Arial"/>
          <a:cs typeface="Arial"/>
        </a:font>
        <a:srgbClr val="000000"/>
      </a:tcTxStyle>
      <a:tcStyle>
        <a:tcBdr>
          <a:left>
            <a:ln cap="flat" cmpd="sng" w="9525">
              <a:solidFill>
                <a:srgbClr val="999999"/>
              </a:solidFill>
              <a:prstDash val="solid"/>
              <a:round/>
              <a:headEnd len="sm" w="sm" type="none"/>
              <a:tailEnd len="sm" w="sm" type="none"/>
            </a:ln>
          </a:left>
          <a:right>
            <a:ln cap="flat" cmpd="sng" w="9525">
              <a:solidFill>
                <a:srgbClr val="999999"/>
              </a:solidFill>
              <a:prstDash val="solid"/>
              <a:round/>
              <a:headEnd len="sm" w="sm" type="none"/>
              <a:tailEnd len="sm" w="sm" type="none"/>
            </a:ln>
          </a:right>
          <a:top>
            <a:ln cap="flat" cmpd="sng" w="9525">
              <a:solidFill>
                <a:srgbClr val="999999"/>
              </a:solidFill>
              <a:prstDash val="solid"/>
              <a:round/>
              <a:headEnd len="sm" w="sm" type="none"/>
              <a:tailEnd len="sm" w="sm" type="none"/>
            </a:ln>
          </a:top>
          <a:bottom>
            <a:ln cap="flat" cmpd="sng" w="9525">
              <a:solidFill>
                <a:srgbClr val="999999"/>
              </a:solidFill>
              <a:prstDash val="solid"/>
              <a:round/>
              <a:headEnd len="sm" w="sm" type="none"/>
              <a:tailEnd len="sm" w="sm" type="none"/>
            </a:ln>
          </a:bottom>
          <a:insideH>
            <a:ln cap="flat" cmpd="sng" w="9525">
              <a:solidFill>
                <a:srgbClr val="999999"/>
              </a:solidFill>
              <a:prstDash val="solid"/>
              <a:round/>
              <a:headEnd len="sm" w="sm" type="none"/>
              <a:tailEnd len="sm" w="sm" type="none"/>
            </a:ln>
          </a:insideH>
          <a:insideV>
            <a:ln cap="flat" cmpd="sng" w="9525">
              <a:solidFill>
                <a:srgbClr val="999999"/>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543"/>
        <p:guide pos="239" orient="horz"/>
        <p:guide pos="2880"/>
        <p:guide pos="2976"/>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190" Type="http://schemas.openxmlformats.org/officeDocument/2006/relationships/slide" Target="slides/slide18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194" Type="http://schemas.openxmlformats.org/officeDocument/2006/relationships/slide" Target="slides/slide188.xml"/><Relationship Id="rId43" Type="http://schemas.openxmlformats.org/officeDocument/2006/relationships/slide" Target="slides/slide37.xml"/><Relationship Id="rId193" Type="http://schemas.openxmlformats.org/officeDocument/2006/relationships/slide" Target="slides/slide187.xml"/><Relationship Id="rId46" Type="http://schemas.openxmlformats.org/officeDocument/2006/relationships/slide" Target="slides/slide40.xml"/><Relationship Id="rId192" Type="http://schemas.openxmlformats.org/officeDocument/2006/relationships/slide" Target="slides/slide186.xml"/><Relationship Id="rId45" Type="http://schemas.openxmlformats.org/officeDocument/2006/relationships/slide" Target="slides/slide39.xml"/><Relationship Id="rId191" Type="http://schemas.openxmlformats.org/officeDocument/2006/relationships/slide" Target="slides/slide185.xml"/><Relationship Id="rId48" Type="http://schemas.openxmlformats.org/officeDocument/2006/relationships/slide" Target="slides/slide42.xml"/><Relationship Id="rId187" Type="http://schemas.openxmlformats.org/officeDocument/2006/relationships/slide" Target="slides/slide181.xml"/><Relationship Id="rId47" Type="http://schemas.openxmlformats.org/officeDocument/2006/relationships/slide" Target="slides/slide41.xml"/><Relationship Id="rId186" Type="http://schemas.openxmlformats.org/officeDocument/2006/relationships/slide" Target="slides/slide180.xml"/><Relationship Id="rId185" Type="http://schemas.openxmlformats.org/officeDocument/2006/relationships/slide" Target="slides/slide179.xml"/><Relationship Id="rId49" Type="http://schemas.openxmlformats.org/officeDocument/2006/relationships/slide" Target="slides/slide43.xml"/><Relationship Id="rId184" Type="http://schemas.openxmlformats.org/officeDocument/2006/relationships/slide" Target="slides/slide178.xml"/><Relationship Id="rId189" Type="http://schemas.openxmlformats.org/officeDocument/2006/relationships/slide" Target="slides/slide183.xml"/><Relationship Id="rId188" Type="http://schemas.openxmlformats.org/officeDocument/2006/relationships/slide" Target="slides/slide18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183" Type="http://schemas.openxmlformats.org/officeDocument/2006/relationships/slide" Target="slides/slide177.xml"/><Relationship Id="rId32" Type="http://schemas.openxmlformats.org/officeDocument/2006/relationships/slide" Target="slides/slide26.xml"/><Relationship Id="rId182" Type="http://schemas.openxmlformats.org/officeDocument/2006/relationships/slide" Target="slides/slide176.xml"/><Relationship Id="rId35" Type="http://schemas.openxmlformats.org/officeDocument/2006/relationships/slide" Target="slides/slide29.xml"/><Relationship Id="rId181" Type="http://schemas.openxmlformats.org/officeDocument/2006/relationships/slide" Target="slides/slide175.xml"/><Relationship Id="rId34" Type="http://schemas.openxmlformats.org/officeDocument/2006/relationships/slide" Target="slides/slide28.xml"/><Relationship Id="rId180" Type="http://schemas.openxmlformats.org/officeDocument/2006/relationships/slide" Target="slides/slide174.xml"/><Relationship Id="rId37" Type="http://schemas.openxmlformats.org/officeDocument/2006/relationships/slide" Target="slides/slide31.xml"/><Relationship Id="rId176" Type="http://schemas.openxmlformats.org/officeDocument/2006/relationships/slide" Target="slides/slide170.xml"/><Relationship Id="rId36" Type="http://schemas.openxmlformats.org/officeDocument/2006/relationships/slide" Target="slides/slide30.xml"/><Relationship Id="rId175" Type="http://schemas.openxmlformats.org/officeDocument/2006/relationships/slide" Target="slides/slide169.xml"/><Relationship Id="rId39" Type="http://schemas.openxmlformats.org/officeDocument/2006/relationships/slide" Target="slides/slide33.xml"/><Relationship Id="rId174" Type="http://schemas.openxmlformats.org/officeDocument/2006/relationships/slide" Target="slides/slide168.xml"/><Relationship Id="rId38" Type="http://schemas.openxmlformats.org/officeDocument/2006/relationships/slide" Target="slides/slide32.xml"/><Relationship Id="rId173" Type="http://schemas.openxmlformats.org/officeDocument/2006/relationships/slide" Target="slides/slide167.xml"/><Relationship Id="rId179" Type="http://schemas.openxmlformats.org/officeDocument/2006/relationships/slide" Target="slides/slide173.xml"/><Relationship Id="rId178" Type="http://schemas.openxmlformats.org/officeDocument/2006/relationships/slide" Target="slides/slide172.xml"/><Relationship Id="rId177" Type="http://schemas.openxmlformats.org/officeDocument/2006/relationships/slide" Target="slides/slide171.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98" Type="http://schemas.openxmlformats.org/officeDocument/2006/relationships/slide" Target="slides/slide192.xml"/><Relationship Id="rId14" Type="http://schemas.openxmlformats.org/officeDocument/2006/relationships/slide" Target="slides/slide8.xml"/><Relationship Id="rId197" Type="http://schemas.openxmlformats.org/officeDocument/2006/relationships/slide" Target="slides/slide191.xml"/><Relationship Id="rId17" Type="http://schemas.openxmlformats.org/officeDocument/2006/relationships/slide" Target="slides/slide11.xml"/><Relationship Id="rId196" Type="http://schemas.openxmlformats.org/officeDocument/2006/relationships/slide" Target="slides/slide190.xml"/><Relationship Id="rId16" Type="http://schemas.openxmlformats.org/officeDocument/2006/relationships/slide" Target="slides/slide10.xml"/><Relationship Id="rId195" Type="http://schemas.openxmlformats.org/officeDocument/2006/relationships/slide" Target="slides/slide189.xml"/><Relationship Id="rId19" Type="http://schemas.openxmlformats.org/officeDocument/2006/relationships/slide" Target="slides/slide13.xml"/><Relationship Id="rId18" Type="http://schemas.openxmlformats.org/officeDocument/2006/relationships/slide" Target="slides/slide12.xml"/><Relationship Id="rId199" Type="http://schemas.openxmlformats.org/officeDocument/2006/relationships/slide" Target="slides/slide193.xml"/><Relationship Id="rId84" Type="http://schemas.openxmlformats.org/officeDocument/2006/relationships/slide" Target="slides/slide78.xml"/><Relationship Id="rId83" Type="http://schemas.openxmlformats.org/officeDocument/2006/relationships/slide" Target="slides/slide77.xml"/><Relationship Id="rId86" Type="http://schemas.openxmlformats.org/officeDocument/2006/relationships/slide" Target="slides/slide80.xml"/><Relationship Id="rId85" Type="http://schemas.openxmlformats.org/officeDocument/2006/relationships/slide" Target="slides/slide79.xml"/><Relationship Id="rId88" Type="http://schemas.openxmlformats.org/officeDocument/2006/relationships/slide" Target="slides/slide82.xml"/><Relationship Id="rId150" Type="http://schemas.openxmlformats.org/officeDocument/2006/relationships/slide" Target="slides/slide144.xml"/><Relationship Id="rId271" Type="http://schemas.openxmlformats.org/officeDocument/2006/relationships/slide" Target="slides/slide265.xml"/><Relationship Id="rId87" Type="http://schemas.openxmlformats.org/officeDocument/2006/relationships/slide" Target="slides/slide81.xml"/><Relationship Id="rId270" Type="http://schemas.openxmlformats.org/officeDocument/2006/relationships/slide" Target="slides/slide264.xml"/><Relationship Id="rId89" Type="http://schemas.openxmlformats.org/officeDocument/2006/relationships/slide" Target="slides/slide83.xml"/><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149" Type="http://schemas.openxmlformats.org/officeDocument/2006/relationships/slide" Target="slides/slide143.xml"/><Relationship Id="rId4" Type="http://schemas.openxmlformats.org/officeDocument/2006/relationships/tableStyles" Target="tableStyles.xml"/><Relationship Id="rId148" Type="http://schemas.openxmlformats.org/officeDocument/2006/relationships/slide" Target="slides/slide142.xml"/><Relationship Id="rId269" Type="http://schemas.openxmlformats.org/officeDocument/2006/relationships/slide" Target="slides/slide263.xml"/><Relationship Id="rId9" Type="http://schemas.openxmlformats.org/officeDocument/2006/relationships/slide" Target="slides/slide3.xml"/><Relationship Id="rId143" Type="http://schemas.openxmlformats.org/officeDocument/2006/relationships/slide" Target="slides/slide137.xml"/><Relationship Id="rId264" Type="http://schemas.openxmlformats.org/officeDocument/2006/relationships/slide" Target="slides/slide258.xml"/><Relationship Id="rId142" Type="http://schemas.openxmlformats.org/officeDocument/2006/relationships/slide" Target="slides/slide136.xml"/><Relationship Id="rId263" Type="http://schemas.openxmlformats.org/officeDocument/2006/relationships/slide" Target="slides/slide257.xml"/><Relationship Id="rId141" Type="http://schemas.openxmlformats.org/officeDocument/2006/relationships/slide" Target="slides/slide135.xml"/><Relationship Id="rId262" Type="http://schemas.openxmlformats.org/officeDocument/2006/relationships/slide" Target="slides/slide256.xml"/><Relationship Id="rId140" Type="http://schemas.openxmlformats.org/officeDocument/2006/relationships/slide" Target="slides/slide134.xml"/><Relationship Id="rId261" Type="http://schemas.openxmlformats.org/officeDocument/2006/relationships/slide" Target="slides/slide255.xml"/><Relationship Id="rId5" Type="http://schemas.openxmlformats.org/officeDocument/2006/relationships/slideMaster" Target="slideMasters/slideMaster1.xml"/><Relationship Id="rId147" Type="http://schemas.openxmlformats.org/officeDocument/2006/relationships/slide" Target="slides/slide141.xml"/><Relationship Id="rId268" Type="http://schemas.openxmlformats.org/officeDocument/2006/relationships/slide" Target="slides/slide262.xml"/><Relationship Id="rId6" Type="http://schemas.openxmlformats.org/officeDocument/2006/relationships/notesMaster" Target="notesMasters/notesMaster1.xml"/><Relationship Id="rId146" Type="http://schemas.openxmlformats.org/officeDocument/2006/relationships/slide" Target="slides/slide140.xml"/><Relationship Id="rId267" Type="http://schemas.openxmlformats.org/officeDocument/2006/relationships/slide" Target="slides/slide261.xml"/><Relationship Id="rId7" Type="http://schemas.openxmlformats.org/officeDocument/2006/relationships/slide" Target="slides/slide1.xml"/><Relationship Id="rId145" Type="http://schemas.openxmlformats.org/officeDocument/2006/relationships/slide" Target="slides/slide139.xml"/><Relationship Id="rId266" Type="http://schemas.openxmlformats.org/officeDocument/2006/relationships/slide" Target="slides/slide260.xml"/><Relationship Id="rId8" Type="http://schemas.openxmlformats.org/officeDocument/2006/relationships/slide" Target="slides/slide2.xml"/><Relationship Id="rId144" Type="http://schemas.openxmlformats.org/officeDocument/2006/relationships/slide" Target="slides/slide138.xml"/><Relationship Id="rId265" Type="http://schemas.openxmlformats.org/officeDocument/2006/relationships/slide" Target="slides/slide259.xml"/><Relationship Id="rId73" Type="http://schemas.openxmlformats.org/officeDocument/2006/relationships/slide" Target="slides/slide67.xml"/><Relationship Id="rId72" Type="http://schemas.openxmlformats.org/officeDocument/2006/relationships/slide" Target="slides/slide66.xml"/><Relationship Id="rId75" Type="http://schemas.openxmlformats.org/officeDocument/2006/relationships/slide" Target="slides/slide69.xml"/><Relationship Id="rId74" Type="http://schemas.openxmlformats.org/officeDocument/2006/relationships/slide" Target="slides/slide68.xml"/><Relationship Id="rId77" Type="http://schemas.openxmlformats.org/officeDocument/2006/relationships/slide" Target="slides/slide71.xml"/><Relationship Id="rId260" Type="http://schemas.openxmlformats.org/officeDocument/2006/relationships/slide" Target="slides/slide254.xml"/><Relationship Id="rId76" Type="http://schemas.openxmlformats.org/officeDocument/2006/relationships/slide" Target="slides/slide70.xml"/><Relationship Id="rId79" Type="http://schemas.openxmlformats.org/officeDocument/2006/relationships/slide" Target="slides/slide73.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139" Type="http://schemas.openxmlformats.org/officeDocument/2006/relationships/slide" Target="slides/slide133.xml"/><Relationship Id="rId138" Type="http://schemas.openxmlformats.org/officeDocument/2006/relationships/slide" Target="slides/slide132.xml"/><Relationship Id="rId259" Type="http://schemas.openxmlformats.org/officeDocument/2006/relationships/slide" Target="slides/slide253.xml"/><Relationship Id="rId137" Type="http://schemas.openxmlformats.org/officeDocument/2006/relationships/slide" Target="slides/slide131.xml"/><Relationship Id="rId258" Type="http://schemas.openxmlformats.org/officeDocument/2006/relationships/slide" Target="slides/slide252.xml"/><Relationship Id="rId132" Type="http://schemas.openxmlformats.org/officeDocument/2006/relationships/slide" Target="slides/slide126.xml"/><Relationship Id="rId253" Type="http://schemas.openxmlformats.org/officeDocument/2006/relationships/slide" Target="slides/slide247.xml"/><Relationship Id="rId131" Type="http://schemas.openxmlformats.org/officeDocument/2006/relationships/slide" Target="slides/slide125.xml"/><Relationship Id="rId252" Type="http://schemas.openxmlformats.org/officeDocument/2006/relationships/slide" Target="slides/slide246.xml"/><Relationship Id="rId130" Type="http://schemas.openxmlformats.org/officeDocument/2006/relationships/slide" Target="slides/slide124.xml"/><Relationship Id="rId251" Type="http://schemas.openxmlformats.org/officeDocument/2006/relationships/slide" Target="slides/slide245.xml"/><Relationship Id="rId250" Type="http://schemas.openxmlformats.org/officeDocument/2006/relationships/slide" Target="slides/slide244.xml"/><Relationship Id="rId136" Type="http://schemas.openxmlformats.org/officeDocument/2006/relationships/slide" Target="slides/slide130.xml"/><Relationship Id="rId257" Type="http://schemas.openxmlformats.org/officeDocument/2006/relationships/slide" Target="slides/slide251.xml"/><Relationship Id="rId135" Type="http://schemas.openxmlformats.org/officeDocument/2006/relationships/slide" Target="slides/slide129.xml"/><Relationship Id="rId256" Type="http://schemas.openxmlformats.org/officeDocument/2006/relationships/slide" Target="slides/slide250.xml"/><Relationship Id="rId134" Type="http://schemas.openxmlformats.org/officeDocument/2006/relationships/slide" Target="slides/slide128.xml"/><Relationship Id="rId255" Type="http://schemas.openxmlformats.org/officeDocument/2006/relationships/slide" Target="slides/slide249.xml"/><Relationship Id="rId133" Type="http://schemas.openxmlformats.org/officeDocument/2006/relationships/slide" Target="slides/slide127.xml"/><Relationship Id="rId254" Type="http://schemas.openxmlformats.org/officeDocument/2006/relationships/slide" Target="slides/slide248.xml"/><Relationship Id="rId62" Type="http://schemas.openxmlformats.org/officeDocument/2006/relationships/slide" Target="slides/slide56.xml"/><Relationship Id="rId61" Type="http://schemas.openxmlformats.org/officeDocument/2006/relationships/slide" Target="slides/slide55.xml"/><Relationship Id="rId64" Type="http://schemas.openxmlformats.org/officeDocument/2006/relationships/slide" Target="slides/slide58.xml"/><Relationship Id="rId63" Type="http://schemas.openxmlformats.org/officeDocument/2006/relationships/slide" Target="slides/slide57.xml"/><Relationship Id="rId66" Type="http://schemas.openxmlformats.org/officeDocument/2006/relationships/slide" Target="slides/slide60.xml"/><Relationship Id="rId172" Type="http://schemas.openxmlformats.org/officeDocument/2006/relationships/slide" Target="slides/slide166.xml"/><Relationship Id="rId65" Type="http://schemas.openxmlformats.org/officeDocument/2006/relationships/slide" Target="slides/slide59.xml"/><Relationship Id="rId171" Type="http://schemas.openxmlformats.org/officeDocument/2006/relationships/slide" Target="slides/slide165.xml"/><Relationship Id="rId68" Type="http://schemas.openxmlformats.org/officeDocument/2006/relationships/slide" Target="slides/slide62.xml"/><Relationship Id="rId170" Type="http://schemas.openxmlformats.org/officeDocument/2006/relationships/slide" Target="slides/slide164.xml"/><Relationship Id="rId67" Type="http://schemas.openxmlformats.org/officeDocument/2006/relationships/slide" Target="slides/slide61.xml"/><Relationship Id="rId290" Type="http://schemas.openxmlformats.org/officeDocument/2006/relationships/font" Target="fonts/Lobster-regular.fntdata"/><Relationship Id="rId60" Type="http://schemas.openxmlformats.org/officeDocument/2006/relationships/slide" Target="slides/slide54.xml"/><Relationship Id="rId165" Type="http://schemas.openxmlformats.org/officeDocument/2006/relationships/slide" Target="slides/slide159.xml"/><Relationship Id="rId286" Type="http://schemas.openxmlformats.org/officeDocument/2006/relationships/font" Target="fonts/Roboto-regular.fntdata"/><Relationship Id="rId69" Type="http://schemas.openxmlformats.org/officeDocument/2006/relationships/slide" Target="slides/slide63.xml"/><Relationship Id="rId164" Type="http://schemas.openxmlformats.org/officeDocument/2006/relationships/slide" Target="slides/slide158.xml"/><Relationship Id="rId285" Type="http://schemas.openxmlformats.org/officeDocument/2006/relationships/slide" Target="slides/slide279.xml"/><Relationship Id="rId163" Type="http://schemas.openxmlformats.org/officeDocument/2006/relationships/slide" Target="slides/slide157.xml"/><Relationship Id="rId284" Type="http://schemas.openxmlformats.org/officeDocument/2006/relationships/slide" Target="slides/slide278.xml"/><Relationship Id="rId162" Type="http://schemas.openxmlformats.org/officeDocument/2006/relationships/slide" Target="slides/slide156.xml"/><Relationship Id="rId283" Type="http://schemas.openxmlformats.org/officeDocument/2006/relationships/slide" Target="slides/slide277.xml"/><Relationship Id="rId169" Type="http://schemas.openxmlformats.org/officeDocument/2006/relationships/slide" Target="slides/slide163.xml"/><Relationship Id="rId168" Type="http://schemas.openxmlformats.org/officeDocument/2006/relationships/slide" Target="slides/slide162.xml"/><Relationship Id="rId289" Type="http://schemas.openxmlformats.org/officeDocument/2006/relationships/font" Target="fonts/Roboto-boldItalic.fntdata"/><Relationship Id="rId167" Type="http://schemas.openxmlformats.org/officeDocument/2006/relationships/slide" Target="slides/slide161.xml"/><Relationship Id="rId288" Type="http://schemas.openxmlformats.org/officeDocument/2006/relationships/font" Target="fonts/Roboto-italic.fntdata"/><Relationship Id="rId166" Type="http://schemas.openxmlformats.org/officeDocument/2006/relationships/slide" Target="slides/slide160.xml"/><Relationship Id="rId287" Type="http://schemas.openxmlformats.org/officeDocument/2006/relationships/font" Target="fonts/Roboto-bold.fntdata"/><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55" Type="http://schemas.openxmlformats.org/officeDocument/2006/relationships/slide" Target="slides/slide49.xml"/><Relationship Id="rId161" Type="http://schemas.openxmlformats.org/officeDocument/2006/relationships/slide" Target="slides/slide155.xml"/><Relationship Id="rId282" Type="http://schemas.openxmlformats.org/officeDocument/2006/relationships/slide" Target="slides/slide276.xml"/><Relationship Id="rId54" Type="http://schemas.openxmlformats.org/officeDocument/2006/relationships/slide" Target="slides/slide48.xml"/><Relationship Id="rId160" Type="http://schemas.openxmlformats.org/officeDocument/2006/relationships/slide" Target="slides/slide154.xml"/><Relationship Id="rId281" Type="http://schemas.openxmlformats.org/officeDocument/2006/relationships/slide" Target="slides/slide275.xml"/><Relationship Id="rId57" Type="http://schemas.openxmlformats.org/officeDocument/2006/relationships/slide" Target="slides/slide51.xml"/><Relationship Id="rId280" Type="http://schemas.openxmlformats.org/officeDocument/2006/relationships/slide" Target="slides/slide274.xml"/><Relationship Id="rId56" Type="http://schemas.openxmlformats.org/officeDocument/2006/relationships/slide" Target="slides/slide50.xml"/><Relationship Id="rId159" Type="http://schemas.openxmlformats.org/officeDocument/2006/relationships/slide" Target="slides/slide153.xml"/><Relationship Id="rId59" Type="http://schemas.openxmlformats.org/officeDocument/2006/relationships/slide" Target="slides/slide53.xml"/><Relationship Id="rId154" Type="http://schemas.openxmlformats.org/officeDocument/2006/relationships/slide" Target="slides/slide148.xml"/><Relationship Id="rId275" Type="http://schemas.openxmlformats.org/officeDocument/2006/relationships/slide" Target="slides/slide269.xml"/><Relationship Id="rId58" Type="http://schemas.openxmlformats.org/officeDocument/2006/relationships/slide" Target="slides/slide52.xml"/><Relationship Id="rId153" Type="http://schemas.openxmlformats.org/officeDocument/2006/relationships/slide" Target="slides/slide147.xml"/><Relationship Id="rId274" Type="http://schemas.openxmlformats.org/officeDocument/2006/relationships/slide" Target="slides/slide268.xml"/><Relationship Id="rId152" Type="http://schemas.openxmlformats.org/officeDocument/2006/relationships/slide" Target="slides/slide146.xml"/><Relationship Id="rId273" Type="http://schemas.openxmlformats.org/officeDocument/2006/relationships/slide" Target="slides/slide267.xml"/><Relationship Id="rId151" Type="http://schemas.openxmlformats.org/officeDocument/2006/relationships/slide" Target="slides/slide145.xml"/><Relationship Id="rId272" Type="http://schemas.openxmlformats.org/officeDocument/2006/relationships/slide" Target="slides/slide266.xml"/><Relationship Id="rId158" Type="http://schemas.openxmlformats.org/officeDocument/2006/relationships/slide" Target="slides/slide152.xml"/><Relationship Id="rId279" Type="http://schemas.openxmlformats.org/officeDocument/2006/relationships/slide" Target="slides/slide273.xml"/><Relationship Id="rId157" Type="http://schemas.openxmlformats.org/officeDocument/2006/relationships/slide" Target="slides/slide151.xml"/><Relationship Id="rId278" Type="http://schemas.openxmlformats.org/officeDocument/2006/relationships/slide" Target="slides/slide272.xml"/><Relationship Id="rId156" Type="http://schemas.openxmlformats.org/officeDocument/2006/relationships/slide" Target="slides/slide150.xml"/><Relationship Id="rId277" Type="http://schemas.openxmlformats.org/officeDocument/2006/relationships/slide" Target="slides/slide271.xml"/><Relationship Id="rId155" Type="http://schemas.openxmlformats.org/officeDocument/2006/relationships/slide" Target="slides/slide149.xml"/><Relationship Id="rId276" Type="http://schemas.openxmlformats.org/officeDocument/2006/relationships/slide" Target="slides/slide270.xml"/><Relationship Id="rId107" Type="http://schemas.openxmlformats.org/officeDocument/2006/relationships/slide" Target="slides/slide101.xml"/><Relationship Id="rId228" Type="http://schemas.openxmlformats.org/officeDocument/2006/relationships/slide" Target="slides/slide222.xml"/><Relationship Id="rId106" Type="http://schemas.openxmlformats.org/officeDocument/2006/relationships/slide" Target="slides/slide100.xml"/><Relationship Id="rId227" Type="http://schemas.openxmlformats.org/officeDocument/2006/relationships/slide" Target="slides/slide221.xml"/><Relationship Id="rId105" Type="http://schemas.openxmlformats.org/officeDocument/2006/relationships/slide" Target="slides/slide99.xml"/><Relationship Id="rId226" Type="http://schemas.openxmlformats.org/officeDocument/2006/relationships/slide" Target="slides/slide220.xml"/><Relationship Id="rId104" Type="http://schemas.openxmlformats.org/officeDocument/2006/relationships/slide" Target="slides/slide98.xml"/><Relationship Id="rId225" Type="http://schemas.openxmlformats.org/officeDocument/2006/relationships/slide" Target="slides/slide219.xml"/><Relationship Id="rId109" Type="http://schemas.openxmlformats.org/officeDocument/2006/relationships/slide" Target="slides/slide103.xml"/><Relationship Id="rId108" Type="http://schemas.openxmlformats.org/officeDocument/2006/relationships/slide" Target="slides/slide102.xml"/><Relationship Id="rId229" Type="http://schemas.openxmlformats.org/officeDocument/2006/relationships/slide" Target="slides/slide223.xml"/><Relationship Id="rId220" Type="http://schemas.openxmlformats.org/officeDocument/2006/relationships/slide" Target="slides/slide214.xml"/><Relationship Id="rId103" Type="http://schemas.openxmlformats.org/officeDocument/2006/relationships/slide" Target="slides/slide97.xml"/><Relationship Id="rId224" Type="http://schemas.openxmlformats.org/officeDocument/2006/relationships/slide" Target="slides/slide218.xml"/><Relationship Id="rId102" Type="http://schemas.openxmlformats.org/officeDocument/2006/relationships/slide" Target="slides/slide96.xml"/><Relationship Id="rId223" Type="http://schemas.openxmlformats.org/officeDocument/2006/relationships/slide" Target="slides/slide217.xml"/><Relationship Id="rId101" Type="http://schemas.openxmlformats.org/officeDocument/2006/relationships/slide" Target="slides/slide95.xml"/><Relationship Id="rId222" Type="http://schemas.openxmlformats.org/officeDocument/2006/relationships/slide" Target="slides/slide216.xml"/><Relationship Id="rId100" Type="http://schemas.openxmlformats.org/officeDocument/2006/relationships/slide" Target="slides/slide94.xml"/><Relationship Id="rId221" Type="http://schemas.openxmlformats.org/officeDocument/2006/relationships/slide" Target="slides/slide215.xml"/><Relationship Id="rId217" Type="http://schemas.openxmlformats.org/officeDocument/2006/relationships/slide" Target="slides/slide211.xml"/><Relationship Id="rId216" Type="http://schemas.openxmlformats.org/officeDocument/2006/relationships/slide" Target="slides/slide210.xml"/><Relationship Id="rId215" Type="http://schemas.openxmlformats.org/officeDocument/2006/relationships/slide" Target="slides/slide209.xml"/><Relationship Id="rId214" Type="http://schemas.openxmlformats.org/officeDocument/2006/relationships/slide" Target="slides/slide208.xml"/><Relationship Id="rId219" Type="http://schemas.openxmlformats.org/officeDocument/2006/relationships/slide" Target="slides/slide213.xml"/><Relationship Id="rId218" Type="http://schemas.openxmlformats.org/officeDocument/2006/relationships/slide" Target="slides/slide212.xml"/><Relationship Id="rId213" Type="http://schemas.openxmlformats.org/officeDocument/2006/relationships/slide" Target="slides/slide207.xml"/><Relationship Id="rId212" Type="http://schemas.openxmlformats.org/officeDocument/2006/relationships/slide" Target="slides/slide206.xml"/><Relationship Id="rId211" Type="http://schemas.openxmlformats.org/officeDocument/2006/relationships/slide" Target="slides/slide205.xml"/><Relationship Id="rId210" Type="http://schemas.openxmlformats.org/officeDocument/2006/relationships/slide" Target="slides/slide204.xml"/><Relationship Id="rId129" Type="http://schemas.openxmlformats.org/officeDocument/2006/relationships/slide" Target="slides/slide123.xml"/><Relationship Id="rId128" Type="http://schemas.openxmlformats.org/officeDocument/2006/relationships/slide" Target="slides/slide122.xml"/><Relationship Id="rId249" Type="http://schemas.openxmlformats.org/officeDocument/2006/relationships/slide" Target="slides/slide243.xml"/><Relationship Id="rId127" Type="http://schemas.openxmlformats.org/officeDocument/2006/relationships/slide" Target="slides/slide121.xml"/><Relationship Id="rId248" Type="http://schemas.openxmlformats.org/officeDocument/2006/relationships/slide" Target="slides/slide242.xml"/><Relationship Id="rId126" Type="http://schemas.openxmlformats.org/officeDocument/2006/relationships/slide" Target="slides/slide120.xml"/><Relationship Id="rId247" Type="http://schemas.openxmlformats.org/officeDocument/2006/relationships/slide" Target="slides/slide241.xml"/><Relationship Id="rId121" Type="http://schemas.openxmlformats.org/officeDocument/2006/relationships/slide" Target="slides/slide115.xml"/><Relationship Id="rId242" Type="http://schemas.openxmlformats.org/officeDocument/2006/relationships/slide" Target="slides/slide236.xml"/><Relationship Id="rId120" Type="http://schemas.openxmlformats.org/officeDocument/2006/relationships/slide" Target="slides/slide114.xml"/><Relationship Id="rId241" Type="http://schemas.openxmlformats.org/officeDocument/2006/relationships/slide" Target="slides/slide235.xml"/><Relationship Id="rId240" Type="http://schemas.openxmlformats.org/officeDocument/2006/relationships/slide" Target="slides/slide234.xml"/><Relationship Id="rId125" Type="http://schemas.openxmlformats.org/officeDocument/2006/relationships/slide" Target="slides/slide119.xml"/><Relationship Id="rId246" Type="http://schemas.openxmlformats.org/officeDocument/2006/relationships/slide" Target="slides/slide240.xml"/><Relationship Id="rId124" Type="http://schemas.openxmlformats.org/officeDocument/2006/relationships/slide" Target="slides/slide118.xml"/><Relationship Id="rId245" Type="http://schemas.openxmlformats.org/officeDocument/2006/relationships/slide" Target="slides/slide239.xml"/><Relationship Id="rId123" Type="http://schemas.openxmlformats.org/officeDocument/2006/relationships/slide" Target="slides/slide117.xml"/><Relationship Id="rId244" Type="http://schemas.openxmlformats.org/officeDocument/2006/relationships/slide" Target="slides/slide238.xml"/><Relationship Id="rId122" Type="http://schemas.openxmlformats.org/officeDocument/2006/relationships/slide" Target="slides/slide116.xml"/><Relationship Id="rId243" Type="http://schemas.openxmlformats.org/officeDocument/2006/relationships/slide" Target="slides/slide237.xml"/><Relationship Id="rId95" Type="http://schemas.openxmlformats.org/officeDocument/2006/relationships/slide" Target="slides/slide89.xml"/><Relationship Id="rId94" Type="http://schemas.openxmlformats.org/officeDocument/2006/relationships/slide" Target="slides/slide88.xml"/><Relationship Id="rId97" Type="http://schemas.openxmlformats.org/officeDocument/2006/relationships/slide" Target="slides/slide91.xml"/><Relationship Id="rId96" Type="http://schemas.openxmlformats.org/officeDocument/2006/relationships/slide" Target="slides/slide90.xml"/><Relationship Id="rId99" Type="http://schemas.openxmlformats.org/officeDocument/2006/relationships/slide" Target="slides/slide93.xml"/><Relationship Id="rId98" Type="http://schemas.openxmlformats.org/officeDocument/2006/relationships/slide" Target="slides/slide92.xml"/><Relationship Id="rId91" Type="http://schemas.openxmlformats.org/officeDocument/2006/relationships/slide" Target="slides/slide85.xml"/><Relationship Id="rId90" Type="http://schemas.openxmlformats.org/officeDocument/2006/relationships/slide" Target="slides/slide84.xml"/><Relationship Id="rId93" Type="http://schemas.openxmlformats.org/officeDocument/2006/relationships/slide" Target="slides/slide87.xml"/><Relationship Id="rId92" Type="http://schemas.openxmlformats.org/officeDocument/2006/relationships/slide" Target="slides/slide86.xml"/><Relationship Id="rId118" Type="http://schemas.openxmlformats.org/officeDocument/2006/relationships/slide" Target="slides/slide112.xml"/><Relationship Id="rId239" Type="http://schemas.openxmlformats.org/officeDocument/2006/relationships/slide" Target="slides/slide233.xml"/><Relationship Id="rId117" Type="http://schemas.openxmlformats.org/officeDocument/2006/relationships/slide" Target="slides/slide111.xml"/><Relationship Id="rId238" Type="http://schemas.openxmlformats.org/officeDocument/2006/relationships/slide" Target="slides/slide232.xml"/><Relationship Id="rId116" Type="http://schemas.openxmlformats.org/officeDocument/2006/relationships/slide" Target="slides/slide110.xml"/><Relationship Id="rId237" Type="http://schemas.openxmlformats.org/officeDocument/2006/relationships/slide" Target="slides/slide231.xml"/><Relationship Id="rId115" Type="http://schemas.openxmlformats.org/officeDocument/2006/relationships/slide" Target="slides/slide109.xml"/><Relationship Id="rId236" Type="http://schemas.openxmlformats.org/officeDocument/2006/relationships/slide" Target="slides/slide230.xml"/><Relationship Id="rId119" Type="http://schemas.openxmlformats.org/officeDocument/2006/relationships/slide" Target="slides/slide113.xml"/><Relationship Id="rId110" Type="http://schemas.openxmlformats.org/officeDocument/2006/relationships/slide" Target="slides/slide104.xml"/><Relationship Id="rId231" Type="http://schemas.openxmlformats.org/officeDocument/2006/relationships/slide" Target="slides/slide225.xml"/><Relationship Id="rId230" Type="http://schemas.openxmlformats.org/officeDocument/2006/relationships/slide" Target="slides/slide224.xml"/><Relationship Id="rId114" Type="http://schemas.openxmlformats.org/officeDocument/2006/relationships/slide" Target="slides/slide108.xml"/><Relationship Id="rId235" Type="http://schemas.openxmlformats.org/officeDocument/2006/relationships/slide" Target="slides/slide229.xml"/><Relationship Id="rId113" Type="http://schemas.openxmlformats.org/officeDocument/2006/relationships/slide" Target="slides/slide107.xml"/><Relationship Id="rId234" Type="http://schemas.openxmlformats.org/officeDocument/2006/relationships/slide" Target="slides/slide228.xml"/><Relationship Id="rId112" Type="http://schemas.openxmlformats.org/officeDocument/2006/relationships/slide" Target="slides/slide106.xml"/><Relationship Id="rId233" Type="http://schemas.openxmlformats.org/officeDocument/2006/relationships/slide" Target="slides/slide227.xml"/><Relationship Id="rId111" Type="http://schemas.openxmlformats.org/officeDocument/2006/relationships/slide" Target="slides/slide105.xml"/><Relationship Id="rId232" Type="http://schemas.openxmlformats.org/officeDocument/2006/relationships/slide" Target="slides/slide226.xml"/><Relationship Id="rId206" Type="http://schemas.openxmlformats.org/officeDocument/2006/relationships/slide" Target="slides/slide200.xml"/><Relationship Id="rId205" Type="http://schemas.openxmlformats.org/officeDocument/2006/relationships/slide" Target="slides/slide199.xml"/><Relationship Id="rId204" Type="http://schemas.openxmlformats.org/officeDocument/2006/relationships/slide" Target="slides/slide198.xml"/><Relationship Id="rId203" Type="http://schemas.openxmlformats.org/officeDocument/2006/relationships/slide" Target="slides/slide197.xml"/><Relationship Id="rId209" Type="http://schemas.openxmlformats.org/officeDocument/2006/relationships/slide" Target="slides/slide203.xml"/><Relationship Id="rId208" Type="http://schemas.openxmlformats.org/officeDocument/2006/relationships/slide" Target="slides/slide202.xml"/><Relationship Id="rId207" Type="http://schemas.openxmlformats.org/officeDocument/2006/relationships/slide" Target="slides/slide201.xml"/><Relationship Id="rId202" Type="http://schemas.openxmlformats.org/officeDocument/2006/relationships/slide" Target="slides/slide196.xml"/><Relationship Id="rId201" Type="http://schemas.openxmlformats.org/officeDocument/2006/relationships/slide" Target="slides/slide195.xml"/><Relationship Id="rId200" Type="http://schemas.openxmlformats.org/officeDocument/2006/relationships/slide" Target="slides/slide19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226d377003f_0_16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226d377003f_0_16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20a586e84cd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20a586e84cd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1" name="Shape 1481"/>
        <p:cNvGrpSpPr/>
        <p:nvPr/>
      </p:nvGrpSpPr>
      <p:grpSpPr>
        <a:xfrm>
          <a:off x="0" y="0"/>
          <a:ext cx="0" cy="0"/>
          <a:chOff x="0" y="0"/>
          <a:chExt cx="0" cy="0"/>
        </a:xfrm>
      </p:grpSpPr>
      <p:sp>
        <p:nvSpPr>
          <p:cNvPr id="1482" name="Google Shape;1482;g24bb42e883e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3" name="Google Shape;1483;g24bb42e883e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9" name="Shape 1489"/>
        <p:cNvGrpSpPr/>
        <p:nvPr/>
      </p:nvGrpSpPr>
      <p:grpSpPr>
        <a:xfrm>
          <a:off x="0" y="0"/>
          <a:ext cx="0" cy="0"/>
          <a:chOff x="0" y="0"/>
          <a:chExt cx="0" cy="0"/>
        </a:xfrm>
      </p:grpSpPr>
      <p:sp>
        <p:nvSpPr>
          <p:cNvPr id="1490" name="Google Shape;1490;g20a586e84cd_0_9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1" name="Google Shape;1491;g20a586e84cd_0_9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7" name="Shape 1497"/>
        <p:cNvGrpSpPr/>
        <p:nvPr/>
      </p:nvGrpSpPr>
      <p:grpSpPr>
        <a:xfrm>
          <a:off x="0" y="0"/>
          <a:ext cx="0" cy="0"/>
          <a:chOff x="0" y="0"/>
          <a:chExt cx="0" cy="0"/>
        </a:xfrm>
      </p:grpSpPr>
      <p:sp>
        <p:nvSpPr>
          <p:cNvPr id="1498" name="Google Shape;1498;g20a586e84cd_0_9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9" name="Google Shape;1499;g20a586e84cd_0_9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4" name="Shape 1504"/>
        <p:cNvGrpSpPr/>
        <p:nvPr/>
      </p:nvGrpSpPr>
      <p:grpSpPr>
        <a:xfrm>
          <a:off x="0" y="0"/>
          <a:ext cx="0" cy="0"/>
          <a:chOff x="0" y="0"/>
          <a:chExt cx="0" cy="0"/>
        </a:xfrm>
      </p:grpSpPr>
      <p:sp>
        <p:nvSpPr>
          <p:cNvPr id="1505" name="Google Shape;1505;g24bb42e883e_0_7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6" name="Google Shape;1506;g24bb42e883e_0_7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1" name="Shape 1511"/>
        <p:cNvGrpSpPr/>
        <p:nvPr/>
      </p:nvGrpSpPr>
      <p:grpSpPr>
        <a:xfrm>
          <a:off x="0" y="0"/>
          <a:ext cx="0" cy="0"/>
          <a:chOff x="0" y="0"/>
          <a:chExt cx="0" cy="0"/>
        </a:xfrm>
      </p:grpSpPr>
      <p:sp>
        <p:nvSpPr>
          <p:cNvPr id="1512" name="Google Shape;1512;g20a586e84cd_0_9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3" name="Google Shape;1513;g20a586e84cd_0_9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8" name="Shape 1518"/>
        <p:cNvGrpSpPr/>
        <p:nvPr/>
      </p:nvGrpSpPr>
      <p:grpSpPr>
        <a:xfrm>
          <a:off x="0" y="0"/>
          <a:ext cx="0" cy="0"/>
          <a:chOff x="0" y="0"/>
          <a:chExt cx="0" cy="0"/>
        </a:xfrm>
      </p:grpSpPr>
      <p:sp>
        <p:nvSpPr>
          <p:cNvPr id="1519" name="Google Shape;1519;g20a586e84cd_0_9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0" name="Google Shape;1520;g20a586e84cd_0_9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7" name="Shape 1527"/>
        <p:cNvGrpSpPr/>
        <p:nvPr/>
      </p:nvGrpSpPr>
      <p:grpSpPr>
        <a:xfrm>
          <a:off x="0" y="0"/>
          <a:ext cx="0" cy="0"/>
          <a:chOff x="0" y="0"/>
          <a:chExt cx="0" cy="0"/>
        </a:xfrm>
      </p:grpSpPr>
      <p:sp>
        <p:nvSpPr>
          <p:cNvPr id="1528" name="Google Shape;1528;g20a586e84cd_0_9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9" name="Google Shape;1529;g20a586e84cd_0_9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4" name="Shape 1534"/>
        <p:cNvGrpSpPr/>
        <p:nvPr/>
      </p:nvGrpSpPr>
      <p:grpSpPr>
        <a:xfrm>
          <a:off x="0" y="0"/>
          <a:ext cx="0" cy="0"/>
          <a:chOff x="0" y="0"/>
          <a:chExt cx="0" cy="0"/>
        </a:xfrm>
      </p:grpSpPr>
      <p:sp>
        <p:nvSpPr>
          <p:cNvPr id="1535" name="Google Shape;1535;g24bb42e883e_0_7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6" name="Google Shape;1536;g24bb42e883e_0_7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2" name="Shape 1542"/>
        <p:cNvGrpSpPr/>
        <p:nvPr/>
      </p:nvGrpSpPr>
      <p:grpSpPr>
        <a:xfrm>
          <a:off x="0" y="0"/>
          <a:ext cx="0" cy="0"/>
          <a:chOff x="0" y="0"/>
          <a:chExt cx="0" cy="0"/>
        </a:xfrm>
      </p:grpSpPr>
      <p:sp>
        <p:nvSpPr>
          <p:cNvPr id="1543" name="Google Shape;1543;g24f85833319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4" name="Google Shape;1544;g24f85833319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1" name="Shape 1551"/>
        <p:cNvGrpSpPr/>
        <p:nvPr/>
      </p:nvGrpSpPr>
      <p:grpSpPr>
        <a:xfrm>
          <a:off x="0" y="0"/>
          <a:ext cx="0" cy="0"/>
          <a:chOff x="0" y="0"/>
          <a:chExt cx="0" cy="0"/>
        </a:xfrm>
      </p:grpSpPr>
      <p:sp>
        <p:nvSpPr>
          <p:cNvPr id="1552" name="Google Shape;1552;g20a586e84cd_0_9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3" name="Google Shape;1553;g20a586e84cd_0_9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20a586e84cd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20a586e84cd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9" name="Shape 1559"/>
        <p:cNvGrpSpPr/>
        <p:nvPr/>
      </p:nvGrpSpPr>
      <p:grpSpPr>
        <a:xfrm>
          <a:off x="0" y="0"/>
          <a:ext cx="0" cy="0"/>
          <a:chOff x="0" y="0"/>
          <a:chExt cx="0" cy="0"/>
        </a:xfrm>
      </p:grpSpPr>
      <p:sp>
        <p:nvSpPr>
          <p:cNvPr id="1560" name="Google Shape;1560;g24bb42e883e_0_7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1" name="Google Shape;1561;g24bb42e883e_0_7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6" name="Shape 1566"/>
        <p:cNvGrpSpPr/>
        <p:nvPr/>
      </p:nvGrpSpPr>
      <p:grpSpPr>
        <a:xfrm>
          <a:off x="0" y="0"/>
          <a:ext cx="0" cy="0"/>
          <a:chOff x="0" y="0"/>
          <a:chExt cx="0" cy="0"/>
        </a:xfrm>
      </p:grpSpPr>
      <p:sp>
        <p:nvSpPr>
          <p:cNvPr id="1567" name="Google Shape;1567;g20a586e84cd_0_9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8" name="Google Shape;1568;g20a586e84cd_0_9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4" name="Shape 1574"/>
        <p:cNvGrpSpPr/>
        <p:nvPr/>
      </p:nvGrpSpPr>
      <p:grpSpPr>
        <a:xfrm>
          <a:off x="0" y="0"/>
          <a:ext cx="0" cy="0"/>
          <a:chOff x="0" y="0"/>
          <a:chExt cx="0" cy="0"/>
        </a:xfrm>
      </p:grpSpPr>
      <p:sp>
        <p:nvSpPr>
          <p:cNvPr id="1575" name="Google Shape;1575;g24bb42e883e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6" name="Google Shape;1576;g24bb42e883e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1" name="Shape 1581"/>
        <p:cNvGrpSpPr/>
        <p:nvPr/>
      </p:nvGrpSpPr>
      <p:grpSpPr>
        <a:xfrm>
          <a:off x="0" y="0"/>
          <a:ext cx="0" cy="0"/>
          <a:chOff x="0" y="0"/>
          <a:chExt cx="0" cy="0"/>
        </a:xfrm>
      </p:grpSpPr>
      <p:sp>
        <p:nvSpPr>
          <p:cNvPr id="1582" name="Google Shape;1582;g24bb42e883e_0_7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3" name="Google Shape;1583;g24bb42e883e_0_7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8" name="Shape 1588"/>
        <p:cNvGrpSpPr/>
        <p:nvPr/>
      </p:nvGrpSpPr>
      <p:grpSpPr>
        <a:xfrm>
          <a:off x="0" y="0"/>
          <a:ext cx="0" cy="0"/>
          <a:chOff x="0" y="0"/>
          <a:chExt cx="0" cy="0"/>
        </a:xfrm>
      </p:grpSpPr>
      <p:sp>
        <p:nvSpPr>
          <p:cNvPr id="1589" name="Google Shape;1589;g20a586e84cd_0_9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0" name="Google Shape;1590;g20a586e84cd_0_9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5" name="Shape 1595"/>
        <p:cNvGrpSpPr/>
        <p:nvPr/>
      </p:nvGrpSpPr>
      <p:grpSpPr>
        <a:xfrm>
          <a:off x="0" y="0"/>
          <a:ext cx="0" cy="0"/>
          <a:chOff x="0" y="0"/>
          <a:chExt cx="0" cy="0"/>
        </a:xfrm>
      </p:grpSpPr>
      <p:sp>
        <p:nvSpPr>
          <p:cNvPr id="1596" name="Google Shape;1596;g20a586e84cd_0_9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7" name="Google Shape;1597;g20a586e84cd_0_9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2" name="Shape 1602"/>
        <p:cNvGrpSpPr/>
        <p:nvPr/>
      </p:nvGrpSpPr>
      <p:grpSpPr>
        <a:xfrm>
          <a:off x="0" y="0"/>
          <a:ext cx="0" cy="0"/>
          <a:chOff x="0" y="0"/>
          <a:chExt cx="0" cy="0"/>
        </a:xfrm>
      </p:grpSpPr>
      <p:sp>
        <p:nvSpPr>
          <p:cNvPr id="1603" name="Google Shape;1603;g20a586e84cd_0_9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4" name="Google Shape;1604;g20a586e84cd_0_9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9" name="Shape 1609"/>
        <p:cNvGrpSpPr/>
        <p:nvPr/>
      </p:nvGrpSpPr>
      <p:grpSpPr>
        <a:xfrm>
          <a:off x="0" y="0"/>
          <a:ext cx="0" cy="0"/>
          <a:chOff x="0" y="0"/>
          <a:chExt cx="0" cy="0"/>
        </a:xfrm>
      </p:grpSpPr>
      <p:sp>
        <p:nvSpPr>
          <p:cNvPr id="1610" name="Google Shape;1610;g24bb42e883e_0_7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1" name="Google Shape;1611;g24bb42e883e_0_7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6" name="Shape 1616"/>
        <p:cNvGrpSpPr/>
        <p:nvPr/>
      </p:nvGrpSpPr>
      <p:grpSpPr>
        <a:xfrm>
          <a:off x="0" y="0"/>
          <a:ext cx="0" cy="0"/>
          <a:chOff x="0" y="0"/>
          <a:chExt cx="0" cy="0"/>
        </a:xfrm>
      </p:grpSpPr>
      <p:sp>
        <p:nvSpPr>
          <p:cNvPr id="1617" name="Google Shape;1617;g20a586e84cd_0_9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8" name="Google Shape;1618;g20a586e84cd_0_9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2" name="Shape 1622"/>
        <p:cNvGrpSpPr/>
        <p:nvPr/>
      </p:nvGrpSpPr>
      <p:grpSpPr>
        <a:xfrm>
          <a:off x="0" y="0"/>
          <a:ext cx="0" cy="0"/>
          <a:chOff x="0" y="0"/>
          <a:chExt cx="0" cy="0"/>
        </a:xfrm>
      </p:grpSpPr>
      <p:sp>
        <p:nvSpPr>
          <p:cNvPr id="1623" name="Google Shape;1623;g20a586e84cd_0_9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4" name="Google Shape;1624;g20a586e84cd_0_9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20a586e84cd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20a586e84cd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8" name="Shape 1628"/>
        <p:cNvGrpSpPr/>
        <p:nvPr/>
      </p:nvGrpSpPr>
      <p:grpSpPr>
        <a:xfrm>
          <a:off x="0" y="0"/>
          <a:ext cx="0" cy="0"/>
          <a:chOff x="0" y="0"/>
          <a:chExt cx="0" cy="0"/>
        </a:xfrm>
      </p:grpSpPr>
      <p:sp>
        <p:nvSpPr>
          <p:cNvPr id="1629" name="Google Shape;1629;g20a586e84cd_0_10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0" name="Google Shape;1630;g20a586e84cd_0_10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6" name="Shape 1636"/>
        <p:cNvGrpSpPr/>
        <p:nvPr/>
      </p:nvGrpSpPr>
      <p:grpSpPr>
        <a:xfrm>
          <a:off x="0" y="0"/>
          <a:ext cx="0" cy="0"/>
          <a:chOff x="0" y="0"/>
          <a:chExt cx="0" cy="0"/>
        </a:xfrm>
      </p:grpSpPr>
      <p:sp>
        <p:nvSpPr>
          <p:cNvPr id="1637" name="Google Shape;1637;g20a586e84cd_0_10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8" name="Google Shape;1638;g20a586e84cd_0_10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5" name="Shape 1645"/>
        <p:cNvGrpSpPr/>
        <p:nvPr/>
      </p:nvGrpSpPr>
      <p:grpSpPr>
        <a:xfrm>
          <a:off x="0" y="0"/>
          <a:ext cx="0" cy="0"/>
          <a:chOff x="0" y="0"/>
          <a:chExt cx="0" cy="0"/>
        </a:xfrm>
      </p:grpSpPr>
      <p:sp>
        <p:nvSpPr>
          <p:cNvPr id="1646" name="Google Shape;1646;g20a586e84cd_0_10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7" name="Google Shape;1647;g20a586e84cd_0_10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3" name="Shape 1653"/>
        <p:cNvGrpSpPr/>
        <p:nvPr/>
      </p:nvGrpSpPr>
      <p:grpSpPr>
        <a:xfrm>
          <a:off x="0" y="0"/>
          <a:ext cx="0" cy="0"/>
          <a:chOff x="0" y="0"/>
          <a:chExt cx="0" cy="0"/>
        </a:xfrm>
      </p:grpSpPr>
      <p:sp>
        <p:nvSpPr>
          <p:cNvPr id="1654" name="Google Shape;1654;g20a586e84cd_0_10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5" name="Google Shape;1655;g20a586e84cd_0_10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0" name="Shape 1660"/>
        <p:cNvGrpSpPr/>
        <p:nvPr/>
      </p:nvGrpSpPr>
      <p:grpSpPr>
        <a:xfrm>
          <a:off x="0" y="0"/>
          <a:ext cx="0" cy="0"/>
          <a:chOff x="0" y="0"/>
          <a:chExt cx="0" cy="0"/>
        </a:xfrm>
      </p:grpSpPr>
      <p:sp>
        <p:nvSpPr>
          <p:cNvPr id="1661" name="Google Shape;1661;g20a586e84cd_0_10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2" name="Google Shape;1662;g20a586e84cd_0_10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6" name="Shape 1666"/>
        <p:cNvGrpSpPr/>
        <p:nvPr/>
      </p:nvGrpSpPr>
      <p:grpSpPr>
        <a:xfrm>
          <a:off x="0" y="0"/>
          <a:ext cx="0" cy="0"/>
          <a:chOff x="0" y="0"/>
          <a:chExt cx="0" cy="0"/>
        </a:xfrm>
      </p:grpSpPr>
      <p:sp>
        <p:nvSpPr>
          <p:cNvPr id="1667" name="Google Shape;1667;g20a586e84cd_0_11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8" name="Google Shape;1668;g20a586e84cd_0_1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4" name="Shape 1674"/>
        <p:cNvGrpSpPr/>
        <p:nvPr/>
      </p:nvGrpSpPr>
      <p:grpSpPr>
        <a:xfrm>
          <a:off x="0" y="0"/>
          <a:ext cx="0" cy="0"/>
          <a:chOff x="0" y="0"/>
          <a:chExt cx="0" cy="0"/>
        </a:xfrm>
      </p:grpSpPr>
      <p:sp>
        <p:nvSpPr>
          <p:cNvPr id="1675" name="Google Shape;1675;g20a586e84cd_0_10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6" name="Google Shape;1676;g20a586e84cd_0_10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9" name="Shape 1679"/>
        <p:cNvGrpSpPr/>
        <p:nvPr/>
      </p:nvGrpSpPr>
      <p:grpSpPr>
        <a:xfrm>
          <a:off x="0" y="0"/>
          <a:ext cx="0" cy="0"/>
          <a:chOff x="0" y="0"/>
          <a:chExt cx="0" cy="0"/>
        </a:xfrm>
      </p:grpSpPr>
      <p:sp>
        <p:nvSpPr>
          <p:cNvPr id="1680" name="Google Shape;1680;g20a586e84cd_0_1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1" name="Google Shape;1681;g20a586e84cd_0_1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5" name="Shape 1685"/>
        <p:cNvGrpSpPr/>
        <p:nvPr/>
      </p:nvGrpSpPr>
      <p:grpSpPr>
        <a:xfrm>
          <a:off x="0" y="0"/>
          <a:ext cx="0" cy="0"/>
          <a:chOff x="0" y="0"/>
          <a:chExt cx="0" cy="0"/>
        </a:xfrm>
      </p:grpSpPr>
      <p:sp>
        <p:nvSpPr>
          <p:cNvPr id="1686" name="Google Shape;1686;g226f3f45ed5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7" name="Google Shape;1687;g226f3f45ed5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6" name="Shape 1696"/>
        <p:cNvGrpSpPr/>
        <p:nvPr/>
      </p:nvGrpSpPr>
      <p:grpSpPr>
        <a:xfrm>
          <a:off x="0" y="0"/>
          <a:ext cx="0" cy="0"/>
          <a:chOff x="0" y="0"/>
          <a:chExt cx="0" cy="0"/>
        </a:xfrm>
      </p:grpSpPr>
      <p:sp>
        <p:nvSpPr>
          <p:cNvPr id="1697" name="Google Shape;1697;g20a586e84cd_0_10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8" name="Google Shape;1698;g20a586e84cd_0_10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20a586e84cd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20a586e84cd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2" name="Shape 1702"/>
        <p:cNvGrpSpPr/>
        <p:nvPr/>
      </p:nvGrpSpPr>
      <p:grpSpPr>
        <a:xfrm>
          <a:off x="0" y="0"/>
          <a:ext cx="0" cy="0"/>
          <a:chOff x="0" y="0"/>
          <a:chExt cx="0" cy="0"/>
        </a:xfrm>
      </p:grpSpPr>
      <p:sp>
        <p:nvSpPr>
          <p:cNvPr id="1703" name="Google Shape;1703;g24bb42e883e_0_7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4" name="Google Shape;1704;g24bb42e883e_0_7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9" name="Shape 1709"/>
        <p:cNvGrpSpPr/>
        <p:nvPr/>
      </p:nvGrpSpPr>
      <p:grpSpPr>
        <a:xfrm>
          <a:off x="0" y="0"/>
          <a:ext cx="0" cy="0"/>
          <a:chOff x="0" y="0"/>
          <a:chExt cx="0" cy="0"/>
        </a:xfrm>
      </p:grpSpPr>
      <p:sp>
        <p:nvSpPr>
          <p:cNvPr id="1710" name="Google Shape;1710;g20a586e84cd_0_10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1" name="Google Shape;1711;g20a586e84cd_0_10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7" name="Shape 1717"/>
        <p:cNvGrpSpPr/>
        <p:nvPr/>
      </p:nvGrpSpPr>
      <p:grpSpPr>
        <a:xfrm>
          <a:off x="0" y="0"/>
          <a:ext cx="0" cy="0"/>
          <a:chOff x="0" y="0"/>
          <a:chExt cx="0" cy="0"/>
        </a:xfrm>
      </p:grpSpPr>
      <p:sp>
        <p:nvSpPr>
          <p:cNvPr id="1718" name="Google Shape;1718;g20a586e84cd_0_10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9" name="Google Shape;1719;g20a586e84cd_0_10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6" name="Shape 1726"/>
        <p:cNvGrpSpPr/>
        <p:nvPr/>
      </p:nvGrpSpPr>
      <p:grpSpPr>
        <a:xfrm>
          <a:off x="0" y="0"/>
          <a:ext cx="0" cy="0"/>
          <a:chOff x="0" y="0"/>
          <a:chExt cx="0" cy="0"/>
        </a:xfrm>
      </p:grpSpPr>
      <p:sp>
        <p:nvSpPr>
          <p:cNvPr id="1727" name="Google Shape;1727;g20a586e84cd_0_10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8" name="Google Shape;1728;g20a586e84cd_0_10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6" name="Shape 1736"/>
        <p:cNvGrpSpPr/>
        <p:nvPr/>
      </p:nvGrpSpPr>
      <p:grpSpPr>
        <a:xfrm>
          <a:off x="0" y="0"/>
          <a:ext cx="0" cy="0"/>
          <a:chOff x="0" y="0"/>
          <a:chExt cx="0" cy="0"/>
        </a:xfrm>
      </p:grpSpPr>
      <p:sp>
        <p:nvSpPr>
          <p:cNvPr id="1737" name="Google Shape;1737;g20a586e84cd_0_10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8" name="Google Shape;1738;g20a586e84cd_0_10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9" name="Shape 1749"/>
        <p:cNvGrpSpPr/>
        <p:nvPr/>
      </p:nvGrpSpPr>
      <p:grpSpPr>
        <a:xfrm>
          <a:off x="0" y="0"/>
          <a:ext cx="0" cy="0"/>
          <a:chOff x="0" y="0"/>
          <a:chExt cx="0" cy="0"/>
        </a:xfrm>
      </p:grpSpPr>
      <p:sp>
        <p:nvSpPr>
          <p:cNvPr id="1750" name="Google Shape;1750;g226d377003f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1" name="Google Shape;1751;g226d377003f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1" name="Shape 1801"/>
        <p:cNvGrpSpPr/>
        <p:nvPr/>
      </p:nvGrpSpPr>
      <p:grpSpPr>
        <a:xfrm>
          <a:off x="0" y="0"/>
          <a:ext cx="0" cy="0"/>
          <a:chOff x="0" y="0"/>
          <a:chExt cx="0" cy="0"/>
        </a:xfrm>
      </p:grpSpPr>
      <p:sp>
        <p:nvSpPr>
          <p:cNvPr id="1802" name="Google Shape;1802;g24f85833319_1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3" name="Google Shape;1803;g24f85833319_1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6" name="Shape 1856"/>
        <p:cNvGrpSpPr/>
        <p:nvPr/>
      </p:nvGrpSpPr>
      <p:grpSpPr>
        <a:xfrm>
          <a:off x="0" y="0"/>
          <a:ext cx="0" cy="0"/>
          <a:chOff x="0" y="0"/>
          <a:chExt cx="0" cy="0"/>
        </a:xfrm>
      </p:grpSpPr>
      <p:sp>
        <p:nvSpPr>
          <p:cNvPr id="1857" name="Google Shape;1857;g24bb42e883e_0_7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8" name="Google Shape;1858;g24bb42e883e_0_7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4" name="Shape 1864"/>
        <p:cNvGrpSpPr/>
        <p:nvPr/>
      </p:nvGrpSpPr>
      <p:grpSpPr>
        <a:xfrm>
          <a:off x="0" y="0"/>
          <a:ext cx="0" cy="0"/>
          <a:chOff x="0" y="0"/>
          <a:chExt cx="0" cy="0"/>
        </a:xfrm>
      </p:grpSpPr>
      <p:sp>
        <p:nvSpPr>
          <p:cNvPr id="1865" name="Google Shape;1865;g226f3f45ed5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6" name="Google Shape;1866;g226f3f45ed5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7" name="Shape 1887"/>
        <p:cNvGrpSpPr/>
        <p:nvPr/>
      </p:nvGrpSpPr>
      <p:grpSpPr>
        <a:xfrm>
          <a:off x="0" y="0"/>
          <a:ext cx="0" cy="0"/>
          <a:chOff x="0" y="0"/>
          <a:chExt cx="0" cy="0"/>
        </a:xfrm>
      </p:grpSpPr>
      <p:sp>
        <p:nvSpPr>
          <p:cNvPr id="1888" name="Google Shape;1888;g24bb42e883e_0_7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9" name="Google Shape;1889;g24bb42e883e_0_7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20a586e84cd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20a586e84cd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5" name="Shape 1895"/>
        <p:cNvGrpSpPr/>
        <p:nvPr/>
      </p:nvGrpSpPr>
      <p:grpSpPr>
        <a:xfrm>
          <a:off x="0" y="0"/>
          <a:ext cx="0" cy="0"/>
          <a:chOff x="0" y="0"/>
          <a:chExt cx="0" cy="0"/>
        </a:xfrm>
      </p:grpSpPr>
      <p:sp>
        <p:nvSpPr>
          <p:cNvPr id="1896" name="Google Shape;1896;g24f85833319_1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7" name="Google Shape;1897;g24f85833319_1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3" name="Shape 1903"/>
        <p:cNvGrpSpPr/>
        <p:nvPr/>
      </p:nvGrpSpPr>
      <p:grpSpPr>
        <a:xfrm>
          <a:off x="0" y="0"/>
          <a:ext cx="0" cy="0"/>
          <a:chOff x="0" y="0"/>
          <a:chExt cx="0" cy="0"/>
        </a:xfrm>
      </p:grpSpPr>
      <p:sp>
        <p:nvSpPr>
          <p:cNvPr id="1904" name="Google Shape;1904;g24f85833319_1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5" name="Google Shape;1905;g24f85833319_1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1" name="Shape 1911"/>
        <p:cNvGrpSpPr/>
        <p:nvPr/>
      </p:nvGrpSpPr>
      <p:grpSpPr>
        <a:xfrm>
          <a:off x="0" y="0"/>
          <a:ext cx="0" cy="0"/>
          <a:chOff x="0" y="0"/>
          <a:chExt cx="0" cy="0"/>
        </a:xfrm>
      </p:grpSpPr>
      <p:sp>
        <p:nvSpPr>
          <p:cNvPr id="1912" name="Google Shape;1912;g24f85833319_1_1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3" name="Google Shape;1913;g24f85833319_1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9" name="Shape 1919"/>
        <p:cNvGrpSpPr/>
        <p:nvPr/>
      </p:nvGrpSpPr>
      <p:grpSpPr>
        <a:xfrm>
          <a:off x="0" y="0"/>
          <a:ext cx="0" cy="0"/>
          <a:chOff x="0" y="0"/>
          <a:chExt cx="0" cy="0"/>
        </a:xfrm>
      </p:grpSpPr>
      <p:sp>
        <p:nvSpPr>
          <p:cNvPr id="1920" name="Google Shape;1920;g226d377003f_0_2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1" name="Google Shape;1921;g226d377003f_0_2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7" name="Shape 1927"/>
        <p:cNvGrpSpPr/>
        <p:nvPr/>
      </p:nvGrpSpPr>
      <p:grpSpPr>
        <a:xfrm>
          <a:off x="0" y="0"/>
          <a:ext cx="0" cy="0"/>
          <a:chOff x="0" y="0"/>
          <a:chExt cx="0" cy="0"/>
        </a:xfrm>
      </p:grpSpPr>
      <p:sp>
        <p:nvSpPr>
          <p:cNvPr id="1928" name="Google Shape;1928;g24f85833319_1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9" name="Google Shape;1929;g24f85833319_1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6" name="Shape 1936"/>
        <p:cNvGrpSpPr/>
        <p:nvPr/>
      </p:nvGrpSpPr>
      <p:grpSpPr>
        <a:xfrm>
          <a:off x="0" y="0"/>
          <a:ext cx="0" cy="0"/>
          <a:chOff x="0" y="0"/>
          <a:chExt cx="0" cy="0"/>
        </a:xfrm>
      </p:grpSpPr>
      <p:sp>
        <p:nvSpPr>
          <p:cNvPr id="1937" name="Google Shape;1937;g226d377003f_0_2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8" name="Google Shape;1938;g226d377003f_0_2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4" name="Shape 1944"/>
        <p:cNvGrpSpPr/>
        <p:nvPr/>
      </p:nvGrpSpPr>
      <p:grpSpPr>
        <a:xfrm>
          <a:off x="0" y="0"/>
          <a:ext cx="0" cy="0"/>
          <a:chOff x="0" y="0"/>
          <a:chExt cx="0" cy="0"/>
        </a:xfrm>
      </p:grpSpPr>
      <p:sp>
        <p:nvSpPr>
          <p:cNvPr id="1945" name="Google Shape;1945;g24f85833319_1_4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6" name="Google Shape;1946;g24f85833319_1_4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1" name="Shape 1951"/>
        <p:cNvGrpSpPr/>
        <p:nvPr/>
      </p:nvGrpSpPr>
      <p:grpSpPr>
        <a:xfrm>
          <a:off x="0" y="0"/>
          <a:ext cx="0" cy="0"/>
          <a:chOff x="0" y="0"/>
          <a:chExt cx="0" cy="0"/>
        </a:xfrm>
      </p:grpSpPr>
      <p:sp>
        <p:nvSpPr>
          <p:cNvPr id="1952" name="Google Shape;1952;g24f85833319_1_1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3" name="Google Shape;1953;g24f85833319_1_1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0" name="Shape 1960"/>
        <p:cNvGrpSpPr/>
        <p:nvPr/>
      </p:nvGrpSpPr>
      <p:grpSpPr>
        <a:xfrm>
          <a:off x="0" y="0"/>
          <a:ext cx="0" cy="0"/>
          <a:chOff x="0" y="0"/>
          <a:chExt cx="0" cy="0"/>
        </a:xfrm>
      </p:grpSpPr>
      <p:sp>
        <p:nvSpPr>
          <p:cNvPr id="1961" name="Google Shape;1961;g24f85833319_1_4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2" name="Google Shape;1962;g24f85833319_1_4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2" name="Shape 1972"/>
        <p:cNvGrpSpPr/>
        <p:nvPr/>
      </p:nvGrpSpPr>
      <p:grpSpPr>
        <a:xfrm>
          <a:off x="0" y="0"/>
          <a:ext cx="0" cy="0"/>
          <a:chOff x="0" y="0"/>
          <a:chExt cx="0" cy="0"/>
        </a:xfrm>
      </p:grpSpPr>
      <p:sp>
        <p:nvSpPr>
          <p:cNvPr id="1973" name="Google Shape;1973;g24f85833319_1_4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4" name="Google Shape;1974;g24f85833319_1_4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20f6eff1f1d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20f6eff1f1d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3" name="Shape 1983"/>
        <p:cNvGrpSpPr/>
        <p:nvPr/>
      </p:nvGrpSpPr>
      <p:grpSpPr>
        <a:xfrm>
          <a:off x="0" y="0"/>
          <a:ext cx="0" cy="0"/>
          <a:chOff x="0" y="0"/>
          <a:chExt cx="0" cy="0"/>
        </a:xfrm>
      </p:grpSpPr>
      <p:sp>
        <p:nvSpPr>
          <p:cNvPr id="1984" name="Google Shape;1984;g24f85833319_1_5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5" name="Google Shape;1985;g24f85833319_1_5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5" name="Shape 1995"/>
        <p:cNvGrpSpPr/>
        <p:nvPr/>
      </p:nvGrpSpPr>
      <p:grpSpPr>
        <a:xfrm>
          <a:off x="0" y="0"/>
          <a:ext cx="0" cy="0"/>
          <a:chOff x="0" y="0"/>
          <a:chExt cx="0" cy="0"/>
        </a:xfrm>
      </p:grpSpPr>
      <p:sp>
        <p:nvSpPr>
          <p:cNvPr id="1996" name="Google Shape;1996;g24f85833319_1_5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7" name="Google Shape;1997;g24f85833319_1_5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8" name="Shape 2008"/>
        <p:cNvGrpSpPr/>
        <p:nvPr/>
      </p:nvGrpSpPr>
      <p:grpSpPr>
        <a:xfrm>
          <a:off x="0" y="0"/>
          <a:ext cx="0" cy="0"/>
          <a:chOff x="0" y="0"/>
          <a:chExt cx="0" cy="0"/>
        </a:xfrm>
      </p:grpSpPr>
      <p:sp>
        <p:nvSpPr>
          <p:cNvPr id="2009" name="Google Shape;2009;g24f85833319_1_5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0" name="Google Shape;2010;g24f85833319_1_5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2" name="Shape 2022"/>
        <p:cNvGrpSpPr/>
        <p:nvPr/>
      </p:nvGrpSpPr>
      <p:grpSpPr>
        <a:xfrm>
          <a:off x="0" y="0"/>
          <a:ext cx="0" cy="0"/>
          <a:chOff x="0" y="0"/>
          <a:chExt cx="0" cy="0"/>
        </a:xfrm>
      </p:grpSpPr>
      <p:sp>
        <p:nvSpPr>
          <p:cNvPr id="2023" name="Google Shape;2023;g24f85833319_1_5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4" name="Google Shape;2024;g24f85833319_1_5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7" name="Shape 2037"/>
        <p:cNvGrpSpPr/>
        <p:nvPr/>
      </p:nvGrpSpPr>
      <p:grpSpPr>
        <a:xfrm>
          <a:off x="0" y="0"/>
          <a:ext cx="0" cy="0"/>
          <a:chOff x="0" y="0"/>
          <a:chExt cx="0" cy="0"/>
        </a:xfrm>
      </p:grpSpPr>
      <p:sp>
        <p:nvSpPr>
          <p:cNvPr id="2038" name="Google Shape;2038;g24f85833319_1_5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9" name="Google Shape;2039;g24f85833319_1_5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3" name="Shape 2053"/>
        <p:cNvGrpSpPr/>
        <p:nvPr/>
      </p:nvGrpSpPr>
      <p:grpSpPr>
        <a:xfrm>
          <a:off x="0" y="0"/>
          <a:ext cx="0" cy="0"/>
          <a:chOff x="0" y="0"/>
          <a:chExt cx="0" cy="0"/>
        </a:xfrm>
      </p:grpSpPr>
      <p:sp>
        <p:nvSpPr>
          <p:cNvPr id="2054" name="Google Shape;2054;g24f85833319_1_5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5" name="Google Shape;2055;g24f85833319_1_5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0" name="Shape 2070"/>
        <p:cNvGrpSpPr/>
        <p:nvPr/>
      </p:nvGrpSpPr>
      <p:grpSpPr>
        <a:xfrm>
          <a:off x="0" y="0"/>
          <a:ext cx="0" cy="0"/>
          <a:chOff x="0" y="0"/>
          <a:chExt cx="0" cy="0"/>
        </a:xfrm>
      </p:grpSpPr>
      <p:sp>
        <p:nvSpPr>
          <p:cNvPr id="2071" name="Google Shape;2071;g24f85833319_1_4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2" name="Google Shape;2072;g24f85833319_1_4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8" name="Shape 2088"/>
        <p:cNvGrpSpPr/>
        <p:nvPr/>
      </p:nvGrpSpPr>
      <p:grpSpPr>
        <a:xfrm>
          <a:off x="0" y="0"/>
          <a:ext cx="0" cy="0"/>
          <a:chOff x="0" y="0"/>
          <a:chExt cx="0" cy="0"/>
        </a:xfrm>
      </p:grpSpPr>
      <p:sp>
        <p:nvSpPr>
          <p:cNvPr id="2089" name="Google Shape;2089;g24f85833319_1_5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0" name="Google Shape;2090;g24f85833319_1_5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8" name="Shape 2108"/>
        <p:cNvGrpSpPr/>
        <p:nvPr/>
      </p:nvGrpSpPr>
      <p:grpSpPr>
        <a:xfrm>
          <a:off x="0" y="0"/>
          <a:ext cx="0" cy="0"/>
          <a:chOff x="0" y="0"/>
          <a:chExt cx="0" cy="0"/>
        </a:xfrm>
      </p:grpSpPr>
      <p:sp>
        <p:nvSpPr>
          <p:cNvPr id="2109" name="Google Shape;2109;g24f85833319_1_4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0" name="Google Shape;2110;g24f85833319_1_4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7" name="Shape 2127"/>
        <p:cNvGrpSpPr/>
        <p:nvPr/>
      </p:nvGrpSpPr>
      <p:grpSpPr>
        <a:xfrm>
          <a:off x="0" y="0"/>
          <a:ext cx="0" cy="0"/>
          <a:chOff x="0" y="0"/>
          <a:chExt cx="0" cy="0"/>
        </a:xfrm>
      </p:grpSpPr>
      <p:sp>
        <p:nvSpPr>
          <p:cNvPr id="2128" name="Google Shape;2128;g24f85833319_1_6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29" name="Google Shape;2129;g24f85833319_1_6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20a586e84cd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20a586e84cd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3" name="Shape 2133"/>
        <p:cNvGrpSpPr/>
        <p:nvPr/>
      </p:nvGrpSpPr>
      <p:grpSpPr>
        <a:xfrm>
          <a:off x="0" y="0"/>
          <a:ext cx="0" cy="0"/>
          <a:chOff x="0" y="0"/>
          <a:chExt cx="0" cy="0"/>
        </a:xfrm>
      </p:grpSpPr>
      <p:sp>
        <p:nvSpPr>
          <p:cNvPr id="2134" name="Google Shape;2134;g24f85833319_1_5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5" name="Google Shape;2135;g24f85833319_1_5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MOVING ON to VENLAFAXINE, which is more likely to be effective for severe depression -- Effexor is INDEED effective.</a:t>
            </a:r>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6" name="Shape 2146"/>
        <p:cNvGrpSpPr/>
        <p:nvPr/>
      </p:nvGrpSpPr>
      <p:grpSpPr>
        <a:xfrm>
          <a:off x="0" y="0"/>
          <a:ext cx="0" cy="0"/>
          <a:chOff x="0" y="0"/>
          <a:chExt cx="0" cy="0"/>
        </a:xfrm>
      </p:grpSpPr>
      <p:sp>
        <p:nvSpPr>
          <p:cNvPr id="2147" name="Google Shape;2147;g24f85833319_1_7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8" name="Google Shape;2148;g24f85833319_1_7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MOVING ON to VENLAFAXINE, which is more likely to be effective for severe depression -- Effexor is INDEED effective.</a:t>
            </a:r>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7" name="Shape 2157"/>
        <p:cNvGrpSpPr/>
        <p:nvPr/>
      </p:nvGrpSpPr>
      <p:grpSpPr>
        <a:xfrm>
          <a:off x="0" y="0"/>
          <a:ext cx="0" cy="0"/>
          <a:chOff x="0" y="0"/>
          <a:chExt cx="0" cy="0"/>
        </a:xfrm>
      </p:grpSpPr>
      <p:sp>
        <p:nvSpPr>
          <p:cNvPr id="2158" name="Google Shape;2158;g24f85833319_1_6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9" name="Google Shape;2159;g24f85833319_1_6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MOVING ON to VENLAFAXINE, which is more likely to be effective for severe depression -- Effexor is INDEED effective.</a:t>
            </a:r>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4" name="Shape 2174"/>
        <p:cNvGrpSpPr/>
        <p:nvPr/>
      </p:nvGrpSpPr>
      <p:grpSpPr>
        <a:xfrm>
          <a:off x="0" y="0"/>
          <a:ext cx="0" cy="0"/>
          <a:chOff x="0" y="0"/>
          <a:chExt cx="0" cy="0"/>
        </a:xfrm>
      </p:grpSpPr>
      <p:sp>
        <p:nvSpPr>
          <p:cNvPr id="2175" name="Google Shape;2175;g24f85833319_1_7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6" name="Google Shape;2176;g24f85833319_1_7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MOVING ON to VENLAFAXINE, which is more likely to be effective for severe depression -- Effexor is INDEED effective.</a:t>
            </a:r>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9" name="Shape 2189"/>
        <p:cNvGrpSpPr/>
        <p:nvPr/>
      </p:nvGrpSpPr>
      <p:grpSpPr>
        <a:xfrm>
          <a:off x="0" y="0"/>
          <a:ext cx="0" cy="0"/>
          <a:chOff x="0" y="0"/>
          <a:chExt cx="0" cy="0"/>
        </a:xfrm>
      </p:grpSpPr>
      <p:sp>
        <p:nvSpPr>
          <p:cNvPr id="2190" name="Google Shape;2190;g24f85833319_1_7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1" name="Google Shape;2191;g24f85833319_1_7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MOVING ON to VENLAFAXINE, which is more likely to be effective for severe depression -- Effexor is INDEED effective.</a:t>
            </a:r>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6" name="Shape 2206"/>
        <p:cNvGrpSpPr/>
        <p:nvPr/>
      </p:nvGrpSpPr>
      <p:grpSpPr>
        <a:xfrm>
          <a:off x="0" y="0"/>
          <a:ext cx="0" cy="0"/>
          <a:chOff x="0" y="0"/>
          <a:chExt cx="0" cy="0"/>
        </a:xfrm>
      </p:grpSpPr>
      <p:sp>
        <p:nvSpPr>
          <p:cNvPr id="2207" name="Google Shape;2207;g24f85833319_1_7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8" name="Google Shape;2208;g24f85833319_1_7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MOVING ON to VENLAFAXINE, which is more likely to be effective for severe depression -- Effexor is INDEED effective.</a:t>
            </a:r>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7" name="Shape 2227"/>
        <p:cNvGrpSpPr/>
        <p:nvPr/>
      </p:nvGrpSpPr>
      <p:grpSpPr>
        <a:xfrm>
          <a:off x="0" y="0"/>
          <a:ext cx="0" cy="0"/>
          <a:chOff x="0" y="0"/>
          <a:chExt cx="0" cy="0"/>
        </a:xfrm>
      </p:grpSpPr>
      <p:sp>
        <p:nvSpPr>
          <p:cNvPr id="2228" name="Google Shape;2228;g24f85833319_1_6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9" name="Google Shape;2229;g24f85833319_1_6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MOVING ON to VENLAFAXINE, which is more likely to be effective for severe depression -- Effexor is INDEED effective.</a:t>
            </a:r>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9" name="Shape 2249"/>
        <p:cNvGrpSpPr/>
        <p:nvPr/>
      </p:nvGrpSpPr>
      <p:grpSpPr>
        <a:xfrm>
          <a:off x="0" y="0"/>
          <a:ext cx="0" cy="0"/>
          <a:chOff x="0" y="0"/>
          <a:chExt cx="0" cy="0"/>
        </a:xfrm>
      </p:grpSpPr>
      <p:sp>
        <p:nvSpPr>
          <p:cNvPr id="2250" name="Google Shape;2250;g24f85833319_1_7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1" name="Google Shape;2251;g24f85833319_1_7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MOVING ON to VENLAFAXINE, which is more likely to be effective for severe depression -- Effexor is INDEED effective.</a:t>
            </a:r>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0" name="Shape 2270"/>
        <p:cNvGrpSpPr/>
        <p:nvPr/>
      </p:nvGrpSpPr>
      <p:grpSpPr>
        <a:xfrm>
          <a:off x="0" y="0"/>
          <a:ext cx="0" cy="0"/>
          <a:chOff x="0" y="0"/>
          <a:chExt cx="0" cy="0"/>
        </a:xfrm>
      </p:grpSpPr>
      <p:sp>
        <p:nvSpPr>
          <p:cNvPr id="2271" name="Google Shape;2271;g24f85833319_1_8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2" name="Google Shape;2272;g24f85833319_1_8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0" name="Shape 2280"/>
        <p:cNvGrpSpPr/>
        <p:nvPr/>
      </p:nvGrpSpPr>
      <p:grpSpPr>
        <a:xfrm>
          <a:off x="0" y="0"/>
          <a:ext cx="0" cy="0"/>
          <a:chOff x="0" y="0"/>
          <a:chExt cx="0" cy="0"/>
        </a:xfrm>
      </p:grpSpPr>
      <p:sp>
        <p:nvSpPr>
          <p:cNvPr id="2281" name="Google Shape;2281;g24f85833319_1_4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82" name="Google Shape;2282;g24f85833319_1_4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20a586e84cd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20a586e84cd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2" name="Shape 2292"/>
        <p:cNvGrpSpPr/>
        <p:nvPr/>
      </p:nvGrpSpPr>
      <p:grpSpPr>
        <a:xfrm>
          <a:off x="0" y="0"/>
          <a:ext cx="0" cy="0"/>
          <a:chOff x="0" y="0"/>
          <a:chExt cx="0" cy="0"/>
        </a:xfrm>
      </p:grpSpPr>
      <p:sp>
        <p:nvSpPr>
          <p:cNvPr id="2293" name="Google Shape;2293;g24f85833319_1_8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4" name="Google Shape;2294;g24f85833319_1_8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7" name="Shape 2307"/>
        <p:cNvGrpSpPr/>
        <p:nvPr/>
      </p:nvGrpSpPr>
      <p:grpSpPr>
        <a:xfrm>
          <a:off x="0" y="0"/>
          <a:ext cx="0" cy="0"/>
          <a:chOff x="0" y="0"/>
          <a:chExt cx="0" cy="0"/>
        </a:xfrm>
      </p:grpSpPr>
      <p:sp>
        <p:nvSpPr>
          <p:cNvPr id="2308" name="Google Shape;2308;g24f85833319_1_8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9" name="Google Shape;2309;g24f85833319_1_8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4" name="Shape 2324"/>
        <p:cNvGrpSpPr/>
        <p:nvPr/>
      </p:nvGrpSpPr>
      <p:grpSpPr>
        <a:xfrm>
          <a:off x="0" y="0"/>
          <a:ext cx="0" cy="0"/>
          <a:chOff x="0" y="0"/>
          <a:chExt cx="0" cy="0"/>
        </a:xfrm>
      </p:grpSpPr>
      <p:sp>
        <p:nvSpPr>
          <p:cNvPr id="2325" name="Google Shape;2325;g24f85833319_1_9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6" name="Google Shape;2326;g24f85833319_1_9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4" name="Shape 2334"/>
        <p:cNvGrpSpPr/>
        <p:nvPr/>
      </p:nvGrpSpPr>
      <p:grpSpPr>
        <a:xfrm>
          <a:off x="0" y="0"/>
          <a:ext cx="0" cy="0"/>
          <a:chOff x="0" y="0"/>
          <a:chExt cx="0" cy="0"/>
        </a:xfrm>
      </p:grpSpPr>
      <p:sp>
        <p:nvSpPr>
          <p:cNvPr id="2335" name="Google Shape;2335;g24f85833319_1_1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6" name="Google Shape;2336;g24f85833319_1_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5" name="Shape 2345"/>
        <p:cNvGrpSpPr/>
        <p:nvPr/>
      </p:nvGrpSpPr>
      <p:grpSpPr>
        <a:xfrm>
          <a:off x="0" y="0"/>
          <a:ext cx="0" cy="0"/>
          <a:chOff x="0" y="0"/>
          <a:chExt cx="0" cy="0"/>
        </a:xfrm>
      </p:grpSpPr>
      <p:sp>
        <p:nvSpPr>
          <p:cNvPr id="2346" name="Google Shape;2346;g24f85833319_1_1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7" name="Google Shape;2347;g24f85833319_1_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6" name="Shape 2356"/>
        <p:cNvGrpSpPr/>
        <p:nvPr/>
      </p:nvGrpSpPr>
      <p:grpSpPr>
        <a:xfrm>
          <a:off x="0" y="0"/>
          <a:ext cx="0" cy="0"/>
          <a:chOff x="0" y="0"/>
          <a:chExt cx="0" cy="0"/>
        </a:xfrm>
      </p:grpSpPr>
      <p:sp>
        <p:nvSpPr>
          <p:cNvPr id="2357" name="Google Shape;2357;g24f85833319_1_1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58" name="Google Shape;2358;g24f85833319_1_1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7" name="Shape 2367"/>
        <p:cNvGrpSpPr/>
        <p:nvPr/>
      </p:nvGrpSpPr>
      <p:grpSpPr>
        <a:xfrm>
          <a:off x="0" y="0"/>
          <a:ext cx="0" cy="0"/>
          <a:chOff x="0" y="0"/>
          <a:chExt cx="0" cy="0"/>
        </a:xfrm>
      </p:grpSpPr>
      <p:sp>
        <p:nvSpPr>
          <p:cNvPr id="2368" name="Google Shape;2368;g24f85833319_1_1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69" name="Google Shape;2369;g24f85833319_1_1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8" name="Shape 2378"/>
        <p:cNvGrpSpPr/>
        <p:nvPr/>
      </p:nvGrpSpPr>
      <p:grpSpPr>
        <a:xfrm>
          <a:off x="0" y="0"/>
          <a:ext cx="0" cy="0"/>
          <a:chOff x="0" y="0"/>
          <a:chExt cx="0" cy="0"/>
        </a:xfrm>
      </p:grpSpPr>
      <p:sp>
        <p:nvSpPr>
          <p:cNvPr id="2379" name="Google Shape;2379;g24f85833319_1_1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0" name="Google Shape;2380;g24f85833319_1_1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9" name="Shape 2389"/>
        <p:cNvGrpSpPr/>
        <p:nvPr/>
      </p:nvGrpSpPr>
      <p:grpSpPr>
        <a:xfrm>
          <a:off x="0" y="0"/>
          <a:ext cx="0" cy="0"/>
          <a:chOff x="0" y="0"/>
          <a:chExt cx="0" cy="0"/>
        </a:xfrm>
      </p:grpSpPr>
      <p:sp>
        <p:nvSpPr>
          <p:cNvPr id="2390" name="Google Shape;2390;g24f85833319_1_1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1" name="Google Shape;2391;g24f85833319_1_1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0" name="Shape 2400"/>
        <p:cNvGrpSpPr/>
        <p:nvPr/>
      </p:nvGrpSpPr>
      <p:grpSpPr>
        <a:xfrm>
          <a:off x="0" y="0"/>
          <a:ext cx="0" cy="0"/>
          <a:chOff x="0" y="0"/>
          <a:chExt cx="0" cy="0"/>
        </a:xfrm>
      </p:grpSpPr>
      <p:sp>
        <p:nvSpPr>
          <p:cNvPr id="2401" name="Google Shape;2401;g24f85833319_1_1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2" name="Google Shape;2402;g24f85833319_1_1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20a586e84cd_0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20a586e84cd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1" name="Shape 2411"/>
        <p:cNvGrpSpPr/>
        <p:nvPr/>
      </p:nvGrpSpPr>
      <p:grpSpPr>
        <a:xfrm>
          <a:off x="0" y="0"/>
          <a:ext cx="0" cy="0"/>
          <a:chOff x="0" y="0"/>
          <a:chExt cx="0" cy="0"/>
        </a:xfrm>
      </p:grpSpPr>
      <p:sp>
        <p:nvSpPr>
          <p:cNvPr id="2412" name="Google Shape;2412;g24f85833319_1_2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3" name="Google Shape;2413;g24f85833319_1_2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2" name="Shape 2422"/>
        <p:cNvGrpSpPr/>
        <p:nvPr/>
      </p:nvGrpSpPr>
      <p:grpSpPr>
        <a:xfrm>
          <a:off x="0" y="0"/>
          <a:ext cx="0" cy="0"/>
          <a:chOff x="0" y="0"/>
          <a:chExt cx="0" cy="0"/>
        </a:xfrm>
      </p:grpSpPr>
      <p:sp>
        <p:nvSpPr>
          <p:cNvPr id="2423" name="Google Shape;2423;g24f85833319_1_2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24" name="Google Shape;2424;g24f85833319_1_2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3" name="Shape 2433"/>
        <p:cNvGrpSpPr/>
        <p:nvPr/>
      </p:nvGrpSpPr>
      <p:grpSpPr>
        <a:xfrm>
          <a:off x="0" y="0"/>
          <a:ext cx="0" cy="0"/>
          <a:chOff x="0" y="0"/>
          <a:chExt cx="0" cy="0"/>
        </a:xfrm>
      </p:grpSpPr>
      <p:sp>
        <p:nvSpPr>
          <p:cNvPr id="2434" name="Google Shape;2434;g24f85833319_1_2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35" name="Google Shape;2435;g24f85833319_1_2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4" name="Shape 2444"/>
        <p:cNvGrpSpPr/>
        <p:nvPr/>
      </p:nvGrpSpPr>
      <p:grpSpPr>
        <a:xfrm>
          <a:off x="0" y="0"/>
          <a:ext cx="0" cy="0"/>
          <a:chOff x="0" y="0"/>
          <a:chExt cx="0" cy="0"/>
        </a:xfrm>
      </p:grpSpPr>
      <p:sp>
        <p:nvSpPr>
          <p:cNvPr id="2445" name="Google Shape;2445;g24f85833319_1_2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6" name="Google Shape;2446;g24f85833319_1_2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5" name="Shape 2455"/>
        <p:cNvGrpSpPr/>
        <p:nvPr/>
      </p:nvGrpSpPr>
      <p:grpSpPr>
        <a:xfrm>
          <a:off x="0" y="0"/>
          <a:ext cx="0" cy="0"/>
          <a:chOff x="0" y="0"/>
          <a:chExt cx="0" cy="0"/>
        </a:xfrm>
      </p:grpSpPr>
      <p:sp>
        <p:nvSpPr>
          <p:cNvPr id="2456" name="Google Shape;2456;g24f85833319_1_1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57" name="Google Shape;2457;g24f85833319_1_1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7" name="Shape 2467"/>
        <p:cNvGrpSpPr/>
        <p:nvPr/>
      </p:nvGrpSpPr>
      <p:grpSpPr>
        <a:xfrm>
          <a:off x="0" y="0"/>
          <a:ext cx="0" cy="0"/>
          <a:chOff x="0" y="0"/>
          <a:chExt cx="0" cy="0"/>
        </a:xfrm>
      </p:grpSpPr>
      <p:sp>
        <p:nvSpPr>
          <p:cNvPr id="2468" name="Google Shape;2468;g24f85833319_1_2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69" name="Google Shape;2469;g24f85833319_1_2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7" name="Shape 2477"/>
        <p:cNvGrpSpPr/>
        <p:nvPr/>
      </p:nvGrpSpPr>
      <p:grpSpPr>
        <a:xfrm>
          <a:off x="0" y="0"/>
          <a:ext cx="0" cy="0"/>
          <a:chOff x="0" y="0"/>
          <a:chExt cx="0" cy="0"/>
        </a:xfrm>
      </p:grpSpPr>
      <p:sp>
        <p:nvSpPr>
          <p:cNvPr id="2478" name="Google Shape;2478;g24f85833319_1_9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79" name="Google Shape;2479;g24f85833319_1_9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0" name="Shape 2490"/>
        <p:cNvGrpSpPr/>
        <p:nvPr/>
      </p:nvGrpSpPr>
      <p:grpSpPr>
        <a:xfrm>
          <a:off x="0" y="0"/>
          <a:ext cx="0" cy="0"/>
          <a:chOff x="0" y="0"/>
          <a:chExt cx="0" cy="0"/>
        </a:xfrm>
      </p:grpSpPr>
      <p:sp>
        <p:nvSpPr>
          <p:cNvPr id="2491" name="Google Shape;2491;g24f85833319_1_10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2" name="Google Shape;2492;g24f85833319_1_10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5" name="Shape 2505"/>
        <p:cNvGrpSpPr/>
        <p:nvPr/>
      </p:nvGrpSpPr>
      <p:grpSpPr>
        <a:xfrm>
          <a:off x="0" y="0"/>
          <a:ext cx="0" cy="0"/>
          <a:chOff x="0" y="0"/>
          <a:chExt cx="0" cy="0"/>
        </a:xfrm>
      </p:grpSpPr>
      <p:sp>
        <p:nvSpPr>
          <p:cNvPr id="2506" name="Google Shape;2506;g24f85833319_1_9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07" name="Google Shape;2507;g24f85833319_1_9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4" name="Shape 2514"/>
        <p:cNvGrpSpPr/>
        <p:nvPr/>
      </p:nvGrpSpPr>
      <p:grpSpPr>
        <a:xfrm>
          <a:off x="0" y="0"/>
          <a:ext cx="0" cy="0"/>
          <a:chOff x="0" y="0"/>
          <a:chExt cx="0" cy="0"/>
        </a:xfrm>
      </p:grpSpPr>
      <p:sp>
        <p:nvSpPr>
          <p:cNvPr id="2515" name="Google Shape;2515;g24f85833319_1_9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6" name="Google Shape;2516;g24f85833319_1_9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20a586e84cd_0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20a586e84cd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3" name="Shape 2523"/>
        <p:cNvGrpSpPr/>
        <p:nvPr/>
      </p:nvGrpSpPr>
      <p:grpSpPr>
        <a:xfrm>
          <a:off x="0" y="0"/>
          <a:ext cx="0" cy="0"/>
          <a:chOff x="0" y="0"/>
          <a:chExt cx="0" cy="0"/>
        </a:xfrm>
      </p:grpSpPr>
      <p:sp>
        <p:nvSpPr>
          <p:cNvPr id="2524" name="Google Shape;2524;g24f85833319_1_9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5" name="Google Shape;2525;g24f85833319_1_9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2" name="Shape 2532"/>
        <p:cNvGrpSpPr/>
        <p:nvPr/>
      </p:nvGrpSpPr>
      <p:grpSpPr>
        <a:xfrm>
          <a:off x="0" y="0"/>
          <a:ext cx="0" cy="0"/>
          <a:chOff x="0" y="0"/>
          <a:chExt cx="0" cy="0"/>
        </a:xfrm>
      </p:grpSpPr>
      <p:sp>
        <p:nvSpPr>
          <p:cNvPr id="2533" name="Google Shape;2533;g24f85833319_1_10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34" name="Google Shape;2534;g24f85833319_1_10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2" name="Shape 2542"/>
        <p:cNvGrpSpPr/>
        <p:nvPr/>
      </p:nvGrpSpPr>
      <p:grpSpPr>
        <a:xfrm>
          <a:off x="0" y="0"/>
          <a:ext cx="0" cy="0"/>
          <a:chOff x="0" y="0"/>
          <a:chExt cx="0" cy="0"/>
        </a:xfrm>
      </p:grpSpPr>
      <p:sp>
        <p:nvSpPr>
          <p:cNvPr id="2543" name="Google Shape;2543;g24f85833319_1_9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44" name="Google Shape;2544;g24f85833319_1_9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2" name="Shape 2552"/>
        <p:cNvGrpSpPr/>
        <p:nvPr/>
      </p:nvGrpSpPr>
      <p:grpSpPr>
        <a:xfrm>
          <a:off x="0" y="0"/>
          <a:ext cx="0" cy="0"/>
          <a:chOff x="0" y="0"/>
          <a:chExt cx="0" cy="0"/>
        </a:xfrm>
      </p:grpSpPr>
      <p:sp>
        <p:nvSpPr>
          <p:cNvPr id="2553" name="Google Shape;2553;g24f85833319_1_12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54" name="Google Shape;2554;g24f85833319_1_12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1" name="Shape 2561"/>
        <p:cNvGrpSpPr/>
        <p:nvPr/>
      </p:nvGrpSpPr>
      <p:grpSpPr>
        <a:xfrm>
          <a:off x="0" y="0"/>
          <a:ext cx="0" cy="0"/>
          <a:chOff x="0" y="0"/>
          <a:chExt cx="0" cy="0"/>
        </a:xfrm>
      </p:grpSpPr>
      <p:sp>
        <p:nvSpPr>
          <p:cNvPr id="2562" name="Google Shape;2562;g24f85833319_1_12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3" name="Google Shape;2563;g24f85833319_1_12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6" name="Shape 2566"/>
        <p:cNvGrpSpPr/>
        <p:nvPr/>
      </p:nvGrpSpPr>
      <p:grpSpPr>
        <a:xfrm>
          <a:off x="0" y="0"/>
          <a:ext cx="0" cy="0"/>
          <a:chOff x="0" y="0"/>
          <a:chExt cx="0" cy="0"/>
        </a:xfrm>
      </p:grpSpPr>
      <p:sp>
        <p:nvSpPr>
          <p:cNvPr id="2567" name="Google Shape;2567;g24f85833319_1_13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8" name="Google Shape;2568;g24f85833319_1_13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2" name="Shape 2572"/>
        <p:cNvGrpSpPr/>
        <p:nvPr/>
      </p:nvGrpSpPr>
      <p:grpSpPr>
        <a:xfrm>
          <a:off x="0" y="0"/>
          <a:ext cx="0" cy="0"/>
          <a:chOff x="0" y="0"/>
          <a:chExt cx="0" cy="0"/>
        </a:xfrm>
      </p:grpSpPr>
      <p:sp>
        <p:nvSpPr>
          <p:cNvPr id="2573" name="Google Shape;2573;g24f85833319_1_13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74" name="Google Shape;2574;g24f85833319_1_13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9" name="Shape 2579"/>
        <p:cNvGrpSpPr/>
        <p:nvPr/>
      </p:nvGrpSpPr>
      <p:grpSpPr>
        <a:xfrm>
          <a:off x="0" y="0"/>
          <a:ext cx="0" cy="0"/>
          <a:chOff x="0" y="0"/>
          <a:chExt cx="0" cy="0"/>
        </a:xfrm>
      </p:grpSpPr>
      <p:sp>
        <p:nvSpPr>
          <p:cNvPr id="2580" name="Google Shape;2580;g226d377003f_0_2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1" name="Google Shape;2581;g226d377003f_0_2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7" name="Shape 2587"/>
        <p:cNvGrpSpPr/>
        <p:nvPr/>
      </p:nvGrpSpPr>
      <p:grpSpPr>
        <a:xfrm>
          <a:off x="0" y="0"/>
          <a:ext cx="0" cy="0"/>
          <a:chOff x="0" y="0"/>
          <a:chExt cx="0" cy="0"/>
        </a:xfrm>
      </p:grpSpPr>
      <p:sp>
        <p:nvSpPr>
          <p:cNvPr id="2588" name="Google Shape;2588;g24f85833319_1_13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9" name="Google Shape;2589;g24f85833319_1_13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5" name="Shape 2595"/>
        <p:cNvGrpSpPr/>
        <p:nvPr/>
      </p:nvGrpSpPr>
      <p:grpSpPr>
        <a:xfrm>
          <a:off x="0" y="0"/>
          <a:ext cx="0" cy="0"/>
          <a:chOff x="0" y="0"/>
          <a:chExt cx="0" cy="0"/>
        </a:xfrm>
      </p:grpSpPr>
      <p:sp>
        <p:nvSpPr>
          <p:cNvPr id="2596" name="Google Shape;2596;g24f85833319_1_13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97" name="Google Shape;2597;g24f85833319_1_13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g1ede66cfcc1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 name="Google Shape;59;g1ede66cfcc1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20f6eff1f1d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20f6eff1f1d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3" name="Shape 2603"/>
        <p:cNvGrpSpPr/>
        <p:nvPr/>
      </p:nvGrpSpPr>
      <p:grpSpPr>
        <a:xfrm>
          <a:off x="0" y="0"/>
          <a:ext cx="0" cy="0"/>
          <a:chOff x="0" y="0"/>
          <a:chExt cx="0" cy="0"/>
        </a:xfrm>
      </p:grpSpPr>
      <p:sp>
        <p:nvSpPr>
          <p:cNvPr id="2604" name="Google Shape;2604;g226d377003f_0_2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05" name="Google Shape;2605;g226d377003f_0_2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3" name="Shape 2613"/>
        <p:cNvGrpSpPr/>
        <p:nvPr/>
      </p:nvGrpSpPr>
      <p:grpSpPr>
        <a:xfrm>
          <a:off x="0" y="0"/>
          <a:ext cx="0" cy="0"/>
          <a:chOff x="0" y="0"/>
          <a:chExt cx="0" cy="0"/>
        </a:xfrm>
      </p:grpSpPr>
      <p:sp>
        <p:nvSpPr>
          <p:cNvPr id="2614" name="Google Shape;2614;g24f85833319_1_13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15" name="Google Shape;2615;g24f85833319_1_13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2" name="Shape 2622"/>
        <p:cNvGrpSpPr/>
        <p:nvPr/>
      </p:nvGrpSpPr>
      <p:grpSpPr>
        <a:xfrm>
          <a:off x="0" y="0"/>
          <a:ext cx="0" cy="0"/>
          <a:chOff x="0" y="0"/>
          <a:chExt cx="0" cy="0"/>
        </a:xfrm>
      </p:grpSpPr>
      <p:sp>
        <p:nvSpPr>
          <p:cNvPr id="2623" name="Google Shape;2623;g24f85833319_1_13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24" name="Google Shape;2624;g24f85833319_1_13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0" name="Shape 2630"/>
        <p:cNvGrpSpPr/>
        <p:nvPr/>
      </p:nvGrpSpPr>
      <p:grpSpPr>
        <a:xfrm>
          <a:off x="0" y="0"/>
          <a:ext cx="0" cy="0"/>
          <a:chOff x="0" y="0"/>
          <a:chExt cx="0" cy="0"/>
        </a:xfrm>
      </p:grpSpPr>
      <p:sp>
        <p:nvSpPr>
          <p:cNvPr id="2631" name="Google Shape;2631;g24f85833319_1_13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32" name="Google Shape;2632;g24f85833319_1_13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7" name="Shape 2637"/>
        <p:cNvGrpSpPr/>
        <p:nvPr/>
      </p:nvGrpSpPr>
      <p:grpSpPr>
        <a:xfrm>
          <a:off x="0" y="0"/>
          <a:ext cx="0" cy="0"/>
          <a:chOff x="0" y="0"/>
          <a:chExt cx="0" cy="0"/>
        </a:xfrm>
      </p:grpSpPr>
      <p:sp>
        <p:nvSpPr>
          <p:cNvPr id="2638" name="Google Shape;2638;g226d377003f_0_2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39" name="Google Shape;2639;g226d377003f_0_2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6" name="Shape 2646"/>
        <p:cNvGrpSpPr/>
        <p:nvPr/>
      </p:nvGrpSpPr>
      <p:grpSpPr>
        <a:xfrm>
          <a:off x="0" y="0"/>
          <a:ext cx="0" cy="0"/>
          <a:chOff x="0" y="0"/>
          <a:chExt cx="0" cy="0"/>
        </a:xfrm>
      </p:grpSpPr>
      <p:sp>
        <p:nvSpPr>
          <p:cNvPr id="2647" name="Google Shape;2647;g24f85833319_1_13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48" name="Google Shape;2648;g24f85833319_1_13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4" name="Shape 2654"/>
        <p:cNvGrpSpPr/>
        <p:nvPr/>
      </p:nvGrpSpPr>
      <p:grpSpPr>
        <a:xfrm>
          <a:off x="0" y="0"/>
          <a:ext cx="0" cy="0"/>
          <a:chOff x="0" y="0"/>
          <a:chExt cx="0" cy="0"/>
        </a:xfrm>
      </p:grpSpPr>
      <p:sp>
        <p:nvSpPr>
          <p:cNvPr id="2655" name="Google Shape;2655;g24f85833319_1_13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56" name="Google Shape;2656;g24f85833319_1_13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3" name="Shape 2663"/>
        <p:cNvGrpSpPr/>
        <p:nvPr/>
      </p:nvGrpSpPr>
      <p:grpSpPr>
        <a:xfrm>
          <a:off x="0" y="0"/>
          <a:ext cx="0" cy="0"/>
          <a:chOff x="0" y="0"/>
          <a:chExt cx="0" cy="0"/>
        </a:xfrm>
      </p:grpSpPr>
      <p:sp>
        <p:nvSpPr>
          <p:cNvPr id="2664" name="Google Shape;2664;g24f85833319_1_13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65" name="Google Shape;2665;g24f85833319_1_13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1" name="Shape 2671"/>
        <p:cNvGrpSpPr/>
        <p:nvPr/>
      </p:nvGrpSpPr>
      <p:grpSpPr>
        <a:xfrm>
          <a:off x="0" y="0"/>
          <a:ext cx="0" cy="0"/>
          <a:chOff x="0" y="0"/>
          <a:chExt cx="0" cy="0"/>
        </a:xfrm>
      </p:grpSpPr>
      <p:sp>
        <p:nvSpPr>
          <p:cNvPr id="2672" name="Google Shape;2672;g24f85833319_1_13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73" name="Google Shape;2673;g24f85833319_1_13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8" name="Shape 2678"/>
        <p:cNvGrpSpPr/>
        <p:nvPr/>
      </p:nvGrpSpPr>
      <p:grpSpPr>
        <a:xfrm>
          <a:off x="0" y="0"/>
          <a:ext cx="0" cy="0"/>
          <a:chOff x="0" y="0"/>
          <a:chExt cx="0" cy="0"/>
        </a:xfrm>
      </p:grpSpPr>
      <p:sp>
        <p:nvSpPr>
          <p:cNvPr id="2679" name="Google Shape;2679;g226d377003f_0_3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0" name="Google Shape;2680;g226d377003f_0_3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20a586e84cd_0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20a586e84cd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0" name="Shape 2710"/>
        <p:cNvGrpSpPr/>
        <p:nvPr/>
      </p:nvGrpSpPr>
      <p:grpSpPr>
        <a:xfrm>
          <a:off x="0" y="0"/>
          <a:ext cx="0" cy="0"/>
          <a:chOff x="0" y="0"/>
          <a:chExt cx="0" cy="0"/>
        </a:xfrm>
      </p:grpSpPr>
      <p:sp>
        <p:nvSpPr>
          <p:cNvPr id="2711" name="Google Shape;2711;g226d377003f_0_3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12" name="Google Shape;2712;g226d377003f_0_3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1" name="Shape 2741"/>
        <p:cNvGrpSpPr/>
        <p:nvPr/>
      </p:nvGrpSpPr>
      <p:grpSpPr>
        <a:xfrm>
          <a:off x="0" y="0"/>
          <a:ext cx="0" cy="0"/>
          <a:chOff x="0" y="0"/>
          <a:chExt cx="0" cy="0"/>
        </a:xfrm>
      </p:grpSpPr>
      <p:sp>
        <p:nvSpPr>
          <p:cNvPr id="2742" name="Google Shape;2742;g226d377003f_0_3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43" name="Google Shape;2743;g226d377003f_0_3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0" name="Shape 2750"/>
        <p:cNvGrpSpPr/>
        <p:nvPr/>
      </p:nvGrpSpPr>
      <p:grpSpPr>
        <a:xfrm>
          <a:off x="0" y="0"/>
          <a:ext cx="0" cy="0"/>
          <a:chOff x="0" y="0"/>
          <a:chExt cx="0" cy="0"/>
        </a:xfrm>
      </p:grpSpPr>
      <p:sp>
        <p:nvSpPr>
          <p:cNvPr id="2751" name="Google Shape;2751;g226d377003f_0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52" name="Google Shape;2752;g226d377003f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3" name="Shape 2773"/>
        <p:cNvGrpSpPr/>
        <p:nvPr/>
      </p:nvGrpSpPr>
      <p:grpSpPr>
        <a:xfrm>
          <a:off x="0" y="0"/>
          <a:ext cx="0" cy="0"/>
          <a:chOff x="0" y="0"/>
          <a:chExt cx="0" cy="0"/>
        </a:xfrm>
      </p:grpSpPr>
      <p:sp>
        <p:nvSpPr>
          <p:cNvPr id="2774" name="Google Shape;2774;g226d377003f_0_1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75" name="Google Shape;2775;g226d377003f_0_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3" name="Shape 2793"/>
        <p:cNvGrpSpPr/>
        <p:nvPr/>
      </p:nvGrpSpPr>
      <p:grpSpPr>
        <a:xfrm>
          <a:off x="0" y="0"/>
          <a:ext cx="0" cy="0"/>
          <a:chOff x="0" y="0"/>
          <a:chExt cx="0" cy="0"/>
        </a:xfrm>
      </p:grpSpPr>
      <p:sp>
        <p:nvSpPr>
          <p:cNvPr id="2794" name="Google Shape;2794;g24f85833319_1_13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95" name="Google Shape;2795;g24f85833319_1_13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2" name="Shape 2812"/>
        <p:cNvGrpSpPr/>
        <p:nvPr/>
      </p:nvGrpSpPr>
      <p:grpSpPr>
        <a:xfrm>
          <a:off x="0" y="0"/>
          <a:ext cx="0" cy="0"/>
          <a:chOff x="0" y="0"/>
          <a:chExt cx="0" cy="0"/>
        </a:xfrm>
      </p:grpSpPr>
      <p:sp>
        <p:nvSpPr>
          <p:cNvPr id="2813" name="Google Shape;2813;g24f85833319_1_14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14" name="Google Shape;2814;g24f85833319_1_14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0" name="Shape 2830"/>
        <p:cNvGrpSpPr/>
        <p:nvPr/>
      </p:nvGrpSpPr>
      <p:grpSpPr>
        <a:xfrm>
          <a:off x="0" y="0"/>
          <a:ext cx="0" cy="0"/>
          <a:chOff x="0" y="0"/>
          <a:chExt cx="0" cy="0"/>
        </a:xfrm>
      </p:grpSpPr>
      <p:sp>
        <p:nvSpPr>
          <p:cNvPr id="2831" name="Google Shape;2831;g24f85833319_1_14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32" name="Google Shape;2832;g24f85833319_1_14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7" name="Shape 2847"/>
        <p:cNvGrpSpPr/>
        <p:nvPr/>
      </p:nvGrpSpPr>
      <p:grpSpPr>
        <a:xfrm>
          <a:off x="0" y="0"/>
          <a:ext cx="0" cy="0"/>
          <a:chOff x="0" y="0"/>
          <a:chExt cx="0" cy="0"/>
        </a:xfrm>
      </p:grpSpPr>
      <p:sp>
        <p:nvSpPr>
          <p:cNvPr id="2848" name="Google Shape;2848;g226d377003f_0_1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49" name="Google Shape;2849;g226d377003f_0_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5" name="Shape 2875"/>
        <p:cNvGrpSpPr/>
        <p:nvPr/>
      </p:nvGrpSpPr>
      <p:grpSpPr>
        <a:xfrm>
          <a:off x="0" y="0"/>
          <a:ext cx="0" cy="0"/>
          <a:chOff x="0" y="0"/>
          <a:chExt cx="0" cy="0"/>
        </a:xfrm>
      </p:grpSpPr>
      <p:sp>
        <p:nvSpPr>
          <p:cNvPr id="2876" name="Google Shape;2876;g24f85833319_1_14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77" name="Google Shape;2877;g24f85833319_1_14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2" name="Shape 2902"/>
        <p:cNvGrpSpPr/>
        <p:nvPr/>
      </p:nvGrpSpPr>
      <p:grpSpPr>
        <a:xfrm>
          <a:off x="0" y="0"/>
          <a:ext cx="0" cy="0"/>
          <a:chOff x="0" y="0"/>
          <a:chExt cx="0" cy="0"/>
        </a:xfrm>
      </p:grpSpPr>
      <p:sp>
        <p:nvSpPr>
          <p:cNvPr id="2903" name="Google Shape;2903;g24f85833319_1_14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04" name="Google Shape;2904;g24f85833319_1_14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20a586e84cd_0_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20a586e84cd_0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8" name="Shape 2928"/>
        <p:cNvGrpSpPr/>
        <p:nvPr/>
      </p:nvGrpSpPr>
      <p:grpSpPr>
        <a:xfrm>
          <a:off x="0" y="0"/>
          <a:ext cx="0" cy="0"/>
          <a:chOff x="0" y="0"/>
          <a:chExt cx="0" cy="0"/>
        </a:xfrm>
      </p:grpSpPr>
      <p:sp>
        <p:nvSpPr>
          <p:cNvPr id="2929" name="Google Shape;2929;g24f85833319_1_15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30" name="Google Shape;2930;g24f85833319_1_15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3" name="Shape 2953"/>
        <p:cNvGrpSpPr/>
        <p:nvPr/>
      </p:nvGrpSpPr>
      <p:grpSpPr>
        <a:xfrm>
          <a:off x="0" y="0"/>
          <a:ext cx="0" cy="0"/>
          <a:chOff x="0" y="0"/>
          <a:chExt cx="0" cy="0"/>
        </a:xfrm>
      </p:grpSpPr>
      <p:sp>
        <p:nvSpPr>
          <p:cNvPr id="2954" name="Google Shape;2954;g24f85833319_1_15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55" name="Google Shape;2955;g24f85833319_1_15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7" name="Shape 2977"/>
        <p:cNvGrpSpPr/>
        <p:nvPr/>
      </p:nvGrpSpPr>
      <p:grpSpPr>
        <a:xfrm>
          <a:off x="0" y="0"/>
          <a:ext cx="0" cy="0"/>
          <a:chOff x="0" y="0"/>
          <a:chExt cx="0" cy="0"/>
        </a:xfrm>
      </p:grpSpPr>
      <p:sp>
        <p:nvSpPr>
          <p:cNvPr id="2978" name="Google Shape;2978;g226d377003f_0_1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79" name="Google Shape;2979;g226d377003f_0_1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2" name="Shape 2992"/>
        <p:cNvGrpSpPr/>
        <p:nvPr/>
      </p:nvGrpSpPr>
      <p:grpSpPr>
        <a:xfrm>
          <a:off x="0" y="0"/>
          <a:ext cx="0" cy="0"/>
          <a:chOff x="0" y="0"/>
          <a:chExt cx="0" cy="0"/>
        </a:xfrm>
      </p:grpSpPr>
      <p:sp>
        <p:nvSpPr>
          <p:cNvPr id="2993" name="Google Shape;2993;g24f85833319_1_15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94" name="Google Shape;2994;g24f85833319_1_15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6" name="Shape 3006"/>
        <p:cNvGrpSpPr/>
        <p:nvPr/>
      </p:nvGrpSpPr>
      <p:grpSpPr>
        <a:xfrm>
          <a:off x="0" y="0"/>
          <a:ext cx="0" cy="0"/>
          <a:chOff x="0" y="0"/>
          <a:chExt cx="0" cy="0"/>
        </a:xfrm>
      </p:grpSpPr>
      <p:sp>
        <p:nvSpPr>
          <p:cNvPr id="3007" name="Google Shape;3007;g24f85833319_1_15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08" name="Google Shape;3008;g24f85833319_1_15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9" name="Shape 3019"/>
        <p:cNvGrpSpPr/>
        <p:nvPr/>
      </p:nvGrpSpPr>
      <p:grpSpPr>
        <a:xfrm>
          <a:off x="0" y="0"/>
          <a:ext cx="0" cy="0"/>
          <a:chOff x="0" y="0"/>
          <a:chExt cx="0" cy="0"/>
        </a:xfrm>
      </p:grpSpPr>
      <p:sp>
        <p:nvSpPr>
          <p:cNvPr id="3020" name="Google Shape;3020;g24f85833319_1_15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21" name="Google Shape;3021;g24f85833319_1_15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1" name="Shape 3031"/>
        <p:cNvGrpSpPr/>
        <p:nvPr/>
      </p:nvGrpSpPr>
      <p:grpSpPr>
        <a:xfrm>
          <a:off x="0" y="0"/>
          <a:ext cx="0" cy="0"/>
          <a:chOff x="0" y="0"/>
          <a:chExt cx="0" cy="0"/>
        </a:xfrm>
      </p:grpSpPr>
      <p:sp>
        <p:nvSpPr>
          <p:cNvPr id="3032" name="Google Shape;3032;g226d377003f_0_1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33" name="Google Shape;3033;g226d377003f_0_1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5" name="Shape 3045"/>
        <p:cNvGrpSpPr/>
        <p:nvPr/>
      </p:nvGrpSpPr>
      <p:grpSpPr>
        <a:xfrm>
          <a:off x="0" y="0"/>
          <a:ext cx="0" cy="0"/>
          <a:chOff x="0" y="0"/>
          <a:chExt cx="0" cy="0"/>
        </a:xfrm>
      </p:grpSpPr>
      <p:sp>
        <p:nvSpPr>
          <p:cNvPr id="3046" name="Google Shape;3046;g24f85833319_1_16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47" name="Google Shape;3047;g24f85833319_1_16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8" name="Shape 3058"/>
        <p:cNvGrpSpPr/>
        <p:nvPr/>
      </p:nvGrpSpPr>
      <p:grpSpPr>
        <a:xfrm>
          <a:off x="0" y="0"/>
          <a:ext cx="0" cy="0"/>
          <a:chOff x="0" y="0"/>
          <a:chExt cx="0" cy="0"/>
        </a:xfrm>
      </p:grpSpPr>
      <p:sp>
        <p:nvSpPr>
          <p:cNvPr id="3059" name="Google Shape;3059;g24f85833319_1_16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60" name="Google Shape;3060;g24f85833319_1_16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0" name="Shape 3070"/>
        <p:cNvGrpSpPr/>
        <p:nvPr/>
      </p:nvGrpSpPr>
      <p:grpSpPr>
        <a:xfrm>
          <a:off x="0" y="0"/>
          <a:ext cx="0" cy="0"/>
          <a:chOff x="0" y="0"/>
          <a:chExt cx="0" cy="0"/>
        </a:xfrm>
      </p:grpSpPr>
      <p:sp>
        <p:nvSpPr>
          <p:cNvPr id="3071" name="Google Shape;3071;g24f85833319_1_16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72" name="Google Shape;3072;g24f85833319_1_16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20a586e84cd_0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20a586e84cd_0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1" name="Shape 3081"/>
        <p:cNvGrpSpPr/>
        <p:nvPr/>
      </p:nvGrpSpPr>
      <p:grpSpPr>
        <a:xfrm>
          <a:off x="0" y="0"/>
          <a:ext cx="0" cy="0"/>
          <a:chOff x="0" y="0"/>
          <a:chExt cx="0" cy="0"/>
        </a:xfrm>
      </p:grpSpPr>
      <p:sp>
        <p:nvSpPr>
          <p:cNvPr id="3082" name="Google Shape;3082;g24f85833319_1_16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83" name="Google Shape;3083;g24f85833319_1_16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4" name="Shape 3094"/>
        <p:cNvGrpSpPr/>
        <p:nvPr/>
      </p:nvGrpSpPr>
      <p:grpSpPr>
        <a:xfrm>
          <a:off x="0" y="0"/>
          <a:ext cx="0" cy="0"/>
          <a:chOff x="0" y="0"/>
          <a:chExt cx="0" cy="0"/>
        </a:xfrm>
      </p:grpSpPr>
      <p:sp>
        <p:nvSpPr>
          <p:cNvPr id="3095" name="Google Shape;3095;g24f85833319_1_17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96" name="Google Shape;3096;g24f85833319_1_17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3" name="Shape 3103"/>
        <p:cNvGrpSpPr/>
        <p:nvPr/>
      </p:nvGrpSpPr>
      <p:grpSpPr>
        <a:xfrm>
          <a:off x="0" y="0"/>
          <a:ext cx="0" cy="0"/>
          <a:chOff x="0" y="0"/>
          <a:chExt cx="0" cy="0"/>
        </a:xfrm>
      </p:grpSpPr>
      <p:sp>
        <p:nvSpPr>
          <p:cNvPr id="3104" name="Google Shape;3104;g226d377003f_0_2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05" name="Google Shape;3105;g226d377003f_0_2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0" name="Shape 3120"/>
        <p:cNvGrpSpPr/>
        <p:nvPr/>
      </p:nvGrpSpPr>
      <p:grpSpPr>
        <a:xfrm>
          <a:off x="0" y="0"/>
          <a:ext cx="0" cy="0"/>
          <a:chOff x="0" y="0"/>
          <a:chExt cx="0" cy="0"/>
        </a:xfrm>
      </p:grpSpPr>
      <p:sp>
        <p:nvSpPr>
          <p:cNvPr id="3121" name="Google Shape;3121;g226d377003f_0_4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22" name="Google Shape;3122;g226d377003f_0_4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1" name="Shape 3141"/>
        <p:cNvGrpSpPr/>
        <p:nvPr/>
      </p:nvGrpSpPr>
      <p:grpSpPr>
        <a:xfrm>
          <a:off x="0" y="0"/>
          <a:ext cx="0" cy="0"/>
          <a:chOff x="0" y="0"/>
          <a:chExt cx="0" cy="0"/>
        </a:xfrm>
      </p:grpSpPr>
      <p:sp>
        <p:nvSpPr>
          <p:cNvPr id="3142" name="Google Shape;3142;g226d377003f_0_2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43" name="Google Shape;3143;g226d377003f_0_2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6" name="Shape 3146"/>
        <p:cNvGrpSpPr/>
        <p:nvPr/>
      </p:nvGrpSpPr>
      <p:grpSpPr>
        <a:xfrm>
          <a:off x="0" y="0"/>
          <a:ext cx="0" cy="0"/>
          <a:chOff x="0" y="0"/>
          <a:chExt cx="0" cy="0"/>
        </a:xfrm>
      </p:grpSpPr>
      <p:sp>
        <p:nvSpPr>
          <p:cNvPr id="3147" name="Google Shape;3147;g226d377003f_0_5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48" name="Google Shape;3148;g226d377003f_0_5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8" name="Shape 3158"/>
        <p:cNvGrpSpPr/>
        <p:nvPr/>
      </p:nvGrpSpPr>
      <p:grpSpPr>
        <a:xfrm>
          <a:off x="0" y="0"/>
          <a:ext cx="0" cy="0"/>
          <a:chOff x="0" y="0"/>
          <a:chExt cx="0" cy="0"/>
        </a:xfrm>
      </p:grpSpPr>
      <p:sp>
        <p:nvSpPr>
          <p:cNvPr id="3159" name="Google Shape;3159;g226d377003f_0_5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60" name="Google Shape;3160;g226d377003f_0_5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3" name="Shape 3183"/>
        <p:cNvGrpSpPr/>
        <p:nvPr/>
      </p:nvGrpSpPr>
      <p:grpSpPr>
        <a:xfrm>
          <a:off x="0" y="0"/>
          <a:ext cx="0" cy="0"/>
          <a:chOff x="0" y="0"/>
          <a:chExt cx="0" cy="0"/>
        </a:xfrm>
      </p:grpSpPr>
      <p:sp>
        <p:nvSpPr>
          <p:cNvPr id="3184" name="Google Shape;3184;g226d377003f_0_5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85" name="Google Shape;3185;g226d377003f_0_5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1" name="Shape 3191"/>
        <p:cNvGrpSpPr/>
        <p:nvPr/>
      </p:nvGrpSpPr>
      <p:grpSpPr>
        <a:xfrm>
          <a:off x="0" y="0"/>
          <a:ext cx="0" cy="0"/>
          <a:chOff x="0" y="0"/>
          <a:chExt cx="0" cy="0"/>
        </a:xfrm>
      </p:grpSpPr>
      <p:sp>
        <p:nvSpPr>
          <p:cNvPr id="3192" name="Google Shape;3192;g226d377003f_0_5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93" name="Google Shape;3193;g226d377003f_0_5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7" name="Shape 3217"/>
        <p:cNvGrpSpPr/>
        <p:nvPr/>
      </p:nvGrpSpPr>
      <p:grpSpPr>
        <a:xfrm>
          <a:off x="0" y="0"/>
          <a:ext cx="0" cy="0"/>
          <a:chOff x="0" y="0"/>
          <a:chExt cx="0" cy="0"/>
        </a:xfrm>
      </p:grpSpPr>
      <p:sp>
        <p:nvSpPr>
          <p:cNvPr id="3218" name="Google Shape;3218;g226f3f45ed5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19" name="Google Shape;3219;g226f3f45ed5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20a586e84cd_0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20a586e84cd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6" name="Shape 3226"/>
        <p:cNvGrpSpPr/>
        <p:nvPr/>
      </p:nvGrpSpPr>
      <p:grpSpPr>
        <a:xfrm>
          <a:off x="0" y="0"/>
          <a:ext cx="0" cy="0"/>
          <a:chOff x="0" y="0"/>
          <a:chExt cx="0" cy="0"/>
        </a:xfrm>
      </p:grpSpPr>
      <p:sp>
        <p:nvSpPr>
          <p:cNvPr id="3227" name="Google Shape;3227;g24f85833319_1_17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28" name="Google Shape;3228;g24f85833319_1_17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6" name="Shape 3236"/>
        <p:cNvGrpSpPr/>
        <p:nvPr/>
      </p:nvGrpSpPr>
      <p:grpSpPr>
        <a:xfrm>
          <a:off x="0" y="0"/>
          <a:ext cx="0" cy="0"/>
          <a:chOff x="0" y="0"/>
          <a:chExt cx="0" cy="0"/>
        </a:xfrm>
      </p:grpSpPr>
      <p:sp>
        <p:nvSpPr>
          <p:cNvPr id="3237" name="Google Shape;3237;g24f85833319_1_17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38" name="Google Shape;3238;g24f85833319_1_17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5" name="Shape 3245"/>
        <p:cNvGrpSpPr/>
        <p:nvPr/>
      </p:nvGrpSpPr>
      <p:grpSpPr>
        <a:xfrm>
          <a:off x="0" y="0"/>
          <a:ext cx="0" cy="0"/>
          <a:chOff x="0" y="0"/>
          <a:chExt cx="0" cy="0"/>
        </a:xfrm>
      </p:grpSpPr>
      <p:sp>
        <p:nvSpPr>
          <p:cNvPr id="3246" name="Google Shape;3246;g226d377003f_0_7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47" name="Google Shape;3247;g226d377003f_0_7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7" name="Shape 3267"/>
        <p:cNvGrpSpPr/>
        <p:nvPr/>
      </p:nvGrpSpPr>
      <p:grpSpPr>
        <a:xfrm>
          <a:off x="0" y="0"/>
          <a:ext cx="0" cy="0"/>
          <a:chOff x="0" y="0"/>
          <a:chExt cx="0" cy="0"/>
        </a:xfrm>
      </p:grpSpPr>
      <p:sp>
        <p:nvSpPr>
          <p:cNvPr id="3268" name="Google Shape;3268;g226d377003f_0_8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69" name="Google Shape;3269;g226d377003f_0_8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9" name="Shape 3279"/>
        <p:cNvGrpSpPr/>
        <p:nvPr/>
      </p:nvGrpSpPr>
      <p:grpSpPr>
        <a:xfrm>
          <a:off x="0" y="0"/>
          <a:ext cx="0" cy="0"/>
          <a:chOff x="0" y="0"/>
          <a:chExt cx="0" cy="0"/>
        </a:xfrm>
      </p:grpSpPr>
      <p:sp>
        <p:nvSpPr>
          <p:cNvPr id="3280" name="Google Shape;3280;g226d377003f_0_9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81" name="Google Shape;3281;g226d377003f_0_9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9" name="Shape 3309"/>
        <p:cNvGrpSpPr/>
        <p:nvPr/>
      </p:nvGrpSpPr>
      <p:grpSpPr>
        <a:xfrm>
          <a:off x="0" y="0"/>
          <a:ext cx="0" cy="0"/>
          <a:chOff x="0" y="0"/>
          <a:chExt cx="0" cy="0"/>
        </a:xfrm>
      </p:grpSpPr>
      <p:sp>
        <p:nvSpPr>
          <p:cNvPr id="3310" name="Google Shape;3310;g226d377003f_0_8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11" name="Google Shape;3311;g226d377003f_0_8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7" name="Shape 3337"/>
        <p:cNvGrpSpPr/>
        <p:nvPr/>
      </p:nvGrpSpPr>
      <p:grpSpPr>
        <a:xfrm>
          <a:off x="0" y="0"/>
          <a:ext cx="0" cy="0"/>
          <a:chOff x="0" y="0"/>
          <a:chExt cx="0" cy="0"/>
        </a:xfrm>
      </p:grpSpPr>
      <p:sp>
        <p:nvSpPr>
          <p:cNvPr id="3338" name="Google Shape;3338;g226d377003f_0_10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39" name="Google Shape;3339;g226d377003f_0_10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8" name="Shape 3368"/>
        <p:cNvGrpSpPr/>
        <p:nvPr/>
      </p:nvGrpSpPr>
      <p:grpSpPr>
        <a:xfrm>
          <a:off x="0" y="0"/>
          <a:ext cx="0" cy="0"/>
          <a:chOff x="0" y="0"/>
          <a:chExt cx="0" cy="0"/>
        </a:xfrm>
      </p:grpSpPr>
      <p:sp>
        <p:nvSpPr>
          <p:cNvPr id="3369" name="Google Shape;3369;g226d377003f_0_15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70" name="Google Shape;3370;g226d377003f_0_15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4" name="Shape 3384"/>
        <p:cNvGrpSpPr/>
        <p:nvPr/>
      </p:nvGrpSpPr>
      <p:grpSpPr>
        <a:xfrm>
          <a:off x="0" y="0"/>
          <a:ext cx="0" cy="0"/>
          <a:chOff x="0" y="0"/>
          <a:chExt cx="0" cy="0"/>
        </a:xfrm>
      </p:grpSpPr>
      <p:sp>
        <p:nvSpPr>
          <p:cNvPr id="3385" name="Google Shape;3385;g24f85833319_1_17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86" name="Google Shape;3386;g24f85833319_1_17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5" name="Shape 3395"/>
        <p:cNvGrpSpPr/>
        <p:nvPr/>
      </p:nvGrpSpPr>
      <p:grpSpPr>
        <a:xfrm>
          <a:off x="0" y="0"/>
          <a:ext cx="0" cy="0"/>
          <a:chOff x="0" y="0"/>
          <a:chExt cx="0" cy="0"/>
        </a:xfrm>
      </p:grpSpPr>
      <p:sp>
        <p:nvSpPr>
          <p:cNvPr id="3396" name="Google Shape;3396;g226d377003f_0_13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97" name="Google Shape;3397;g226d377003f_0_13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1ede66cfcc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1" name="Google Shape;221;g1ede66cfcc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9" name="Shape 3409"/>
        <p:cNvGrpSpPr/>
        <p:nvPr/>
      </p:nvGrpSpPr>
      <p:grpSpPr>
        <a:xfrm>
          <a:off x="0" y="0"/>
          <a:ext cx="0" cy="0"/>
          <a:chOff x="0" y="0"/>
          <a:chExt cx="0" cy="0"/>
        </a:xfrm>
      </p:grpSpPr>
      <p:sp>
        <p:nvSpPr>
          <p:cNvPr id="3410" name="Google Shape;3410;g226d377003f_0_14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11" name="Google Shape;3411;g226d377003f_0_14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8" name="Shape 3438"/>
        <p:cNvGrpSpPr/>
        <p:nvPr/>
      </p:nvGrpSpPr>
      <p:grpSpPr>
        <a:xfrm>
          <a:off x="0" y="0"/>
          <a:ext cx="0" cy="0"/>
          <a:chOff x="0" y="0"/>
          <a:chExt cx="0" cy="0"/>
        </a:xfrm>
      </p:grpSpPr>
      <p:sp>
        <p:nvSpPr>
          <p:cNvPr id="3439" name="Google Shape;3439;g226d377003f_0_12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40" name="Google Shape;3440;g226d377003f_0_12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7" name="Shape 3457"/>
        <p:cNvGrpSpPr/>
        <p:nvPr/>
      </p:nvGrpSpPr>
      <p:grpSpPr>
        <a:xfrm>
          <a:off x="0" y="0"/>
          <a:ext cx="0" cy="0"/>
          <a:chOff x="0" y="0"/>
          <a:chExt cx="0" cy="0"/>
        </a:xfrm>
      </p:grpSpPr>
      <p:sp>
        <p:nvSpPr>
          <p:cNvPr id="3458" name="Google Shape;3458;g226d377003f_0_10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59" name="Google Shape;3459;g226d377003f_0_10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5" name="Shape 3475"/>
        <p:cNvGrpSpPr/>
        <p:nvPr/>
      </p:nvGrpSpPr>
      <p:grpSpPr>
        <a:xfrm>
          <a:off x="0" y="0"/>
          <a:ext cx="0" cy="0"/>
          <a:chOff x="0" y="0"/>
          <a:chExt cx="0" cy="0"/>
        </a:xfrm>
      </p:grpSpPr>
      <p:sp>
        <p:nvSpPr>
          <p:cNvPr id="3476" name="Google Shape;3476;g226d377003f_0_11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77" name="Google Shape;3477;g226d377003f_0_11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5" name="Shape 3495"/>
        <p:cNvGrpSpPr/>
        <p:nvPr/>
      </p:nvGrpSpPr>
      <p:grpSpPr>
        <a:xfrm>
          <a:off x="0" y="0"/>
          <a:ext cx="0" cy="0"/>
          <a:chOff x="0" y="0"/>
          <a:chExt cx="0" cy="0"/>
        </a:xfrm>
      </p:grpSpPr>
      <p:sp>
        <p:nvSpPr>
          <p:cNvPr id="3496" name="Google Shape;3496;g226d377003f_0_16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97" name="Google Shape;3497;g226d377003f_0_16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6" name="Shape 3516"/>
        <p:cNvGrpSpPr/>
        <p:nvPr/>
      </p:nvGrpSpPr>
      <p:grpSpPr>
        <a:xfrm>
          <a:off x="0" y="0"/>
          <a:ext cx="0" cy="0"/>
          <a:chOff x="0" y="0"/>
          <a:chExt cx="0" cy="0"/>
        </a:xfrm>
      </p:grpSpPr>
      <p:sp>
        <p:nvSpPr>
          <p:cNvPr id="3517" name="Google Shape;3517;g226f3f45ed5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18" name="Google Shape;3518;g226f3f45ed5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2" name="Shape 3522"/>
        <p:cNvGrpSpPr/>
        <p:nvPr/>
      </p:nvGrpSpPr>
      <p:grpSpPr>
        <a:xfrm>
          <a:off x="0" y="0"/>
          <a:ext cx="0" cy="0"/>
          <a:chOff x="0" y="0"/>
          <a:chExt cx="0" cy="0"/>
        </a:xfrm>
      </p:grpSpPr>
      <p:sp>
        <p:nvSpPr>
          <p:cNvPr id="3523" name="Google Shape;3523;g226f3f45ed5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24" name="Google Shape;3524;g226f3f45ed5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9" name="Shape 3529"/>
        <p:cNvGrpSpPr/>
        <p:nvPr/>
      </p:nvGrpSpPr>
      <p:grpSpPr>
        <a:xfrm>
          <a:off x="0" y="0"/>
          <a:ext cx="0" cy="0"/>
          <a:chOff x="0" y="0"/>
          <a:chExt cx="0" cy="0"/>
        </a:xfrm>
      </p:grpSpPr>
      <p:sp>
        <p:nvSpPr>
          <p:cNvPr id="3530" name="Google Shape;3530;g226d377003f_0_6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31" name="Google Shape;3531;g226d377003f_0_6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8" name="Shape 3538"/>
        <p:cNvGrpSpPr/>
        <p:nvPr/>
      </p:nvGrpSpPr>
      <p:grpSpPr>
        <a:xfrm>
          <a:off x="0" y="0"/>
          <a:ext cx="0" cy="0"/>
          <a:chOff x="0" y="0"/>
          <a:chExt cx="0" cy="0"/>
        </a:xfrm>
      </p:grpSpPr>
      <p:sp>
        <p:nvSpPr>
          <p:cNvPr id="3539" name="Google Shape;3539;g24f85833319_1_17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40" name="Google Shape;3540;g24f85833319_1_17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6" name="Shape 3546"/>
        <p:cNvGrpSpPr/>
        <p:nvPr/>
      </p:nvGrpSpPr>
      <p:grpSpPr>
        <a:xfrm>
          <a:off x="0" y="0"/>
          <a:ext cx="0" cy="0"/>
          <a:chOff x="0" y="0"/>
          <a:chExt cx="0" cy="0"/>
        </a:xfrm>
      </p:grpSpPr>
      <p:sp>
        <p:nvSpPr>
          <p:cNvPr id="3547" name="Google Shape;3547;g226d377003f_0_6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48" name="Google Shape;3548;g226d377003f_0_6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24bb42e883e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24bb42e883e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5" name="Shape 3565"/>
        <p:cNvGrpSpPr/>
        <p:nvPr/>
      </p:nvGrpSpPr>
      <p:grpSpPr>
        <a:xfrm>
          <a:off x="0" y="0"/>
          <a:ext cx="0" cy="0"/>
          <a:chOff x="0" y="0"/>
          <a:chExt cx="0" cy="0"/>
        </a:xfrm>
      </p:grpSpPr>
      <p:sp>
        <p:nvSpPr>
          <p:cNvPr id="3566" name="Google Shape;3566;g226d377003f_0_6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67" name="Google Shape;3567;g226d377003f_0_6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4" name="Shape 3574"/>
        <p:cNvGrpSpPr/>
        <p:nvPr/>
      </p:nvGrpSpPr>
      <p:grpSpPr>
        <a:xfrm>
          <a:off x="0" y="0"/>
          <a:ext cx="0" cy="0"/>
          <a:chOff x="0" y="0"/>
          <a:chExt cx="0" cy="0"/>
        </a:xfrm>
      </p:grpSpPr>
      <p:sp>
        <p:nvSpPr>
          <p:cNvPr id="3575" name="Google Shape;3575;g24f85833319_1_18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76" name="Google Shape;3576;g24f85833319_1_18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3" name="Shape 3583"/>
        <p:cNvGrpSpPr/>
        <p:nvPr/>
      </p:nvGrpSpPr>
      <p:grpSpPr>
        <a:xfrm>
          <a:off x="0" y="0"/>
          <a:ext cx="0" cy="0"/>
          <a:chOff x="0" y="0"/>
          <a:chExt cx="0" cy="0"/>
        </a:xfrm>
      </p:grpSpPr>
      <p:sp>
        <p:nvSpPr>
          <p:cNvPr id="3584" name="Google Shape;3584;g226d377003f_0_6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85" name="Google Shape;3585;g226d377003f_0_6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2" name="Shape 3592"/>
        <p:cNvGrpSpPr/>
        <p:nvPr/>
      </p:nvGrpSpPr>
      <p:grpSpPr>
        <a:xfrm>
          <a:off x="0" y="0"/>
          <a:ext cx="0" cy="0"/>
          <a:chOff x="0" y="0"/>
          <a:chExt cx="0" cy="0"/>
        </a:xfrm>
      </p:grpSpPr>
      <p:sp>
        <p:nvSpPr>
          <p:cNvPr id="3593" name="Google Shape;3593;g24f85833319_1_18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94" name="Google Shape;3594;g24f85833319_1_18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1" name="Shape 3601"/>
        <p:cNvGrpSpPr/>
        <p:nvPr/>
      </p:nvGrpSpPr>
      <p:grpSpPr>
        <a:xfrm>
          <a:off x="0" y="0"/>
          <a:ext cx="0" cy="0"/>
          <a:chOff x="0" y="0"/>
          <a:chExt cx="0" cy="0"/>
        </a:xfrm>
      </p:grpSpPr>
      <p:sp>
        <p:nvSpPr>
          <p:cNvPr id="3602" name="Google Shape;3602;g226f3f45ed5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03" name="Google Shape;3603;g226f3f45ed5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0" name="Shape 3610"/>
        <p:cNvGrpSpPr/>
        <p:nvPr/>
      </p:nvGrpSpPr>
      <p:grpSpPr>
        <a:xfrm>
          <a:off x="0" y="0"/>
          <a:ext cx="0" cy="0"/>
          <a:chOff x="0" y="0"/>
          <a:chExt cx="0" cy="0"/>
        </a:xfrm>
      </p:grpSpPr>
      <p:sp>
        <p:nvSpPr>
          <p:cNvPr id="3611" name="Google Shape;3611;g226f3f45ed5_0_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12" name="Google Shape;3612;g226f3f45ed5_0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9" name="Shape 3619"/>
        <p:cNvGrpSpPr/>
        <p:nvPr/>
      </p:nvGrpSpPr>
      <p:grpSpPr>
        <a:xfrm>
          <a:off x="0" y="0"/>
          <a:ext cx="0" cy="0"/>
          <a:chOff x="0" y="0"/>
          <a:chExt cx="0" cy="0"/>
        </a:xfrm>
      </p:grpSpPr>
      <p:sp>
        <p:nvSpPr>
          <p:cNvPr id="3620" name="Google Shape;3620;g226d377003f_0_6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21" name="Google Shape;3621;g226d377003f_0_6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8" name="Shape 3628"/>
        <p:cNvGrpSpPr/>
        <p:nvPr/>
      </p:nvGrpSpPr>
      <p:grpSpPr>
        <a:xfrm>
          <a:off x="0" y="0"/>
          <a:ext cx="0" cy="0"/>
          <a:chOff x="0" y="0"/>
          <a:chExt cx="0" cy="0"/>
        </a:xfrm>
      </p:grpSpPr>
      <p:sp>
        <p:nvSpPr>
          <p:cNvPr id="3629" name="Google Shape;3629;g24f85833319_1_18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30" name="Google Shape;3630;g24f85833319_1_18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7" name="Shape 3637"/>
        <p:cNvGrpSpPr/>
        <p:nvPr/>
      </p:nvGrpSpPr>
      <p:grpSpPr>
        <a:xfrm>
          <a:off x="0" y="0"/>
          <a:ext cx="0" cy="0"/>
          <a:chOff x="0" y="0"/>
          <a:chExt cx="0" cy="0"/>
        </a:xfrm>
      </p:grpSpPr>
      <p:sp>
        <p:nvSpPr>
          <p:cNvPr id="3638" name="Google Shape;3638;g24f85833319_1_18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39" name="Google Shape;3639;g24f85833319_1_18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6" name="Shape 3646"/>
        <p:cNvGrpSpPr/>
        <p:nvPr/>
      </p:nvGrpSpPr>
      <p:grpSpPr>
        <a:xfrm>
          <a:off x="0" y="0"/>
          <a:ext cx="0" cy="0"/>
          <a:chOff x="0" y="0"/>
          <a:chExt cx="0" cy="0"/>
        </a:xfrm>
      </p:grpSpPr>
      <p:sp>
        <p:nvSpPr>
          <p:cNvPr id="3647" name="Google Shape;3647;g24f85833319_1_18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48" name="Google Shape;3648;g24f85833319_1_18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20a586e84cd_0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20a586e84cd_0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5" name="Shape 3655"/>
        <p:cNvGrpSpPr/>
        <p:nvPr/>
      </p:nvGrpSpPr>
      <p:grpSpPr>
        <a:xfrm>
          <a:off x="0" y="0"/>
          <a:ext cx="0" cy="0"/>
          <a:chOff x="0" y="0"/>
          <a:chExt cx="0" cy="0"/>
        </a:xfrm>
      </p:grpSpPr>
      <p:sp>
        <p:nvSpPr>
          <p:cNvPr id="3656" name="Google Shape;3656;g226d377003f_0_16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57" name="Google Shape;3657;g226d377003f_0_16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4" name="Shape 3664"/>
        <p:cNvGrpSpPr/>
        <p:nvPr/>
      </p:nvGrpSpPr>
      <p:grpSpPr>
        <a:xfrm>
          <a:off x="0" y="0"/>
          <a:ext cx="0" cy="0"/>
          <a:chOff x="0" y="0"/>
          <a:chExt cx="0" cy="0"/>
        </a:xfrm>
      </p:grpSpPr>
      <p:sp>
        <p:nvSpPr>
          <p:cNvPr id="3665" name="Google Shape;3665;g24f85833319_1_18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66" name="Google Shape;3666;g24f85833319_1_18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3" name="Shape 3673"/>
        <p:cNvGrpSpPr/>
        <p:nvPr/>
      </p:nvGrpSpPr>
      <p:grpSpPr>
        <a:xfrm>
          <a:off x="0" y="0"/>
          <a:ext cx="0" cy="0"/>
          <a:chOff x="0" y="0"/>
          <a:chExt cx="0" cy="0"/>
        </a:xfrm>
      </p:grpSpPr>
      <p:sp>
        <p:nvSpPr>
          <p:cNvPr id="3674" name="Google Shape;3674;g24f85833319_1_18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75" name="Google Shape;3675;g24f85833319_1_18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2" name="Shape 3682"/>
        <p:cNvGrpSpPr/>
        <p:nvPr/>
      </p:nvGrpSpPr>
      <p:grpSpPr>
        <a:xfrm>
          <a:off x="0" y="0"/>
          <a:ext cx="0" cy="0"/>
          <a:chOff x="0" y="0"/>
          <a:chExt cx="0" cy="0"/>
        </a:xfrm>
      </p:grpSpPr>
      <p:sp>
        <p:nvSpPr>
          <p:cNvPr id="3683" name="Google Shape;3683;g226d377003f_0_16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84" name="Google Shape;3684;g226d377003f_0_16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1" name="Shape 3691"/>
        <p:cNvGrpSpPr/>
        <p:nvPr/>
      </p:nvGrpSpPr>
      <p:grpSpPr>
        <a:xfrm>
          <a:off x="0" y="0"/>
          <a:ext cx="0" cy="0"/>
          <a:chOff x="0" y="0"/>
          <a:chExt cx="0" cy="0"/>
        </a:xfrm>
      </p:grpSpPr>
      <p:sp>
        <p:nvSpPr>
          <p:cNvPr id="3692" name="Google Shape;3692;g226d377003f_0_16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93" name="Google Shape;3693;g226d377003f_0_16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7" name="Shape 3697"/>
        <p:cNvGrpSpPr/>
        <p:nvPr/>
      </p:nvGrpSpPr>
      <p:grpSpPr>
        <a:xfrm>
          <a:off x="0" y="0"/>
          <a:ext cx="0" cy="0"/>
          <a:chOff x="0" y="0"/>
          <a:chExt cx="0" cy="0"/>
        </a:xfrm>
      </p:grpSpPr>
      <p:sp>
        <p:nvSpPr>
          <p:cNvPr id="3698" name="Google Shape;3698;g226d377003f_0_17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99" name="Google Shape;3699;g226d377003f_0_17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6" name="Shape 3706"/>
        <p:cNvGrpSpPr/>
        <p:nvPr/>
      </p:nvGrpSpPr>
      <p:grpSpPr>
        <a:xfrm>
          <a:off x="0" y="0"/>
          <a:ext cx="0" cy="0"/>
          <a:chOff x="0" y="0"/>
          <a:chExt cx="0" cy="0"/>
        </a:xfrm>
      </p:grpSpPr>
      <p:sp>
        <p:nvSpPr>
          <p:cNvPr id="3707" name="Google Shape;3707;g226d377003f_0_17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08" name="Google Shape;3708;g226d377003f_0_17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5" name="Shape 3715"/>
        <p:cNvGrpSpPr/>
        <p:nvPr/>
      </p:nvGrpSpPr>
      <p:grpSpPr>
        <a:xfrm>
          <a:off x="0" y="0"/>
          <a:ext cx="0" cy="0"/>
          <a:chOff x="0" y="0"/>
          <a:chExt cx="0" cy="0"/>
        </a:xfrm>
      </p:grpSpPr>
      <p:sp>
        <p:nvSpPr>
          <p:cNvPr id="3716" name="Google Shape;3716;g226d377003f_0_17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17" name="Google Shape;3717;g226d377003f_0_17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4" name="Shape 3724"/>
        <p:cNvGrpSpPr/>
        <p:nvPr/>
      </p:nvGrpSpPr>
      <p:grpSpPr>
        <a:xfrm>
          <a:off x="0" y="0"/>
          <a:ext cx="0" cy="0"/>
          <a:chOff x="0" y="0"/>
          <a:chExt cx="0" cy="0"/>
        </a:xfrm>
      </p:grpSpPr>
      <p:sp>
        <p:nvSpPr>
          <p:cNvPr id="3725" name="Google Shape;3725;g24f85833319_1_19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26" name="Google Shape;3726;g24f85833319_1_19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7" name="Shape 3737"/>
        <p:cNvGrpSpPr/>
        <p:nvPr/>
      </p:nvGrpSpPr>
      <p:grpSpPr>
        <a:xfrm>
          <a:off x="0" y="0"/>
          <a:ext cx="0" cy="0"/>
          <a:chOff x="0" y="0"/>
          <a:chExt cx="0" cy="0"/>
        </a:xfrm>
      </p:grpSpPr>
      <p:sp>
        <p:nvSpPr>
          <p:cNvPr id="3738" name="Google Shape;3738;g226d377003f_0_17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39" name="Google Shape;3739;g226d377003f_0_17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24bb42e883e_0_3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24bb42e883e_0_3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20a586e84cd_0_1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20a586e84cd_0_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g20a586e84cd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 name="Google Shape;66;g20a586e84cd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24bb42e883e_0_3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6" name="Google Shape;286;g24bb42e883e_0_3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20a586e84cd_0_1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8" name="Google Shape;298;g20a586e84cd_0_1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24f85833319_1_18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9" name="Google Shape;309;g24f85833319_1_18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20a586e84cd_0_1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5" name="Google Shape;315;g20a586e84cd_0_1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20a586e84cd_0_2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5" name="Google Shape;325;g20a586e84cd_0_2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20a586e84cd_0_1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5" name="Google Shape;335;g20a586e84cd_0_1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20a586e84cd_0_1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5" name="Google Shape;345;g20a586e84cd_0_1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20a586e84cd_0_2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5" name="Google Shape;355;g20a586e84cd_0_2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20a586e84cd_0_2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5" name="Google Shape;365;g20a586e84cd_0_2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20a586e84cd_0_2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5" name="Google Shape;375;g20a586e84cd_0_2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20a586e84cd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g20a586e84cd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g20a586e84cd_0_1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5" name="Google Shape;385;g20a586e84cd_0_1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g20a586e84cd_0_2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5" name="Google Shape;395;g20a586e84cd_0_2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g20a586e84cd_0_1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5" name="Google Shape;405;g20a586e84cd_0_1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g20a586e84cd_0_2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5" name="Google Shape;415;g20a586e84cd_0_2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g20a586e84cd_0_2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7" name="Google Shape;427;g20a586e84cd_0_2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g20a586e84cd_0_3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9" name="Google Shape;439;g20a586e84cd_0_3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g20a586e84cd_0_3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2" name="Google Shape;452;g20a586e84cd_0_3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g20a586e84cd_0_3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3" name="Google Shape;463;g20a586e84cd_0_3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g20a586e84cd_0_3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5" name="Google Shape;475;g20a586e84cd_0_3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g20a586e84cd_0_2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5" name="Google Shape;485;g20a586e84cd_0_2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20a586e84cd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20a586e84cd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g24bb42e883e_0_3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5" name="Google Shape;495;g24bb42e883e_0_3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g24bb42e883e_0_4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1" name="Google Shape;531;g24bb42e883e_0_4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g20a586e84cd_0_4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5" name="Google Shape;575;g20a586e84cd_0_4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6" name="Shape 616"/>
        <p:cNvGrpSpPr/>
        <p:nvPr/>
      </p:nvGrpSpPr>
      <p:grpSpPr>
        <a:xfrm>
          <a:off x="0" y="0"/>
          <a:ext cx="0" cy="0"/>
          <a:chOff x="0" y="0"/>
          <a:chExt cx="0" cy="0"/>
        </a:xfrm>
      </p:grpSpPr>
      <p:sp>
        <p:nvSpPr>
          <p:cNvPr id="617" name="Google Shape;617;g20a586e84cd_0_3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8" name="Google Shape;618;g20a586e84cd_0_3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2" name="Shape 662"/>
        <p:cNvGrpSpPr/>
        <p:nvPr/>
      </p:nvGrpSpPr>
      <p:grpSpPr>
        <a:xfrm>
          <a:off x="0" y="0"/>
          <a:ext cx="0" cy="0"/>
          <a:chOff x="0" y="0"/>
          <a:chExt cx="0" cy="0"/>
        </a:xfrm>
      </p:grpSpPr>
      <p:sp>
        <p:nvSpPr>
          <p:cNvPr id="663" name="Google Shape;663;g20a586e84cd_0_6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4" name="Google Shape;664;g20a586e84cd_0_6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6" name="Shape 696"/>
        <p:cNvGrpSpPr/>
        <p:nvPr/>
      </p:nvGrpSpPr>
      <p:grpSpPr>
        <a:xfrm>
          <a:off x="0" y="0"/>
          <a:ext cx="0" cy="0"/>
          <a:chOff x="0" y="0"/>
          <a:chExt cx="0" cy="0"/>
        </a:xfrm>
      </p:grpSpPr>
      <p:sp>
        <p:nvSpPr>
          <p:cNvPr id="697" name="Google Shape;697;g24bb42e883e_0_4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8" name="Google Shape;698;g24bb42e883e_0_4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5" name="Shape 735"/>
        <p:cNvGrpSpPr/>
        <p:nvPr/>
      </p:nvGrpSpPr>
      <p:grpSpPr>
        <a:xfrm>
          <a:off x="0" y="0"/>
          <a:ext cx="0" cy="0"/>
          <a:chOff x="0" y="0"/>
          <a:chExt cx="0" cy="0"/>
        </a:xfrm>
      </p:grpSpPr>
      <p:sp>
        <p:nvSpPr>
          <p:cNvPr id="736" name="Google Shape;736;g24bb42e883e_0_4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7" name="Google Shape;737;g24bb42e883e_0_4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4" name="Shape 754"/>
        <p:cNvGrpSpPr/>
        <p:nvPr/>
      </p:nvGrpSpPr>
      <p:grpSpPr>
        <a:xfrm>
          <a:off x="0" y="0"/>
          <a:ext cx="0" cy="0"/>
          <a:chOff x="0" y="0"/>
          <a:chExt cx="0" cy="0"/>
        </a:xfrm>
      </p:grpSpPr>
      <p:sp>
        <p:nvSpPr>
          <p:cNvPr id="755" name="Google Shape;755;g24f85833319_1_18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6" name="Google Shape;756;g24f85833319_1_18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4" name="Shape 774"/>
        <p:cNvGrpSpPr/>
        <p:nvPr/>
      </p:nvGrpSpPr>
      <p:grpSpPr>
        <a:xfrm>
          <a:off x="0" y="0"/>
          <a:ext cx="0" cy="0"/>
          <a:chOff x="0" y="0"/>
          <a:chExt cx="0" cy="0"/>
        </a:xfrm>
      </p:grpSpPr>
      <p:sp>
        <p:nvSpPr>
          <p:cNvPr id="775" name="Google Shape;775;g20a586e84cd_0_6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6" name="Google Shape;776;g20a586e84cd_0_6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2" name="Shape 792"/>
        <p:cNvGrpSpPr/>
        <p:nvPr/>
      </p:nvGrpSpPr>
      <p:grpSpPr>
        <a:xfrm>
          <a:off x="0" y="0"/>
          <a:ext cx="0" cy="0"/>
          <a:chOff x="0" y="0"/>
          <a:chExt cx="0" cy="0"/>
        </a:xfrm>
      </p:grpSpPr>
      <p:sp>
        <p:nvSpPr>
          <p:cNvPr id="793" name="Google Shape;793;g20a586e84cd_0_6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4" name="Google Shape;794;g20a586e84cd_0_6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20a586e84c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20a586e84c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0" name="Shape 810"/>
        <p:cNvGrpSpPr/>
        <p:nvPr/>
      </p:nvGrpSpPr>
      <p:grpSpPr>
        <a:xfrm>
          <a:off x="0" y="0"/>
          <a:ext cx="0" cy="0"/>
          <a:chOff x="0" y="0"/>
          <a:chExt cx="0" cy="0"/>
        </a:xfrm>
      </p:grpSpPr>
      <p:sp>
        <p:nvSpPr>
          <p:cNvPr id="811" name="Google Shape;811;g20a586e84cd_0_6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2" name="Google Shape;812;g20a586e84cd_0_6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8" name="Shape 828"/>
        <p:cNvGrpSpPr/>
        <p:nvPr/>
      </p:nvGrpSpPr>
      <p:grpSpPr>
        <a:xfrm>
          <a:off x="0" y="0"/>
          <a:ext cx="0" cy="0"/>
          <a:chOff x="0" y="0"/>
          <a:chExt cx="0" cy="0"/>
        </a:xfrm>
      </p:grpSpPr>
      <p:sp>
        <p:nvSpPr>
          <p:cNvPr id="829" name="Google Shape;829;g20a586e84cd_0_4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0" name="Google Shape;830;g20a586e84cd_0_4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7" name="Shape 847"/>
        <p:cNvGrpSpPr/>
        <p:nvPr/>
      </p:nvGrpSpPr>
      <p:grpSpPr>
        <a:xfrm>
          <a:off x="0" y="0"/>
          <a:ext cx="0" cy="0"/>
          <a:chOff x="0" y="0"/>
          <a:chExt cx="0" cy="0"/>
        </a:xfrm>
      </p:grpSpPr>
      <p:sp>
        <p:nvSpPr>
          <p:cNvPr id="848" name="Google Shape;848;g226f3f45ed5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9" name="Google Shape;849;g226f3f45ed5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3" name="Shape 863"/>
        <p:cNvGrpSpPr/>
        <p:nvPr/>
      </p:nvGrpSpPr>
      <p:grpSpPr>
        <a:xfrm>
          <a:off x="0" y="0"/>
          <a:ext cx="0" cy="0"/>
          <a:chOff x="0" y="0"/>
          <a:chExt cx="0" cy="0"/>
        </a:xfrm>
      </p:grpSpPr>
      <p:sp>
        <p:nvSpPr>
          <p:cNvPr id="864" name="Google Shape;864;g24bb42e883e_0_5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5" name="Google Shape;865;g24bb42e883e_0_5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6" name="Shape 886"/>
        <p:cNvGrpSpPr/>
        <p:nvPr/>
      </p:nvGrpSpPr>
      <p:grpSpPr>
        <a:xfrm>
          <a:off x="0" y="0"/>
          <a:ext cx="0" cy="0"/>
          <a:chOff x="0" y="0"/>
          <a:chExt cx="0" cy="0"/>
        </a:xfrm>
      </p:grpSpPr>
      <p:sp>
        <p:nvSpPr>
          <p:cNvPr id="887" name="Google Shape;887;g24bb42e883e_0_5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8" name="Google Shape;888;g24bb42e883e_0_5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1" name="Shape 911"/>
        <p:cNvGrpSpPr/>
        <p:nvPr/>
      </p:nvGrpSpPr>
      <p:grpSpPr>
        <a:xfrm>
          <a:off x="0" y="0"/>
          <a:ext cx="0" cy="0"/>
          <a:chOff x="0" y="0"/>
          <a:chExt cx="0" cy="0"/>
        </a:xfrm>
      </p:grpSpPr>
      <p:sp>
        <p:nvSpPr>
          <p:cNvPr id="912" name="Google Shape;912;g20a586e84cd_0_7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3" name="Google Shape;913;g20a586e84cd_0_7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1" name="Shape 931"/>
        <p:cNvGrpSpPr/>
        <p:nvPr/>
      </p:nvGrpSpPr>
      <p:grpSpPr>
        <a:xfrm>
          <a:off x="0" y="0"/>
          <a:ext cx="0" cy="0"/>
          <a:chOff x="0" y="0"/>
          <a:chExt cx="0" cy="0"/>
        </a:xfrm>
      </p:grpSpPr>
      <p:sp>
        <p:nvSpPr>
          <p:cNvPr id="932" name="Google Shape;932;g20a586e84cd_0_7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3" name="Google Shape;933;g20a586e84cd_0_7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2" name="Shape 952"/>
        <p:cNvGrpSpPr/>
        <p:nvPr/>
      </p:nvGrpSpPr>
      <p:grpSpPr>
        <a:xfrm>
          <a:off x="0" y="0"/>
          <a:ext cx="0" cy="0"/>
          <a:chOff x="0" y="0"/>
          <a:chExt cx="0" cy="0"/>
        </a:xfrm>
      </p:grpSpPr>
      <p:sp>
        <p:nvSpPr>
          <p:cNvPr id="953" name="Google Shape;953;g20a586e84cd_0_7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4" name="Google Shape;954;g20a586e84cd_0_7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2" name="Shape 972"/>
        <p:cNvGrpSpPr/>
        <p:nvPr/>
      </p:nvGrpSpPr>
      <p:grpSpPr>
        <a:xfrm>
          <a:off x="0" y="0"/>
          <a:ext cx="0" cy="0"/>
          <a:chOff x="0" y="0"/>
          <a:chExt cx="0" cy="0"/>
        </a:xfrm>
      </p:grpSpPr>
      <p:sp>
        <p:nvSpPr>
          <p:cNvPr id="973" name="Google Shape;973;g20a586e84cd_0_4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4" name="Google Shape;974;g20a586e84cd_0_4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6" name="Shape 996"/>
        <p:cNvGrpSpPr/>
        <p:nvPr/>
      </p:nvGrpSpPr>
      <p:grpSpPr>
        <a:xfrm>
          <a:off x="0" y="0"/>
          <a:ext cx="0" cy="0"/>
          <a:chOff x="0" y="0"/>
          <a:chExt cx="0" cy="0"/>
        </a:xfrm>
      </p:grpSpPr>
      <p:sp>
        <p:nvSpPr>
          <p:cNvPr id="997" name="Google Shape;997;g24bb42e883e_0_6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8" name="Google Shape;998;g24bb42e883e_0_6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20a586e84cd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20a586e84cd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8" name="Shape 1018"/>
        <p:cNvGrpSpPr/>
        <p:nvPr/>
      </p:nvGrpSpPr>
      <p:grpSpPr>
        <a:xfrm>
          <a:off x="0" y="0"/>
          <a:ext cx="0" cy="0"/>
          <a:chOff x="0" y="0"/>
          <a:chExt cx="0" cy="0"/>
        </a:xfrm>
      </p:grpSpPr>
      <p:sp>
        <p:nvSpPr>
          <p:cNvPr id="1019" name="Google Shape;1019;g20a586e84cd_0_5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0" name="Google Shape;1020;g20a586e84cd_0_5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0" name="Shape 1040"/>
        <p:cNvGrpSpPr/>
        <p:nvPr/>
      </p:nvGrpSpPr>
      <p:grpSpPr>
        <a:xfrm>
          <a:off x="0" y="0"/>
          <a:ext cx="0" cy="0"/>
          <a:chOff x="0" y="0"/>
          <a:chExt cx="0" cy="0"/>
        </a:xfrm>
      </p:grpSpPr>
      <p:sp>
        <p:nvSpPr>
          <p:cNvPr id="1041" name="Google Shape;1041;g20a586e84cd_0_5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2" name="Google Shape;1042;g20a586e84cd_0_5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7" name="Shape 1077"/>
        <p:cNvGrpSpPr/>
        <p:nvPr/>
      </p:nvGrpSpPr>
      <p:grpSpPr>
        <a:xfrm>
          <a:off x="0" y="0"/>
          <a:ext cx="0" cy="0"/>
          <a:chOff x="0" y="0"/>
          <a:chExt cx="0" cy="0"/>
        </a:xfrm>
      </p:grpSpPr>
      <p:sp>
        <p:nvSpPr>
          <p:cNvPr id="1078" name="Google Shape;1078;g24bb42e883e_0_5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9" name="Google Shape;1079;g24bb42e883e_0_5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4" name="Shape 1094"/>
        <p:cNvGrpSpPr/>
        <p:nvPr/>
      </p:nvGrpSpPr>
      <p:grpSpPr>
        <a:xfrm>
          <a:off x="0" y="0"/>
          <a:ext cx="0" cy="0"/>
          <a:chOff x="0" y="0"/>
          <a:chExt cx="0" cy="0"/>
        </a:xfrm>
      </p:grpSpPr>
      <p:sp>
        <p:nvSpPr>
          <p:cNvPr id="1095" name="Google Shape;1095;g20a586e84cd_0_5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6" name="Google Shape;1096;g20a586e84cd_0_5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9" name="Shape 1119"/>
        <p:cNvGrpSpPr/>
        <p:nvPr/>
      </p:nvGrpSpPr>
      <p:grpSpPr>
        <a:xfrm>
          <a:off x="0" y="0"/>
          <a:ext cx="0" cy="0"/>
          <a:chOff x="0" y="0"/>
          <a:chExt cx="0" cy="0"/>
        </a:xfrm>
      </p:grpSpPr>
      <p:sp>
        <p:nvSpPr>
          <p:cNvPr id="1120" name="Google Shape;1120;g24bb42e883e_0_6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1" name="Google Shape;1121;g24bb42e883e_0_6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9" name="Shape 1139"/>
        <p:cNvGrpSpPr/>
        <p:nvPr/>
      </p:nvGrpSpPr>
      <p:grpSpPr>
        <a:xfrm>
          <a:off x="0" y="0"/>
          <a:ext cx="0" cy="0"/>
          <a:chOff x="0" y="0"/>
          <a:chExt cx="0" cy="0"/>
        </a:xfrm>
      </p:grpSpPr>
      <p:sp>
        <p:nvSpPr>
          <p:cNvPr id="1140" name="Google Shape;1140;g20a586e84cd_0_7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1" name="Google Shape;1141;g20a586e84cd_0_7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7" name="Shape 1157"/>
        <p:cNvGrpSpPr/>
        <p:nvPr/>
      </p:nvGrpSpPr>
      <p:grpSpPr>
        <a:xfrm>
          <a:off x="0" y="0"/>
          <a:ext cx="0" cy="0"/>
          <a:chOff x="0" y="0"/>
          <a:chExt cx="0" cy="0"/>
        </a:xfrm>
      </p:grpSpPr>
      <p:sp>
        <p:nvSpPr>
          <p:cNvPr id="1158" name="Google Shape;1158;g20a586e84cd_0_7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9" name="Google Shape;1159;g20a586e84cd_0_7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7" name="Shape 1177"/>
        <p:cNvGrpSpPr/>
        <p:nvPr/>
      </p:nvGrpSpPr>
      <p:grpSpPr>
        <a:xfrm>
          <a:off x="0" y="0"/>
          <a:ext cx="0" cy="0"/>
          <a:chOff x="0" y="0"/>
          <a:chExt cx="0" cy="0"/>
        </a:xfrm>
      </p:grpSpPr>
      <p:sp>
        <p:nvSpPr>
          <p:cNvPr id="1178" name="Google Shape;1178;g20a586e84cd_0_8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9" name="Google Shape;1179;g20a586e84cd_0_8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5" name="Shape 1185"/>
        <p:cNvGrpSpPr/>
        <p:nvPr/>
      </p:nvGrpSpPr>
      <p:grpSpPr>
        <a:xfrm>
          <a:off x="0" y="0"/>
          <a:ext cx="0" cy="0"/>
          <a:chOff x="0" y="0"/>
          <a:chExt cx="0" cy="0"/>
        </a:xfrm>
      </p:grpSpPr>
      <p:sp>
        <p:nvSpPr>
          <p:cNvPr id="1186" name="Google Shape;1186;g24bb42e883e_0_5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7" name="Google Shape;1187;g24bb42e883e_0_5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5" name="Shape 1205"/>
        <p:cNvGrpSpPr/>
        <p:nvPr/>
      </p:nvGrpSpPr>
      <p:grpSpPr>
        <a:xfrm>
          <a:off x="0" y="0"/>
          <a:ext cx="0" cy="0"/>
          <a:chOff x="0" y="0"/>
          <a:chExt cx="0" cy="0"/>
        </a:xfrm>
      </p:grpSpPr>
      <p:sp>
        <p:nvSpPr>
          <p:cNvPr id="1206" name="Google Shape;1206;g24f85833319_1_10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7" name="Google Shape;1207;g24f85833319_1_10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20f6eff1f1d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20f6eff1f1d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4" name="Shape 1224"/>
        <p:cNvGrpSpPr/>
        <p:nvPr/>
      </p:nvGrpSpPr>
      <p:grpSpPr>
        <a:xfrm>
          <a:off x="0" y="0"/>
          <a:ext cx="0" cy="0"/>
          <a:chOff x="0" y="0"/>
          <a:chExt cx="0" cy="0"/>
        </a:xfrm>
      </p:grpSpPr>
      <p:sp>
        <p:nvSpPr>
          <p:cNvPr id="1225" name="Google Shape;1225;g24f85833319_1_10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6" name="Google Shape;1226;g24f85833319_1_10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8" name="Shape 1268"/>
        <p:cNvGrpSpPr/>
        <p:nvPr/>
      </p:nvGrpSpPr>
      <p:grpSpPr>
        <a:xfrm>
          <a:off x="0" y="0"/>
          <a:ext cx="0" cy="0"/>
          <a:chOff x="0" y="0"/>
          <a:chExt cx="0" cy="0"/>
        </a:xfrm>
      </p:grpSpPr>
      <p:sp>
        <p:nvSpPr>
          <p:cNvPr id="1269" name="Google Shape;1269;g24f85833319_1_11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0" name="Google Shape;1270;g24f85833319_1_1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6" name="Shape 1296"/>
        <p:cNvGrpSpPr/>
        <p:nvPr/>
      </p:nvGrpSpPr>
      <p:grpSpPr>
        <a:xfrm>
          <a:off x="0" y="0"/>
          <a:ext cx="0" cy="0"/>
          <a:chOff x="0" y="0"/>
          <a:chExt cx="0" cy="0"/>
        </a:xfrm>
      </p:grpSpPr>
      <p:sp>
        <p:nvSpPr>
          <p:cNvPr id="1297" name="Google Shape;1297;g24f85833319_1_11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8" name="Google Shape;1298;g24f85833319_1_1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9" name="Shape 1319"/>
        <p:cNvGrpSpPr/>
        <p:nvPr/>
      </p:nvGrpSpPr>
      <p:grpSpPr>
        <a:xfrm>
          <a:off x="0" y="0"/>
          <a:ext cx="0" cy="0"/>
          <a:chOff x="0" y="0"/>
          <a:chExt cx="0" cy="0"/>
        </a:xfrm>
      </p:grpSpPr>
      <p:sp>
        <p:nvSpPr>
          <p:cNvPr id="1320" name="Google Shape;1320;g24f85833319_1_11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1" name="Google Shape;1321;g24f85833319_1_11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9" name="Shape 1349"/>
        <p:cNvGrpSpPr/>
        <p:nvPr/>
      </p:nvGrpSpPr>
      <p:grpSpPr>
        <a:xfrm>
          <a:off x="0" y="0"/>
          <a:ext cx="0" cy="0"/>
          <a:chOff x="0" y="0"/>
          <a:chExt cx="0" cy="0"/>
        </a:xfrm>
      </p:grpSpPr>
      <p:sp>
        <p:nvSpPr>
          <p:cNvPr id="1350" name="Google Shape;1350;g24f85833319_1_12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1" name="Google Shape;1351;g24f85833319_1_12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6" name="Shape 1376"/>
        <p:cNvGrpSpPr/>
        <p:nvPr/>
      </p:nvGrpSpPr>
      <p:grpSpPr>
        <a:xfrm>
          <a:off x="0" y="0"/>
          <a:ext cx="0" cy="0"/>
          <a:chOff x="0" y="0"/>
          <a:chExt cx="0" cy="0"/>
        </a:xfrm>
      </p:grpSpPr>
      <p:sp>
        <p:nvSpPr>
          <p:cNvPr id="1377" name="Google Shape;1377;g226d377003f_0_6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8" name="Google Shape;1378;g226d377003f_0_6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3" name="Shape 1383"/>
        <p:cNvGrpSpPr/>
        <p:nvPr/>
      </p:nvGrpSpPr>
      <p:grpSpPr>
        <a:xfrm>
          <a:off x="0" y="0"/>
          <a:ext cx="0" cy="0"/>
          <a:chOff x="0" y="0"/>
          <a:chExt cx="0" cy="0"/>
        </a:xfrm>
      </p:grpSpPr>
      <p:sp>
        <p:nvSpPr>
          <p:cNvPr id="1384" name="Google Shape;1384;g226d377003f_0_6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5" name="Google Shape;1385;g226d377003f_0_6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0" name="Shape 1390"/>
        <p:cNvGrpSpPr/>
        <p:nvPr/>
      </p:nvGrpSpPr>
      <p:grpSpPr>
        <a:xfrm>
          <a:off x="0" y="0"/>
          <a:ext cx="0" cy="0"/>
          <a:chOff x="0" y="0"/>
          <a:chExt cx="0" cy="0"/>
        </a:xfrm>
      </p:grpSpPr>
      <p:sp>
        <p:nvSpPr>
          <p:cNvPr id="1391" name="Google Shape;1391;g226d377003f_0_7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2" name="Google Shape;1392;g226d377003f_0_7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7" name="Shape 1397"/>
        <p:cNvGrpSpPr/>
        <p:nvPr/>
      </p:nvGrpSpPr>
      <p:grpSpPr>
        <a:xfrm>
          <a:off x="0" y="0"/>
          <a:ext cx="0" cy="0"/>
          <a:chOff x="0" y="0"/>
          <a:chExt cx="0" cy="0"/>
        </a:xfrm>
      </p:grpSpPr>
      <p:sp>
        <p:nvSpPr>
          <p:cNvPr id="1398" name="Google Shape;1398;g226d377003f_0_7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9" name="Google Shape;1399;g226d377003f_0_7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4" name="Shape 1404"/>
        <p:cNvGrpSpPr/>
        <p:nvPr/>
      </p:nvGrpSpPr>
      <p:grpSpPr>
        <a:xfrm>
          <a:off x="0" y="0"/>
          <a:ext cx="0" cy="0"/>
          <a:chOff x="0" y="0"/>
          <a:chExt cx="0" cy="0"/>
        </a:xfrm>
      </p:grpSpPr>
      <p:sp>
        <p:nvSpPr>
          <p:cNvPr id="1405" name="Google Shape;1405;g226d377003f_0_7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6" name="Google Shape;1406;g226d377003f_0_7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20a586e84cd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20a586e84cd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1" name="Shape 1411"/>
        <p:cNvGrpSpPr/>
        <p:nvPr/>
      </p:nvGrpSpPr>
      <p:grpSpPr>
        <a:xfrm>
          <a:off x="0" y="0"/>
          <a:ext cx="0" cy="0"/>
          <a:chOff x="0" y="0"/>
          <a:chExt cx="0" cy="0"/>
        </a:xfrm>
      </p:grpSpPr>
      <p:sp>
        <p:nvSpPr>
          <p:cNvPr id="1412" name="Google Shape;1412;g20a586e84cd_0_8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3" name="Google Shape;1413;g20a586e84cd_0_8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8" name="Shape 1418"/>
        <p:cNvGrpSpPr/>
        <p:nvPr/>
      </p:nvGrpSpPr>
      <p:grpSpPr>
        <a:xfrm>
          <a:off x="0" y="0"/>
          <a:ext cx="0" cy="0"/>
          <a:chOff x="0" y="0"/>
          <a:chExt cx="0" cy="0"/>
        </a:xfrm>
      </p:grpSpPr>
      <p:sp>
        <p:nvSpPr>
          <p:cNvPr id="1419" name="Google Shape;1419;g20a586e84cd_0_8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0" name="Google Shape;1420;g20a586e84cd_0_8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5" name="Shape 1425"/>
        <p:cNvGrpSpPr/>
        <p:nvPr/>
      </p:nvGrpSpPr>
      <p:grpSpPr>
        <a:xfrm>
          <a:off x="0" y="0"/>
          <a:ext cx="0" cy="0"/>
          <a:chOff x="0" y="0"/>
          <a:chExt cx="0" cy="0"/>
        </a:xfrm>
      </p:grpSpPr>
      <p:sp>
        <p:nvSpPr>
          <p:cNvPr id="1426" name="Google Shape;1426;g20a586e84cd_0_8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7" name="Google Shape;1427;g20a586e84cd_0_8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2" name="Shape 1432"/>
        <p:cNvGrpSpPr/>
        <p:nvPr/>
      </p:nvGrpSpPr>
      <p:grpSpPr>
        <a:xfrm>
          <a:off x="0" y="0"/>
          <a:ext cx="0" cy="0"/>
          <a:chOff x="0" y="0"/>
          <a:chExt cx="0" cy="0"/>
        </a:xfrm>
      </p:grpSpPr>
      <p:sp>
        <p:nvSpPr>
          <p:cNvPr id="1433" name="Google Shape;1433;g226d377003f_0_7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4" name="Google Shape;1434;g226d377003f_0_7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9" name="Shape 1439"/>
        <p:cNvGrpSpPr/>
        <p:nvPr/>
      </p:nvGrpSpPr>
      <p:grpSpPr>
        <a:xfrm>
          <a:off x="0" y="0"/>
          <a:ext cx="0" cy="0"/>
          <a:chOff x="0" y="0"/>
          <a:chExt cx="0" cy="0"/>
        </a:xfrm>
      </p:grpSpPr>
      <p:sp>
        <p:nvSpPr>
          <p:cNvPr id="1440" name="Google Shape;1440;g20a586e84cd_0_8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1" name="Google Shape;1441;g20a586e84cd_0_8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6" name="Shape 1446"/>
        <p:cNvGrpSpPr/>
        <p:nvPr/>
      </p:nvGrpSpPr>
      <p:grpSpPr>
        <a:xfrm>
          <a:off x="0" y="0"/>
          <a:ext cx="0" cy="0"/>
          <a:chOff x="0" y="0"/>
          <a:chExt cx="0" cy="0"/>
        </a:xfrm>
      </p:grpSpPr>
      <p:sp>
        <p:nvSpPr>
          <p:cNvPr id="1447" name="Google Shape;1447;g20a586e84cd_0_8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8" name="Google Shape;1448;g20a586e84cd_0_8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3" name="Shape 1453"/>
        <p:cNvGrpSpPr/>
        <p:nvPr/>
      </p:nvGrpSpPr>
      <p:grpSpPr>
        <a:xfrm>
          <a:off x="0" y="0"/>
          <a:ext cx="0" cy="0"/>
          <a:chOff x="0" y="0"/>
          <a:chExt cx="0" cy="0"/>
        </a:xfrm>
      </p:grpSpPr>
      <p:sp>
        <p:nvSpPr>
          <p:cNvPr id="1454" name="Google Shape;1454;g226d377003f_0_7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5" name="Google Shape;1455;g226d377003f_0_7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0" name="Shape 1460"/>
        <p:cNvGrpSpPr/>
        <p:nvPr/>
      </p:nvGrpSpPr>
      <p:grpSpPr>
        <a:xfrm>
          <a:off x="0" y="0"/>
          <a:ext cx="0" cy="0"/>
          <a:chOff x="0" y="0"/>
          <a:chExt cx="0" cy="0"/>
        </a:xfrm>
      </p:grpSpPr>
      <p:sp>
        <p:nvSpPr>
          <p:cNvPr id="1461" name="Google Shape;1461;g20a586e84cd_0_8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2" name="Google Shape;1462;g20a586e84cd_0_8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7" name="Shape 1467"/>
        <p:cNvGrpSpPr/>
        <p:nvPr/>
      </p:nvGrpSpPr>
      <p:grpSpPr>
        <a:xfrm>
          <a:off x="0" y="0"/>
          <a:ext cx="0" cy="0"/>
          <a:chOff x="0" y="0"/>
          <a:chExt cx="0" cy="0"/>
        </a:xfrm>
      </p:grpSpPr>
      <p:sp>
        <p:nvSpPr>
          <p:cNvPr id="1468" name="Google Shape;1468;g20a586e84cd_0_8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9" name="Google Shape;1469;g20a586e84cd_0_8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4" name="Shape 1474"/>
        <p:cNvGrpSpPr/>
        <p:nvPr/>
      </p:nvGrpSpPr>
      <p:grpSpPr>
        <a:xfrm>
          <a:off x="0" y="0"/>
          <a:ext cx="0" cy="0"/>
          <a:chOff x="0" y="0"/>
          <a:chExt cx="0" cy="0"/>
        </a:xfrm>
      </p:grpSpPr>
      <p:sp>
        <p:nvSpPr>
          <p:cNvPr id="1475" name="Google Shape;1475;g20a586e84cd_0_9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6" name="Google Shape;1476;g20a586e84cd_0_9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0.xml"/><Relationship Id="rId3" Type="http://schemas.openxmlformats.org/officeDocument/2006/relationships/image" Target="../media/image2.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1.xml"/><Relationship Id="rId3" Type="http://schemas.openxmlformats.org/officeDocument/2006/relationships/image" Target="../media/image2.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2.xml"/><Relationship Id="rId3" Type="http://schemas.openxmlformats.org/officeDocument/2006/relationships/image" Target="../media/image95.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3.xml"/><Relationship Id="rId3" Type="http://schemas.openxmlformats.org/officeDocument/2006/relationships/image" Target="../media/image95.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4.xml"/><Relationship Id="rId3" Type="http://schemas.openxmlformats.org/officeDocument/2006/relationships/image" Target="../media/image95.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5.xml"/><Relationship Id="rId3" Type="http://schemas.openxmlformats.org/officeDocument/2006/relationships/image" Target="../media/image95.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6.xml"/><Relationship Id="rId3" Type="http://schemas.openxmlformats.org/officeDocument/2006/relationships/image" Target="../media/image95.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7.xml"/><Relationship Id="rId3" Type="http://schemas.openxmlformats.org/officeDocument/2006/relationships/image" Target="../media/image95.png"/><Relationship Id="rId4" Type="http://schemas.openxmlformats.org/officeDocument/2006/relationships/image" Target="../media/image96.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8.xml"/><Relationship Id="rId3" Type="http://schemas.openxmlformats.org/officeDocument/2006/relationships/image" Target="../media/image95.png"/><Relationship Id="rId4" Type="http://schemas.openxmlformats.org/officeDocument/2006/relationships/image" Target="../media/image96.png"/><Relationship Id="rId5" Type="http://schemas.openxmlformats.org/officeDocument/2006/relationships/image" Target="../media/image100.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9.xml"/><Relationship Id="rId3" Type="http://schemas.openxmlformats.org/officeDocument/2006/relationships/image" Target="../media/image95.png"/><Relationship Id="rId4" Type="http://schemas.openxmlformats.org/officeDocument/2006/relationships/image" Target="../media/image9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0.xml"/><Relationship Id="rId3" Type="http://schemas.openxmlformats.org/officeDocument/2006/relationships/image" Target="../media/image95.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1.xml"/><Relationship Id="rId3" Type="http://schemas.openxmlformats.org/officeDocument/2006/relationships/image" Target="../media/image95.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2.xml"/><Relationship Id="rId3" Type="http://schemas.openxmlformats.org/officeDocument/2006/relationships/image" Target="../media/image98.png"/><Relationship Id="rId4" Type="http://schemas.openxmlformats.org/officeDocument/2006/relationships/image" Target="../media/image95.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3.xml"/><Relationship Id="rId3" Type="http://schemas.openxmlformats.org/officeDocument/2006/relationships/image" Target="../media/image95.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4.xml"/><Relationship Id="rId3" Type="http://schemas.openxmlformats.org/officeDocument/2006/relationships/image" Target="../media/image95.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5.xml"/><Relationship Id="rId3" Type="http://schemas.openxmlformats.org/officeDocument/2006/relationships/image" Target="../media/image95.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6.xml"/><Relationship Id="rId3" Type="http://schemas.openxmlformats.org/officeDocument/2006/relationships/image" Target="../media/image95.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7.xml"/><Relationship Id="rId3" Type="http://schemas.openxmlformats.org/officeDocument/2006/relationships/image" Target="../media/image95.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8.xml"/><Relationship Id="rId3" Type="http://schemas.openxmlformats.org/officeDocument/2006/relationships/image" Target="../media/image95.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9.xml"/><Relationship Id="rId3" Type="http://schemas.openxmlformats.org/officeDocument/2006/relationships/image" Target="../media/image9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0.xml"/><Relationship Id="rId3" Type="http://schemas.openxmlformats.org/officeDocument/2006/relationships/image" Target="../media/image95.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1.xml"/><Relationship Id="rId3" Type="http://schemas.openxmlformats.org/officeDocument/2006/relationships/image" Target="../media/image95.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2.xml"/><Relationship Id="rId3" Type="http://schemas.openxmlformats.org/officeDocument/2006/relationships/image" Target="../media/image95.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3.xml"/><Relationship Id="rId3" Type="http://schemas.openxmlformats.org/officeDocument/2006/relationships/image" Target="../media/image95.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4.xml"/><Relationship Id="rId3" Type="http://schemas.openxmlformats.org/officeDocument/2006/relationships/image" Target="../media/image95.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5.xml"/><Relationship Id="rId3" Type="http://schemas.openxmlformats.org/officeDocument/2006/relationships/image" Target="../media/image114.jp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6.xml"/><Relationship Id="rId3" Type="http://schemas.openxmlformats.org/officeDocument/2006/relationships/image" Target="../media/image101.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7.xml"/><Relationship Id="rId3" Type="http://schemas.openxmlformats.org/officeDocument/2006/relationships/image" Target="../media/image101.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8.xml"/><Relationship Id="rId3" Type="http://schemas.openxmlformats.org/officeDocument/2006/relationships/image" Target="../media/image114.jpg"/><Relationship Id="rId4" Type="http://schemas.openxmlformats.org/officeDocument/2006/relationships/image" Target="../media/image102.png"/><Relationship Id="rId5" Type="http://schemas.openxmlformats.org/officeDocument/2006/relationships/image" Target="../media/image97.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9.xml"/><Relationship Id="rId3" Type="http://schemas.openxmlformats.org/officeDocument/2006/relationships/image" Target="../media/image9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0.xml"/><Relationship Id="rId3" Type="http://schemas.openxmlformats.org/officeDocument/2006/relationships/image" Target="../media/image95.png"/><Relationship Id="rId4" Type="http://schemas.openxmlformats.org/officeDocument/2006/relationships/image" Target="../media/image103.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1.xml"/><Relationship Id="rId3" Type="http://schemas.openxmlformats.org/officeDocument/2006/relationships/image" Target="../media/image95.png"/><Relationship Id="rId4" Type="http://schemas.openxmlformats.org/officeDocument/2006/relationships/image" Target="../media/image103.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2.xml"/><Relationship Id="rId3" Type="http://schemas.openxmlformats.org/officeDocument/2006/relationships/image" Target="../media/image95.png"/><Relationship Id="rId4" Type="http://schemas.openxmlformats.org/officeDocument/2006/relationships/image" Target="../media/image103.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3.xml"/><Relationship Id="rId3" Type="http://schemas.openxmlformats.org/officeDocument/2006/relationships/image" Target="../media/image95.png"/><Relationship Id="rId4" Type="http://schemas.openxmlformats.org/officeDocument/2006/relationships/image" Target="../media/image103.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4.xml"/><Relationship Id="rId3" Type="http://schemas.openxmlformats.org/officeDocument/2006/relationships/image" Target="../media/image95.png"/><Relationship Id="rId4" Type="http://schemas.openxmlformats.org/officeDocument/2006/relationships/image" Target="../media/image103.png"/></Relationships>
</file>

<file path=ppt/slides/_rels/slide135.xml.rels><?xml version="1.0" encoding="UTF-8" standalone="yes"?><Relationships xmlns="http://schemas.openxmlformats.org/package/2006/relationships"><Relationship Id="rId20" Type="http://schemas.openxmlformats.org/officeDocument/2006/relationships/image" Target="../media/image103.png"/><Relationship Id="rId11" Type="http://schemas.openxmlformats.org/officeDocument/2006/relationships/image" Target="../media/image19.png"/><Relationship Id="rId10" Type="http://schemas.openxmlformats.org/officeDocument/2006/relationships/image" Target="../media/image17.png"/><Relationship Id="rId21" Type="http://schemas.openxmlformats.org/officeDocument/2006/relationships/image" Target="../media/image107.png"/><Relationship Id="rId13" Type="http://schemas.openxmlformats.org/officeDocument/2006/relationships/image" Target="../media/image26.png"/><Relationship Id="rId12"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notesSlide" Target="../notesSlides/notesSlide135.xml"/><Relationship Id="rId3" Type="http://schemas.openxmlformats.org/officeDocument/2006/relationships/image" Target="../media/image22.png"/><Relationship Id="rId4" Type="http://schemas.openxmlformats.org/officeDocument/2006/relationships/image" Target="../media/image34.png"/><Relationship Id="rId9" Type="http://schemas.openxmlformats.org/officeDocument/2006/relationships/image" Target="../media/image16.png"/><Relationship Id="rId15" Type="http://schemas.openxmlformats.org/officeDocument/2006/relationships/image" Target="../media/image24.png"/><Relationship Id="rId14" Type="http://schemas.openxmlformats.org/officeDocument/2006/relationships/image" Target="../media/image28.png"/><Relationship Id="rId17" Type="http://schemas.openxmlformats.org/officeDocument/2006/relationships/image" Target="../media/image20.png"/><Relationship Id="rId16" Type="http://schemas.openxmlformats.org/officeDocument/2006/relationships/image" Target="../media/image25.png"/><Relationship Id="rId5" Type="http://schemas.openxmlformats.org/officeDocument/2006/relationships/image" Target="../media/image4.png"/><Relationship Id="rId19" Type="http://schemas.openxmlformats.org/officeDocument/2006/relationships/image" Target="../media/image106.png"/><Relationship Id="rId6" Type="http://schemas.openxmlformats.org/officeDocument/2006/relationships/image" Target="../media/image9.png"/><Relationship Id="rId18" Type="http://schemas.openxmlformats.org/officeDocument/2006/relationships/image" Target="../media/image104.png"/><Relationship Id="rId7" Type="http://schemas.openxmlformats.org/officeDocument/2006/relationships/image" Target="../media/image7.png"/><Relationship Id="rId8" Type="http://schemas.openxmlformats.org/officeDocument/2006/relationships/image" Target="../media/image13.png"/></Relationships>
</file>

<file path=ppt/slides/_rels/slide136.xml.rels><?xml version="1.0" encoding="UTF-8" standalone="yes"?><Relationships xmlns="http://schemas.openxmlformats.org/package/2006/relationships"><Relationship Id="rId20" Type="http://schemas.openxmlformats.org/officeDocument/2006/relationships/image" Target="../media/image103.png"/><Relationship Id="rId11" Type="http://schemas.openxmlformats.org/officeDocument/2006/relationships/image" Target="../media/image19.png"/><Relationship Id="rId22" Type="http://schemas.openxmlformats.org/officeDocument/2006/relationships/image" Target="../media/image105.png"/><Relationship Id="rId10" Type="http://schemas.openxmlformats.org/officeDocument/2006/relationships/image" Target="../media/image17.png"/><Relationship Id="rId21" Type="http://schemas.openxmlformats.org/officeDocument/2006/relationships/image" Target="../media/image107.png"/><Relationship Id="rId13" Type="http://schemas.openxmlformats.org/officeDocument/2006/relationships/image" Target="../media/image26.png"/><Relationship Id="rId24" Type="http://schemas.openxmlformats.org/officeDocument/2006/relationships/image" Target="../media/image110.png"/><Relationship Id="rId12" Type="http://schemas.openxmlformats.org/officeDocument/2006/relationships/image" Target="../media/image14.png"/><Relationship Id="rId23" Type="http://schemas.openxmlformats.org/officeDocument/2006/relationships/image" Target="../media/image109.png"/><Relationship Id="rId1" Type="http://schemas.openxmlformats.org/officeDocument/2006/relationships/slideLayout" Target="../slideLayouts/slideLayout1.xml"/><Relationship Id="rId2" Type="http://schemas.openxmlformats.org/officeDocument/2006/relationships/notesSlide" Target="../notesSlides/notesSlide136.xml"/><Relationship Id="rId3" Type="http://schemas.openxmlformats.org/officeDocument/2006/relationships/image" Target="../media/image22.png"/><Relationship Id="rId4" Type="http://schemas.openxmlformats.org/officeDocument/2006/relationships/image" Target="../media/image34.png"/><Relationship Id="rId9" Type="http://schemas.openxmlformats.org/officeDocument/2006/relationships/image" Target="../media/image16.png"/><Relationship Id="rId15" Type="http://schemas.openxmlformats.org/officeDocument/2006/relationships/image" Target="../media/image24.png"/><Relationship Id="rId14" Type="http://schemas.openxmlformats.org/officeDocument/2006/relationships/image" Target="../media/image28.png"/><Relationship Id="rId17" Type="http://schemas.openxmlformats.org/officeDocument/2006/relationships/image" Target="../media/image20.png"/><Relationship Id="rId16" Type="http://schemas.openxmlformats.org/officeDocument/2006/relationships/image" Target="../media/image25.png"/><Relationship Id="rId5" Type="http://schemas.openxmlformats.org/officeDocument/2006/relationships/image" Target="../media/image4.png"/><Relationship Id="rId19" Type="http://schemas.openxmlformats.org/officeDocument/2006/relationships/image" Target="../media/image106.png"/><Relationship Id="rId6" Type="http://schemas.openxmlformats.org/officeDocument/2006/relationships/image" Target="../media/image9.png"/><Relationship Id="rId18" Type="http://schemas.openxmlformats.org/officeDocument/2006/relationships/image" Target="../media/image104.png"/><Relationship Id="rId7" Type="http://schemas.openxmlformats.org/officeDocument/2006/relationships/image" Target="../media/image7.png"/><Relationship Id="rId8" Type="http://schemas.openxmlformats.org/officeDocument/2006/relationships/image" Target="../media/image13.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7.xml"/><Relationship Id="rId3" Type="http://schemas.openxmlformats.org/officeDocument/2006/relationships/image" Target="../media/image2.png"/></Relationships>
</file>

<file path=ppt/slides/_rels/slide138.xml.rels><?xml version="1.0" encoding="UTF-8" standalone="yes"?><Relationships xmlns="http://schemas.openxmlformats.org/package/2006/relationships"><Relationship Id="rId11" Type="http://schemas.openxmlformats.org/officeDocument/2006/relationships/image" Target="../media/image108.png"/><Relationship Id="rId10" Type="http://schemas.openxmlformats.org/officeDocument/2006/relationships/image" Target="../media/image118.png"/><Relationship Id="rId1" Type="http://schemas.openxmlformats.org/officeDocument/2006/relationships/slideLayout" Target="../slideLayouts/slideLayout1.xml"/><Relationship Id="rId2" Type="http://schemas.openxmlformats.org/officeDocument/2006/relationships/notesSlide" Target="../notesSlides/notesSlide138.xml"/><Relationship Id="rId3" Type="http://schemas.openxmlformats.org/officeDocument/2006/relationships/image" Target="../media/image113.png"/><Relationship Id="rId4" Type="http://schemas.openxmlformats.org/officeDocument/2006/relationships/image" Target="../media/image115.png"/><Relationship Id="rId9" Type="http://schemas.openxmlformats.org/officeDocument/2006/relationships/image" Target="../media/image116.png"/><Relationship Id="rId5" Type="http://schemas.openxmlformats.org/officeDocument/2006/relationships/image" Target="../media/image117.png"/><Relationship Id="rId6" Type="http://schemas.openxmlformats.org/officeDocument/2006/relationships/image" Target="../media/image112.png"/><Relationship Id="rId7" Type="http://schemas.openxmlformats.org/officeDocument/2006/relationships/image" Target="../media/image122.png"/><Relationship Id="rId8" Type="http://schemas.openxmlformats.org/officeDocument/2006/relationships/image" Target="../media/image111.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9.xml"/><Relationship Id="rId3"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0.xml"/><Relationship Id="rId3" Type="http://schemas.openxmlformats.org/officeDocument/2006/relationships/image" Target="../media/image2.pn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1.xml"/><Relationship Id="rId3" Type="http://schemas.openxmlformats.org/officeDocument/2006/relationships/image" Target="../media/image2.pn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2.xml"/><Relationship Id="rId3" Type="http://schemas.openxmlformats.org/officeDocument/2006/relationships/image" Target="../media/image2.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3.xml"/><Relationship Id="rId3" Type="http://schemas.openxmlformats.org/officeDocument/2006/relationships/image" Target="../media/image2.pn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4.xml"/><Relationship Id="rId3" Type="http://schemas.openxmlformats.org/officeDocument/2006/relationships/image" Target="../media/image2.png"/><Relationship Id="rId4" Type="http://schemas.openxmlformats.org/officeDocument/2006/relationships/image" Target="../media/image95.pn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5.xml"/><Relationship Id="rId3" Type="http://schemas.openxmlformats.org/officeDocument/2006/relationships/image" Target="../media/image2.pn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6.xml"/><Relationship Id="rId3" Type="http://schemas.openxmlformats.org/officeDocument/2006/relationships/image" Target="../media/image2.pn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7.xml"/><Relationship Id="rId3" Type="http://schemas.openxmlformats.org/officeDocument/2006/relationships/image" Target="../media/image119.png"/><Relationship Id="rId4" Type="http://schemas.openxmlformats.org/officeDocument/2006/relationships/image" Target="../media/image105.png"/><Relationship Id="rId5" Type="http://schemas.openxmlformats.org/officeDocument/2006/relationships/image" Target="../media/image121.pn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8.xml"/><Relationship Id="rId3" Type="http://schemas.openxmlformats.org/officeDocument/2006/relationships/image" Target="../media/image119.png"/><Relationship Id="rId4" Type="http://schemas.openxmlformats.org/officeDocument/2006/relationships/image" Target="../media/image105.png"/><Relationship Id="rId5" Type="http://schemas.openxmlformats.org/officeDocument/2006/relationships/image" Target="../media/image121.png"/><Relationship Id="rId6" Type="http://schemas.openxmlformats.org/officeDocument/2006/relationships/image" Target="../media/image120.pn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9.xml"/><Relationship Id="rId3" Type="http://schemas.openxmlformats.org/officeDocument/2006/relationships/image" Target="../media/image119.png"/><Relationship Id="rId4" Type="http://schemas.openxmlformats.org/officeDocument/2006/relationships/image" Target="../media/image105.png"/><Relationship Id="rId5" Type="http://schemas.openxmlformats.org/officeDocument/2006/relationships/image" Target="../media/image1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pn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0.xml"/><Relationship Id="rId3" Type="http://schemas.openxmlformats.org/officeDocument/2006/relationships/image" Target="../media/image119.png"/><Relationship Id="rId4" Type="http://schemas.openxmlformats.org/officeDocument/2006/relationships/image" Target="../media/image105.png"/><Relationship Id="rId5" Type="http://schemas.openxmlformats.org/officeDocument/2006/relationships/image" Target="../media/image121.pn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1.xml"/><Relationship Id="rId3" Type="http://schemas.openxmlformats.org/officeDocument/2006/relationships/image" Target="../media/image119.png"/><Relationship Id="rId4" Type="http://schemas.openxmlformats.org/officeDocument/2006/relationships/image" Target="../media/image105.png"/><Relationship Id="rId5" Type="http://schemas.openxmlformats.org/officeDocument/2006/relationships/image" Target="../media/image121.pn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2.xml"/><Relationship Id="rId3" Type="http://schemas.openxmlformats.org/officeDocument/2006/relationships/image" Target="../media/image119.png"/><Relationship Id="rId4" Type="http://schemas.openxmlformats.org/officeDocument/2006/relationships/image" Target="../media/image105.png"/><Relationship Id="rId5" Type="http://schemas.openxmlformats.org/officeDocument/2006/relationships/image" Target="../media/image121.pn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3.xml"/><Relationship Id="rId3" Type="http://schemas.openxmlformats.org/officeDocument/2006/relationships/image" Target="../media/image119.png"/><Relationship Id="rId4" Type="http://schemas.openxmlformats.org/officeDocument/2006/relationships/image" Target="../media/image105.png"/><Relationship Id="rId5" Type="http://schemas.openxmlformats.org/officeDocument/2006/relationships/image" Target="../media/image121.pn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4.xml"/><Relationship Id="rId3" Type="http://schemas.openxmlformats.org/officeDocument/2006/relationships/image" Target="../media/image119.png"/><Relationship Id="rId4" Type="http://schemas.openxmlformats.org/officeDocument/2006/relationships/image" Target="../media/image105.png"/><Relationship Id="rId5" Type="http://schemas.openxmlformats.org/officeDocument/2006/relationships/image" Target="../media/image121.pn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5.xml"/><Relationship Id="rId3" Type="http://schemas.openxmlformats.org/officeDocument/2006/relationships/image" Target="../media/image119.png"/><Relationship Id="rId4" Type="http://schemas.openxmlformats.org/officeDocument/2006/relationships/image" Target="../media/image105.png"/><Relationship Id="rId5" Type="http://schemas.openxmlformats.org/officeDocument/2006/relationships/image" Target="../media/image121.pn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6.xml"/><Relationship Id="rId3" Type="http://schemas.openxmlformats.org/officeDocument/2006/relationships/image" Target="../media/image119.png"/><Relationship Id="rId4" Type="http://schemas.openxmlformats.org/officeDocument/2006/relationships/image" Target="../media/image105.png"/><Relationship Id="rId5" Type="http://schemas.openxmlformats.org/officeDocument/2006/relationships/image" Target="../media/image121.pn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7.xml"/><Relationship Id="rId3" Type="http://schemas.openxmlformats.org/officeDocument/2006/relationships/image" Target="../media/image119.png"/><Relationship Id="rId4" Type="http://schemas.openxmlformats.org/officeDocument/2006/relationships/image" Target="../media/image105.png"/><Relationship Id="rId5" Type="http://schemas.openxmlformats.org/officeDocument/2006/relationships/image" Target="../media/image121.png"/><Relationship Id="rId6" Type="http://schemas.openxmlformats.org/officeDocument/2006/relationships/image" Target="../media/image120.png"/></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8.xml"/><Relationship Id="rId3" Type="http://schemas.openxmlformats.org/officeDocument/2006/relationships/image" Target="../media/image119.png"/><Relationship Id="rId4" Type="http://schemas.openxmlformats.org/officeDocument/2006/relationships/image" Target="../media/image105.png"/><Relationship Id="rId5" Type="http://schemas.openxmlformats.org/officeDocument/2006/relationships/image" Target="../media/image121.png"/></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9.xml"/><Relationship Id="rId3" Type="http://schemas.openxmlformats.org/officeDocument/2006/relationships/image" Target="../media/image10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pn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0.xml"/><Relationship Id="rId3" Type="http://schemas.openxmlformats.org/officeDocument/2006/relationships/image" Target="../media/image123.png"/><Relationship Id="rId4" Type="http://schemas.openxmlformats.org/officeDocument/2006/relationships/image" Target="../media/image125.pn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1.xml"/><Relationship Id="rId3" Type="http://schemas.openxmlformats.org/officeDocument/2006/relationships/image" Target="../media/image123.png"/><Relationship Id="rId4" Type="http://schemas.openxmlformats.org/officeDocument/2006/relationships/image" Target="../media/image125.pn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2.xml"/><Relationship Id="rId3" Type="http://schemas.openxmlformats.org/officeDocument/2006/relationships/image" Target="../media/image123.png"/><Relationship Id="rId4" Type="http://schemas.openxmlformats.org/officeDocument/2006/relationships/image" Target="../media/image125.png"/><Relationship Id="rId5" Type="http://schemas.openxmlformats.org/officeDocument/2006/relationships/image" Target="../media/image124.png"/></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3.xml"/><Relationship Id="rId3" Type="http://schemas.openxmlformats.org/officeDocument/2006/relationships/image" Target="../media/image123.png"/><Relationship Id="rId4" Type="http://schemas.openxmlformats.org/officeDocument/2006/relationships/image" Target="../media/image125.png"/><Relationship Id="rId5" Type="http://schemas.openxmlformats.org/officeDocument/2006/relationships/image" Target="../media/image124.png"/></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4.xml"/><Relationship Id="rId3" Type="http://schemas.openxmlformats.org/officeDocument/2006/relationships/image" Target="../media/image123.png"/><Relationship Id="rId4" Type="http://schemas.openxmlformats.org/officeDocument/2006/relationships/image" Target="../media/image125.png"/><Relationship Id="rId5" Type="http://schemas.openxmlformats.org/officeDocument/2006/relationships/image" Target="../media/image124.png"/></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5.xml"/><Relationship Id="rId3" Type="http://schemas.openxmlformats.org/officeDocument/2006/relationships/image" Target="../media/image123.png"/><Relationship Id="rId4" Type="http://schemas.openxmlformats.org/officeDocument/2006/relationships/image" Target="../media/image125.png"/><Relationship Id="rId5" Type="http://schemas.openxmlformats.org/officeDocument/2006/relationships/image" Target="../media/image124.png"/><Relationship Id="rId6" Type="http://schemas.openxmlformats.org/officeDocument/2006/relationships/image" Target="../media/image126.png"/></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6.xml"/><Relationship Id="rId3" Type="http://schemas.openxmlformats.org/officeDocument/2006/relationships/image" Target="../media/image123.png"/><Relationship Id="rId4" Type="http://schemas.openxmlformats.org/officeDocument/2006/relationships/image" Target="../media/image125.png"/><Relationship Id="rId5" Type="http://schemas.openxmlformats.org/officeDocument/2006/relationships/image" Target="../media/image124.png"/><Relationship Id="rId6" Type="http://schemas.openxmlformats.org/officeDocument/2006/relationships/image" Target="../media/image126.png"/></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7.xml"/><Relationship Id="rId3" Type="http://schemas.openxmlformats.org/officeDocument/2006/relationships/image" Target="../media/image123.png"/><Relationship Id="rId4" Type="http://schemas.openxmlformats.org/officeDocument/2006/relationships/image" Target="../media/image125.png"/><Relationship Id="rId5" Type="http://schemas.openxmlformats.org/officeDocument/2006/relationships/image" Target="../media/image124.png"/><Relationship Id="rId6" Type="http://schemas.openxmlformats.org/officeDocument/2006/relationships/image" Target="../media/image126.png"/></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8.xml"/><Relationship Id="rId3" Type="http://schemas.openxmlformats.org/officeDocument/2006/relationships/image" Target="../media/image119.png"/><Relationship Id="rId4" Type="http://schemas.openxmlformats.org/officeDocument/2006/relationships/image" Target="../media/image105.png"/><Relationship Id="rId5" Type="http://schemas.openxmlformats.org/officeDocument/2006/relationships/image" Target="../media/image121.png"/></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9.xml"/><Relationship Id="rId3" Type="http://schemas.openxmlformats.org/officeDocument/2006/relationships/image" Target="../media/image119.png"/><Relationship Id="rId4" Type="http://schemas.openxmlformats.org/officeDocument/2006/relationships/image" Target="../media/image105.png"/><Relationship Id="rId5" Type="http://schemas.openxmlformats.org/officeDocument/2006/relationships/image" Target="../media/image1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png"/></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0.xml"/><Relationship Id="rId3" Type="http://schemas.openxmlformats.org/officeDocument/2006/relationships/image" Target="../media/image119.png"/><Relationship Id="rId4" Type="http://schemas.openxmlformats.org/officeDocument/2006/relationships/image" Target="../media/image105.png"/><Relationship Id="rId5" Type="http://schemas.openxmlformats.org/officeDocument/2006/relationships/image" Target="../media/image121.png"/></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1.xml"/><Relationship Id="rId3" Type="http://schemas.openxmlformats.org/officeDocument/2006/relationships/image" Target="../media/image119.png"/><Relationship Id="rId4" Type="http://schemas.openxmlformats.org/officeDocument/2006/relationships/image" Target="../media/image105.png"/><Relationship Id="rId5" Type="http://schemas.openxmlformats.org/officeDocument/2006/relationships/image" Target="../media/image121.png"/></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2.xml"/><Relationship Id="rId3" Type="http://schemas.openxmlformats.org/officeDocument/2006/relationships/image" Target="../media/image131.png"/></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3.xml"/><Relationship Id="rId3" Type="http://schemas.openxmlformats.org/officeDocument/2006/relationships/image" Target="../media/image132.png"/></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4.xml"/><Relationship Id="rId3" Type="http://schemas.openxmlformats.org/officeDocument/2006/relationships/image" Target="../media/image128.png"/></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5.xml"/><Relationship Id="rId3" Type="http://schemas.openxmlformats.org/officeDocument/2006/relationships/image" Target="../media/image136.png"/></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6.xml"/><Relationship Id="rId3" Type="http://schemas.openxmlformats.org/officeDocument/2006/relationships/image" Target="../media/image129.png"/></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7.xml"/><Relationship Id="rId3" Type="http://schemas.openxmlformats.org/officeDocument/2006/relationships/image" Target="../media/image141.png"/></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8.xml"/><Relationship Id="rId3" Type="http://schemas.openxmlformats.org/officeDocument/2006/relationships/image" Target="../media/image139.png"/></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9.xml"/><Relationship Id="rId3" Type="http://schemas.openxmlformats.org/officeDocument/2006/relationships/image" Target="../media/image13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png"/></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0.xml"/><Relationship Id="rId3" Type="http://schemas.openxmlformats.org/officeDocument/2006/relationships/image" Target="../media/image127.png"/></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1.xml"/><Relationship Id="rId3" Type="http://schemas.openxmlformats.org/officeDocument/2006/relationships/image" Target="../media/image137.png"/></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2.xml"/><Relationship Id="rId3" Type="http://schemas.openxmlformats.org/officeDocument/2006/relationships/image" Target="../media/image134.png"/></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3.xml"/><Relationship Id="rId3" Type="http://schemas.openxmlformats.org/officeDocument/2006/relationships/image" Target="../media/image138.png"/></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4.xml"/><Relationship Id="rId3" Type="http://schemas.openxmlformats.org/officeDocument/2006/relationships/image" Target="../media/image135.png"/></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5.xml"/><Relationship Id="rId3" Type="http://schemas.openxmlformats.org/officeDocument/2006/relationships/image" Target="../media/image143.png"/></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6.xml"/><Relationship Id="rId3" Type="http://schemas.openxmlformats.org/officeDocument/2006/relationships/image" Target="../media/image119.png"/><Relationship Id="rId4" Type="http://schemas.openxmlformats.org/officeDocument/2006/relationships/image" Target="../media/image130.png"/><Relationship Id="rId5" Type="http://schemas.openxmlformats.org/officeDocument/2006/relationships/image" Target="../media/image121.png"/></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7.xml"/><Relationship Id="rId3" Type="http://schemas.openxmlformats.org/officeDocument/2006/relationships/image" Target="../media/image119.png"/><Relationship Id="rId4" Type="http://schemas.openxmlformats.org/officeDocument/2006/relationships/image" Target="../media/image130.png"/><Relationship Id="rId5" Type="http://schemas.openxmlformats.org/officeDocument/2006/relationships/image" Target="../media/image144.png"/></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8.xml"/><Relationship Id="rId3" Type="http://schemas.openxmlformats.org/officeDocument/2006/relationships/image" Target="../media/image137.png"/></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9.xml"/><Relationship Id="rId3" Type="http://schemas.openxmlformats.org/officeDocument/2006/relationships/image" Target="../media/image13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png"/></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0.xml"/><Relationship Id="rId3" Type="http://schemas.openxmlformats.org/officeDocument/2006/relationships/image" Target="../media/image138.png"/></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1.xml"/><Relationship Id="rId3" Type="http://schemas.openxmlformats.org/officeDocument/2006/relationships/image" Target="../media/image132.png"/></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2.xml"/><Relationship Id="rId3" Type="http://schemas.openxmlformats.org/officeDocument/2006/relationships/image" Target="../media/image133.png"/></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3.xml"/><Relationship Id="rId3" Type="http://schemas.openxmlformats.org/officeDocument/2006/relationships/image" Target="../media/image136.png"/></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4.xml"/><Relationship Id="rId3" Type="http://schemas.openxmlformats.org/officeDocument/2006/relationships/image" Target="../media/image147.png"/></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5.xml"/><Relationship Id="rId3" Type="http://schemas.openxmlformats.org/officeDocument/2006/relationships/image" Target="../media/image147.png"/><Relationship Id="rId4" Type="http://schemas.openxmlformats.org/officeDocument/2006/relationships/image" Target="../media/image150.png"/></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6.xml"/><Relationship Id="rId3" Type="http://schemas.openxmlformats.org/officeDocument/2006/relationships/image" Target="../media/image147.png"/><Relationship Id="rId4" Type="http://schemas.openxmlformats.org/officeDocument/2006/relationships/image" Target="../media/image150.png"/><Relationship Id="rId5" Type="http://schemas.openxmlformats.org/officeDocument/2006/relationships/image" Target="../media/image151.png"/></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7.xml"/><Relationship Id="rId3" Type="http://schemas.openxmlformats.org/officeDocument/2006/relationships/image" Target="../media/image2.png"/></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8.xml"/><Relationship Id="rId3" Type="http://schemas.openxmlformats.org/officeDocument/2006/relationships/image" Target="../media/image2.png"/></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9.xml"/><Relationship Id="rId3"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png"/></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0.xml"/><Relationship Id="rId3" Type="http://schemas.openxmlformats.org/officeDocument/2006/relationships/image" Target="../media/image2.png"/></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1.xml"/><Relationship Id="rId3" Type="http://schemas.openxmlformats.org/officeDocument/2006/relationships/image" Target="../media/image2.png"/></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2.xml"/><Relationship Id="rId3" Type="http://schemas.openxmlformats.org/officeDocument/2006/relationships/image" Target="../media/image2.png"/></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3.xml"/><Relationship Id="rId3" Type="http://schemas.openxmlformats.org/officeDocument/2006/relationships/image" Target="../media/image2.png"/></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4.xml"/><Relationship Id="rId3" Type="http://schemas.openxmlformats.org/officeDocument/2006/relationships/image" Target="../media/image2.png"/></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5.xml"/><Relationship Id="rId3" Type="http://schemas.openxmlformats.org/officeDocument/2006/relationships/image" Target="../media/image2.png"/></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6.xml"/><Relationship Id="rId3" Type="http://schemas.openxmlformats.org/officeDocument/2006/relationships/image" Target="../media/image2.png"/></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7.xml"/><Relationship Id="rId3" Type="http://schemas.openxmlformats.org/officeDocument/2006/relationships/image" Target="../media/image2.png"/></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8.xml"/><Relationship Id="rId3" Type="http://schemas.openxmlformats.org/officeDocument/2006/relationships/image" Target="../media/image2.png"/></Relationships>
</file>

<file path=ppt/slides/_rels/slide209.xml.rels><?xml version="1.0" encoding="UTF-8" standalone="yes"?><Relationships xmlns="http://schemas.openxmlformats.org/package/2006/relationships"><Relationship Id="rId11" Type="http://schemas.openxmlformats.org/officeDocument/2006/relationships/image" Target="../media/image157.png"/><Relationship Id="rId10" Type="http://schemas.openxmlformats.org/officeDocument/2006/relationships/image" Target="../media/image161.png"/><Relationship Id="rId1" Type="http://schemas.openxmlformats.org/officeDocument/2006/relationships/slideLayout" Target="../slideLayouts/slideLayout1.xml"/><Relationship Id="rId2" Type="http://schemas.openxmlformats.org/officeDocument/2006/relationships/notesSlide" Target="../notesSlides/notesSlide209.xml"/><Relationship Id="rId3" Type="http://schemas.openxmlformats.org/officeDocument/2006/relationships/image" Target="../media/image146.png"/><Relationship Id="rId4" Type="http://schemas.openxmlformats.org/officeDocument/2006/relationships/image" Target="../media/image152.png"/><Relationship Id="rId9" Type="http://schemas.openxmlformats.org/officeDocument/2006/relationships/image" Target="../media/image148.png"/><Relationship Id="rId5" Type="http://schemas.openxmlformats.org/officeDocument/2006/relationships/image" Target="../media/image154.png"/><Relationship Id="rId6" Type="http://schemas.openxmlformats.org/officeDocument/2006/relationships/image" Target="../media/image160.png"/><Relationship Id="rId7" Type="http://schemas.openxmlformats.org/officeDocument/2006/relationships/image" Target="../media/image4.png"/><Relationship Id="rId8" Type="http://schemas.openxmlformats.org/officeDocument/2006/relationships/image" Target="../media/image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png"/></Relationships>
</file>

<file path=ppt/slides/_rels/slide210.xml.rels><?xml version="1.0" encoding="UTF-8" standalone="yes"?><Relationships xmlns="http://schemas.openxmlformats.org/package/2006/relationships"><Relationship Id="rId11" Type="http://schemas.openxmlformats.org/officeDocument/2006/relationships/image" Target="../media/image73.png"/><Relationship Id="rId10" Type="http://schemas.openxmlformats.org/officeDocument/2006/relationships/image" Target="../media/image9.png"/><Relationship Id="rId13" Type="http://schemas.openxmlformats.org/officeDocument/2006/relationships/image" Target="../media/image77.png"/><Relationship Id="rId12" Type="http://schemas.openxmlformats.org/officeDocument/2006/relationships/image" Target="../media/image69.png"/><Relationship Id="rId1" Type="http://schemas.openxmlformats.org/officeDocument/2006/relationships/slideLayout" Target="../slideLayouts/slideLayout1.xml"/><Relationship Id="rId2" Type="http://schemas.openxmlformats.org/officeDocument/2006/relationships/notesSlide" Target="../notesSlides/notesSlide210.xml"/><Relationship Id="rId3" Type="http://schemas.openxmlformats.org/officeDocument/2006/relationships/image" Target="../media/image158.png"/><Relationship Id="rId4" Type="http://schemas.openxmlformats.org/officeDocument/2006/relationships/image" Target="../media/image156.png"/><Relationship Id="rId9" Type="http://schemas.openxmlformats.org/officeDocument/2006/relationships/image" Target="../media/image4.png"/><Relationship Id="rId14" Type="http://schemas.openxmlformats.org/officeDocument/2006/relationships/image" Target="../media/image71.png"/><Relationship Id="rId5" Type="http://schemas.openxmlformats.org/officeDocument/2006/relationships/image" Target="../media/image165.png"/><Relationship Id="rId6" Type="http://schemas.openxmlformats.org/officeDocument/2006/relationships/image" Target="../media/image166.png"/><Relationship Id="rId7" Type="http://schemas.openxmlformats.org/officeDocument/2006/relationships/image" Target="../media/image163.png"/><Relationship Id="rId8" Type="http://schemas.openxmlformats.org/officeDocument/2006/relationships/image" Target="../media/image175.png"/></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1.xml"/><Relationship Id="rId3" Type="http://schemas.openxmlformats.org/officeDocument/2006/relationships/image" Target="../media/image2.png"/></Relationships>
</file>

<file path=ppt/slides/_rels/slide212.xml.rels><?xml version="1.0" encoding="UTF-8" standalone="yes"?><Relationships xmlns="http://schemas.openxmlformats.org/package/2006/relationships"><Relationship Id="rId11" Type="http://schemas.openxmlformats.org/officeDocument/2006/relationships/image" Target="../media/image108.png"/><Relationship Id="rId10" Type="http://schemas.openxmlformats.org/officeDocument/2006/relationships/image" Target="../media/image118.png"/><Relationship Id="rId1" Type="http://schemas.openxmlformats.org/officeDocument/2006/relationships/slideLayout" Target="../slideLayouts/slideLayout1.xml"/><Relationship Id="rId2" Type="http://schemas.openxmlformats.org/officeDocument/2006/relationships/notesSlide" Target="../notesSlides/notesSlide212.xml"/><Relationship Id="rId3" Type="http://schemas.openxmlformats.org/officeDocument/2006/relationships/image" Target="../media/image113.png"/><Relationship Id="rId4" Type="http://schemas.openxmlformats.org/officeDocument/2006/relationships/image" Target="../media/image115.png"/><Relationship Id="rId9" Type="http://schemas.openxmlformats.org/officeDocument/2006/relationships/image" Target="../media/image116.png"/><Relationship Id="rId5" Type="http://schemas.openxmlformats.org/officeDocument/2006/relationships/image" Target="../media/image117.png"/><Relationship Id="rId6" Type="http://schemas.openxmlformats.org/officeDocument/2006/relationships/image" Target="../media/image112.png"/><Relationship Id="rId7" Type="http://schemas.openxmlformats.org/officeDocument/2006/relationships/image" Target="../media/image122.png"/><Relationship Id="rId8" Type="http://schemas.openxmlformats.org/officeDocument/2006/relationships/image" Target="../media/image111.png"/></Relationships>
</file>

<file path=ppt/slides/_rels/slide213.xml.rels><?xml version="1.0" encoding="UTF-8" standalone="yes"?><Relationships xmlns="http://schemas.openxmlformats.org/package/2006/relationships"><Relationship Id="rId10" Type="http://schemas.openxmlformats.org/officeDocument/2006/relationships/image" Target="../media/image118.png"/><Relationship Id="rId1" Type="http://schemas.openxmlformats.org/officeDocument/2006/relationships/slideLayout" Target="../slideLayouts/slideLayout1.xml"/><Relationship Id="rId2" Type="http://schemas.openxmlformats.org/officeDocument/2006/relationships/notesSlide" Target="../notesSlides/notesSlide213.xml"/><Relationship Id="rId3" Type="http://schemas.openxmlformats.org/officeDocument/2006/relationships/image" Target="../media/image174.png"/><Relationship Id="rId4" Type="http://schemas.openxmlformats.org/officeDocument/2006/relationships/image" Target="../media/image113.png"/><Relationship Id="rId9" Type="http://schemas.openxmlformats.org/officeDocument/2006/relationships/image" Target="../media/image116.png"/><Relationship Id="rId5" Type="http://schemas.openxmlformats.org/officeDocument/2006/relationships/image" Target="../media/image171.png"/><Relationship Id="rId6" Type="http://schemas.openxmlformats.org/officeDocument/2006/relationships/image" Target="../media/image172.png"/><Relationship Id="rId7" Type="http://schemas.openxmlformats.org/officeDocument/2006/relationships/image" Target="../media/image169.png"/><Relationship Id="rId8" Type="http://schemas.openxmlformats.org/officeDocument/2006/relationships/image" Target="../media/image178.png"/></Relationships>
</file>

<file path=ppt/slides/_rels/slide214.xml.rels><?xml version="1.0" encoding="UTF-8" standalone="yes"?><Relationships xmlns="http://schemas.openxmlformats.org/package/2006/relationships"><Relationship Id="rId10" Type="http://schemas.openxmlformats.org/officeDocument/2006/relationships/image" Target="../media/image118.png"/><Relationship Id="rId1" Type="http://schemas.openxmlformats.org/officeDocument/2006/relationships/slideLayout" Target="../slideLayouts/slideLayout1.xml"/><Relationship Id="rId2" Type="http://schemas.openxmlformats.org/officeDocument/2006/relationships/notesSlide" Target="../notesSlides/notesSlide214.xml"/><Relationship Id="rId3" Type="http://schemas.openxmlformats.org/officeDocument/2006/relationships/image" Target="../media/image174.png"/><Relationship Id="rId4" Type="http://schemas.openxmlformats.org/officeDocument/2006/relationships/image" Target="../media/image113.png"/><Relationship Id="rId9" Type="http://schemas.openxmlformats.org/officeDocument/2006/relationships/image" Target="../media/image116.png"/><Relationship Id="rId5" Type="http://schemas.openxmlformats.org/officeDocument/2006/relationships/image" Target="../media/image171.png"/><Relationship Id="rId6" Type="http://schemas.openxmlformats.org/officeDocument/2006/relationships/image" Target="../media/image172.png"/><Relationship Id="rId7" Type="http://schemas.openxmlformats.org/officeDocument/2006/relationships/image" Target="../media/image169.png"/><Relationship Id="rId8" Type="http://schemas.openxmlformats.org/officeDocument/2006/relationships/image" Target="../media/image178.png"/></Relationships>
</file>

<file path=ppt/slides/_rels/slide215.xml.rels><?xml version="1.0" encoding="UTF-8" standalone="yes"?><Relationships xmlns="http://schemas.openxmlformats.org/package/2006/relationships"><Relationship Id="rId10" Type="http://schemas.openxmlformats.org/officeDocument/2006/relationships/image" Target="../media/image118.png"/><Relationship Id="rId1" Type="http://schemas.openxmlformats.org/officeDocument/2006/relationships/slideLayout" Target="../slideLayouts/slideLayout1.xml"/><Relationship Id="rId2" Type="http://schemas.openxmlformats.org/officeDocument/2006/relationships/notesSlide" Target="../notesSlides/notesSlide215.xml"/><Relationship Id="rId3" Type="http://schemas.openxmlformats.org/officeDocument/2006/relationships/image" Target="../media/image174.png"/><Relationship Id="rId4" Type="http://schemas.openxmlformats.org/officeDocument/2006/relationships/image" Target="../media/image113.png"/><Relationship Id="rId9" Type="http://schemas.openxmlformats.org/officeDocument/2006/relationships/image" Target="../media/image116.png"/><Relationship Id="rId5" Type="http://schemas.openxmlformats.org/officeDocument/2006/relationships/image" Target="../media/image171.png"/><Relationship Id="rId6" Type="http://schemas.openxmlformats.org/officeDocument/2006/relationships/image" Target="../media/image172.png"/><Relationship Id="rId7" Type="http://schemas.openxmlformats.org/officeDocument/2006/relationships/image" Target="../media/image169.png"/><Relationship Id="rId8" Type="http://schemas.openxmlformats.org/officeDocument/2006/relationships/image" Target="../media/image178.png"/></Relationships>
</file>

<file path=ppt/slides/_rels/slide216.xml.rels><?xml version="1.0" encoding="UTF-8" standalone="yes"?><Relationships xmlns="http://schemas.openxmlformats.org/package/2006/relationships"><Relationship Id="rId10" Type="http://schemas.openxmlformats.org/officeDocument/2006/relationships/image" Target="../media/image118.png"/><Relationship Id="rId1" Type="http://schemas.openxmlformats.org/officeDocument/2006/relationships/slideLayout" Target="../slideLayouts/slideLayout1.xml"/><Relationship Id="rId2" Type="http://schemas.openxmlformats.org/officeDocument/2006/relationships/notesSlide" Target="../notesSlides/notesSlide216.xml"/><Relationship Id="rId3" Type="http://schemas.openxmlformats.org/officeDocument/2006/relationships/image" Target="../media/image174.png"/><Relationship Id="rId4" Type="http://schemas.openxmlformats.org/officeDocument/2006/relationships/image" Target="../media/image113.png"/><Relationship Id="rId9" Type="http://schemas.openxmlformats.org/officeDocument/2006/relationships/image" Target="../media/image116.png"/><Relationship Id="rId5" Type="http://schemas.openxmlformats.org/officeDocument/2006/relationships/image" Target="../media/image171.png"/><Relationship Id="rId6" Type="http://schemas.openxmlformats.org/officeDocument/2006/relationships/image" Target="../media/image172.png"/><Relationship Id="rId7" Type="http://schemas.openxmlformats.org/officeDocument/2006/relationships/image" Target="../media/image169.png"/><Relationship Id="rId8" Type="http://schemas.openxmlformats.org/officeDocument/2006/relationships/image" Target="../media/image178.png"/></Relationships>
</file>

<file path=ppt/slides/_rels/slide217.xml.rels><?xml version="1.0" encoding="UTF-8" standalone="yes"?><Relationships xmlns="http://schemas.openxmlformats.org/package/2006/relationships"><Relationship Id="rId11" Type="http://schemas.openxmlformats.org/officeDocument/2006/relationships/image" Target="../media/image116.png"/><Relationship Id="rId10" Type="http://schemas.openxmlformats.org/officeDocument/2006/relationships/image" Target="../media/image181.png"/><Relationship Id="rId12" Type="http://schemas.openxmlformats.org/officeDocument/2006/relationships/image" Target="../media/image118.png"/><Relationship Id="rId1" Type="http://schemas.openxmlformats.org/officeDocument/2006/relationships/slideLayout" Target="../slideLayouts/slideLayout1.xml"/><Relationship Id="rId2" Type="http://schemas.openxmlformats.org/officeDocument/2006/relationships/notesSlide" Target="../notesSlides/notesSlide217.xml"/><Relationship Id="rId3" Type="http://schemas.openxmlformats.org/officeDocument/2006/relationships/image" Target="../media/image177.png"/><Relationship Id="rId4" Type="http://schemas.openxmlformats.org/officeDocument/2006/relationships/image" Target="../media/image176.png"/><Relationship Id="rId9" Type="http://schemas.openxmlformats.org/officeDocument/2006/relationships/image" Target="../media/image195.png"/><Relationship Id="rId5" Type="http://schemas.openxmlformats.org/officeDocument/2006/relationships/image" Target="../media/image179.png"/><Relationship Id="rId6" Type="http://schemas.openxmlformats.org/officeDocument/2006/relationships/image" Target="../media/image184.png"/><Relationship Id="rId7" Type="http://schemas.openxmlformats.org/officeDocument/2006/relationships/image" Target="../media/image182.png"/><Relationship Id="rId8" Type="http://schemas.openxmlformats.org/officeDocument/2006/relationships/image" Target="../media/image180.png"/></Relationships>
</file>

<file path=ppt/slides/_rels/slide218.xml.rels><?xml version="1.0" encoding="UTF-8" standalone="yes"?><Relationships xmlns="http://schemas.openxmlformats.org/package/2006/relationships"><Relationship Id="rId11" Type="http://schemas.openxmlformats.org/officeDocument/2006/relationships/image" Target="../media/image116.png"/><Relationship Id="rId10" Type="http://schemas.openxmlformats.org/officeDocument/2006/relationships/image" Target="../media/image181.png"/><Relationship Id="rId12" Type="http://schemas.openxmlformats.org/officeDocument/2006/relationships/image" Target="../media/image118.png"/><Relationship Id="rId1" Type="http://schemas.openxmlformats.org/officeDocument/2006/relationships/slideLayout" Target="../slideLayouts/slideLayout1.xml"/><Relationship Id="rId2" Type="http://schemas.openxmlformats.org/officeDocument/2006/relationships/notesSlide" Target="../notesSlides/notesSlide218.xml"/><Relationship Id="rId3" Type="http://schemas.openxmlformats.org/officeDocument/2006/relationships/image" Target="../media/image177.png"/><Relationship Id="rId4" Type="http://schemas.openxmlformats.org/officeDocument/2006/relationships/image" Target="../media/image176.png"/><Relationship Id="rId9" Type="http://schemas.openxmlformats.org/officeDocument/2006/relationships/image" Target="../media/image195.png"/><Relationship Id="rId5" Type="http://schemas.openxmlformats.org/officeDocument/2006/relationships/image" Target="../media/image179.png"/><Relationship Id="rId6" Type="http://schemas.openxmlformats.org/officeDocument/2006/relationships/image" Target="../media/image184.png"/><Relationship Id="rId7" Type="http://schemas.openxmlformats.org/officeDocument/2006/relationships/image" Target="../media/image182.png"/><Relationship Id="rId8" Type="http://schemas.openxmlformats.org/officeDocument/2006/relationships/image" Target="../media/image180.png"/></Relationships>
</file>

<file path=ppt/slides/_rels/slide219.xml.rels><?xml version="1.0" encoding="UTF-8" standalone="yes"?><Relationships xmlns="http://schemas.openxmlformats.org/package/2006/relationships"><Relationship Id="rId11" Type="http://schemas.openxmlformats.org/officeDocument/2006/relationships/image" Target="../media/image116.png"/><Relationship Id="rId10" Type="http://schemas.openxmlformats.org/officeDocument/2006/relationships/image" Target="../media/image181.png"/><Relationship Id="rId12" Type="http://schemas.openxmlformats.org/officeDocument/2006/relationships/image" Target="../media/image118.png"/><Relationship Id="rId1" Type="http://schemas.openxmlformats.org/officeDocument/2006/relationships/slideLayout" Target="../slideLayouts/slideLayout1.xml"/><Relationship Id="rId2" Type="http://schemas.openxmlformats.org/officeDocument/2006/relationships/notesSlide" Target="../notesSlides/notesSlide219.xml"/><Relationship Id="rId3" Type="http://schemas.openxmlformats.org/officeDocument/2006/relationships/image" Target="../media/image177.png"/><Relationship Id="rId4" Type="http://schemas.openxmlformats.org/officeDocument/2006/relationships/image" Target="../media/image176.png"/><Relationship Id="rId9" Type="http://schemas.openxmlformats.org/officeDocument/2006/relationships/image" Target="../media/image195.png"/><Relationship Id="rId5" Type="http://schemas.openxmlformats.org/officeDocument/2006/relationships/image" Target="../media/image179.png"/><Relationship Id="rId6" Type="http://schemas.openxmlformats.org/officeDocument/2006/relationships/image" Target="../media/image184.png"/><Relationship Id="rId7" Type="http://schemas.openxmlformats.org/officeDocument/2006/relationships/image" Target="../media/image182.png"/><Relationship Id="rId8" Type="http://schemas.openxmlformats.org/officeDocument/2006/relationships/image" Target="../media/image18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png"/></Relationships>
</file>

<file path=ppt/slides/_rels/slide220.xml.rels><?xml version="1.0" encoding="UTF-8" standalone="yes"?><Relationships xmlns="http://schemas.openxmlformats.org/package/2006/relationships"><Relationship Id="rId11" Type="http://schemas.openxmlformats.org/officeDocument/2006/relationships/image" Target="../media/image116.png"/><Relationship Id="rId10" Type="http://schemas.openxmlformats.org/officeDocument/2006/relationships/image" Target="../media/image181.png"/><Relationship Id="rId12" Type="http://schemas.openxmlformats.org/officeDocument/2006/relationships/image" Target="../media/image118.png"/><Relationship Id="rId1" Type="http://schemas.openxmlformats.org/officeDocument/2006/relationships/slideLayout" Target="../slideLayouts/slideLayout1.xml"/><Relationship Id="rId2" Type="http://schemas.openxmlformats.org/officeDocument/2006/relationships/notesSlide" Target="../notesSlides/notesSlide220.xml"/><Relationship Id="rId3" Type="http://schemas.openxmlformats.org/officeDocument/2006/relationships/image" Target="../media/image177.png"/><Relationship Id="rId4" Type="http://schemas.openxmlformats.org/officeDocument/2006/relationships/image" Target="../media/image176.png"/><Relationship Id="rId9" Type="http://schemas.openxmlformats.org/officeDocument/2006/relationships/image" Target="../media/image195.png"/><Relationship Id="rId5" Type="http://schemas.openxmlformats.org/officeDocument/2006/relationships/image" Target="../media/image179.png"/><Relationship Id="rId6" Type="http://schemas.openxmlformats.org/officeDocument/2006/relationships/image" Target="../media/image184.png"/><Relationship Id="rId7" Type="http://schemas.openxmlformats.org/officeDocument/2006/relationships/image" Target="../media/image182.png"/><Relationship Id="rId8" Type="http://schemas.openxmlformats.org/officeDocument/2006/relationships/image" Target="../media/image180.png"/></Relationships>
</file>

<file path=ppt/slides/_rels/slide221.xml.rels><?xml version="1.0" encoding="UTF-8" standalone="yes"?><Relationships xmlns="http://schemas.openxmlformats.org/package/2006/relationships"><Relationship Id="rId11" Type="http://schemas.openxmlformats.org/officeDocument/2006/relationships/image" Target="../media/image116.png"/><Relationship Id="rId10" Type="http://schemas.openxmlformats.org/officeDocument/2006/relationships/image" Target="../media/image181.png"/><Relationship Id="rId12" Type="http://schemas.openxmlformats.org/officeDocument/2006/relationships/image" Target="../media/image118.png"/><Relationship Id="rId1" Type="http://schemas.openxmlformats.org/officeDocument/2006/relationships/slideLayout" Target="../slideLayouts/slideLayout1.xml"/><Relationship Id="rId2" Type="http://schemas.openxmlformats.org/officeDocument/2006/relationships/notesSlide" Target="../notesSlides/notesSlide221.xml"/><Relationship Id="rId3" Type="http://schemas.openxmlformats.org/officeDocument/2006/relationships/image" Target="../media/image177.png"/><Relationship Id="rId4" Type="http://schemas.openxmlformats.org/officeDocument/2006/relationships/image" Target="../media/image176.png"/><Relationship Id="rId9" Type="http://schemas.openxmlformats.org/officeDocument/2006/relationships/image" Target="../media/image195.png"/><Relationship Id="rId5" Type="http://schemas.openxmlformats.org/officeDocument/2006/relationships/image" Target="../media/image179.png"/><Relationship Id="rId6" Type="http://schemas.openxmlformats.org/officeDocument/2006/relationships/image" Target="../media/image184.png"/><Relationship Id="rId7" Type="http://schemas.openxmlformats.org/officeDocument/2006/relationships/image" Target="../media/image182.png"/><Relationship Id="rId8" Type="http://schemas.openxmlformats.org/officeDocument/2006/relationships/image" Target="../media/image180.png"/></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2.xml"/><Relationship Id="rId3" Type="http://schemas.openxmlformats.org/officeDocument/2006/relationships/image" Target="../media/image116.png"/><Relationship Id="rId4" Type="http://schemas.openxmlformats.org/officeDocument/2006/relationships/image" Target="../media/image118.png"/></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3.xml"/><Relationship Id="rId3" Type="http://schemas.openxmlformats.org/officeDocument/2006/relationships/image" Target="../media/image116.png"/><Relationship Id="rId4" Type="http://schemas.openxmlformats.org/officeDocument/2006/relationships/image" Target="../media/image118.png"/></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4.xml"/><Relationship Id="rId3" Type="http://schemas.openxmlformats.org/officeDocument/2006/relationships/image" Target="../media/image116.png"/><Relationship Id="rId4" Type="http://schemas.openxmlformats.org/officeDocument/2006/relationships/image" Target="../media/image118.png"/></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5.xml"/><Relationship Id="rId3" Type="http://schemas.openxmlformats.org/officeDocument/2006/relationships/image" Target="../media/image116.png"/><Relationship Id="rId4" Type="http://schemas.openxmlformats.org/officeDocument/2006/relationships/image" Target="../media/image118.png"/></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6.xml"/><Relationship Id="rId3" Type="http://schemas.openxmlformats.org/officeDocument/2006/relationships/image" Target="../media/image116.png"/><Relationship Id="rId4" Type="http://schemas.openxmlformats.org/officeDocument/2006/relationships/image" Target="../media/image118.png"/></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7.xml"/><Relationship Id="rId3" Type="http://schemas.openxmlformats.org/officeDocument/2006/relationships/image" Target="../media/image116.png"/><Relationship Id="rId4" Type="http://schemas.openxmlformats.org/officeDocument/2006/relationships/image" Target="../media/image118.png"/></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8.xml"/><Relationship Id="rId3" Type="http://schemas.openxmlformats.org/officeDocument/2006/relationships/image" Target="../media/image116.png"/><Relationship Id="rId4" Type="http://schemas.openxmlformats.org/officeDocument/2006/relationships/image" Target="../media/image118.png"/></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9.xml"/><Relationship Id="rId3" Type="http://schemas.openxmlformats.org/officeDocument/2006/relationships/image" Target="../media/image116.png"/><Relationship Id="rId4" Type="http://schemas.openxmlformats.org/officeDocument/2006/relationships/image" Target="../media/image11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png"/></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0.xml"/><Relationship Id="rId3" Type="http://schemas.openxmlformats.org/officeDocument/2006/relationships/image" Target="../media/image116.png"/><Relationship Id="rId4" Type="http://schemas.openxmlformats.org/officeDocument/2006/relationships/image" Target="../media/image118.png"/></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1.xml"/><Relationship Id="rId3" Type="http://schemas.openxmlformats.org/officeDocument/2006/relationships/image" Target="../media/image2.png"/></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2.xml"/><Relationship Id="rId3" Type="http://schemas.openxmlformats.org/officeDocument/2006/relationships/image" Target="../media/image185.png"/></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3.xml"/><Relationship Id="rId3" Type="http://schemas.openxmlformats.org/officeDocument/2006/relationships/image" Target="../media/image185.png"/><Relationship Id="rId4" Type="http://schemas.openxmlformats.org/officeDocument/2006/relationships/image" Target="../media/image187.png"/><Relationship Id="rId5" Type="http://schemas.openxmlformats.org/officeDocument/2006/relationships/image" Target="../media/image107.png"/><Relationship Id="rId6" Type="http://schemas.openxmlformats.org/officeDocument/2006/relationships/image" Target="../media/image105.png"/></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4.xml"/><Relationship Id="rId3" Type="http://schemas.openxmlformats.org/officeDocument/2006/relationships/image" Target="../media/image183.png"/></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5.xml"/><Relationship Id="rId3" Type="http://schemas.openxmlformats.org/officeDocument/2006/relationships/image" Target="../media/image188.png"/><Relationship Id="rId4" Type="http://schemas.openxmlformats.org/officeDocument/2006/relationships/image" Target="../media/image186.png"/><Relationship Id="rId5" Type="http://schemas.openxmlformats.org/officeDocument/2006/relationships/image" Target="../media/image189.png"/></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6.xml"/><Relationship Id="rId3" Type="http://schemas.openxmlformats.org/officeDocument/2006/relationships/image" Target="../media/image185.png"/><Relationship Id="rId4" Type="http://schemas.openxmlformats.org/officeDocument/2006/relationships/image" Target="../media/image187.png"/><Relationship Id="rId5" Type="http://schemas.openxmlformats.org/officeDocument/2006/relationships/image" Target="../media/image107.png"/><Relationship Id="rId6" Type="http://schemas.openxmlformats.org/officeDocument/2006/relationships/image" Target="../media/image105.png"/><Relationship Id="rId7" Type="http://schemas.openxmlformats.org/officeDocument/2006/relationships/image" Target="../media/image190.png"/></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7.xml"/><Relationship Id="rId3" Type="http://schemas.openxmlformats.org/officeDocument/2006/relationships/image" Target="../media/image186.png"/></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8.xml"/><Relationship Id="rId3" Type="http://schemas.openxmlformats.org/officeDocument/2006/relationships/image" Target="../media/image185.png"/><Relationship Id="rId4" Type="http://schemas.openxmlformats.org/officeDocument/2006/relationships/image" Target="../media/image107.png"/><Relationship Id="rId5" Type="http://schemas.openxmlformats.org/officeDocument/2006/relationships/image" Target="../media/image105.png"/><Relationship Id="rId6" Type="http://schemas.openxmlformats.org/officeDocument/2006/relationships/image" Target="../media/image190.png"/></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9.xml"/><Relationship Id="rId3" Type="http://schemas.openxmlformats.org/officeDocument/2006/relationships/image" Target="../media/image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png"/></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0.xml"/><Relationship Id="rId3" Type="http://schemas.openxmlformats.org/officeDocument/2006/relationships/image" Target="../media/image116.png"/><Relationship Id="rId4" Type="http://schemas.openxmlformats.org/officeDocument/2006/relationships/image" Target="../media/image118.png"/></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1.xml"/><Relationship Id="rId3" Type="http://schemas.openxmlformats.org/officeDocument/2006/relationships/hyperlink" Target="https://www.cafermed.com/clonus" TargetMode="External"/><Relationship Id="rId4" Type="http://schemas.openxmlformats.org/officeDocument/2006/relationships/image" Target="../media/image116.png"/><Relationship Id="rId5" Type="http://schemas.openxmlformats.org/officeDocument/2006/relationships/image" Target="../media/image118.png"/></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2.xml"/><Relationship Id="rId3" Type="http://schemas.openxmlformats.org/officeDocument/2006/relationships/image" Target="../media/image194.png"/><Relationship Id="rId4" Type="http://schemas.openxmlformats.org/officeDocument/2006/relationships/image" Target="../media/image191.png"/><Relationship Id="rId9" Type="http://schemas.openxmlformats.org/officeDocument/2006/relationships/image" Target="../media/image203.png"/><Relationship Id="rId5" Type="http://schemas.openxmlformats.org/officeDocument/2006/relationships/image" Target="../media/image192.jpg"/><Relationship Id="rId6" Type="http://schemas.openxmlformats.org/officeDocument/2006/relationships/image" Target="../media/image197.png"/><Relationship Id="rId7" Type="http://schemas.openxmlformats.org/officeDocument/2006/relationships/image" Target="../media/image196.png"/><Relationship Id="rId8" Type="http://schemas.openxmlformats.org/officeDocument/2006/relationships/image" Target="../media/image206.png"/></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3.xml"/><Relationship Id="rId3" Type="http://schemas.openxmlformats.org/officeDocument/2006/relationships/image" Target="../media/image192.jpg"/><Relationship Id="rId4" Type="http://schemas.openxmlformats.org/officeDocument/2006/relationships/image" Target="../media/image198.png"/><Relationship Id="rId5" Type="http://schemas.openxmlformats.org/officeDocument/2006/relationships/image" Target="../media/image196.png"/></Relationships>
</file>

<file path=ppt/slides/_rels/slide244.xml.rels><?xml version="1.0" encoding="UTF-8" standalone="yes"?><Relationships xmlns="http://schemas.openxmlformats.org/package/2006/relationships"><Relationship Id="rId10" Type="http://schemas.openxmlformats.org/officeDocument/2006/relationships/image" Target="../media/image203.png"/><Relationship Id="rId1" Type="http://schemas.openxmlformats.org/officeDocument/2006/relationships/slideLayout" Target="../slideLayouts/slideLayout1.xml"/><Relationship Id="rId2" Type="http://schemas.openxmlformats.org/officeDocument/2006/relationships/notesSlide" Target="../notesSlides/notesSlide244.xml"/><Relationship Id="rId3" Type="http://schemas.openxmlformats.org/officeDocument/2006/relationships/image" Target="../media/image213.png"/><Relationship Id="rId4" Type="http://schemas.openxmlformats.org/officeDocument/2006/relationships/image" Target="../media/image201.png"/><Relationship Id="rId9" Type="http://schemas.openxmlformats.org/officeDocument/2006/relationships/image" Target="../media/image206.png"/><Relationship Id="rId5" Type="http://schemas.openxmlformats.org/officeDocument/2006/relationships/image" Target="../media/image200.png"/><Relationship Id="rId6" Type="http://schemas.openxmlformats.org/officeDocument/2006/relationships/image" Target="../media/image205.png"/><Relationship Id="rId7" Type="http://schemas.openxmlformats.org/officeDocument/2006/relationships/image" Target="../media/image93.png"/><Relationship Id="rId8" Type="http://schemas.openxmlformats.org/officeDocument/2006/relationships/image" Target="../media/image199.png"/></Relationships>
</file>

<file path=ppt/slides/_rels/slide245.xml.rels><?xml version="1.0" encoding="UTF-8" standalone="yes"?><Relationships xmlns="http://schemas.openxmlformats.org/package/2006/relationships"><Relationship Id="rId11" Type="http://schemas.openxmlformats.org/officeDocument/2006/relationships/image" Target="../media/image203.png"/><Relationship Id="rId10" Type="http://schemas.openxmlformats.org/officeDocument/2006/relationships/image" Target="../media/image206.png"/><Relationship Id="rId1" Type="http://schemas.openxmlformats.org/officeDocument/2006/relationships/slideLayout" Target="../slideLayouts/slideLayout1.xml"/><Relationship Id="rId2" Type="http://schemas.openxmlformats.org/officeDocument/2006/relationships/notesSlide" Target="../notesSlides/notesSlide245.xml"/><Relationship Id="rId3" Type="http://schemas.openxmlformats.org/officeDocument/2006/relationships/image" Target="../media/image202.png"/><Relationship Id="rId4" Type="http://schemas.openxmlformats.org/officeDocument/2006/relationships/image" Target="../media/image207.png"/><Relationship Id="rId9" Type="http://schemas.openxmlformats.org/officeDocument/2006/relationships/image" Target="../media/image208.png"/><Relationship Id="rId5" Type="http://schemas.openxmlformats.org/officeDocument/2006/relationships/image" Target="../media/image212.png"/><Relationship Id="rId6" Type="http://schemas.openxmlformats.org/officeDocument/2006/relationships/image" Target="../media/image217.png"/><Relationship Id="rId7" Type="http://schemas.openxmlformats.org/officeDocument/2006/relationships/image" Target="../media/image209.png"/><Relationship Id="rId8" Type="http://schemas.openxmlformats.org/officeDocument/2006/relationships/image" Target="../media/image204.png"/></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6.xml"/><Relationship Id="rId3" Type="http://schemas.openxmlformats.org/officeDocument/2006/relationships/image" Target="../media/image220.png"/><Relationship Id="rId4" Type="http://schemas.openxmlformats.org/officeDocument/2006/relationships/image" Target="../media/image210.png"/><Relationship Id="rId9" Type="http://schemas.openxmlformats.org/officeDocument/2006/relationships/image" Target="../media/image203.png"/><Relationship Id="rId5" Type="http://schemas.openxmlformats.org/officeDocument/2006/relationships/image" Target="../media/image211.png"/><Relationship Id="rId6" Type="http://schemas.openxmlformats.org/officeDocument/2006/relationships/image" Target="../media/image215.png"/><Relationship Id="rId7" Type="http://schemas.openxmlformats.org/officeDocument/2006/relationships/image" Target="../media/image221.png"/><Relationship Id="rId8" Type="http://schemas.openxmlformats.org/officeDocument/2006/relationships/image" Target="../media/image158.png"/></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7.xml"/><Relationship Id="rId3" Type="http://schemas.openxmlformats.org/officeDocument/2006/relationships/image" Target="../media/image216.png"/><Relationship Id="rId4" Type="http://schemas.openxmlformats.org/officeDocument/2006/relationships/image" Target="../media/image233.png"/><Relationship Id="rId5" Type="http://schemas.openxmlformats.org/officeDocument/2006/relationships/image" Target="../media/image236.png"/><Relationship Id="rId6" Type="http://schemas.openxmlformats.org/officeDocument/2006/relationships/image" Target="../media/image214.png"/><Relationship Id="rId7" Type="http://schemas.openxmlformats.org/officeDocument/2006/relationships/image" Target="../media/image223.png"/></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8.xml"/><Relationship Id="rId3" Type="http://schemas.openxmlformats.org/officeDocument/2006/relationships/image" Target="../media/image236.png"/><Relationship Id="rId4" Type="http://schemas.openxmlformats.org/officeDocument/2006/relationships/image" Target="../media/image219.png"/></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9.xml"/><Relationship Id="rId3" Type="http://schemas.openxmlformats.org/officeDocument/2006/relationships/image" Target="../media/image218.png"/><Relationship Id="rId4" Type="http://schemas.openxmlformats.org/officeDocument/2006/relationships/image" Target="../media/image22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png"/></Relationships>
</file>

<file path=ppt/slides/_rels/slide250.xml.rels><?xml version="1.0" encoding="UTF-8" standalone="yes"?><Relationships xmlns="http://schemas.openxmlformats.org/package/2006/relationships"><Relationship Id="rId11" Type="http://schemas.openxmlformats.org/officeDocument/2006/relationships/image" Target="../media/image238.png"/><Relationship Id="rId10" Type="http://schemas.openxmlformats.org/officeDocument/2006/relationships/image" Target="../media/image229.png"/><Relationship Id="rId12" Type="http://schemas.openxmlformats.org/officeDocument/2006/relationships/image" Target="../media/image231.png"/><Relationship Id="rId1" Type="http://schemas.openxmlformats.org/officeDocument/2006/relationships/slideLayout" Target="../slideLayouts/slideLayout1.xml"/><Relationship Id="rId2" Type="http://schemas.openxmlformats.org/officeDocument/2006/relationships/notesSlide" Target="../notesSlides/notesSlide250.xml"/><Relationship Id="rId3" Type="http://schemas.openxmlformats.org/officeDocument/2006/relationships/image" Target="../media/image227.png"/><Relationship Id="rId4" Type="http://schemas.openxmlformats.org/officeDocument/2006/relationships/image" Target="../media/image224.png"/><Relationship Id="rId9" Type="http://schemas.openxmlformats.org/officeDocument/2006/relationships/image" Target="../media/image222.png"/><Relationship Id="rId5" Type="http://schemas.openxmlformats.org/officeDocument/2006/relationships/image" Target="../media/image225.png"/><Relationship Id="rId6" Type="http://schemas.openxmlformats.org/officeDocument/2006/relationships/image" Target="../media/image228.png"/><Relationship Id="rId7" Type="http://schemas.openxmlformats.org/officeDocument/2006/relationships/image" Target="../media/image230.png"/><Relationship Id="rId8" Type="http://schemas.openxmlformats.org/officeDocument/2006/relationships/image" Target="../media/image226.png"/></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1.xml"/><Relationship Id="rId3" Type="http://schemas.openxmlformats.org/officeDocument/2006/relationships/image" Target="../media/image232.png"/><Relationship Id="rId4" Type="http://schemas.openxmlformats.org/officeDocument/2006/relationships/image" Target="../media/image243.png"/><Relationship Id="rId5" Type="http://schemas.openxmlformats.org/officeDocument/2006/relationships/image" Target="../media/image234.png"/><Relationship Id="rId6" Type="http://schemas.openxmlformats.org/officeDocument/2006/relationships/image" Target="../media/image237.png"/><Relationship Id="rId7" Type="http://schemas.openxmlformats.org/officeDocument/2006/relationships/image" Target="../media/image242.png"/></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2.xml"/><Relationship Id="rId3" Type="http://schemas.openxmlformats.org/officeDocument/2006/relationships/image" Target="../media/image245.png"/><Relationship Id="rId4" Type="http://schemas.openxmlformats.org/officeDocument/2006/relationships/image" Target="../media/image241.png"/><Relationship Id="rId5" Type="http://schemas.openxmlformats.org/officeDocument/2006/relationships/image" Target="../media/image235.png"/><Relationship Id="rId6" Type="http://schemas.openxmlformats.org/officeDocument/2006/relationships/image" Target="../media/image248.png"/></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3.xml"/><Relationship Id="rId3" Type="http://schemas.openxmlformats.org/officeDocument/2006/relationships/image" Target="../media/image240.png"/><Relationship Id="rId4" Type="http://schemas.openxmlformats.org/officeDocument/2006/relationships/image" Target="../media/image239.png"/><Relationship Id="rId5" Type="http://schemas.openxmlformats.org/officeDocument/2006/relationships/image" Target="../media/image246.png"/><Relationship Id="rId6" Type="http://schemas.openxmlformats.org/officeDocument/2006/relationships/image" Target="../media/image256.png"/><Relationship Id="rId7" Type="http://schemas.openxmlformats.org/officeDocument/2006/relationships/image" Target="../media/image250.png"/><Relationship Id="rId8" Type="http://schemas.openxmlformats.org/officeDocument/2006/relationships/image" Target="../media/image255.png"/></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4.xml"/><Relationship Id="rId3" Type="http://schemas.openxmlformats.org/officeDocument/2006/relationships/image" Target="../media/image251.png"/><Relationship Id="rId4" Type="http://schemas.openxmlformats.org/officeDocument/2006/relationships/image" Target="../media/image252.png"/><Relationship Id="rId5" Type="http://schemas.openxmlformats.org/officeDocument/2006/relationships/image" Target="../media/image249.png"/><Relationship Id="rId6" Type="http://schemas.openxmlformats.org/officeDocument/2006/relationships/image" Target="../media/image247.png"/><Relationship Id="rId7" Type="http://schemas.openxmlformats.org/officeDocument/2006/relationships/image" Target="../media/image253.png"/></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5.xml"/><Relationship Id="rId3" Type="http://schemas.openxmlformats.org/officeDocument/2006/relationships/image" Target="../media/image95.png"/><Relationship Id="rId4" Type="http://schemas.openxmlformats.org/officeDocument/2006/relationships/image" Target="../media/image254.png"/></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6.xml"/><Relationship Id="rId3" Type="http://schemas.openxmlformats.org/officeDocument/2006/relationships/image" Target="../media/image254.png"/><Relationship Id="rId4" Type="http://schemas.openxmlformats.org/officeDocument/2006/relationships/image" Target="../media/image68.png"/><Relationship Id="rId5" Type="http://schemas.openxmlformats.org/officeDocument/2006/relationships/image" Target="../media/image76.png"/></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7.xml"/><Relationship Id="rId3" Type="http://schemas.openxmlformats.org/officeDocument/2006/relationships/image" Target="../media/image2.png"/></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8.xml"/><Relationship Id="rId3" Type="http://schemas.openxmlformats.org/officeDocument/2006/relationships/image" Target="../media/image2.png"/></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9.xml"/><Relationship Id="rId3" Type="http://schemas.openxmlformats.org/officeDocument/2006/relationships/image" Target="../media/image27.png"/><Relationship Id="rId4" Type="http://schemas.openxmlformats.org/officeDocument/2006/relationships/image" Target="../media/image29.png"/><Relationship Id="rId9" Type="http://schemas.openxmlformats.org/officeDocument/2006/relationships/image" Target="../media/image11.png"/><Relationship Id="rId5" Type="http://schemas.openxmlformats.org/officeDocument/2006/relationships/image" Target="../media/image32.png"/><Relationship Id="rId6" Type="http://schemas.openxmlformats.org/officeDocument/2006/relationships/image" Target="../media/image30.png"/><Relationship Id="rId7" Type="http://schemas.openxmlformats.org/officeDocument/2006/relationships/image" Target="../media/image4.png"/><Relationship Id="rId8" Type="http://schemas.openxmlformats.org/officeDocument/2006/relationships/image" Target="../media/image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13.png"/></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0.xml"/><Relationship Id="rId3" Type="http://schemas.openxmlformats.org/officeDocument/2006/relationships/image" Target="../media/image2.png"/></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1.xml"/><Relationship Id="rId3" Type="http://schemas.openxmlformats.org/officeDocument/2006/relationships/image" Target="../media/image2.png"/></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2.xml"/><Relationship Id="rId3" Type="http://schemas.openxmlformats.org/officeDocument/2006/relationships/image" Target="../media/image2.png"/></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3.xml"/><Relationship Id="rId3" Type="http://schemas.openxmlformats.org/officeDocument/2006/relationships/image" Target="../media/image2.png"/></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4.xml"/><Relationship Id="rId3" Type="http://schemas.openxmlformats.org/officeDocument/2006/relationships/image" Target="../media/image2.png"/></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5.xml"/><Relationship Id="rId3" Type="http://schemas.openxmlformats.org/officeDocument/2006/relationships/image" Target="../media/image2.png"/></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6.xml"/><Relationship Id="rId3" Type="http://schemas.openxmlformats.org/officeDocument/2006/relationships/image" Target="../media/image2.png"/></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7.xml"/><Relationship Id="rId3" Type="http://schemas.openxmlformats.org/officeDocument/2006/relationships/image" Target="../media/image2.png"/></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8.xml"/><Relationship Id="rId3" Type="http://schemas.openxmlformats.org/officeDocument/2006/relationships/image" Target="../media/image2.png"/></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9.xml"/><Relationship Id="rId3" Type="http://schemas.openxmlformats.org/officeDocument/2006/relationships/image" Target="../media/image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13.png"/></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0.xml"/><Relationship Id="rId3" Type="http://schemas.openxmlformats.org/officeDocument/2006/relationships/image" Target="../media/image2.png"/></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1.xml"/><Relationship Id="rId3" Type="http://schemas.openxmlformats.org/officeDocument/2006/relationships/image" Target="../media/image2.png"/></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2.xml"/><Relationship Id="rId3" Type="http://schemas.openxmlformats.org/officeDocument/2006/relationships/image" Target="../media/image2.png"/></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3.xml"/><Relationship Id="rId3" Type="http://schemas.openxmlformats.org/officeDocument/2006/relationships/image" Target="../media/image2.png"/></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4.xml"/><Relationship Id="rId3" Type="http://schemas.openxmlformats.org/officeDocument/2006/relationships/image" Target="../media/image1.png"/></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5.xml"/><Relationship Id="rId3" Type="http://schemas.openxmlformats.org/officeDocument/2006/relationships/image" Target="../media/image2.png"/></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6.xml"/><Relationship Id="rId3" Type="http://schemas.openxmlformats.org/officeDocument/2006/relationships/image" Target="../media/image2.png"/></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7.xml"/><Relationship Id="rId3" Type="http://schemas.openxmlformats.org/officeDocument/2006/relationships/image" Target="../media/image2.png"/></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8.xml"/><Relationship Id="rId3" Type="http://schemas.openxmlformats.org/officeDocument/2006/relationships/image" Target="../media/image95.png"/><Relationship Id="rId4" Type="http://schemas.openxmlformats.org/officeDocument/2006/relationships/image" Target="../media/image103.png"/></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9.xml"/><Relationship Id="rId3" Type="http://schemas.openxmlformats.org/officeDocument/2006/relationships/image" Target="../media/image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12.png"/><Relationship Id="rId4" Type="http://schemas.openxmlformats.org/officeDocument/2006/relationships/image" Target="../media/image3.png"/><Relationship Id="rId5" Type="http://schemas.openxmlformats.org/officeDocument/2006/relationships/image" Target="../media/image18.png"/><Relationship Id="rId6" Type="http://schemas.openxmlformats.org/officeDocument/2006/relationships/image" Target="../media/image11.png"/><Relationship Id="rId7" Type="http://schemas.openxmlformats.org/officeDocument/2006/relationships/image" Target="../media/image4.png"/><Relationship Id="rId8" Type="http://schemas.openxmlformats.org/officeDocument/2006/relationships/image" Target="../media/image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12.png"/><Relationship Id="rId4" Type="http://schemas.openxmlformats.org/officeDocument/2006/relationships/image" Target="../media/image3.png"/><Relationship Id="rId5" Type="http://schemas.openxmlformats.org/officeDocument/2006/relationships/image" Target="../media/image18.png"/><Relationship Id="rId6" Type="http://schemas.openxmlformats.org/officeDocument/2006/relationships/image" Target="../media/image11.png"/><Relationship Id="rId7" Type="http://schemas.openxmlformats.org/officeDocument/2006/relationships/image" Target="../media/image4.png"/><Relationship Id="rId8"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11.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11.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1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1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1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1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1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1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1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1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1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1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1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1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1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1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11.png"/><Relationship Id="rId4" Type="http://schemas.openxmlformats.org/officeDocument/2006/relationships/image" Target="../media/image1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1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png"/></Relationships>
</file>

<file path=ppt/slides/_rels/slide50.xml.rels><?xml version="1.0" encoding="UTF-8" standalone="yes"?><Relationships xmlns="http://schemas.openxmlformats.org/package/2006/relationships"><Relationship Id="rId11" Type="http://schemas.openxmlformats.org/officeDocument/2006/relationships/image" Target="../media/image19.png"/><Relationship Id="rId10" Type="http://schemas.openxmlformats.org/officeDocument/2006/relationships/image" Target="../media/image17.png"/><Relationship Id="rId13" Type="http://schemas.openxmlformats.org/officeDocument/2006/relationships/image" Target="../media/image26.png"/><Relationship Id="rId12"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23.png"/><Relationship Id="rId4" Type="http://schemas.openxmlformats.org/officeDocument/2006/relationships/image" Target="../media/image21.png"/><Relationship Id="rId9" Type="http://schemas.openxmlformats.org/officeDocument/2006/relationships/image" Target="../media/image16.png"/><Relationship Id="rId15" Type="http://schemas.openxmlformats.org/officeDocument/2006/relationships/image" Target="../media/image24.png"/><Relationship Id="rId14" Type="http://schemas.openxmlformats.org/officeDocument/2006/relationships/image" Target="../media/image28.png"/><Relationship Id="rId17" Type="http://schemas.openxmlformats.org/officeDocument/2006/relationships/image" Target="../media/image20.png"/><Relationship Id="rId16" Type="http://schemas.openxmlformats.org/officeDocument/2006/relationships/image" Target="../media/image25.png"/><Relationship Id="rId5" Type="http://schemas.openxmlformats.org/officeDocument/2006/relationships/image" Target="../media/image22.png"/><Relationship Id="rId6" Type="http://schemas.openxmlformats.org/officeDocument/2006/relationships/image" Target="../media/image4.png"/><Relationship Id="rId18" Type="http://schemas.openxmlformats.org/officeDocument/2006/relationships/image" Target="../media/image11.png"/><Relationship Id="rId7" Type="http://schemas.openxmlformats.org/officeDocument/2006/relationships/image" Target="../media/image9.png"/><Relationship Id="rId8" Type="http://schemas.openxmlformats.org/officeDocument/2006/relationships/image" Target="../media/image34.png"/></Relationships>
</file>

<file path=ppt/slides/_rels/slide51.xml.rels><?xml version="1.0" encoding="UTF-8" standalone="yes"?><Relationships xmlns="http://schemas.openxmlformats.org/package/2006/relationships"><Relationship Id="rId11" Type="http://schemas.openxmlformats.org/officeDocument/2006/relationships/image" Target="../media/image19.png"/><Relationship Id="rId10" Type="http://schemas.openxmlformats.org/officeDocument/2006/relationships/image" Target="../media/image17.png"/><Relationship Id="rId13" Type="http://schemas.openxmlformats.org/officeDocument/2006/relationships/image" Target="../media/image26.png"/><Relationship Id="rId12"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7.png"/><Relationship Id="rId4" Type="http://schemas.openxmlformats.org/officeDocument/2006/relationships/image" Target="../media/image13.png"/><Relationship Id="rId9" Type="http://schemas.openxmlformats.org/officeDocument/2006/relationships/image" Target="../media/image16.png"/><Relationship Id="rId15" Type="http://schemas.openxmlformats.org/officeDocument/2006/relationships/image" Target="../media/image24.png"/><Relationship Id="rId14" Type="http://schemas.openxmlformats.org/officeDocument/2006/relationships/image" Target="../media/image28.png"/><Relationship Id="rId17" Type="http://schemas.openxmlformats.org/officeDocument/2006/relationships/image" Target="../media/image20.png"/><Relationship Id="rId16" Type="http://schemas.openxmlformats.org/officeDocument/2006/relationships/image" Target="../media/image25.png"/><Relationship Id="rId5" Type="http://schemas.openxmlformats.org/officeDocument/2006/relationships/image" Target="../media/image22.png"/><Relationship Id="rId6" Type="http://schemas.openxmlformats.org/officeDocument/2006/relationships/image" Target="../media/image34.png"/><Relationship Id="rId7" Type="http://schemas.openxmlformats.org/officeDocument/2006/relationships/image" Target="../media/image4.png"/><Relationship Id="rId8" Type="http://schemas.openxmlformats.org/officeDocument/2006/relationships/image" Target="../media/image9.png"/></Relationships>
</file>

<file path=ppt/slides/_rels/slide52.xml.rels><?xml version="1.0" encoding="UTF-8" standalone="yes"?><Relationships xmlns="http://schemas.openxmlformats.org/package/2006/relationships"><Relationship Id="rId11" Type="http://schemas.openxmlformats.org/officeDocument/2006/relationships/image" Target="../media/image19.png"/><Relationship Id="rId10" Type="http://schemas.openxmlformats.org/officeDocument/2006/relationships/image" Target="../media/image17.png"/><Relationship Id="rId13" Type="http://schemas.openxmlformats.org/officeDocument/2006/relationships/image" Target="../media/image26.png"/><Relationship Id="rId12"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7.png"/><Relationship Id="rId4" Type="http://schemas.openxmlformats.org/officeDocument/2006/relationships/image" Target="../media/image13.png"/><Relationship Id="rId9" Type="http://schemas.openxmlformats.org/officeDocument/2006/relationships/image" Target="../media/image16.png"/><Relationship Id="rId15" Type="http://schemas.openxmlformats.org/officeDocument/2006/relationships/image" Target="../media/image24.png"/><Relationship Id="rId14" Type="http://schemas.openxmlformats.org/officeDocument/2006/relationships/image" Target="../media/image28.png"/><Relationship Id="rId17" Type="http://schemas.openxmlformats.org/officeDocument/2006/relationships/image" Target="../media/image20.png"/><Relationship Id="rId16" Type="http://schemas.openxmlformats.org/officeDocument/2006/relationships/image" Target="../media/image25.png"/><Relationship Id="rId5" Type="http://schemas.openxmlformats.org/officeDocument/2006/relationships/image" Target="../media/image22.png"/><Relationship Id="rId6" Type="http://schemas.openxmlformats.org/officeDocument/2006/relationships/image" Target="../media/image34.png"/><Relationship Id="rId7" Type="http://schemas.openxmlformats.org/officeDocument/2006/relationships/image" Target="../media/image4.png"/><Relationship Id="rId8" Type="http://schemas.openxmlformats.org/officeDocument/2006/relationships/image" Target="../media/image9.png"/></Relationships>
</file>

<file path=ppt/slides/_rels/slide53.xml.rels><?xml version="1.0" encoding="UTF-8" standalone="yes"?><Relationships xmlns="http://schemas.openxmlformats.org/package/2006/relationships"><Relationship Id="rId11" Type="http://schemas.openxmlformats.org/officeDocument/2006/relationships/image" Target="../media/image19.png"/><Relationship Id="rId10" Type="http://schemas.openxmlformats.org/officeDocument/2006/relationships/image" Target="../media/image17.png"/><Relationship Id="rId13" Type="http://schemas.openxmlformats.org/officeDocument/2006/relationships/image" Target="../media/image26.png"/><Relationship Id="rId12"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7.png"/><Relationship Id="rId4" Type="http://schemas.openxmlformats.org/officeDocument/2006/relationships/image" Target="../media/image13.png"/><Relationship Id="rId9" Type="http://schemas.openxmlformats.org/officeDocument/2006/relationships/image" Target="../media/image16.png"/><Relationship Id="rId15" Type="http://schemas.openxmlformats.org/officeDocument/2006/relationships/image" Target="../media/image24.png"/><Relationship Id="rId14" Type="http://schemas.openxmlformats.org/officeDocument/2006/relationships/image" Target="../media/image28.png"/><Relationship Id="rId17" Type="http://schemas.openxmlformats.org/officeDocument/2006/relationships/image" Target="../media/image20.png"/><Relationship Id="rId16" Type="http://schemas.openxmlformats.org/officeDocument/2006/relationships/image" Target="../media/image25.png"/><Relationship Id="rId5" Type="http://schemas.openxmlformats.org/officeDocument/2006/relationships/image" Target="../media/image22.png"/><Relationship Id="rId6" Type="http://schemas.openxmlformats.org/officeDocument/2006/relationships/image" Target="../media/image34.png"/><Relationship Id="rId7" Type="http://schemas.openxmlformats.org/officeDocument/2006/relationships/image" Target="../media/image4.png"/><Relationship Id="rId8" Type="http://schemas.openxmlformats.org/officeDocument/2006/relationships/image" Target="../media/image9.png"/></Relationships>
</file>

<file path=ppt/slides/_rels/slide54.xml.rels><?xml version="1.0" encoding="UTF-8" standalone="yes"?><Relationships xmlns="http://schemas.openxmlformats.org/package/2006/relationships"><Relationship Id="rId11" Type="http://schemas.openxmlformats.org/officeDocument/2006/relationships/image" Target="../media/image26.png"/><Relationship Id="rId10" Type="http://schemas.openxmlformats.org/officeDocument/2006/relationships/image" Target="../media/image14.png"/><Relationship Id="rId13" Type="http://schemas.openxmlformats.org/officeDocument/2006/relationships/image" Target="../media/image24.png"/><Relationship Id="rId12" Type="http://schemas.openxmlformats.org/officeDocument/2006/relationships/image" Target="../media/image28.png"/><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22.png"/><Relationship Id="rId4" Type="http://schemas.openxmlformats.org/officeDocument/2006/relationships/image" Target="../media/image34.png"/><Relationship Id="rId9" Type="http://schemas.openxmlformats.org/officeDocument/2006/relationships/image" Target="../media/image19.png"/><Relationship Id="rId15" Type="http://schemas.openxmlformats.org/officeDocument/2006/relationships/image" Target="../media/image20.png"/><Relationship Id="rId14" Type="http://schemas.openxmlformats.org/officeDocument/2006/relationships/image" Target="../media/image25.png"/><Relationship Id="rId5" Type="http://schemas.openxmlformats.org/officeDocument/2006/relationships/image" Target="../media/image7.png"/><Relationship Id="rId6" Type="http://schemas.openxmlformats.org/officeDocument/2006/relationships/image" Target="../media/image13.png"/><Relationship Id="rId7" Type="http://schemas.openxmlformats.org/officeDocument/2006/relationships/image" Target="../media/image16.png"/><Relationship Id="rId8" Type="http://schemas.openxmlformats.org/officeDocument/2006/relationships/image" Target="../media/image17.png"/></Relationships>
</file>

<file path=ppt/slides/_rels/slide55.xml.rels><?xml version="1.0" encoding="UTF-8" standalone="yes"?><Relationships xmlns="http://schemas.openxmlformats.org/package/2006/relationships"><Relationship Id="rId11" Type="http://schemas.openxmlformats.org/officeDocument/2006/relationships/image" Target="../media/image26.png"/><Relationship Id="rId10" Type="http://schemas.openxmlformats.org/officeDocument/2006/relationships/image" Target="../media/image14.png"/><Relationship Id="rId13" Type="http://schemas.openxmlformats.org/officeDocument/2006/relationships/image" Target="../media/image24.png"/><Relationship Id="rId12" Type="http://schemas.openxmlformats.org/officeDocument/2006/relationships/image" Target="../media/image28.png"/><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22.png"/><Relationship Id="rId4" Type="http://schemas.openxmlformats.org/officeDocument/2006/relationships/image" Target="../media/image34.png"/><Relationship Id="rId9" Type="http://schemas.openxmlformats.org/officeDocument/2006/relationships/image" Target="../media/image19.png"/><Relationship Id="rId15" Type="http://schemas.openxmlformats.org/officeDocument/2006/relationships/image" Target="../media/image20.png"/><Relationship Id="rId14" Type="http://schemas.openxmlformats.org/officeDocument/2006/relationships/image" Target="../media/image25.png"/><Relationship Id="rId17" Type="http://schemas.openxmlformats.org/officeDocument/2006/relationships/image" Target="../media/image37.png"/><Relationship Id="rId16" Type="http://schemas.openxmlformats.org/officeDocument/2006/relationships/image" Target="../media/image36.png"/><Relationship Id="rId5" Type="http://schemas.openxmlformats.org/officeDocument/2006/relationships/image" Target="../media/image7.png"/><Relationship Id="rId6" Type="http://schemas.openxmlformats.org/officeDocument/2006/relationships/image" Target="../media/image13.png"/><Relationship Id="rId18" Type="http://schemas.openxmlformats.org/officeDocument/2006/relationships/image" Target="../media/image31.png"/><Relationship Id="rId7" Type="http://schemas.openxmlformats.org/officeDocument/2006/relationships/image" Target="../media/image16.png"/><Relationship Id="rId8" Type="http://schemas.openxmlformats.org/officeDocument/2006/relationships/image" Target="../media/image17.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27.png"/><Relationship Id="rId4" Type="http://schemas.openxmlformats.org/officeDocument/2006/relationships/image" Target="../media/image29.png"/><Relationship Id="rId9" Type="http://schemas.openxmlformats.org/officeDocument/2006/relationships/image" Target="../media/image11.png"/><Relationship Id="rId5" Type="http://schemas.openxmlformats.org/officeDocument/2006/relationships/image" Target="../media/image32.png"/><Relationship Id="rId6" Type="http://schemas.openxmlformats.org/officeDocument/2006/relationships/image" Target="../media/image30.png"/><Relationship Id="rId7" Type="http://schemas.openxmlformats.org/officeDocument/2006/relationships/image" Target="../media/image4.png"/><Relationship Id="rId8" Type="http://schemas.openxmlformats.org/officeDocument/2006/relationships/image" Target="../media/image9.png"/></Relationships>
</file>

<file path=ppt/slides/_rels/slide57.xml.rels><?xml version="1.0" encoding="UTF-8" standalone="yes"?><Relationships xmlns="http://schemas.openxmlformats.org/package/2006/relationships"><Relationship Id="rId10" Type="http://schemas.openxmlformats.org/officeDocument/2006/relationships/image" Target="../media/image15.png"/><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27.png"/><Relationship Id="rId4" Type="http://schemas.openxmlformats.org/officeDocument/2006/relationships/image" Target="../media/image29.png"/><Relationship Id="rId9" Type="http://schemas.openxmlformats.org/officeDocument/2006/relationships/image" Target="../media/image11.png"/><Relationship Id="rId5" Type="http://schemas.openxmlformats.org/officeDocument/2006/relationships/image" Target="../media/image32.png"/><Relationship Id="rId6" Type="http://schemas.openxmlformats.org/officeDocument/2006/relationships/image" Target="../media/image30.png"/><Relationship Id="rId7" Type="http://schemas.openxmlformats.org/officeDocument/2006/relationships/image" Target="../media/image4.png"/><Relationship Id="rId8" Type="http://schemas.openxmlformats.org/officeDocument/2006/relationships/image" Target="../media/image9.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32.png"/><Relationship Id="rId4" Type="http://schemas.openxmlformats.org/officeDocument/2006/relationships/image" Target="../media/image30.png"/><Relationship Id="rId5" Type="http://schemas.openxmlformats.org/officeDocument/2006/relationships/image" Target="../media/image4.png"/><Relationship Id="rId6" Type="http://schemas.openxmlformats.org/officeDocument/2006/relationships/image" Target="../media/image9.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32.png"/><Relationship Id="rId4" Type="http://schemas.openxmlformats.org/officeDocument/2006/relationships/image" Target="../media/image30.png"/><Relationship Id="rId5" Type="http://schemas.openxmlformats.org/officeDocument/2006/relationships/image" Target="../media/image4.png"/><Relationship Id="rId6"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32.png"/><Relationship Id="rId4" Type="http://schemas.openxmlformats.org/officeDocument/2006/relationships/image" Target="../media/image30.png"/><Relationship Id="rId5" Type="http://schemas.openxmlformats.org/officeDocument/2006/relationships/image" Target="../media/image4.png"/><Relationship Id="rId6" Type="http://schemas.openxmlformats.org/officeDocument/2006/relationships/image" Target="../media/image9.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32.png"/><Relationship Id="rId4" Type="http://schemas.openxmlformats.org/officeDocument/2006/relationships/image" Target="../media/image30.png"/><Relationship Id="rId9" Type="http://schemas.openxmlformats.org/officeDocument/2006/relationships/image" Target="../media/image31.png"/><Relationship Id="rId5" Type="http://schemas.openxmlformats.org/officeDocument/2006/relationships/image" Target="../media/image4.png"/><Relationship Id="rId6" Type="http://schemas.openxmlformats.org/officeDocument/2006/relationships/image" Target="../media/image9.png"/><Relationship Id="rId7" Type="http://schemas.openxmlformats.org/officeDocument/2006/relationships/image" Target="../media/image36.png"/><Relationship Id="rId8" Type="http://schemas.openxmlformats.org/officeDocument/2006/relationships/image" Target="../media/image37.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32.png"/><Relationship Id="rId4" Type="http://schemas.openxmlformats.org/officeDocument/2006/relationships/image" Target="../media/image30.png"/><Relationship Id="rId5" Type="http://schemas.openxmlformats.org/officeDocument/2006/relationships/image" Target="../media/image4.png"/><Relationship Id="rId6" Type="http://schemas.openxmlformats.org/officeDocument/2006/relationships/image" Target="../media/image9.png"/><Relationship Id="rId7" Type="http://schemas.openxmlformats.org/officeDocument/2006/relationships/image" Target="../media/image29.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27.png"/><Relationship Id="rId4" Type="http://schemas.openxmlformats.org/officeDocument/2006/relationships/image" Target="../media/image32.png"/><Relationship Id="rId5" Type="http://schemas.openxmlformats.org/officeDocument/2006/relationships/image" Target="../media/image30.png"/><Relationship Id="rId6" Type="http://schemas.openxmlformats.org/officeDocument/2006/relationships/image" Target="../media/image35.png"/><Relationship Id="rId7" Type="http://schemas.openxmlformats.org/officeDocument/2006/relationships/image" Target="../media/image44.png"/><Relationship Id="rId8" Type="http://schemas.openxmlformats.org/officeDocument/2006/relationships/image" Target="../media/image15.png"/></Relationships>
</file>

<file path=ppt/slides/_rels/slide64.xml.rels><?xml version="1.0" encoding="UTF-8" standalone="yes"?><Relationships xmlns="http://schemas.openxmlformats.org/package/2006/relationships"><Relationship Id="rId11" Type="http://schemas.openxmlformats.org/officeDocument/2006/relationships/image" Target="../media/image38.png"/><Relationship Id="rId10" Type="http://schemas.openxmlformats.org/officeDocument/2006/relationships/image" Target="../media/image9.png"/><Relationship Id="rId12" Type="http://schemas.openxmlformats.org/officeDocument/2006/relationships/image" Target="../media/image41.png"/><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11.png"/><Relationship Id="rId4" Type="http://schemas.openxmlformats.org/officeDocument/2006/relationships/image" Target="../media/image48.png"/><Relationship Id="rId9" Type="http://schemas.openxmlformats.org/officeDocument/2006/relationships/image" Target="../media/image4.png"/><Relationship Id="rId5" Type="http://schemas.openxmlformats.org/officeDocument/2006/relationships/image" Target="../media/image33.png"/><Relationship Id="rId6" Type="http://schemas.openxmlformats.org/officeDocument/2006/relationships/image" Target="../media/image43.png"/><Relationship Id="rId7" Type="http://schemas.openxmlformats.org/officeDocument/2006/relationships/image" Target="../media/image40.png"/><Relationship Id="rId8" Type="http://schemas.openxmlformats.org/officeDocument/2006/relationships/image" Target="../media/image39.png"/></Relationships>
</file>

<file path=ppt/slides/_rels/slide65.xml.rels><?xml version="1.0" encoding="UTF-8" standalone="yes"?><Relationships xmlns="http://schemas.openxmlformats.org/package/2006/relationships"><Relationship Id="rId10" Type="http://schemas.openxmlformats.org/officeDocument/2006/relationships/image" Target="../media/image37.png"/><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48.png"/><Relationship Id="rId4" Type="http://schemas.openxmlformats.org/officeDocument/2006/relationships/image" Target="../media/image33.png"/><Relationship Id="rId9" Type="http://schemas.openxmlformats.org/officeDocument/2006/relationships/image" Target="../media/image9.png"/><Relationship Id="rId5" Type="http://schemas.openxmlformats.org/officeDocument/2006/relationships/image" Target="../media/image43.png"/><Relationship Id="rId6" Type="http://schemas.openxmlformats.org/officeDocument/2006/relationships/image" Target="../media/image40.png"/><Relationship Id="rId7" Type="http://schemas.openxmlformats.org/officeDocument/2006/relationships/image" Target="../media/image39.png"/><Relationship Id="rId8" Type="http://schemas.openxmlformats.org/officeDocument/2006/relationships/image" Target="../media/image4.png"/></Relationships>
</file>

<file path=ppt/slides/_rels/slide66.xml.rels><?xml version="1.0" encoding="UTF-8" standalone="yes"?><Relationships xmlns="http://schemas.openxmlformats.org/package/2006/relationships"><Relationship Id="rId10" Type="http://schemas.openxmlformats.org/officeDocument/2006/relationships/image" Target="../media/image37.png"/><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48.png"/><Relationship Id="rId4" Type="http://schemas.openxmlformats.org/officeDocument/2006/relationships/image" Target="../media/image33.png"/><Relationship Id="rId9" Type="http://schemas.openxmlformats.org/officeDocument/2006/relationships/image" Target="../media/image9.png"/><Relationship Id="rId5" Type="http://schemas.openxmlformats.org/officeDocument/2006/relationships/image" Target="../media/image43.png"/><Relationship Id="rId6" Type="http://schemas.openxmlformats.org/officeDocument/2006/relationships/image" Target="../media/image40.png"/><Relationship Id="rId7" Type="http://schemas.openxmlformats.org/officeDocument/2006/relationships/image" Target="../media/image39.png"/><Relationship Id="rId8" Type="http://schemas.openxmlformats.org/officeDocument/2006/relationships/image" Target="../media/image4.png"/></Relationships>
</file>

<file path=ppt/slides/_rels/slide67.xml.rels><?xml version="1.0" encoding="UTF-8" standalone="yes"?><Relationships xmlns="http://schemas.openxmlformats.org/package/2006/relationships"><Relationship Id="rId10" Type="http://schemas.openxmlformats.org/officeDocument/2006/relationships/image" Target="../media/image37.png"/><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image" Target="../media/image48.png"/><Relationship Id="rId4" Type="http://schemas.openxmlformats.org/officeDocument/2006/relationships/image" Target="../media/image33.png"/><Relationship Id="rId9" Type="http://schemas.openxmlformats.org/officeDocument/2006/relationships/image" Target="../media/image9.png"/><Relationship Id="rId5" Type="http://schemas.openxmlformats.org/officeDocument/2006/relationships/image" Target="../media/image43.png"/><Relationship Id="rId6" Type="http://schemas.openxmlformats.org/officeDocument/2006/relationships/image" Target="../media/image40.png"/><Relationship Id="rId7" Type="http://schemas.openxmlformats.org/officeDocument/2006/relationships/image" Target="../media/image39.png"/><Relationship Id="rId8" Type="http://schemas.openxmlformats.org/officeDocument/2006/relationships/image" Target="../media/image4.png"/></Relationships>
</file>

<file path=ppt/slides/_rels/slide68.xml.rels><?xml version="1.0" encoding="UTF-8" standalone="yes"?><Relationships xmlns="http://schemas.openxmlformats.org/package/2006/relationships"><Relationship Id="rId11" Type="http://schemas.openxmlformats.org/officeDocument/2006/relationships/image" Target="../media/image37.png"/><Relationship Id="rId10" Type="http://schemas.openxmlformats.org/officeDocument/2006/relationships/image" Target="../media/image36.png"/><Relationship Id="rId12" Type="http://schemas.openxmlformats.org/officeDocument/2006/relationships/image" Target="../media/image31.png"/><Relationship Id="rId1" Type="http://schemas.openxmlformats.org/officeDocument/2006/relationships/slideLayout" Target="../slideLayouts/slideLayout1.xml"/><Relationship Id="rId2" Type="http://schemas.openxmlformats.org/officeDocument/2006/relationships/notesSlide" Target="../notesSlides/notesSlide68.xml"/><Relationship Id="rId3" Type="http://schemas.openxmlformats.org/officeDocument/2006/relationships/image" Target="../media/image48.png"/><Relationship Id="rId4" Type="http://schemas.openxmlformats.org/officeDocument/2006/relationships/image" Target="../media/image33.png"/><Relationship Id="rId9" Type="http://schemas.openxmlformats.org/officeDocument/2006/relationships/image" Target="../media/image9.png"/><Relationship Id="rId5" Type="http://schemas.openxmlformats.org/officeDocument/2006/relationships/image" Target="../media/image43.png"/><Relationship Id="rId6" Type="http://schemas.openxmlformats.org/officeDocument/2006/relationships/image" Target="../media/image40.png"/><Relationship Id="rId7" Type="http://schemas.openxmlformats.org/officeDocument/2006/relationships/image" Target="../media/image39.png"/><Relationship Id="rId8" Type="http://schemas.openxmlformats.org/officeDocument/2006/relationships/image" Target="../media/image4.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image" Target="../media/image45.png"/><Relationship Id="rId4" Type="http://schemas.openxmlformats.org/officeDocument/2006/relationships/image" Target="../media/image11.png"/><Relationship Id="rId9" Type="http://schemas.openxmlformats.org/officeDocument/2006/relationships/image" Target="../media/image42.png"/><Relationship Id="rId5" Type="http://schemas.openxmlformats.org/officeDocument/2006/relationships/image" Target="../media/image46.png"/><Relationship Id="rId6" Type="http://schemas.openxmlformats.org/officeDocument/2006/relationships/image" Target="../media/image52.png"/><Relationship Id="rId7" Type="http://schemas.openxmlformats.org/officeDocument/2006/relationships/image" Target="../media/image47.png"/><Relationship Id="rId8" Type="http://schemas.openxmlformats.org/officeDocument/2006/relationships/image" Target="../media/image4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0.xml"/><Relationship Id="rId3" Type="http://schemas.openxmlformats.org/officeDocument/2006/relationships/image" Target="../media/image46.png"/><Relationship Id="rId4" Type="http://schemas.openxmlformats.org/officeDocument/2006/relationships/image" Target="../media/image52.png"/><Relationship Id="rId5" Type="http://schemas.openxmlformats.org/officeDocument/2006/relationships/image" Target="../media/image47.png"/><Relationship Id="rId6" Type="http://schemas.openxmlformats.org/officeDocument/2006/relationships/image" Target="../media/image49.png"/><Relationship Id="rId7" Type="http://schemas.openxmlformats.org/officeDocument/2006/relationships/image" Target="../media/image51.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1.xml"/><Relationship Id="rId3" Type="http://schemas.openxmlformats.org/officeDocument/2006/relationships/image" Target="../media/image46.png"/><Relationship Id="rId4" Type="http://schemas.openxmlformats.org/officeDocument/2006/relationships/image" Target="../media/image52.png"/><Relationship Id="rId5" Type="http://schemas.openxmlformats.org/officeDocument/2006/relationships/image" Target="../media/image47.png"/><Relationship Id="rId6" Type="http://schemas.openxmlformats.org/officeDocument/2006/relationships/image" Target="../media/image49.png"/><Relationship Id="rId7" Type="http://schemas.openxmlformats.org/officeDocument/2006/relationships/image" Target="../media/image51.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2.xml"/><Relationship Id="rId3" Type="http://schemas.openxmlformats.org/officeDocument/2006/relationships/image" Target="../media/image45.png"/><Relationship Id="rId4" Type="http://schemas.openxmlformats.org/officeDocument/2006/relationships/image" Target="../media/image11.png"/><Relationship Id="rId5" Type="http://schemas.openxmlformats.org/officeDocument/2006/relationships/image" Target="../media/image50.png"/><Relationship Id="rId6" Type="http://schemas.openxmlformats.org/officeDocument/2006/relationships/image" Target="../media/image63.png"/><Relationship Id="rId7" Type="http://schemas.openxmlformats.org/officeDocument/2006/relationships/image" Target="../media/image9.png"/><Relationship Id="rId8" Type="http://schemas.openxmlformats.org/officeDocument/2006/relationships/image" Target="../media/image4.png"/></Relationships>
</file>

<file path=ppt/slides/_rels/slide73.xml.rels><?xml version="1.0" encoding="UTF-8" standalone="yes"?><Relationships xmlns="http://schemas.openxmlformats.org/package/2006/relationships"><Relationship Id="rId11" Type="http://schemas.openxmlformats.org/officeDocument/2006/relationships/image" Target="../media/image47.png"/><Relationship Id="rId10" Type="http://schemas.openxmlformats.org/officeDocument/2006/relationships/image" Target="../media/image52.png"/><Relationship Id="rId12" Type="http://schemas.openxmlformats.org/officeDocument/2006/relationships/image" Target="../media/image49.png"/><Relationship Id="rId1" Type="http://schemas.openxmlformats.org/officeDocument/2006/relationships/slideLayout" Target="../slideLayouts/slideLayout1.xml"/><Relationship Id="rId2" Type="http://schemas.openxmlformats.org/officeDocument/2006/relationships/notesSlide" Target="../notesSlides/notesSlide73.xml"/><Relationship Id="rId3" Type="http://schemas.openxmlformats.org/officeDocument/2006/relationships/image" Target="../media/image45.png"/><Relationship Id="rId4" Type="http://schemas.openxmlformats.org/officeDocument/2006/relationships/image" Target="../media/image11.png"/><Relationship Id="rId9" Type="http://schemas.openxmlformats.org/officeDocument/2006/relationships/image" Target="../media/image46.png"/><Relationship Id="rId5" Type="http://schemas.openxmlformats.org/officeDocument/2006/relationships/image" Target="../media/image50.png"/><Relationship Id="rId6" Type="http://schemas.openxmlformats.org/officeDocument/2006/relationships/image" Target="../media/image63.png"/><Relationship Id="rId7" Type="http://schemas.openxmlformats.org/officeDocument/2006/relationships/image" Target="../media/image9.png"/><Relationship Id="rId8" Type="http://schemas.openxmlformats.org/officeDocument/2006/relationships/image" Target="../media/image4.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4.xml"/><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52.png"/><Relationship Id="rId6" Type="http://schemas.openxmlformats.org/officeDocument/2006/relationships/image" Target="../media/image47.png"/><Relationship Id="rId7" Type="http://schemas.openxmlformats.org/officeDocument/2006/relationships/image" Target="../media/image49.png"/><Relationship Id="rId8" Type="http://schemas.openxmlformats.org/officeDocument/2006/relationships/image" Target="../media/image63.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5.xml"/><Relationship Id="rId3" Type="http://schemas.openxmlformats.org/officeDocument/2006/relationships/image" Target="../media/image45.png"/><Relationship Id="rId4" Type="http://schemas.openxmlformats.org/officeDocument/2006/relationships/image" Target="../media/image55.png"/><Relationship Id="rId5" Type="http://schemas.openxmlformats.org/officeDocument/2006/relationships/image" Target="../media/image52.png"/><Relationship Id="rId6" Type="http://schemas.openxmlformats.org/officeDocument/2006/relationships/image" Target="../media/image49.png"/><Relationship Id="rId7" Type="http://schemas.openxmlformats.org/officeDocument/2006/relationships/image" Target="../media/image54.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6.xml"/><Relationship Id="rId3" Type="http://schemas.openxmlformats.org/officeDocument/2006/relationships/image" Target="../media/image45.png"/><Relationship Id="rId4" Type="http://schemas.openxmlformats.org/officeDocument/2006/relationships/image" Target="../media/image55.png"/><Relationship Id="rId5" Type="http://schemas.openxmlformats.org/officeDocument/2006/relationships/image" Target="../media/image52.png"/><Relationship Id="rId6" Type="http://schemas.openxmlformats.org/officeDocument/2006/relationships/image" Target="../media/image49.png"/><Relationship Id="rId7" Type="http://schemas.openxmlformats.org/officeDocument/2006/relationships/image" Target="../media/image54.png"/><Relationship Id="rId8" Type="http://schemas.openxmlformats.org/officeDocument/2006/relationships/image" Target="../media/image61.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7.xml"/><Relationship Id="rId3" Type="http://schemas.openxmlformats.org/officeDocument/2006/relationships/image" Target="../media/image58.png"/><Relationship Id="rId4" Type="http://schemas.openxmlformats.org/officeDocument/2006/relationships/image" Target="../media/image68.png"/><Relationship Id="rId5" Type="http://schemas.openxmlformats.org/officeDocument/2006/relationships/image" Target="../media/image76.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8.xml"/><Relationship Id="rId3" Type="http://schemas.openxmlformats.org/officeDocument/2006/relationships/image" Target="../media/image51.png"/><Relationship Id="rId4" Type="http://schemas.openxmlformats.org/officeDocument/2006/relationships/image" Target="../media/image63.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9.xml"/><Relationship Id="rId3" Type="http://schemas.openxmlformats.org/officeDocument/2006/relationships/image" Target="../media/image56.png"/><Relationship Id="rId4" Type="http://schemas.openxmlformats.org/officeDocument/2006/relationships/image" Target="../media/image60.png"/><Relationship Id="rId5" Type="http://schemas.openxmlformats.org/officeDocument/2006/relationships/image" Target="../media/image62.png"/><Relationship Id="rId6" Type="http://schemas.openxmlformats.org/officeDocument/2006/relationships/image" Target="../media/image64.png"/><Relationship Id="rId7" Type="http://schemas.openxmlformats.org/officeDocument/2006/relationships/image" Target="../media/image140.png"/><Relationship Id="rId8" Type="http://schemas.openxmlformats.org/officeDocument/2006/relationships/image" Target="../media/image6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png"/></Relationships>
</file>

<file path=ppt/slides/_rels/slide80.xml.rels><?xml version="1.0" encoding="UTF-8" standalone="yes"?><Relationships xmlns="http://schemas.openxmlformats.org/package/2006/relationships"><Relationship Id="rId11" Type="http://schemas.openxmlformats.org/officeDocument/2006/relationships/image" Target="../media/image94.png"/><Relationship Id="rId10" Type="http://schemas.openxmlformats.org/officeDocument/2006/relationships/image" Target="../media/image60.png"/><Relationship Id="rId13" Type="http://schemas.openxmlformats.org/officeDocument/2006/relationships/image" Target="../media/image74.png"/><Relationship Id="rId12" Type="http://schemas.openxmlformats.org/officeDocument/2006/relationships/image" Target="../media/image79.png"/><Relationship Id="rId1" Type="http://schemas.openxmlformats.org/officeDocument/2006/relationships/slideLayout" Target="../slideLayouts/slideLayout1.xml"/><Relationship Id="rId2" Type="http://schemas.openxmlformats.org/officeDocument/2006/relationships/notesSlide" Target="../notesSlides/notesSlide80.xml"/><Relationship Id="rId3" Type="http://schemas.openxmlformats.org/officeDocument/2006/relationships/image" Target="../media/image73.png"/><Relationship Id="rId4" Type="http://schemas.openxmlformats.org/officeDocument/2006/relationships/image" Target="../media/image69.png"/><Relationship Id="rId9" Type="http://schemas.openxmlformats.org/officeDocument/2006/relationships/image" Target="../media/image72.png"/><Relationship Id="rId15" Type="http://schemas.openxmlformats.org/officeDocument/2006/relationships/image" Target="../media/image78.png"/><Relationship Id="rId14" Type="http://schemas.openxmlformats.org/officeDocument/2006/relationships/image" Target="../media/image82.png"/><Relationship Id="rId16" Type="http://schemas.openxmlformats.org/officeDocument/2006/relationships/image" Target="../media/image75.png"/><Relationship Id="rId5" Type="http://schemas.openxmlformats.org/officeDocument/2006/relationships/image" Target="../media/image77.png"/><Relationship Id="rId6" Type="http://schemas.openxmlformats.org/officeDocument/2006/relationships/image" Target="../media/image71.png"/><Relationship Id="rId7" Type="http://schemas.openxmlformats.org/officeDocument/2006/relationships/image" Target="../media/image65.png"/><Relationship Id="rId8" Type="http://schemas.openxmlformats.org/officeDocument/2006/relationships/image" Target="../media/image70.png"/></Relationships>
</file>

<file path=ppt/slides/_rels/slide81.xml.rels><?xml version="1.0" encoding="UTF-8" standalone="yes"?><Relationships xmlns="http://schemas.openxmlformats.org/package/2006/relationships"><Relationship Id="rId10" Type="http://schemas.openxmlformats.org/officeDocument/2006/relationships/image" Target="../media/image56.png"/><Relationship Id="rId1" Type="http://schemas.openxmlformats.org/officeDocument/2006/relationships/slideLayout" Target="../slideLayouts/slideLayout1.xml"/><Relationship Id="rId2" Type="http://schemas.openxmlformats.org/officeDocument/2006/relationships/notesSlide" Target="../notesSlides/notesSlide81.xml"/><Relationship Id="rId3" Type="http://schemas.openxmlformats.org/officeDocument/2006/relationships/image" Target="../media/image67.png"/><Relationship Id="rId4" Type="http://schemas.openxmlformats.org/officeDocument/2006/relationships/image" Target="../media/image159.png"/><Relationship Id="rId9" Type="http://schemas.openxmlformats.org/officeDocument/2006/relationships/image" Target="../media/image149.png"/><Relationship Id="rId5" Type="http://schemas.openxmlformats.org/officeDocument/2006/relationships/image" Target="../media/image66.png"/><Relationship Id="rId6" Type="http://schemas.openxmlformats.org/officeDocument/2006/relationships/image" Target="../media/image153.png"/><Relationship Id="rId7" Type="http://schemas.openxmlformats.org/officeDocument/2006/relationships/image" Target="../media/image87.png"/><Relationship Id="rId8" Type="http://schemas.openxmlformats.org/officeDocument/2006/relationships/image" Target="../media/image145.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2.xml"/><Relationship Id="rId3" Type="http://schemas.openxmlformats.org/officeDocument/2006/relationships/image" Target="../media/image73.png"/><Relationship Id="rId4" Type="http://schemas.openxmlformats.org/officeDocument/2006/relationships/image" Target="../media/image69.png"/><Relationship Id="rId5" Type="http://schemas.openxmlformats.org/officeDocument/2006/relationships/image" Target="../media/image77.png"/><Relationship Id="rId6" Type="http://schemas.openxmlformats.org/officeDocument/2006/relationships/image" Target="../media/image71.png"/><Relationship Id="rId7" Type="http://schemas.openxmlformats.org/officeDocument/2006/relationships/image" Target="../media/image65.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3.xml"/><Relationship Id="rId3" Type="http://schemas.openxmlformats.org/officeDocument/2006/relationships/image" Target="../media/image80.png"/><Relationship Id="rId4" Type="http://schemas.openxmlformats.org/officeDocument/2006/relationships/image" Target="../media/image85.png"/><Relationship Id="rId9" Type="http://schemas.openxmlformats.org/officeDocument/2006/relationships/image" Target="../media/image88.png"/><Relationship Id="rId5" Type="http://schemas.openxmlformats.org/officeDocument/2006/relationships/image" Target="../media/image51.png"/><Relationship Id="rId6" Type="http://schemas.openxmlformats.org/officeDocument/2006/relationships/image" Target="../media/image60.png"/><Relationship Id="rId7" Type="http://schemas.openxmlformats.org/officeDocument/2006/relationships/image" Target="../media/image90.png"/><Relationship Id="rId8" Type="http://schemas.openxmlformats.org/officeDocument/2006/relationships/image" Target="../media/image91.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4.xml"/><Relationship Id="rId3" Type="http://schemas.openxmlformats.org/officeDocument/2006/relationships/image" Target="../media/image80.png"/><Relationship Id="rId4" Type="http://schemas.openxmlformats.org/officeDocument/2006/relationships/image" Target="../media/image89.png"/><Relationship Id="rId9" Type="http://schemas.openxmlformats.org/officeDocument/2006/relationships/image" Target="../media/image60.png"/><Relationship Id="rId5" Type="http://schemas.openxmlformats.org/officeDocument/2006/relationships/image" Target="../media/image93.png"/><Relationship Id="rId6" Type="http://schemas.openxmlformats.org/officeDocument/2006/relationships/image" Target="../media/image86.png"/><Relationship Id="rId7" Type="http://schemas.openxmlformats.org/officeDocument/2006/relationships/image" Target="../media/image92.png"/><Relationship Id="rId8" Type="http://schemas.openxmlformats.org/officeDocument/2006/relationships/image" Target="../media/image83.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5.xml"/><Relationship Id="rId3" Type="http://schemas.openxmlformats.org/officeDocument/2006/relationships/image" Target="../media/image95.png"/><Relationship Id="rId4" Type="http://schemas.openxmlformats.org/officeDocument/2006/relationships/image" Target="../media/image63.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6.xml"/><Relationship Id="rId3" Type="http://schemas.openxmlformats.org/officeDocument/2006/relationships/image" Target="../media/image95.png"/><Relationship Id="rId4" Type="http://schemas.openxmlformats.org/officeDocument/2006/relationships/image" Target="../media/image63.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7.xml"/><Relationship Id="rId3" Type="http://schemas.openxmlformats.org/officeDocument/2006/relationships/image" Target="../media/image95.png"/><Relationship Id="rId4" Type="http://schemas.openxmlformats.org/officeDocument/2006/relationships/image" Target="../media/image63.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8.xml"/><Relationship Id="rId3" Type="http://schemas.openxmlformats.org/officeDocument/2006/relationships/image" Target="../media/image95.png"/><Relationship Id="rId4" Type="http://schemas.openxmlformats.org/officeDocument/2006/relationships/image" Target="../media/image63.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9.xml"/><Relationship Id="rId3" Type="http://schemas.openxmlformats.org/officeDocument/2006/relationships/image" Target="../media/image95.png"/><Relationship Id="rId4" Type="http://schemas.openxmlformats.org/officeDocument/2006/relationships/image" Target="../media/image6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0.xml"/><Relationship Id="rId3" Type="http://schemas.openxmlformats.org/officeDocument/2006/relationships/image" Target="../media/image95.png"/><Relationship Id="rId4" Type="http://schemas.openxmlformats.org/officeDocument/2006/relationships/image" Target="../media/image63.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1.xml"/><Relationship Id="rId3" Type="http://schemas.openxmlformats.org/officeDocument/2006/relationships/image" Target="../media/image95.png"/><Relationship Id="rId4" Type="http://schemas.openxmlformats.org/officeDocument/2006/relationships/image" Target="../media/image63.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2.xml"/><Relationship Id="rId3" Type="http://schemas.openxmlformats.org/officeDocument/2006/relationships/image" Target="../media/image95.png"/><Relationship Id="rId4" Type="http://schemas.openxmlformats.org/officeDocument/2006/relationships/image" Target="../media/image63.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3.xml"/><Relationship Id="rId3" Type="http://schemas.openxmlformats.org/officeDocument/2006/relationships/image" Target="../media/image95.png"/><Relationship Id="rId4" Type="http://schemas.openxmlformats.org/officeDocument/2006/relationships/image" Target="../media/image63.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4.xml"/><Relationship Id="rId3" Type="http://schemas.openxmlformats.org/officeDocument/2006/relationships/image" Target="../media/image95.png"/><Relationship Id="rId4" Type="http://schemas.openxmlformats.org/officeDocument/2006/relationships/image" Target="../media/image63.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5.xml"/><Relationship Id="rId3" Type="http://schemas.openxmlformats.org/officeDocument/2006/relationships/image" Target="../media/image95.png"/><Relationship Id="rId4" Type="http://schemas.openxmlformats.org/officeDocument/2006/relationships/image" Target="../media/image63.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6.xml"/><Relationship Id="rId3" Type="http://schemas.openxmlformats.org/officeDocument/2006/relationships/image" Target="../media/image95.png"/><Relationship Id="rId4" Type="http://schemas.openxmlformats.org/officeDocument/2006/relationships/image" Target="../media/image63.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7.xml"/><Relationship Id="rId3" Type="http://schemas.openxmlformats.org/officeDocument/2006/relationships/image" Target="../media/image95.png"/><Relationship Id="rId4" Type="http://schemas.openxmlformats.org/officeDocument/2006/relationships/image" Target="../media/image63.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8.xml"/><Relationship Id="rId3" Type="http://schemas.openxmlformats.org/officeDocument/2006/relationships/image" Target="../media/image95.png"/><Relationship Id="rId4" Type="http://schemas.openxmlformats.org/officeDocument/2006/relationships/image" Target="../media/image63.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9.xml"/><Relationship Id="rId3" Type="http://schemas.openxmlformats.org/officeDocument/2006/relationships/image" Target="../media/image95.png"/><Relationship Id="rId4" Type="http://schemas.openxmlformats.org/officeDocument/2006/relationships/image" Target="../media/image6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55" name="Google Shape;55;p13"/>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56" name="Google Shape;56;p13"/>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22"/>
          <p:cNvSpPr txBox="1"/>
          <p:nvPr>
            <p:ph idx="1" type="subTitle"/>
          </p:nvPr>
        </p:nvSpPr>
        <p:spPr>
          <a:xfrm>
            <a:off x="1004960" y="131333"/>
            <a:ext cx="32724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Carlat podcast</a:t>
            </a:r>
            <a:endParaRPr/>
          </a:p>
        </p:txBody>
      </p:sp>
      <p:pic>
        <p:nvPicPr>
          <p:cNvPr id="118" name="Google Shape;118;p22"/>
          <p:cNvPicPr preferRelativeResize="0"/>
          <p:nvPr/>
        </p:nvPicPr>
        <p:blipFill>
          <a:blip r:embed="rId3">
            <a:alphaModFix/>
          </a:blip>
          <a:stretch>
            <a:fillRect/>
          </a:stretch>
        </p:blipFill>
        <p:spPr>
          <a:xfrm>
            <a:off x="861885" y="161048"/>
            <a:ext cx="572225" cy="535600"/>
          </a:xfrm>
          <a:prstGeom prst="rect">
            <a:avLst/>
          </a:prstGeom>
          <a:noFill/>
          <a:ln>
            <a:noFill/>
          </a:ln>
        </p:spPr>
      </p:pic>
      <p:sp>
        <p:nvSpPr>
          <p:cNvPr id="119" name="Google Shape;119;p22"/>
          <p:cNvSpPr txBox="1"/>
          <p:nvPr/>
        </p:nvSpPr>
        <p:spPr>
          <a:xfrm>
            <a:off x="861875" y="954225"/>
            <a:ext cx="5256600" cy="2706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Commandment #1</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Do not worsen mental illness with psychiatric medications</a:t>
            </a:r>
            <a:endParaRPr>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Do not start an antidepressant during mania</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Do not start stimulants during psychosis</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(No antidepressant monotherapy in bipolar I)</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(No stimulants in schizophrenia)</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(Don’t start a serotonergic antidepressant in bipolar)</a:t>
            </a:r>
            <a:endParaRPr sz="600">
              <a:solidFill>
                <a:schemeClr val="dk1"/>
              </a:solidFill>
            </a:endParaRPr>
          </a:p>
          <a:p>
            <a:pPr indent="0" lvl="0" marL="457200" rtl="0" algn="l">
              <a:lnSpc>
                <a:spcPct val="115000"/>
              </a:lnSpc>
              <a:spcBef>
                <a:spcPts val="0"/>
              </a:spcBef>
              <a:spcAft>
                <a:spcPts val="0"/>
              </a:spcAft>
              <a:buNone/>
            </a:pPr>
            <a:r>
              <a:t/>
            </a:r>
            <a:endParaRPr sz="6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Commandment #2</a:t>
            </a:r>
            <a:endParaRPr>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(In general) Don’t stop psych meds abruptly</a:t>
            </a:r>
            <a:endParaRPr sz="1200">
              <a:solidFill>
                <a:schemeClr val="dk1"/>
              </a:solidFill>
            </a:endParaRPr>
          </a:p>
          <a:p>
            <a:pPr indent="-304800" lvl="1" marL="914400" rtl="0" algn="l">
              <a:lnSpc>
                <a:spcPct val="115000"/>
              </a:lnSpc>
              <a:spcBef>
                <a:spcPts val="0"/>
              </a:spcBef>
              <a:spcAft>
                <a:spcPts val="0"/>
              </a:spcAft>
              <a:buClr>
                <a:schemeClr val="dk1"/>
              </a:buClr>
              <a:buSzPts val="1200"/>
              <a:buChar char="○"/>
            </a:pPr>
            <a:r>
              <a:rPr lang="en" sz="1200">
                <a:solidFill>
                  <a:schemeClr val="dk1"/>
                </a:solidFill>
              </a:rPr>
              <a:t>Serotonin discontinuation </a:t>
            </a:r>
            <a:endParaRPr sz="1200">
              <a:solidFill>
                <a:schemeClr val="dk1"/>
              </a:solidFill>
            </a:endParaRPr>
          </a:p>
          <a:p>
            <a:pPr indent="0" lvl="0" marL="0" rtl="0" algn="l">
              <a:lnSpc>
                <a:spcPct val="115000"/>
              </a:lnSpc>
              <a:spcBef>
                <a:spcPts val="0"/>
              </a:spcBef>
              <a:spcAft>
                <a:spcPts val="0"/>
              </a:spcAft>
              <a:buNone/>
            </a:pPr>
            <a:r>
              <a:t/>
            </a:r>
            <a:endParaRPr sz="1200"/>
          </a:p>
        </p:txBody>
      </p:sp>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4" name="Shape 1484"/>
        <p:cNvGrpSpPr/>
        <p:nvPr/>
      </p:nvGrpSpPr>
      <p:grpSpPr>
        <a:xfrm>
          <a:off x="0" y="0"/>
          <a:ext cx="0" cy="0"/>
          <a:chOff x="0" y="0"/>
          <a:chExt cx="0" cy="0"/>
        </a:xfrm>
      </p:grpSpPr>
      <p:sp>
        <p:nvSpPr>
          <p:cNvPr id="1485" name="Google Shape;1485;p112"/>
          <p:cNvSpPr txBox="1"/>
          <p:nvPr>
            <p:ph idx="1" type="subTitle"/>
          </p:nvPr>
        </p:nvSpPr>
        <p:spPr>
          <a:xfrm>
            <a:off x="1004960" y="131333"/>
            <a:ext cx="32724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Carlat podcast</a:t>
            </a:r>
            <a:endParaRPr/>
          </a:p>
        </p:txBody>
      </p:sp>
      <p:pic>
        <p:nvPicPr>
          <p:cNvPr id="1486" name="Google Shape;1486;p112"/>
          <p:cNvPicPr preferRelativeResize="0"/>
          <p:nvPr/>
        </p:nvPicPr>
        <p:blipFill>
          <a:blip r:embed="rId3">
            <a:alphaModFix/>
          </a:blip>
          <a:stretch>
            <a:fillRect/>
          </a:stretch>
        </p:blipFill>
        <p:spPr>
          <a:xfrm>
            <a:off x="861885" y="161048"/>
            <a:ext cx="572225" cy="535600"/>
          </a:xfrm>
          <a:prstGeom prst="rect">
            <a:avLst/>
          </a:prstGeom>
          <a:noFill/>
          <a:ln>
            <a:noFill/>
          </a:ln>
        </p:spPr>
      </p:pic>
      <p:sp>
        <p:nvSpPr>
          <p:cNvPr id="1487" name="Google Shape;1487;p112"/>
          <p:cNvSpPr txBox="1"/>
          <p:nvPr>
            <p:ph idx="1" type="subTitle"/>
          </p:nvPr>
        </p:nvSpPr>
        <p:spPr>
          <a:xfrm>
            <a:off x="775075" y="869800"/>
            <a:ext cx="7547400" cy="39084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None/>
            </a:pPr>
            <a:r>
              <a:rPr lang="en" sz="2400">
                <a:solidFill>
                  <a:schemeClr val="dk1"/>
                </a:solidFill>
              </a:rPr>
              <a:t>Hypertensive crisis with MAOIs</a:t>
            </a:r>
            <a:endParaRPr sz="2400">
              <a:solidFill>
                <a:schemeClr val="dk1"/>
              </a:solidFill>
            </a:endParaRPr>
          </a:p>
          <a:p>
            <a:pPr indent="-381000" lvl="0" marL="457200" rtl="0" algn="l">
              <a:lnSpc>
                <a:spcPct val="100000"/>
              </a:lnSpc>
              <a:spcBef>
                <a:spcPts val="1000"/>
              </a:spcBef>
              <a:spcAft>
                <a:spcPts val="0"/>
              </a:spcAft>
              <a:buClr>
                <a:schemeClr val="dk1"/>
              </a:buClr>
              <a:buSzPts val="2400"/>
              <a:buChar char="●"/>
            </a:pPr>
            <a:r>
              <a:rPr lang="en" sz="2400">
                <a:solidFill>
                  <a:schemeClr val="dk1"/>
                </a:solidFill>
              </a:rPr>
              <a:t>Risk of cardiovascular death, e.g., stroke</a:t>
            </a:r>
            <a:endParaRPr sz="2400">
              <a:solidFill>
                <a:schemeClr val="dk1"/>
              </a:solidFill>
            </a:endParaRPr>
          </a:p>
          <a:p>
            <a:pPr indent="-381000" lvl="0" marL="457200" rtl="0" algn="l">
              <a:lnSpc>
                <a:spcPct val="100000"/>
              </a:lnSpc>
              <a:spcBef>
                <a:spcPts val="1000"/>
              </a:spcBef>
              <a:spcAft>
                <a:spcPts val="0"/>
              </a:spcAft>
              <a:buClr>
                <a:schemeClr val="dk1"/>
              </a:buClr>
              <a:buSzPts val="2400"/>
              <a:buChar char="●"/>
            </a:pPr>
            <a:r>
              <a:rPr lang="en" sz="2400">
                <a:solidFill>
                  <a:schemeClr val="dk1"/>
                </a:solidFill>
              </a:rPr>
              <a:t>Signs:</a:t>
            </a:r>
            <a:endParaRPr sz="2400">
              <a:solidFill>
                <a:schemeClr val="dk1"/>
              </a:solidFill>
            </a:endParaRPr>
          </a:p>
          <a:p>
            <a:pPr indent="-381000" lvl="1" marL="914400" rtl="0" algn="l">
              <a:lnSpc>
                <a:spcPct val="100000"/>
              </a:lnSpc>
              <a:spcBef>
                <a:spcPts val="1000"/>
              </a:spcBef>
              <a:spcAft>
                <a:spcPts val="1000"/>
              </a:spcAft>
              <a:buClr>
                <a:schemeClr val="dk1"/>
              </a:buClr>
              <a:buSzPts val="2400"/>
              <a:buChar char="○"/>
            </a:pPr>
            <a:r>
              <a:t/>
            </a:r>
            <a:endParaRPr sz="2400">
              <a:solidFill>
                <a:schemeClr val="dk1"/>
              </a:solidFill>
            </a:endParaRPr>
          </a:p>
        </p:txBody>
      </p:sp>
      <p:sp>
        <p:nvSpPr>
          <p:cNvPr id="1488" name="Google Shape;1488;p112"/>
          <p:cNvSpPr/>
          <p:nvPr/>
        </p:nvSpPr>
        <p:spPr>
          <a:xfrm>
            <a:off x="3986125" y="5792850"/>
            <a:ext cx="1288200" cy="6732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2" name="Shape 1492"/>
        <p:cNvGrpSpPr/>
        <p:nvPr/>
      </p:nvGrpSpPr>
      <p:grpSpPr>
        <a:xfrm>
          <a:off x="0" y="0"/>
          <a:ext cx="0" cy="0"/>
          <a:chOff x="0" y="0"/>
          <a:chExt cx="0" cy="0"/>
        </a:xfrm>
      </p:grpSpPr>
      <p:sp>
        <p:nvSpPr>
          <p:cNvPr id="1493" name="Google Shape;1493;p113"/>
          <p:cNvSpPr txBox="1"/>
          <p:nvPr>
            <p:ph idx="1" type="subTitle"/>
          </p:nvPr>
        </p:nvSpPr>
        <p:spPr>
          <a:xfrm>
            <a:off x="1004960" y="131333"/>
            <a:ext cx="32724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Carlat podcast</a:t>
            </a:r>
            <a:endParaRPr/>
          </a:p>
        </p:txBody>
      </p:sp>
      <p:pic>
        <p:nvPicPr>
          <p:cNvPr id="1494" name="Google Shape;1494;p113"/>
          <p:cNvPicPr preferRelativeResize="0"/>
          <p:nvPr/>
        </p:nvPicPr>
        <p:blipFill>
          <a:blip r:embed="rId3">
            <a:alphaModFix/>
          </a:blip>
          <a:stretch>
            <a:fillRect/>
          </a:stretch>
        </p:blipFill>
        <p:spPr>
          <a:xfrm>
            <a:off x="861885" y="161048"/>
            <a:ext cx="572225" cy="535600"/>
          </a:xfrm>
          <a:prstGeom prst="rect">
            <a:avLst/>
          </a:prstGeom>
          <a:noFill/>
          <a:ln>
            <a:noFill/>
          </a:ln>
        </p:spPr>
      </p:pic>
      <p:sp>
        <p:nvSpPr>
          <p:cNvPr id="1495" name="Google Shape;1495;p113"/>
          <p:cNvSpPr txBox="1"/>
          <p:nvPr>
            <p:ph idx="1" type="subTitle"/>
          </p:nvPr>
        </p:nvSpPr>
        <p:spPr>
          <a:xfrm>
            <a:off x="775075" y="869800"/>
            <a:ext cx="7547400" cy="39084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None/>
            </a:pPr>
            <a:r>
              <a:rPr lang="en" sz="2400">
                <a:solidFill>
                  <a:schemeClr val="dk1"/>
                </a:solidFill>
              </a:rPr>
              <a:t>Hypertensive crisis with MAOIs</a:t>
            </a:r>
            <a:endParaRPr sz="2400">
              <a:solidFill>
                <a:schemeClr val="dk1"/>
              </a:solidFill>
            </a:endParaRPr>
          </a:p>
          <a:p>
            <a:pPr indent="-381000" lvl="0" marL="457200" rtl="0" algn="l">
              <a:lnSpc>
                <a:spcPct val="100000"/>
              </a:lnSpc>
              <a:spcBef>
                <a:spcPts val="1000"/>
              </a:spcBef>
              <a:spcAft>
                <a:spcPts val="0"/>
              </a:spcAft>
              <a:buClr>
                <a:schemeClr val="dk1"/>
              </a:buClr>
              <a:buSzPts val="2400"/>
              <a:buChar char="●"/>
            </a:pPr>
            <a:r>
              <a:rPr lang="en" sz="2400">
                <a:solidFill>
                  <a:schemeClr val="dk1"/>
                </a:solidFill>
              </a:rPr>
              <a:t>Risk of cardiovascular death, e.g., stroke</a:t>
            </a:r>
            <a:endParaRPr sz="2400">
              <a:solidFill>
                <a:schemeClr val="dk1"/>
              </a:solidFill>
            </a:endParaRPr>
          </a:p>
          <a:p>
            <a:pPr indent="-381000" lvl="0" marL="457200" rtl="0" algn="l">
              <a:lnSpc>
                <a:spcPct val="100000"/>
              </a:lnSpc>
              <a:spcBef>
                <a:spcPts val="1000"/>
              </a:spcBef>
              <a:spcAft>
                <a:spcPts val="0"/>
              </a:spcAft>
              <a:buClr>
                <a:schemeClr val="dk1"/>
              </a:buClr>
              <a:buSzPts val="2400"/>
              <a:buChar char="●"/>
            </a:pPr>
            <a:r>
              <a:rPr lang="en" sz="2400">
                <a:solidFill>
                  <a:schemeClr val="dk1"/>
                </a:solidFill>
              </a:rPr>
              <a:t>Signs:</a:t>
            </a:r>
            <a:endParaRPr sz="2400">
              <a:solidFill>
                <a:schemeClr val="dk1"/>
              </a:solidFill>
            </a:endParaRPr>
          </a:p>
          <a:p>
            <a:pPr indent="-381000" lvl="1" marL="914400" rtl="0" algn="l">
              <a:lnSpc>
                <a:spcPct val="100000"/>
              </a:lnSpc>
              <a:spcBef>
                <a:spcPts val="1000"/>
              </a:spcBef>
              <a:spcAft>
                <a:spcPts val="0"/>
              </a:spcAft>
              <a:buClr>
                <a:schemeClr val="dk1"/>
              </a:buClr>
              <a:buSzPts val="2400"/>
              <a:buChar char="○"/>
            </a:pPr>
            <a:r>
              <a:rPr lang="en" sz="2400">
                <a:solidFill>
                  <a:schemeClr val="dk1"/>
                </a:solidFill>
              </a:rPr>
              <a:t>headache</a:t>
            </a:r>
            <a:endParaRPr sz="2400">
              <a:solidFill>
                <a:schemeClr val="dk1"/>
              </a:solidFill>
            </a:endParaRPr>
          </a:p>
          <a:p>
            <a:pPr indent="-381000" lvl="1" marL="914400" rtl="0" algn="l">
              <a:lnSpc>
                <a:spcPct val="100000"/>
              </a:lnSpc>
              <a:spcBef>
                <a:spcPts val="1000"/>
              </a:spcBef>
              <a:spcAft>
                <a:spcPts val="0"/>
              </a:spcAft>
              <a:buClr>
                <a:schemeClr val="dk1"/>
              </a:buClr>
              <a:buSzPts val="2400"/>
              <a:buChar char="○"/>
            </a:pPr>
            <a:r>
              <a:rPr lang="en" sz="2400">
                <a:solidFill>
                  <a:schemeClr val="dk1"/>
                </a:solidFill>
              </a:rPr>
              <a:t>blurry vision</a:t>
            </a:r>
            <a:endParaRPr sz="2400">
              <a:solidFill>
                <a:schemeClr val="dk1"/>
              </a:solidFill>
            </a:endParaRPr>
          </a:p>
          <a:p>
            <a:pPr indent="-381000" lvl="1" marL="914400" rtl="0" algn="l">
              <a:lnSpc>
                <a:spcPct val="100000"/>
              </a:lnSpc>
              <a:spcBef>
                <a:spcPts val="1000"/>
              </a:spcBef>
              <a:spcAft>
                <a:spcPts val="1000"/>
              </a:spcAft>
              <a:buClr>
                <a:schemeClr val="dk1"/>
              </a:buClr>
              <a:buSzPts val="2400"/>
              <a:buChar char="○"/>
            </a:pPr>
            <a:r>
              <a:rPr lang="en" sz="2400">
                <a:solidFill>
                  <a:schemeClr val="dk1"/>
                </a:solidFill>
              </a:rPr>
              <a:t>chest pain</a:t>
            </a:r>
            <a:endParaRPr sz="2400">
              <a:solidFill>
                <a:schemeClr val="dk1"/>
              </a:solidFill>
            </a:endParaRPr>
          </a:p>
        </p:txBody>
      </p:sp>
      <p:sp>
        <p:nvSpPr>
          <p:cNvPr id="1496" name="Google Shape;1496;p113"/>
          <p:cNvSpPr/>
          <p:nvPr/>
        </p:nvSpPr>
        <p:spPr>
          <a:xfrm>
            <a:off x="3986125" y="5792850"/>
            <a:ext cx="1288200" cy="6732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0" name="Shape 1500"/>
        <p:cNvGrpSpPr/>
        <p:nvPr/>
      </p:nvGrpSpPr>
      <p:grpSpPr>
        <a:xfrm>
          <a:off x="0" y="0"/>
          <a:ext cx="0" cy="0"/>
          <a:chOff x="0" y="0"/>
          <a:chExt cx="0" cy="0"/>
        </a:xfrm>
      </p:grpSpPr>
      <p:sp>
        <p:nvSpPr>
          <p:cNvPr id="1501" name="Google Shape;1501;p114"/>
          <p:cNvSpPr/>
          <p:nvPr/>
        </p:nvSpPr>
        <p:spPr>
          <a:xfrm>
            <a:off x="3986125" y="5792850"/>
            <a:ext cx="1288200" cy="6732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02" name="Google Shape;1502;p114"/>
          <p:cNvPicPr preferRelativeResize="0"/>
          <p:nvPr/>
        </p:nvPicPr>
        <p:blipFill>
          <a:blip r:embed="rId3">
            <a:alphaModFix/>
          </a:blip>
          <a:stretch>
            <a:fillRect/>
          </a:stretch>
        </p:blipFill>
        <p:spPr>
          <a:xfrm>
            <a:off x="345350" y="378800"/>
            <a:ext cx="2002874" cy="2961850"/>
          </a:xfrm>
          <a:prstGeom prst="rect">
            <a:avLst/>
          </a:prstGeom>
          <a:noFill/>
          <a:ln>
            <a:noFill/>
          </a:ln>
        </p:spPr>
      </p:pic>
      <p:sp>
        <p:nvSpPr>
          <p:cNvPr id="1503" name="Google Shape;1503;p114"/>
          <p:cNvSpPr txBox="1"/>
          <p:nvPr/>
        </p:nvSpPr>
        <p:spPr>
          <a:xfrm>
            <a:off x="2584901" y="378800"/>
            <a:ext cx="6227700" cy="318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lang="en" sz="2400"/>
              <a:t>Hypertensive crisis with MAOIs, in perspective…</a:t>
            </a:r>
            <a:endParaRPr sz="2400"/>
          </a:p>
          <a:p>
            <a:pPr indent="0" lvl="0" marL="0" marR="0" rtl="0" algn="l">
              <a:lnSpc>
                <a:spcPct val="100000"/>
              </a:lnSpc>
              <a:spcBef>
                <a:spcPts val="0"/>
              </a:spcBef>
              <a:spcAft>
                <a:spcPts val="0"/>
              </a:spcAft>
              <a:buClr>
                <a:schemeClr val="dk1"/>
              </a:buClr>
              <a:buSzPts val="1100"/>
              <a:buFont typeface="Arial"/>
              <a:buNone/>
            </a:pPr>
            <a:r>
              <a:t/>
            </a:r>
            <a:endParaRPr sz="2400"/>
          </a:p>
          <a:p>
            <a:pPr indent="0" lvl="0" marL="0" marR="0" rtl="0" algn="l">
              <a:lnSpc>
                <a:spcPct val="100000"/>
              </a:lnSpc>
              <a:spcBef>
                <a:spcPts val="0"/>
              </a:spcBef>
              <a:spcAft>
                <a:spcPts val="0"/>
              </a:spcAft>
              <a:buClr>
                <a:srgbClr val="000000"/>
              </a:buClr>
              <a:buSzPts val="800"/>
              <a:buFont typeface="Arial"/>
              <a:buNone/>
            </a:pPr>
            <a:r>
              <a:t/>
            </a:r>
            <a:endParaRPr sz="2400"/>
          </a:p>
        </p:txBody>
      </p:sp>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7" name="Shape 1507"/>
        <p:cNvGrpSpPr/>
        <p:nvPr/>
      </p:nvGrpSpPr>
      <p:grpSpPr>
        <a:xfrm>
          <a:off x="0" y="0"/>
          <a:ext cx="0" cy="0"/>
          <a:chOff x="0" y="0"/>
          <a:chExt cx="0" cy="0"/>
        </a:xfrm>
      </p:grpSpPr>
      <p:sp>
        <p:nvSpPr>
          <p:cNvPr id="1508" name="Google Shape;1508;p115"/>
          <p:cNvSpPr/>
          <p:nvPr/>
        </p:nvSpPr>
        <p:spPr>
          <a:xfrm>
            <a:off x="3986125" y="5792850"/>
            <a:ext cx="1288200" cy="6732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09" name="Google Shape;1509;p115"/>
          <p:cNvPicPr preferRelativeResize="0"/>
          <p:nvPr/>
        </p:nvPicPr>
        <p:blipFill>
          <a:blip r:embed="rId3">
            <a:alphaModFix/>
          </a:blip>
          <a:stretch>
            <a:fillRect/>
          </a:stretch>
        </p:blipFill>
        <p:spPr>
          <a:xfrm>
            <a:off x="345350" y="378800"/>
            <a:ext cx="2002874" cy="2961850"/>
          </a:xfrm>
          <a:prstGeom prst="rect">
            <a:avLst/>
          </a:prstGeom>
          <a:noFill/>
          <a:ln>
            <a:noFill/>
          </a:ln>
        </p:spPr>
      </p:pic>
      <p:sp>
        <p:nvSpPr>
          <p:cNvPr id="1510" name="Google Shape;1510;p115"/>
          <p:cNvSpPr txBox="1"/>
          <p:nvPr/>
        </p:nvSpPr>
        <p:spPr>
          <a:xfrm>
            <a:off x="2584901" y="378800"/>
            <a:ext cx="6227700" cy="318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lang="en" sz="2400"/>
              <a:t>Hypertensive crisis with MAOIs</a:t>
            </a:r>
            <a:endParaRPr sz="2400"/>
          </a:p>
          <a:p>
            <a:pPr indent="0" lvl="0" marL="0" marR="0" rtl="0" algn="l">
              <a:lnSpc>
                <a:spcPct val="100000"/>
              </a:lnSpc>
              <a:spcBef>
                <a:spcPts val="0"/>
              </a:spcBef>
              <a:spcAft>
                <a:spcPts val="0"/>
              </a:spcAft>
              <a:buClr>
                <a:schemeClr val="dk1"/>
              </a:buClr>
              <a:buSzPts val="1100"/>
              <a:buFont typeface="Arial"/>
              <a:buNone/>
            </a:pPr>
            <a:r>
              <a:t/>
            </a:r>
            <a:endParaRPr sz="2400"/>
          </a:p>
          <a:p>
            <a:pPr indent="0" lvl="0" marL="0" marR="0" rtl="0" algn="l">
              <a:lnSpc>
                <a:spcPct val="100000"/>
              </a:lnSpc>
              <a:spcBef>
                <a:spcPts val="0"/>
              </a:spcBef>
              <a:spcAft>
                <a:spcPts val="0"/>
              </a:spcAft>
              <a:buClr>
                <a:schemeClr val="dk1"/>
              </a:buClr>
              <a:buSzPts val="1100"/>
              <a:buFont typeface="Arial"/>
              <a:buNone/>
            </a:pPr>
            <a:r>
              <a:rPr lang="en" sz="2000"/>
              <a:t>In the first few years after MAOIs were introduced, </a:t>
            </a:r>
            <a:r>
              <a:rPr b="1" lang="en" sz="2000"/>
              <a:t>nobody knew of their dietary interactions.</a:t>
            </a:r>
            <a:r>
              <a:rPr lang="en" sz="2000"/>
              <a:t> </a:t>
            </a:r>
            <a:endParaRPr sz="2000"/>
          </a:p>
          <a:p>
            <a:pPr indent="0" lvl="0" marL="0" marR="0" rtl="0" algn="l">
              <a:lnSpc>
                <a:spcPct val="100000"/>
              </a:lnSpc>
              <a:spcBef>
                <a:spcPts val="0"/>
              </a:spcBef>
              <a:spcAft>
                <a:spcPts val="0"/>
              </a:spcAft>
              <a:buClr>
                <a:schemeClr val="dk1"/>
              </a:buClr>
              <a:buSzPts val="1100"/>
              <a:buFont typeface="Arial"/>
              <a:buNone/>
            </a:pPr>
            <a:r>
              <a:t/>
            </a:r>
            <a:endParaRPr sz="2000"/>
          </a:p>
          <a:p>
            <a:pPr indent="0" lvl="0" marL="0" marR="0" rtl="0" algn="l">
              <a:lnSpc>
                <a:spcPct val="100000"/>
              </a:lnSpc>
              <a:spcBef>
                <a:spcPts val="0"/>
              </a:spcBef>
              <a:spcAft>
                <a:spcPts val="0"/>
              </a:spcAft>
              <a:buClr>
                <a:schemeClr val="dk1"/>
              </a:buClr>
              <a:buSzPts val="1100"/>
              <a:buFont typeface="Arial"/>
              <a:buNone/>
            </a:pPr>
            <a:r>
              <a:t/>
            </a:r>
            <a:endParaRPr sz="2400"/>
          </a:p>
          <a:p>
            <a:pPr indent="0" lvl="0" marL="0" marR="0" rtl="0" algn="l">
              <a:lnSpc>
                <a:spcPct val="100000"/>
              </a:lnSpc>
              <a:spcBef>
                <a:spcPts val="0"/>
              </a:spcBef>
              <a:spcAft>
                <a:spcPts val="0"/>
              </a:spcAft>
              <a:buClr>
                <a:srgbClr val="000000"/>
              </a:buClr>
              <a:buSzPts val="800"/>
              <a:buFont typeface="Arial"/>
              <a:buNone/>
            </a:pPr>
            <a:r>
              <a:t/>
            </a:r>
            <a:endParaRPr sz="2400"/>
          </a:p>
        </p:txBody>
      </p:sp>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4" name="Shape 1514"/>
        <p:cNvGrpSpPr/>
        <p:nvPr/>
      </p:nvGrpSpPr>
      <p:grpSpPr>
        <a:xfrm>
          <a:off x="0" y="0"/>
          <a:ext cx="0" cy="0"/>
          <a:chOff x="0" y="0"/>
          <a:chExt cx="0" cy="0"/>
        </a:xfrm>
      </p:grpSpPr>
      <p:sp>
        <p:nvSpPr>
          <p:cNvPr id="1515" name="Google Shape;1515;p116"/>
          <p:cNvSpPr/>
          <p:nvPr/>
        </p:nvSpPr>
        <p:spPr>
          <a:xfrm>
            <a:off x="3986125" y="5792850"/>
            <a:ext cx="1288200" cy="6732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16" name="Google Shape;1516;p116"/>
          <p:cNvPicPr preferRelativeResize="0"/>
          <p:nvPr/>
        </p:nvPicPr>
        <p:blipFill>
          <a:blip r:embed="rId3">
            <a:alphaModFix/>
          </a:blip>
          <a:stretch>
            <a:fillRect/>
          </a:stretch>
        </p:blipFill>
        <p:spPr>
          <a:xfrm>
            <a:off x="345350" y="378800"/>
            <a:ext cx="2002874" cy="2961850"/>
          </a:xfrm>
          <a:prstGeom prst="rect">
            <a:avLst/>
          </a:prstGeom>
          <a:noFill/>
          <a:ln>
            <a:noFill/>
          </a:ln>
        </p:spPr>
      </p:pic>
      <p:sp>
        <p:nvSpPr>
          <p:cNvPr id="1517" name="Google Shape;1517;p116"/>
          <p:cNvSpPr txBox="1"/>
          <p:nvPr/>
        </p:nvSpPr>
        <p:spPr>
          <a:xfrm>
            <a:off x="2584901" y="378800"/>
            <a:ext cx="6227700" cy="318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lang="en" sz="2400"/>
              <a:t>Hypertensive crisis with MAOIs</a:t>
            </a:r>
            <a:endParaRPr sz="2400"/>
          </a:p>
          <a:p>
            <a:pPr indent="0" lvl="0" marL="0" marR="0" rtl="0" algn="l">
              <a:lnSpc>
                <a:spcPct val="100000"/>
              </a:lnSpc>
              <a:spcBef>
                <a:spcPts val="0"/>
              </a:spcBef>
              <a:spcAft>
                <a:spcPts val="0"/>
              </a:spcAft>
              <a:buClr>
                <a:schemeClr val="dk1"/>
              </a:buClr>
              <a:buSzPts val="1100"/>
              <a:buFont typeface="Arial"/>
              <a:buNone/>
            </a:pPr>
            <a:r>
              <a:t/>
            </a:r>
            <a:endParaRPr sz="2400"/>
          </a:p>
          <a:p>
            <a:pPr indent="0" lvl="0" marL="0" marR="0" rtl="0" algn="l">
              <a:lnSpc>
                <a:spcPct val="100000"/>
              </a:lnSpc>
              <a:spcBef>
                <a:spcPts val="0"/>
              </a:spcBef>
              <a:spcAft>
                <a:spcPts val="0"/>
              </a:spcAft>
              <a:buClr>
                <a:schemeClr val="dk1"/>
              </a:buClr>
              <a:buSzPts val="1100"/>
              <a:buFont typeface="Arial"/>
              <a:buNone/>
            </a:pPr>
            <a:r>
              <a:rPr lang="en" sz="2000"/>
              <a:t>In the first few years after MAOIs were introduced, </a:t>
            </a:r>
            <a:r>
              <a:rPr b="1" lang="en" sz="2000"/>
              <a:t>nobody knew of their dietary interactions.</a:t>
            </a:r>
            <a:r>
              <a:rPr lang="en" sz="2000"/>
              <a:t> </a:t>
            </a:r>
            <a:endParaRPr sz="2000"/>
          </a:p>
          <a:p>
            <a:pPr indent="0" lvl="0" marL="0" marR="0" rtl="0" algn="l">
              <a:lnSpc>
                <a:spcPct val="100000"/>
              </a:lnSpc>
              <a:spcBef>
                <a:spcPts val="0"/>
              </a:spcBef>
              <a:spcAft>
                <a:spcPts val="0"/>
              </a:spcAft>
              <a:buClr>
                <a:schemeClr val="dk1"/>
              </a:buClr>
              <a:buSzPts val="1100"/>
              <a:buFont typeface="Arial"/>
              <a:buNone/>
            </a:pPr>
            <a:r>
              <a:t/>
            </a:r>
            <a:endParaRPr sz="2000"/>
          </a:p>
          <a:p>
            <a:pPr indent="0" lvl="0" marL="0" marR="0" rtl="0" algn="l">
              <a:lnSpc>
                <a:spcPct val="100000"/>
              </a:lnSpc>
              <a:spcBef>
                <a:spcPts val="0"/>
              </a:spcBef>
              <a:spcAft>
                <a:spcPts val="0"/>
              </a:spcAft>
              <a:buClr>
                <a:schemeClr val="dk1"/>
              </a:buClr>
              <a:buSzPts val="1100"/>
              <a:buFont typeface="Arial"/>
              <a:buNone/>
            </a:pPr>
            <a:r>
              <a:rPr lang="en" sz="2000"/>
              <a:t>Then in 1961, a case report was published in The Lancet of a woman who died of a </a:t>
            </a:r>
            <a:r>
              <a:rPr b="1" lang="en" sz="2000"/>
              <a:t>subarachnoid hemorrhage</a:t>
            </a:r>
            <a:r>
              <a:rPr lang="en" sz="2000"/>
              <a:t> while taking tranylcypromine (Parnate), but clinicians were slow to blame tranylcypromine.</a:t>
            </a:r>
            <a:endParaRPr sz="2000"/>
          </a:p>
          <a:p>
            <a:pPr indent="0" lvl="0" marL="0" marR="0" rtl="0" algn="l">
              <a:lnSpc>
                <a:spcPct val="100000"/>
              </a:lnSpc>
              <a:spcBef>
                <a:spcPts val="0"/>
              </a:spcBef>
              <a:spcAft>
                <a:spcPts val="0"/>
              </a:spcAft>
              <a:buClr>
                <a:schemeClr val="dk1"/>
              </a:buClr>
              <a:buSzPts val="1100"/>
              <a:buFont typeface="Arial"/>
              <a:buNone/>
            </a:pPr>
            <a:r>
              <a:t/>
            </a:r>
            <a:endParaRPr sz="2000"/>
          </a:p>
          <a:p>
            <a:pPr indent="0" lvl="0" marL="0" marR="0" rtl="0" algn="l">
              <a:lnSpc>
                <a:spcPct val="100000"/>
              </a:lnSpc>
              <a:spcBef>
                <a:spcPts val="0"/>
              </a:spcBef>
              <a:spcAft>
                <a:spcPts val="0"/>
              </a:spcAft>
              <a:buClr>
                <a:schemeClr val="dk1"/>
              </a:buClr>
              <a:buSzPts val="1100"/>
              <a:buFont typeface="Arial"/>
              <a:buNone/>
            </a:pPr>
            <a:r>
              <a:t/>
            </a:r>
            <a:endParaRPr sz="2400"/>
          </a:p>
          <a:p>
            <a:pPr indent="0" lvl="0" marL="0" marR="0" rtl="0" algn="l">
              <a:lnSpc>
                <a:spcPct val="100000"/>
              </a:lnSpc>
              <a:spcBef>
                <a:spcPts val="0"/>
              </a:spcBef>
              <a:spcAft>
                <a:spcPts val="0"/>
              </a:spcAft>
              <a:buClr>
                <a:schemeClr val="dk1"/>
              </a:buClr>
              <a:buSzPts val="1100"/>
              <a:buFont typeface="Arial"/>
              <a:buNone/>
            </a:pPr>
            <a:r>
              <a:t/>
            </a:r>
            <a:endParaRPr sz="2400"/>
          </a:p>
          <a:p>
            <a:pPr indent="0" lvl="0" marL="0" marR="0" rtl="0" algn="l">
              <a:lnSpc>
                <a:spcPct val="100000"/>
              </a:lnSpc>
              <a:spcBef>
                <a:spcPts val="0"/>
              </a:spcBef>
              <a:spcAft>
                <a:spcPts val="0"/>
              </a:spcAft>
              <a:buClr>
                <a:srgbClr val="000000"/>
              </a:buClr>
              <a:buSzPts val="800"/>
              <a:buFont typeface="Arial"/>
              <a:buNone/>
            </a:pPr>
            <a:r>
              <a:t/>
            </a:r>
            <a:endParaRPr sz="2400"/>
          </a:p>
        </p:txBody>
      </p:sp>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1" name="Shape 1521"/>
        <p:cNvGrpSpPr/>
        <p:nvPr/>
      </p:nvGrpSpPr>
      <p:grpSpPr>
        <a:xfrm>
          <a:off x="0" y="0"/>
          <a:ext cx="0" cy="0"/>
          <a:chOff x="0" y="0"/>
          <a:chExt cx="0" cy="0"/>
        </a:xfrm>
      </p:grpSpPr>
      <p:sp>
        <p:nvSpPr>
          <p:cNvPr id="1522" name="Google Shape;1522;p117"/>
          <p:cNvSpPr/>
          <p:nvPr/>
        </p:nvSpPr>
        <p:spPr>
          <a:xfrm>
            <a:off x="3986125" y="5792850"/>
            <a:ext cx="1288200" cy="6732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23" name="Google Shape;1523;p117"/>
          <p:cNvPicPr preferRelativeResize="0"/>
          <p:nvPr/>
        </p:nvPicPr>
        <p:blipFill>
          <a:blip r:embed="rId3">
            <a:alphaModFix/>
          </a:blip>
          <a:stretch>
            <a:fillRect/>
          </a:stretch>
        </p:blipFill>
        <p:spPr>
          <a:xfrm>
            <a:off x="345350" y="378800"/>
            <a:ext cx="2002874" cy="2961850"/>
          </a:xfrm>
          <a:prstGeom prst="rect">
            <a:avLst/>
          </a:prstGeom>
          <a:noFill/>
          <a:ln>
            <a:noFill/>
          </a:ln>
        </p:spPr>
      </p:pic>
      <p:sp>
        <p:nvSpPr>
          <p:cNvPr id="1524" name="Google Shape;1524;p117"/>
          <p:cNvSpPr txBox="1"/>
          <p:nvPr/>
        </p:nvSpPr>
        <p:spPr>
          <a:xfrm>
            <a:off x="2584901" y="378800"/>
            <a:ext cx="6227700" cy="318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lang="en" sz="2400"/>
              <a:t>Hypertensive crisis with MAOIs</a:t>
            </a:r>
            <a:endParaRPr sz="2400"/>
          </a:p>
          <a:p>
            <a:pPr indent="0" lvl="0" marL="0" marR="0" rtl="0" algn="l">
              <a:lnSpc>
                <a:spcPct val="100000"/>
              </a:lnSpc>
              <a:spcBef>
                <a:spcPts val="0"/>
              </a:spcBef>
              <a:spcAft>
                <a:spcPts val="0"/>
              </a:spcAft>
              <a:buClr>
                <a:schemeClr val="dk1"/>
              </a:buClr>
              <a:buSzPts val="1100"/>
              <a:buFont typeface="Arial"/>
              <a:buNone/>
            </a:pPr>
            <a:r>
              <a:t/>
            </a:r>
            <a:endParaRPr sz="2400"/>
          </a:p>
          <a:p>
            <a:pPr indent="0" lvl="0" marL="0" marR="0" rtl="0" algn="l">
              <a:lnSpc>
                <a:spcPct val="100000"/>
              </a:lnSpc>
              <a:spcBef>
                <a:spcPts val="0"/>
              </a:spcBef>
              <a:spcAft>
                <a:spcPts val="0"/>
              </a:spcAft>
              <a:buClr>
                <a:schemeClr val="dk1"/>
              </a:buClr>
              <a:buSzPts val="1100"/>
              <a:buFont typeface="Arial"/>
              <a:buNone/>
            </a:pPr>
            <a:r>
              <a:rPr lang="en" sz="2000"/>
              <a:t>In the first </a:t>
            </a:r>
            <a:r>
              <a:rPr lang="en" sz="2000" strike="sngStrike"/>
              <a:t>few</a:t>
            </a:r>
            <a:r>
              <a:rPr lang="en" sz="2000"/>
              <a:t> years after MAOIs were introduced, </a:t>
            </a:r>
            <a:r>
              <a:rPr b="1" lang="en" sz="2000"/>
              <a:t>nobody knew of their dietary interactions.</a:t>
            </a:r>
            <a:r>
              <a:rPr lang="en" sz="2000"/>
              <a:t> </a:t>
            </a:r>
            <a:endParaRPr sz="2000"/>
          </a:p>
          <a:p>
            <a:pPr indent="0" lvl="0" marL="0" marR="0" rtl="0" algn="l">
              <a:lnSpc>
                <a:spcPct val="100000"/>
              </a:lnSpc>
              <a:spcBef>
                <a:spcPts val="0"/>
              </a:spcBef>
              <a:spcAft>
                <a:spcPts val="0"/>
              </a:spcAft>
              <a:buClr>
                <a:schemeClr val="dk1"/>
              </a:buClr>
              <a:buSzPts val="1100"/>
              <a:buFont typeface="Arial"/>
              <a:buNone/>
            </a:pPr>
            <a:r>
              <a:t/>
            </a:r>
            <a:endParaRPr sz="2000"/>
          </a:p>
          <a:p>
            <a:pPr indent="0" lvl="0" marL="0" marR="0" rtl="0" algn="l">
              <a:lnSpc>
                <a:spcPct val="100000"/>
              </a:lnSpc>
              <a:spcBef>
                <a:spcPts val="0"/>
              </a:spcBef>
              <a:spcAft>
                <a:spcPts val="0"/>
              </a:spcAft>
              <a:buClr>
                <a:schemeClr val="dk1"/>
              </a:buClr>
              <a:buSzPts val="1100"/>
              <a:buFont typeface="Arial"/>
              <a:buNone/>
            </a:pPr>
            <a:r>
              <a:rPr lang="en" sz="2000"/>
              <a:t>Then in 1961, a case report was published in The Lancet of a woman who died of a </a:t>
            </a:r>
            <a:r>
              <a:rPr b="1" lang="en" sz="2000"/>
              <a:t>subarachnoid hemorrhage</a:t>
            </a:r>
            <a:r>
              <a:rPr lang="en" sz="2000"/>
              <a:t> while taking tranylcypromine (Parnate), but clinicians were slow to blame tranylcypromine.</a:t>
            </a:r>
            <a:endParaRPr sz="2000"/>
          </a:p>
          <a:p>
            <a:pPr indent="0" lvl="0" marL="0" marR="0" rtl="0" algn="l">
              <a:lnSpc>
                <a:spcPct val="100000"/>
              </a:lnSpc>
              <a:spcBef>
                <a:spcPts val="0"/>
              </a:spcBef>
              <a:spcAft>
                <a:spcPts val="0"/>
              </a:spcAft>
              <a:buClr>
                <a:schemeClr val="dk1"/>
              </a:buClr>
              <a:buSzPts val="1100"/>
              <a:buFont typeface="Arial"/>
              <a:buNone/>
            </a:pPr>
            <a:r>
              <a:t/>
            </a:r>
            <a:endParaRPr sz="2000"/>
          </a:p>
          <a:p>
            <a:pPr indent="0" lvl="0" marL="0" marR="0" rtl="0" algn="l">
              <a:lnSpc>
                <a:spcPct val="100000"/>
              </a:lnSpc>
              <a:spcBef>
                <a:spcPts val="0"/>
              </a:spcBef>
              <a:spcAft>
                <a:spcPts val="0"/>
              </a:spcAft>
              <a:buClr>
                <a:schemeClr val="dk1"/>
              </a:buClr>
              <a:buSzPts val="1100"/>
              <a:buFont typeface="Arial"/>
              <a:buNone/>
            </a:pPr>
            <a:r>
              <a:t/>
            </a:r>
            <a:endParaRPr sz="2400"/>
          </a:p>
          <a:p>
            <a:pPr indent="0" lvl="0" marL="0" marR="0" rtl="0" algn="l">
              <a:lnSpc>
                <a:spcPct val="100000"/>
              </a:lnSpc>
              <a:spcBef>
                <a:spcPts val="0"/>
              </a:spcBef>
              <a:spcAft>
                <a:spcPts val="0"/>
              </a:spcAft>
              <a:buClr>
                <a:schemeClr val="dk1"/>
              </a:buClr>
              <a:buSzPts val="1100"/>
              <a:buFont typeface="Arial"/>
              <a:buNone/>
            </a:pPr>
            <a:r>
              <a:t/>
            </a:r>
            <a:endParaRPr sz="2400"/>
          </a:p>
          <a:p>
            <a:pPr indent="0" lvl="0" marL="0" marR="0" rtl="0" algn="l">
              <a:lnSpc>
                <a:spcPct val="100000"/>
              </a:lnSpc>
              <a:spcBef>
                <a:spcPts val="0"/>
              </a:spcBef>
              <a:spcAft>
                <a:spcPts val="0"/>
              </a:spcAft>
              <a:buClr>
                <a:srgbClr val="000000"/>
              </a:buClr>
              <a:buSzPts val="800"/>
              <a:buFont typeface="Arial"/>
              <a:buNone/>
            </a:pPr>
            <a:r>
              <a:t/>
            </a:r>
            <a:endParaRPr sz="2400"/>
          </a:p>
        </p:txBody>
      </p:sp>
      <p:sp>
        <p:nvSpPr>
          <p:cNvPr id="1525" name="Google Shape;1525;p117"/>
          <p:cNvSpPr/>
          <p:nvPr/>
        </p:nvSpPr>
        <p:spPr>
          <a:xfrm>
            <a:off x="5535375" y="3576525"/>
            <a:ext cx="1750500" cy="1362600"/>
          </a:xfrm>
          <a:prstGeom prst="wedgeRectCallout">
            <a:avLst>
              <a:gd fmla="val -133380" name="adj1"/>
              <a:gd fmla="val -136562"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Parnate was released in 1961.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first MAOI, isocarboxazid, released in 1959. </a:t>
            </a:r>
            <a:endParaRPr/>
          </a:p>
        </p:txBody>
      </p:sp>
      <p:sp>
        <p:nvSpPr>
          <p:cNvPr id="1526" name="Google Shape;1526;p117"/>
          <p:cNvSpPr txBox="1"/>
          <p:nvPr/>
        </p:nvSpPr>
        <p:spPr>
          <a:xfrm>
            <a:off x="3741425" y="967450"/>
            <a:ext cx="939900" cy="318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lang="en" sz="1600"/>
              <a:t>couple</a:t>
            </a:r>
            <a:endParaRPr sz="1600"/>
          </a:p>
        </p:txBody>
      </p:sp>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0" name="Shape 1530"/>
        <p:cNvGrpSpPr/>
        <p:nvPr/>
      </p:nvGrpSpPr>
      <p:grpSpPr>
        <a:xfrm>
          <a:off x="0" y="0"/>
          <a:ext cx="0" cy="0"/>
          <a:chOff x="0" y="0"/>
          <a:chExt cx="0" cy="0"/>
        </a:xfrm>
      </p:grpSpPr>
      <p:sp>
        <p:nvSpPr>
          <p:cNvPr id="1531" name="Google Shape;1531;p118"/>
          <p:cNvSpPr/>
          <p:nvPr/>
        </p:nvSpPr>
        <p:spPr>
          <a:xfrm>
            <a:off x="3986125" y="5792850"/>
            <a:ext cx="1288200" cy="6732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32" name="Google Shape;1532;p118"/>
          <p:cNvPicPr preferRelativeResize="0"/>
          <p:nvPr/>
        </p:nvPicPr>
        <p:blipFill>
          <a:blip r:embed="rId3">
            <a:alphaModFix/>
          </a:blip>
          <a:stretch>
            <a:fillRect/>
          </a:stretch>
        </p:blipFill>
        <p:spPr>
          <a:xfrm>
            <a:off x="345350" y="378800"/>
            <a:ext cx="2002874" cy="2961850"/>
          </a:xfrm>
          <a:prstGeom prst="rect">
            <a:avLst/>
          </a:prstGeom>
          <a:noFill/>
          <a:ln>
            <a:noFill/>
          </a:ln>
        </p:spPr>
      </p:pic>
      <p:sp>
        <p:nvSpPr>
          <p:cNvPr id="1533" name="Google Shape;1533;p118"/>
          <p:cNvSpPr txBox="1"/>
          <p:nvPr/>
        </p:nvSpPr>
        <p:spPr>
          <a:xfrm>
            <a:off x="2584901" y="378800"/>
            <a:ext cx="6227700" cy="318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lang="en" sz="2400"/>
              <a:t>Hypertensive crisis with MAOIs</a:t>
            </a:r>
            <a:endParaRPr sz="2400"/>
          </a:p>
          <a:p>
            <a:pPr indent="0" lvl="0" marL="0" marR="0" rtl="0" algn="l">
              <a:lnSpc>
                <a:spcPct val="100000"/>
              </a:lnSpc>
              <a:spcBef>
                <a:spcPts val="0"/>
              </a:spcBef>
              <a:spcAft>
                <a:spcPts val="0"/>
              </a:spcAft>
              <a:buClr>
                <a:schemeClr val="dk1"/>
              </a:buClr>
              <a:buSzPts val="1100"/>
              <a:buFont typeface="Arial"/>
              <a:buNone/>
            </a:pPr>
            <a:r>
              <a:t/>
            </a:r>
            <a:endParaRPr sz="2400"/>
          </a:p>
          <a:p>
            <a:pPr indent="0" lvl="0" marL="0" marR="0" rtl="0" algn="l">
              <a:lnSpc>
                <a:spcPct val="100000"/>
              </a:lnSpc>
              <a:spcBef>
                <a:spcPts val="0"/>
              </a:spcBef>
              <a:spcAft>
                <a:spcPts val="0"/>
              </a:spcAft>
              <a:buClr>
                <a:schemeClr val="dk1"/>
              </a:buClr>
              <a:buSzPts val="1100"/>
              <a:buFont typeface="Arial"/>
              <a:buNone/>
            </a:pPr>
            <a:r>
              <a:rPr lang="en" sz="2000"/>
              <a:t>In the first few years after MAOIs were introduced, </a:t>
            </a:r>
            <a:r>
              <a:rPr b="1" lang="en" sz="2000"/>
              <a:t>nobody knew of their dietary interactions.</a:t>
            </a:r>
            <a:r>
              <a:rPr lang="en" sz="2000"/>
              <a:t> </a:t>
            </a:r>
            <a:endParaRPr sz="2000"/>
          </a:p>
          <a:p>
            <a:pPr indent="0" lvl="0" marL="0" marR="0" rtl="0" algn="l">
              <a:lnSpc>
                <a:spcPct val="100000"/>
              </a:lnSpc>
              <a:spcBef>
                <a:spcPts val="0"/>
              </a:spcBef>
              <a:spcAft>
                <a:spcPts val="0"/>
              </a:spcAft>
              <a:buClr>
                <a:schemeClr val="dk1"/>
              </a:buClr>
              <a:buSzPts val="1100"/>
              <a:buFont typeface="Arial"/>
              <a:buNone/>
            </a:pPr>
            <a:r>
              <a:t/>
            </a:r>
            <a:endParaRPr sz="2000"/>
          </a:p>
          <a:p>
            <a:pPr indent="0" lvl="0" marL="0" marR="0" rtl="0" algn="l">
              <a:lnSpc>
                <a:spcPct val="100000"/>
              </a:lnSpc>
              <a:spcBef>
                <a:spcPts val="0"/>
              </a:spcBef>
              <a:spcAft>
                <a:spcPts val="0"/>
              </a:spcAft>
              <a:buClr>
                <a:schemeClr val="dk1"/>
              </a:buClr>
              <a:buSzPts val="1100"/>
              <a:buFont typeface="Arial"/>
              <a:buNone/>
            </a:pPr>
            <a:r>
              <a:rPr lang="en" sz="2000"/>
              <a:t>Then in 1961, a case report was published in The Lancet of a woman who died of a </a:t>
            </a:r>
            <a:r>
              <a:rPr b="1" lang="en" sz="2000"/>
              <a:t>subarachnoid hemorrhage</a:t>
            </a:r>
            <a:r>
              <a:rPr lang="en" sz="2000"/>
              <a:t> while taking tranylcypromine (Parnate), but clinicians were slow to blame tranylcypromine.</a:t>
            </a:r>
            <a:endParaRPr sz="2000"/>
          </a:p>
          <a:p>
            <a:pPr indent="0" lvl="0" marL="0" marR="0" rtl="0" algn="l">
              <a:lnSpc>
                <a:spcPct val="100000"/>
              </a:lnSpc>
              <a:spcBef>
                <a:spcPts val="0"/>
              </a:spcBef>
              <a:spcAft>
                <a:spcPts val="0"/>
              </a:spcAft>
              <a:buClr>
                <a:schemeClr val="dk1"/>
              </a:buClr>
              <a:buSzPts val="1100"/>
              <a:buFont typeface="Arial"/>
              <a:buNone/>
            </a:pPr>
            <a:r>
              <a:t/>
            </a:r>
            <a:endParaRPr sz="2000"/>
          </a:p>
          <a:p>
            <a:pPr indent="0" lvl="0" marL="0" marR="0" rtl="0" algn="l">
              <a:lnSpc>
                <a:spcPct val="100000"/>
              </a:lnSpc>
              <a:spcBef>
                <a:spcPts val="0"/>
              </a:spcBef>
              <a:spcAft>
                <a:spcPts val="0"/>
              </a:spcAft>
              <a:buClr>
                <a:schemeClr val="dk1"/>
              </a:buClr>
              <a:buSzPts val="1100"/>
              <a:buFont typeface="Arial"/>
              <a:buNone/>
            </a:pPr>
            <a:r>
              <a:rPr lang="en" sz="2000"/>
              <a:t>It took a psychiatric resident to save the day... </a:t>
            </a:r>
            <a:endParaRPr sz="2400"/>
          </a:p>
          <a:p>
            <a:pPr indent="0" lvl="0" marL="0" marR="0" rtl="0" algn="l">
              <a:lnSpc>
                <a:spcPct val="100000"/>
              </a:lnSpc>
              <a:spcBef>
                <a:spcPts val="0"/>
              </a:spcBef>
              <a:spcAft>
                <a:spcPts val="0"/>
              </a:spcAft>
              <a:buClr>
                <a:schemeClr val="dk1"/>
              </a:buClr>
              <a:buSzPts val="1100"/>
              <a:buFont typeface="Arial"/>
              <a:buNone/>
            </a:pPr>
            <a:r>
              <a:t/>
            </a:r>
            <a:endParaRPr sz="2400"/>
          </a:p>
          <a:p>
            <a:pPr indent="0" lvl="0" marL="0" marR="0" rtl="0" algn="l">
              <a:lnSpc>
                <a:spcPct val="100000"/>
              </a:lnSpc>
              <a:spcBef>
                <a:spcPts val="0"/>
              </a:spcBef>
              <a:spcAft>
                <a:spcPts val="0"/>
              </a:spcAft>
              <a:buClr>
                <a:srgbClr val="000000"/>
              </a:buClr>
              <a:buSzPts val="800"/>
              <a:buFont typeface="Arial"/>
              <a:buNone/>
            </a:pPr>
            <a:r>
              <a:t/>
            </a:r>
            <a:endParaRPr sz="2400"/>
          </a:p>
        </p:txBody>
      </p:sp>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7" name="Shape 1537"/>
        <p:cNvGrpSpPr/>
        <p:nvPr/>
      </p:nvGrpSpPr>
      <p:grpSpPr>
        <a:xfrm>
          <a:off x="0" y="0"/>
          <a:ext cx="0" cy="0"/>
          <a:chOff x="0" y="0"/>
          <a:chExt cx="0" cy="0"/>
        </a:xfrm>
      </p:grpSpPr>
      <p:sp>
        <p:nvSpPr>
          <p:cNvPr id="1538" name="Google Shape;1538;p119"/>
          <p:cNvSpPr/>
          <p:nvPr/>
        </p:nvSpPr>
        <p:spPr>
          <a:xfrm>
            <a:off x="3986125" y="5792850"/>
            <a:ext cx="1288200" cy="6732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39" name="Google Shape;1539;p119"/>
          <p:cNvPicPr preferRelativeResize="0"/>
          <p:nvPr/>
        </p:nvPicPr>
        <p:blipFill>
          <a:blip r:embed="rId3">
            <a:alphaModFix/>
          </a:blip>
          <a:stretch>
            <a:fillRect/>
          </a:stretch>
        </p:blipFill>
        <p:spPr>
          <a:xfrm>
            <a:off x="345350" y="378800"/>
            <a:ext cx="2002874" cy="2961850"/>
          </a:xfrm>
          <a:prstGeom prst="rect">
            <a:avLst/>
          </a:prstGeom>
          <a:noFill/>
          <a:ln>
            <a:noFill/>
          </a:ln>
        </p:spPr>
      </p:pic>
      <p:sp>
        <p:nvSpPr>
          <p:cNvPr id="1540" name="Google Shape;1540;p119"/>
          <p:cNvSpPr txBox="1"/>
          <p:nvPr/>
        </p:nvSpPr>
        <p:spPr>
          <a:xfrm>
            <a:off x="2584901" y="378800"/>
            <a:ext cx="6227700" cy="318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lang="en" sz="2400"/>
              <a:t>Hypertensive crisis with MAOIs</a:t>
            </a:r>
            <a:endParaRPr sz="2400"/>
          </a:p>
          <a:p>
            <a:pPr indent="0" lvl="0" marL="0" marR="0" rtl="0" algn="l">
              <a:lnSpc>
                <a:spcPct val="100000"/>
              </a:lnSpc>
              <a:spcBef>
                <a:spcPts val="0"/>
              </a:spcBef>
              <a:spcAft>
                <a:spcPts val="0"/>
              </a:spcAft>
              <a:buClr>
                <a:schemeClr val="dk1"/>
              </a:buClr>
              <a:buSzPts val="1100"/>
              <a:buFont typeface="Arial"/>
              <a:buNone/>
            </a:pPr>
            <a:r>
              <a:t/>
            </a:r>
            <a:endParaRPr sz="1200"/>
          </a:p>
          <a:p>
            <a:pPr indent="0" lvl="0" marL="0" marR="0" rtl="0" algn="l">
              <a:lnSpc>
                <a:spcPct val="100000"/>
              </a:lnSpc>
              <a:spcBef>
                <a:spcPts val="0"/>
              </a:spcBef>
              <a:spcAft>
                <a:spcPts val="0"/>
              </a:spcAft>
              <a:buClr>
                <a:schemeClr val="dk1"/>
              </a:buClr>
              <a:buSzPts val="1100"/>
              <a:buFont typeface="Arial"/>
              <a:buNone/>
            </a:pPr>
            <a:r>
              <a:rPr lang="en" sz="2000"/>
              <a:t>Barry Blackwell, who was training at the Maudsley Hospital in London at the time, began reading</a:t>
            </a:r>
            <a:endParaRPr sz="2000"/>
          </a:p>
          <a:p>
            <a:pPr indent="0" lvl="0" marL="0" marR="0" rtl="0" algn="l">
              <a:lnSpc>
                <a:spcPct val="100000"/>
              </a:lnSpc>
              <a:spcBef>
                <a:spcPts val="0"/>
              </a:spcBef>
              <a:spcAft>
                <a:spcPts val="0"/>
              </a:spcAft>
              <a:buClr>
                <a:schemeClr val="dk1"/>
              </a:buClr>
              <a:buSzPts val="1100"/>
              <a:buFont typeface="Arial"/>
              <a:buNone/>
            </a:pPr>
            <a:r>
              <a:rPr lang="en" sz="2000"/>
              <a:t>about sporadic </a:t>
            </a:r>
            <a:r>
              <a:rPr b="1" lang="en" sz="2000"/>
              <a:t>cases of high blood pressure, headache, and subarachnoid hemorrhage in patients taking MAOIs</a:t>
            </a:r>
            <a:r>
              <a:rPr lang="en" sz="2000"/>
              <a:t>. </a:t>
            </a:r>
            <a:endParaRPr sz="2400"/>
          </a:p>
        </p:txBody>
      </p:sp>
      <p:pic>
        <p:nvPicPr>
          <p:cNvPr id="1541" name="Google Shape;1541;p119"/>
          <p:cNvPicPr preferRelativeResize="0"/>
          <p:nvPr/>
        </p:nvPicPr>
        <p:blipFill>
          <a:blip r:embed="rId4">
            <a:alphaModFix/>
          </a:blip>
          <a:stretch>
            <a:fillRect/>
          </a:stretch>
        </p:blipFill>
        <p:spPr>
          <a:xfrm>
            <a:off x="2748375" y="2698625"/>
            <a:ext cx="2139100" cy="2139100"/>
          </a:xfrm>
          <a:prstGeom prst="rect">
            <a:avLst/>
          </a:prstGeom>
          <a:noFill/>
          <a:ln>
            <a:noFill/>
          </a:ln>
        </p:spPr>
      </p:pic>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5" name="Shape 1545"/>
        <p:cNvGrpSpPr/>
        <p:nvPr/>
      </p:nvGrpSpPr>
      <p:grpSpPr>
        <a:xfrm>
          <a:off x="0" y="0"/>
          <a:ext cx="0" cy="0"/>
          <a:chOff x="0" y="0"/>
          <a:chExt cx="0" cy="0"/>
        </a:xfrm>
      </p:grpSpPr>
      <p:sp>
        <p:nvSpPr>
          <p:cNvPr id="1546" name="Google Shape;1546;p120"/>
          <p:cNvSpPr/>
          <p:nvPr/>
        </p:nvSpPr>
        <p:spPr>
          <a:xfrm>
            <a:off x="3986125" y="5792850"/>
            <a:ext cx="1288200" cy="6732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47" name="Google Shape;1547;p120"/>
          <p:cNvPicPr preferRelativeResize="0"/>
          <p:nvPr/>
        </p:nvPicPr>
        <p:blipFill>
          <a:blip r:embed="rId3">
            <a:alphaModFix/>
          </a:blip>
          <a:stretch>
            <a:fillRect/>
          </a:stretch>
        </p:blipFill>
        <p:spPr>
          <a:xfrm>
            <a:off x="345350" y="378800"/>
            <a:ext cx="2002874" cy="2961850"/>
          </a:xfrm>
          <a:prstGeom prst="rect">
            <a:avLst/>
          </a:prstGeom>
          <a:noFill/>
          <a:ln>
            <a:noFill/>
          </a:ln>
        </p:spPr>
      </p:pic>
      <p:sp>
        <p:nvSpPr>
          <p:cNvPr id="1548" name="Google Shape;1548;p120"/>
          <p:cNvSpPr txBox="1"/>
          <p:nvPr/>
        </p:nvSpPr>
        <p:spPr>
          <a:xfrm>
            <a:off x="2584901" y="378800"/>
            <a:ext cx="6227700" cy="318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lang="en" sz="2400"/>
              <a:t>Hypertensive crisis with MAOIs</a:t>
            </a:r>
            <a:endParaRPr sz="2400"/>
          </a:p>
          <a:p>
            <a:pPr indent="0" lvl="0" marL="0" marR="0" rtl="0" algn="l">
              <a:lnSpc>
                <a:spcPct val="100000"/>
              </a:lnSpc>
              <a:spcBef>
                <a:spcPts val="0"/>
              </a:spcBef>
              <a:spcAft>
                <a:spcPts val="0"/>
              </a:spcAft>
              <a:buClr>
                <a:schemeClr val="dk1"/>
              </a:buClr>
              <a:buSzPts val="1100"/>
              <a:buFont typeface="Arial"/>
              <a:buNone/>
            </a:pPr>
            <a:r>
              <a:t/>
            </a:r>
            <a:endParaRPr sz="1200"/>
          </a:p>
          <a:p>
            <a:pPr indent="0" lvl="0" marL="0" marR="0" rtl="0" algn="l">
              <a:lnSpc>
                <a:spcPct val="100000"/>
              </a:lnSpc>
              <a:spcBef>
                <a:spcPts val="0"/>
              </a:spcBef>
              <a:spcAft>
                <a:spcPts val="0"/>
              </a:spcAft>
              <a:buClr>
                <a:schemeClr val="dk1"/>
              </a:buClr>
              <a:buSzPts val="1100"/>
              <a:buFont typeface="Arial"/>
              <a:buNone/>
            </a:pPr>
            <a:r>
              <a:rPr lang="en" sz="2000"/>
              <a:t>Barry Blackwell, who was training at the </a:t>
            </a:r>
            <a:r>
              <a:rPr b="1" lang="en" sz="2000">
                <a:solidFill>
                  <a:srgbClr val="A61C00"/>
                </a:solidFill>
              </a:rPr>
              <a:t>Maudsley </a:t>
            </a:r>
            <a:r>
              <a:rPr lang="en" sz="2000"/>
              <a:t>Hospital in London at the time, began reading</a:t>
            </a:r>
            <a:endParaRPr sz="2000"/>
          </a:p>
          <a:p>
            <a:pPr indent="0" lvl="0" marL="0" marR="0" rtl="0" algn="l">
              <a:lnSpc>
                <a:spcPct val="100000"/>
              </a:lnSpc>
              <a:spcBef>
                <a:spcPts val="0"/>
              </a:spcBef>
              <a:spcAft>
                <a:spcPts val="0"/>
              </a:spcAft>
              <a:buClr>
                <a:schemeClr val="dk1"/>
              </a:buClr>
              <a:buSzPts val="1100"/>
              <a:buFont typeface="Arial"/>
              <a:buNone/>
            </a:pPr>
            <a:r>
              <a:rPr lang="en" sz="2000"/>
              <a:t>about sporadic </a:t>
            </a:r>
            <a:r>
              <a:rPr b="1" lang="en" sz="2000"/>
              <a:t>cases of high blood pressure, headache, and subarachnoid hemorrhage in patients taking MAOIs</a:t>
            </a:r>
            <a:r>
              <a:rPr lang="en" sz="2000"/>
              <a:t>. </a:t>
            </a:r>
            <a:endParaRPr sz="2400"/>
          </a:p>
        </p:txBody>
      </p:sp>
      <p:pic>
        <p:nvPicPr>
          <p:cNvPr id="1549" name="Google Shape;1549;p120"/>
          <p:cNvPicPr preferRelativeResize="0"/>
          <p:nvPr/>
        </p:nvPicPr>
        <p:blipFill>
          <a:blip r:embed="rId4">
            <a:alphaModFix/>
          </a:blip>
          <a:stretch>
            <a:fillRect/>
          </a:stretch>
        </p:blipFill>
        <p:spPr>
          <a:xfrm>
            <a:off x="2748375" y="2698625"/>
            <a:ext cx="2139100" cy="2139100"/>
          </a:xfrm>
          <a:prstGeom prst="rect">
            <a:avLst/>
          </a:prstGeom>
          <a:noFill/>
          <a:ln>
            <a:noFill/>
          </a:ln>
        </p:spPr>
      </p:pic>
      <p:pic>
        <p:nvPicPr>
          <p:cNvPr id="1550" name="Google Shape;1550;p120"/>
          <p:cNvPicPr preferRelativeResize="0"/>
          <p:nvPr/>
        </p:nvPicPr>
        <p:blipFill>
          <a:blip r:embed="rId5">
            <a:alphaModFix/>
          </a:blip>
          <a:stretch>
            <a:fillRect/>
          </a:stretch>
        </p:blipFill>
        <p:spPr>
          <a:xfrm>
            <a:off x="6745526" y="2357838"/>
            <a:ext cx="1883424" cy="2680974"/>
          </a:xfrm>
          <a:prstGeom prst="rect">
            <a:avLst/>
          </a:prstGeom>
          <a:noFill/>
          <a:ln>
            <a:noFill/>
          </a:ln>
        </p:spPr>
      </p:pic>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4" name="Shape 1554"/>
        <p:cNvGrpSpPr/>
        <p:nvPr/>
      </p:nvGrpSpPr>
      <p:grpSpPr>
        <a:xfrm>
          <a:off x="0" y="0"/>
          <a:ext cx="0" cy="0"/>
          <a:chOff x="0" y="0"/>
          <a:chExt cx="0" cy="0"/>
        </a:xfrm>
      </p:grpSpPr>
      <p:sp>
        <p:nvSpPr>
          <p:cNvPr id="1555" name="Google Shape;1555;p121"/>
          <p:cNvSpPr/>
          <p:nvPr/>
        </p:nvSpPr>
        <p:spPr>
          <a:xfrm>
            <a:off x="3986125" y="5792850"/>
            <a:ext cx="1288200" cy="6732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56" name="Google Shape;1556;p121"/>
          <p:cNvPicPr preferRelativeResize="0"/>
          <p:nvPr/>
        </p:nvPicPr>
        <p:blipFill>
          <a:blip r:embed="rId3">
            <a:alphaModFix/>
          </a:blip>
          <a:stretch>
            <a:fillRect/>
          </a:stretch>
        </p:blipFill>
        <p:spPr>
          <a:xfrm>
            <a:off x="345350" y="378800"/>
            <a:ext cx="2002874" cy="2961850"/>
          </a:xfrm>
          <a:prstGeom prst="rect">
            <a:avLst/>
          </a:prstGeom>
          <a:noFill/>
          <a:ln>
            <a:noFill/>
          </a:ln>
        </p:spPr>
      </p:pic>
      <p:sp>
        <p:nvSpPr>
          <p:cNvPr id="1557" name="Google Shape;1557;p121"/>
          <p:cNvSpPr txBox="1"/>
          <p:nvPr/>
        </p:nvSpPr>
        <p:spPr>
          <a:xfrm>
            <a:off x="2584901" y="378800"/>
            <a:ext cx="6227700" cy="318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lang="en" sz="2400"/>
              <a:t>Hypertensive crisis with MAOIs</a:t>
            </a:r>
            <a:endParaRPr sz="2400"/>
          </a:p>
          <a:p>
            <a:pPr indent="0" lvl="0" marL="0" marR="0" rtl="0" algn="l">
              <a:lnSpc>
                <a:spcPct val="100000"/>
              </a:lnSpc>
              <a:spcBef>
                <a:spcPts val="0"/>
              </a:spcBef>
              <a:spcAft>
                <a:spcPts val="0"/>
              </a:spcAft>
              <a:buClr>
                <a:schemeClr val="dk1"/>
              </a:buClr>
              <a:buSzPts val="1100"/>
              <a:buFont typeface="Arial"/>
              <a:buNone/>
            </a:pPr>
            <a:r>
              <a:t/>
            </a:r>
            <a:endParaRPr sz="1200"/>
          </a:p>
          <a:p>
            <a:pPr indent="0" lvl="0" marL="0" marR="0" rtl="0" algn="l">
              <a:lnSpc>
                <a:spcPct val="100000"/>
              </a:lnSpc>
              <a:spcBef>
                <a:spcPts val="0"/>
              </a:spcBef>
              <a:spcAft>
                <a:spcPts val="0"/>
              </a:spcAft>
              <a:buClr>
                <a:schemeClr val="dk1"/>
              </a:buClr>
              <a:buSzPts val="1100"/>
              <a:buFont typeface="Arial"/>
              <a:buNone/>
            </a:pPr>
            <a:r>
              <a:t/>
            </a:r>
            <a:endParaRPr sz="1200"/>
          </a:p>
          <a:p>
            <a:pPr indent="0" lvl="0" marL="0" marR="0" rtl="0" algn="l">
              <a:lnSpc>
                <a:spcPct val="100000"/>
              </a:lnSpc>
              <a:spcBef>
                <a:spcPts val="0"/>
              </a:spcBef>
              <a:spcAft>
                <a:spcPts val="0"/>
              </a:spcAft>
              <a:buClr>
                <a:schemeClr val="dk1"/>
              </a:buClr>
              <a:buSzPts val="1100"/>
              <a:buFont typeface="Arial"/>
              <a:buNone/>
            </a:pPr>
            <a:r>
              <a:t/>
            </a:r>
            <a:endParaRPr sz="1200"/>
          </a:p>
          <a:p>
            <a:pPr indent="0" lvl="0" marL="0" marR="0" rtl="0" algn="l">
              <a:lnSpc>
                <a:spcPct val="100000"/>
              </a:lnSpc>
              <a:spcBef>
                <a:spcPts val="0"/>
              </a:spcBef>
              <a:spcAft>
                <a:spcPts val="0"/>
              </a:spcAft>
              <a:buClr>
                <a:schemeClr val="dk1"/>
              </a:buClr>
              <a:buSzPts val="1100"/>
              <a:buFont typeface="Arial"/>
              <a:buNone/>
            </a:pPr>
            <a:r>
              <a:t/>
            </a:r>
            <a:endParaRPr sz="1200"/>
          </a:p>
          <a:p>
            <a:pPr indent="0" lvl="0" marL="0" marR="0" rtl="0" algn="l">
              <a:lnSpc>
                <a:spcPct val="100000"/>
              </a:lnSpc>
              <a:spcBef>
                <a:spcPts val="0"/>
              </a:spcBef>
              <a:spcAft>
                <a:spcPts val="0"/>
              </a:spcAft>
              <a:buClr>
                <a:schemeClr val="dk1"/>
              </a:buClr>
              <a:buSzPts val="1100"/>
              <a:buFont typeface="Arial"/>
              <a:buNone/>
            </a:pPr>
            <a:r>
              <a:t/>
            </a:r>
            <a:endParaRPr sz="1200"/>
          </a:p>
          <a:p>
            <a:pPr indent="0" lvl="0" marL="0" marR="0" rtl="0" algn="l">
              <a:lnSpc>
                <a:spcPct val="100000"/>
              </a:lnSpc>
              <a:spcBef>
                <a:spcPts val="0"/>
              </a:spcBef>
              <a:spcAft>
                <a:spcPts val="0"/>
              </a:spcAft>
              <a:buClr>
                <a:schemeClr val="dk1"/>
              </a:buClr>
              <a:buSzPts val="1100"/>
              <a:buFont typeface="Arial"/>
              <a:buNone/>
            </a:pPr>
            <a:r>
              <a:t/>
            </a:r>
            <a:endParaRPr sz="1200"/>
          </a:p>
          <a:p>
            <a:pPr indent="0" lvl="0" marL="0" marR="0" rtl="0" algn="l">
              <a:lnSpc>
                <a:spcPct val="100000"/>
              </a:lnSpc>
              <a:spcBef>
                <a:spcPts val="0"/>
              </a:spcBef>
              <a:spcAft>
                <a:spcPts val="0"/>
              </a:spcAft>
              <a:buClr>
                <a:schemeClr val="dk1"/>
              </a:buClr>
              <a:buSzPts val="1100"/>
              <a:buFont typeface="Arial"/>
              <a:buNone/>
            </a:pPr>
            <a:r>
              <a:t/>
            </a:r>
            <a:endParaRPr sz="1200"/>
          </a:p>
          <a:p>
            <a:pPr indent="0" lvl="0" marL="0" marR="0" rtl="0" algn="l">
              <a:lnSpc>
                <a:spcPct val="100000"/>
              </a:lnSpc>
              <a:spcBef>
                <a:spcPts val="0"/>
              </a:spcBef>
              <a:spcAft>
                <a:spcPts val="0"/>
              </a:spcAft>
              <a:buClr>
                <a:schemeClr val="dk1"/>
              </a:buClr>
              <a:buSzPts val="1100"/>
              <a:buFont typeface="Arial"/>
              <a:buNone/>
            </a:pPr>
            <a:r>
              <a:t/>
            </a:r>
            <a:endParaRPr sz="1200"/>
          </a:p>
          <a:p>
            <a:pPr indent="0" lvl="0" marL="0" marR="0" rtl="0" algn="l">
              <a:lnSpc>
                <a:spcPct val="100000"/>
              </a:lnSpc>
              <a:spcBef>
                <a:spcPts val="0"/>
              </a:spcBef>
              <a:spcAft>
                <a:spcPts val="0"/>
              </a:spcAft>
              <a:buClr>
                <a:schemeClr val="dk1"/>
              </a:buClr>
              <a:buSzPts val="1100"/>
              <a:buFont typeface="Arial"/>
              <a:buNone/>
            </a:pPr>
            <a:r>
              <a:t/>
            </a:r>
            <a:endParaRPr sz="2000"/>
          </a:p>
          <a:p>
            <a:pPr indent="0" lvl="0" marL="0" marR="0" rtl="0" algn="l">
              <a:lnSpc>
                <a:spcPct val="100000"/>
              </a:lnSpc>
              <a:spcBef>
                <a:spcPts val="0"/>
              </a:spcBef>
              <a:spcAft>
                <a:spcPts val="0"/>
              </a:spcAft>
              <a:buClr>
                <a:schemeClr val="dk1"/>
              </a:buClr>
              <a:buSzPts val="1100"/>
              <a:buFont typeface="Arial"/>
              <a:buNone/>
            </a:pPr>
            <a:r>
              <a:t/>
            </a:r>
            <a:endParaRPr/>
          </a:p>
          <a:p>
            <a:pPr indent="0" lvl="0" marL="0" marR="0" rtl="0" algn="l">
              <a:lnSpc>
                <a:spcPct val="100000"/>
              </a:lnSpc>
              <a:spcBef>
                <a:spcPts val="0"/>
              </a:spcBef>
              <a:spcAft>
                <a:spcPts val="0"/>
              </a:spcAft>
              <a:buClr>
                <a:schemeClr val="dk1"/>
              </a:buClr>
              <a:buSzPts val="1100"/>
              <a:buFont typeface="Arial"/>
              <a:buNone/>
            </a:pPr>
            <a:r>
              <a:rPr lang="en" sz="2000"/>
              <a:t>A pharmacist told Blackwell that the</a:t>
            </a:r>
            <a:endParaRPr sz="2000"/>
          </a:p>
          <a:p>
            <a:pPr indent="0" lvl="0" marL="0" marR="0" rtl="0" algn="l">
              <a:lnSpc>
                <a:spcPct val="100000"/>
              </a:lnSpc>
              <a:spcBef>
                <a:spcPts val="0"/>
              </a:spcBef>
              <a:spcAft>
                <a:spcPts val="0"/>
              </a:spcAft>
              <a:buClr>
                <a:schemeClr val="dk1"/>
              </a:buClr>
              <a:buSzPts val="1100"/>
              <a:buFont typeface="Arial"/>
              <a:buNone/>
            </a:pPr>
            <a:r>
              <a:rPr lang="en" sz="2000"/>
              <a:t>pharmacist’s wife, who was taking an MAOI, had developed two episodes of hypertension and headache after eating cheese. Intrigued, Blackwell</a:t>
            </a:r>
            <a:endParaRPr sz="2000"/>
          </a:p>
          <a:p>
            <a:pPr indent="0" lvl="0" marL="0" marR="0" rtl="0" algn="l">
              <a:lnSpc>
                <a:spcPct val="100000"/>
              </a:lnSpc>
              <a:spcBef>
                <a:spcPts val="0"/>
              </a:spcBef>
              <a:spcAft>
                <a:spcPts val="0"/>
              </a:spcAft>
              <a:buClr>
                <a:schemeClr val="dk1"/>
              </a:buClr>
              <a:buSzPts val="1100"/>
              <a:buFont typeface="Arial"/>
              <a:buNone/>
            </a:pPr>
            <a:r>
              <a:rPr lang="en" sz="2000"/>
              <a:t>and a colleague </a:t>
            </a:r>
            <a:r>
              <a:rPr b="1" lang="en" sz="2000"/>
              <a:t>experimented on themselves</a:t>
            </a:r>
            <a:r>
              <a:rPr lang="en" sz="2000"/>
              <a:t>. They took tranylcypromine for a week, then </a:t>
            </a:r>
            <a:r>
              <a:rPr b="1" lang="en" sz="2000"/>
              <a:t>gorged on cheese</a:t>
            </a:r>
            <a:r>
              <a:rPr lang="en" sz="2000"/>
              <a:t>… </a:t>
            </a:r>
            <a:endParaRPr sz="2000"/>
          </a:p>
          <a:p>
            <a:pPr indent="0" lvl="0" marL="0" marR="0" rtl="0" algn="l">
              <a:lnSpc>
                <a:spcPct val="100000"/>
              </a:lnSpc>
              <a:spcBef>
                <a:spcPts val="0"/>
              </a:spcBef>
              <a:spcAft>
                <a:spcPts val="0"/>
              </a:spcAft>
              <a:buClr>
                <a:schemeClr val="dk1"/>
              </a:buClr>
              <a:buSzPts val="1100"/>
              <a:buFont typeface="Arial"/>
              <a:buNone/>
            </a:pPr>
            <a:r>
              <a:t/>
            </a:r>
            <a:endParaRPr sz="2400"/>
          </a:p>
          <a:p>
            <a:pPr indent="0" lvl="0" marL="0" marR="0" rtl="0" algn="l">
              <a:lnSpc>
                <a:spcPct val="100000"/>
              </a:lnSpc>
              <a:spcBef>
                <a:spcPts val="0"/>
              </a:spcBef>
              <a:spcAft>
                <a:spcPts val="0"/>
              </a:spcAft>
              <a:buClr>
                <a:schemeClr val="dk1"/>
              </a:buClr>
              <a:buSzPts val="1100"/>
              <a:buFont typeface="Arial"/>
              <a:buNone/>
            </a:pPr>
            <a:r>
              <a:t/>
            </a:r>
            <a:endParaRPr sz="2400"/>
          </a:p>
          <a:p>
            <a:pPr indent="0" lvl="0" marL="0" marR="0" rtl="0" algn="l">
              <a:lnSpc>
                <a:spcPct val="100000"/>
              </a:lnSpc>
              <a:spcBef>
                <a:spcPts val="0"/>
              </a:spcBef>
              <a:spcAft>
                <a:spcPts val="0"/>
              </a:spcAft>
              <a:buClr>
                <a:schemeClr val="dk1"/>
              </a:buClr>
              <a:buSzPts val="1100"/>
              <a:buFont typeface="Arial"/>
              <a:buNone/>
            </a:pPr>
            <a:r>
              <a:t/>
            </a:r>
            <a:endParaRPr sz="2400"/>
          </a:p>
          <a:p>
            <a:pPr indent="0" lvl="0" marL="0" marR="0" rtl="0" algn="l">
              <a:lnSpc>
                <a:spcPct val="100000"/>
              </a:lnSpc>
              <a:spcBef>
                <a:spcPts val="0"/>
              </a:spcBef>
              <a:spcAft>
                <a:spcPts val="0"/>
              </a:spcAft>
              <a:buClr>
                <a:srgbClr val="000000"/>
              </a:buClr>
              <a:buSzPts val="800"/>
              <a:buFont typeface="Arial"/>
              <a:buNone/>
            </a:pPr>
            <a:r>
              <a:t/>
            </a:r>
            <a:endParaRPr sz="2400"/>
          </a:p>
        </p:txBody>
      </p:sp>
      <p:pic>
        <p:nvPicPr>
          <p:cNvPr id="1558" name="Google Shape;1558;p121"/>
          <p:cNvPicPr preferRelativeResize="0"/>
          <p:nvPr/>
        </p:nvPicPr>
        <p:blipFill>
          <a:blip r:embed="rId4">
            <a:alphaModFix/>
          </a:blip>
          <a:stretch>
            <a:fillRect/>
          </a:stretch>
        </p:blipFill>
        <p:spPr>
          <a:xfrm>
            <a:off x="2667600" y="969775"/>
            <a:ext cx="1790600" cy="17906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23"/>
          <p:cNvSpPr txBox="1"/>
          <p:nvPr>
            <p:ph idx="1" type="subTitle"/>
          </p:nvPr>
        </p:nvSpPr>
        <p:spPr>
          <a:xfrm>
            <a:off x="1004960" y="131333"/>
            <a:ext cx="32724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Carlat podcast</a:t>
            </a:r>
            <a:endParaRPr/>
          </a:p>
        </p:txBody>
      </p:sp>
      <p:pic>
        <p:nvPicPr>
          <p:cNvPr id="125" name="Google Shape;125;p23"/>
          <p:cNvPicPr preferRelativeResize="0"/>
          <p:nvPr/>
        </p:nvPicPr>
        <p:blipFill>
          <a:blip r:embed="rId3">
            <a:alphaModFix/>
          </a:blip>
          <a:stretch>
            <a:fillRect/>
          </a:stretch>
        </p:blipFill>
        <p:spPr>
          <a:xfrm>
            <a:off x="861885" y="161048"/>
            <a:ext cx="572225" cy="535600"/>
          </a:xfrm>
          <a:prstGeom prst="rect">
            <a:avLst/>
          </a:prstGeom>
          <a:noFill/>
          <a:ln>
            <a:noFill/>
          </a:ln>
        </p:spPr>
      </p:pic>
      <p:sp>
        <p:nvSpPr>
          <p:cNvPr id="126" name="Google Shape;126;p23"/>
          <p:cNvSpPr txBox="1"/>
          <p:nvPr/>
        </p:nvSpPr>
        <p:spPr>
          <a:xfrm>
            <a:off x="861875" y="954225"/>
            <a:ext cx="5256600" cy="2918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Commandment #1</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Do not worsen mental illness with psychiatric medications</a:t>
            </a:r>
            <a:endParaRPr>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Do not start an antidepressant during mania</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Do not start stimulants during psychosis</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(No antidepressant monotherapy in bipolar I)</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(No stimulants in schizophrenia)</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(Don’t start a serotonergic antidepressant in bipolar)</a:t>
            </a:r>
            <a:endParaRPr sz="600">
              <a:solidFill>
                <a:schemeClr val="dk1"/>
              </a:solidFill>
            </a:endParaRPr>
          </a:p>
          <a:p>
            <a:pPr indent="0" lvl="0" marL="457200" rtl="0" algn="l">
              <a:lnSpc>
                <a:spcPct val="115000"/>
              </a:lnSpc>
              <a:spcBef>
                <a:spcPts val="0"/>
              </a:spcBef>
              <a:spcAft>
                <a:spcPts val="0"/>
              </a:spcAft>
              <a:buNone/>
            </a:pPr>
            <a:r>
              <a:t/>
            </a:r>
            <a:endParaRPr sz="6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Commandment #2</a:t>
            </a:r>
            <a:endParaRPr>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(In general) Don’t stop psych meds abruptly</a:t>
            </a:r>
            <a:endParaRPr sz="1200">
              <a:solidFill>
                <a:schemeClr val="dk1"/>
              </a:solidFill>
            </a:endParaRPr>
          </a:p>
          <a:p>
            <a:pPr indent="-304800" lvl="1" marL="914400" rtl="0" algn="l">
              <a:lnSpc>
                <a:spcPct val="115000"/>
              </a:lnSpc>
              <a:spcBef>
                <a:spcPts val="0"/>
              </a:spcBef>
              <a:spcAft>
                <a:spcPts val="0"/>
              </a:spcAft>
              <a:buClr>
                <a:schemeClr val="dk1"/>
              </a:buClr>
              <a:buSzPts val="1200"/>
              <a:buChar char="○"/>
            </a:pPr>
            <a:r>
              <a:rPr lang="en" sz="1200">
                <a:solidFill>
                  <a:schemeClr val="dk1"/>
                </a:solidFill>
              </a:rPr>
              <a:t>Serotonin discontinuation </a:t>
            </a:r>
            <a:endParaRPr sz="1200">
              <a:solidFill>
                <a:schemeClr val="dk1"/>
              </a:solidFill>
            </a:endParaRPr>
          </a:p>
          <a:p>
            <a:pPr indent="-304800" lvl="1" marL="914400" rtl="0" algn="l">
              <a:lnSpc>
                <a:spcPct val="115000"/>
              </a:lnSpc>
              <a:spcBef>
                <a:spcPts val="0"/>
              </a:spcBef>
              <a:spcAft>
                <a:spcPts val="0"/>
              </a:spcAft>
              <a:buClr>
                <a:schemeClr val="dk1"/>
              </a:buClr>
              <a:buSzPts val="1200"/>
              <a:buChar char="○"/>
            </a:pPr>
            <a:r>
              <a:rPr lang="en" sz="1200">
                <a:solidFill>
                  <a:schemeClr val="dk1"/>
                </a:solidFill>
              </a:rPr>
              <a:t>Rebound seizures</a:t>
            </a:r>
            <a:endParaRPr sz="1200">
              <a:solidFill>
                <a:schemeClr val="dk1"/>
              </a:solidFill>
            </a:endParaRPr>
          </a:p>
          <a:p>
            <a:pPr indent="0" lvl="0" marL="0" rtl="0" algn="l">
              <a:lnSpc>
                <a:spcPct val="115000"/>
              </a:lnSpc>
              <a:spcBef>
                <a:spcPts val="0"/>
              </a:spcBef>
              <a:spcAft>
                <a:spcPts val="0"/>
              </a:spcAft>
              <a:buNone/>
            </a:pPr>
            <a:r>
              <a:t/>
            </a:r>
            <a:endParaRPr sz="1200"/>
          </a:p>
        </p:txBody>
      </p:sp>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2" name="Shape 1562"/>
        <p:cNvGrpSpPr/>
        <p:nvPr/>
      </p:nvGrpSpPr>
      <p:grpSpPr>
        <a:xfrm>
          <a:off x="0" y="0"/>
          <a:ext cx="0" cy="0"/>
          <a:chOff x="0" y="0"/>
          <a:chExt cx="0" cy="0"/>
        </a:xfrm>
      </p:grpSpPr>
      <p:sp>
        <p:nvSpPr>
          <p:cNvPr id="1563" name="Google Shape;1563;p122"/>
          <p:cNvSpPr/>
          <p:nvPr/>
        </p:nvSpPr>
        <p:spPr>
          <a:xfrm>
            <a:off x="3986125" y="5792850"/>
            <a:ext cx="1288200" cy="6732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64" name="Google Shape;1564;p122"/>
          <p:cNvPicPr preferRelativeResize="0"/>
          <p:nvPr/>
        </p:nvPicPr>
        <p:blipFill>
          <a:blip r:embed="rId3">
            <a:alphaModFix/>
          </a:blip>
          <a:stretch>
            <a:fillRect/>
          </a:stretch>
        </p:blipFill>
        <p:spPr>
          <a:xfrm>
            <a:off x="345350" y="378800"/>
            <a:ext cx="2002874" cy="2961850"/>
          </a:xfrm>
          <a:prstGeom prst="rect">
            <a:avLst/>
          </a:prstGeom>
          <a:noFill/>
          <a:ln>
            <a:noFill/>
          </a:ln>
        </p:spPr>
      </p:pic>
      <p:sp>
        <p:nvSpPr>
          <p:cNvPr id="1565" name="Google Shape;1565;p122"/>
          <p:cNvSpPr txBox="1"/>
          <p:nvPr/>
        </p:nvSpPr>
        <p:spPr>
          <a:xfrm>
            <a:off x="2584901" y="378800"/>
            <a:ext cx="6227700" cy="318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lang="en" sz="2400"/>
              <a:t>Hypertensive crisis with MAOIs</a:t>
            </a:r>
            <a:endParaRPr sz="2400"/>
          </a:p>
          <a:p>
            <a:pPr indent="0" lvl="0" marL="0" marR="0" rtl="0" algn="l">
              <a:lnSpc>
                <a:spcPct val="100000"/>
              </a:lnSpc>
              <a:spcBef>
                <a:spcPts val="0"/>
              </a:spcBef>
              <a:spcAft>
                <a:spcPts val="0"/>
              </a:spcAft>
              <a:buClr>
                <a:schemeClr val="dk1"/>
              </a:buClr>
              <a:buSzPts val="1100"/>
              <a:buFont typeface="Arial"/>
              <a:buNone/>
            </a:pPr>
            <a:r>
              <a:t/>
            </a:r>
            <a:endParaRPr sz="2400"/>
          </a:p>
          <a:p>
            <a:pPr indent="0" lvl="0" marL="0" marR="0" rtl="0" algn="l">
              <a:lnSpc>
                <a:spcPct val="100000"/>
              </a:lnSpc>
              <a:spcBef>
                <a:spcPts val="0"/>
              </a:spcBef>
              <a:spcAft>
                <a:spcPts val="0"/>
              </a:spcAft>
              <a:buClr>
                <a:schemeClr val="dk1"/>
              </a:buClr>
              <a:buSzPts val="1100"/>
              <a:buFont typeface="Arial"/>
              <a:buNone/>
            </a:pPr>
            <a:r>
              <a:rPr lang="en" sz="2000"/>
              <a:t>…</a:t>
            </a:r>
            <a:r>
              <a:rPr lang="en" sz="2000"/>
              <a:t>They felt perfectly fine. Nonetheless, Blackwell consulted on several cases where patients taking MAOIs developed hypertensive headaches after eating cheese sandwiches.</a:t>
            </a:r>
            <a:endParaRPr sz="2400"/>
          </a:p>
        </p:txBody>
      </p:sp>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9" name="Shape 1569"/>
        <p:cNvGrpSpPr/>
        <p:nvPr/>
      </p:nvGrpSpPr>
      <p:grpSpPr>
        <a:xfrm>
          <a:off x="0" y="0"/>
          <a:ext cx="0" cy="0"/>
          <a:chOff x="0" y="0"/>
          <a:chExt cx="0" cy="0"/>
        </a:xfrm>
      </p:grpSpPr>
      <p:sp>
        <p:nvSpPr>
          <p:cNvPr id="1570" name="Google Shape;1570;p123"/>
          <p:cNvSpPr/>
          <p:nvPr/>
        </p:nvSpPr>
        <p:spPr>
          <a:xfrm>
            <a:off x="3986125" y="5792850"/>
            <a:ext cx="1288200" cy="6732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71" name="Google Shape;1571;p123"/>
          <p:cNvPicPr preferRelativeResize="0"/>
          <p:nvPr/>
        </p:nvPicPr>
        <p:blipFill>
          <a:blip r:embed="rId3">
            <a:alphaModFix/>
          </a:blip>
          <a:stretch>
            <a:fillRect/>
          </a:stretch>
        </p:blipFill>
        <p:spPr>
          <a:xfrm>
            <a:off x="345350" y="378800"/>
            <a:ext cx="2002874" cy="2961850"/>
          </a:xfrm>
          <a:prstGeom prst="rect">
            <a:avLst/>
          </a:prstGeom>
          <a:noFill/>
          <a:ln>
            <a:noFill/>
          </a:ln>
        </p:spPr>
      </p:pic>
      <p:sp>
        <p:nvSpPr>
          <p:cNvPr id="1572" name="Google Shape;1572;p123"/>
          <p:cNvSpPr txBox="1"/>
          <p:nvPr/>
        </p:nvSpPr>
        <p:spPr>
          <a:xfrm>
            <a:off x="2584901" y="378800"/>
            <a:ext cx="6227700" cy="318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lang="en" sz="2400"/>
              <a:t>Hypertensive crisis with MAOIs</a:t>
            </a:r>
            <a:endParaRPr sz="2400"/>
          </a:p>
          <a:p>
            <a:pPr indent="0" lvl="0" marL="0" marR="0" rtl="0" algn="l">
              <a:lnSpc>
                <a:spcPct val="100000"/>
              </a:lnSpc>
              <a:spcBef>
                <a:spcPts val="0"/>
              </a:spcBef>
              <a:spcAft>
                <a:spcPts val="0"/>
              </a:spcAft>
              <a:buClr>
                <a:schemeClr val="dk1"/>
              </a:buClr>
              <a:buSzPts val="1100"/>
              <a:buFont typeface="Arial"/>
              <a:buNone/>
            </a:pPr>
            <a:r>
              <a:t/>
            </a:r>
            <a:endParaRPr sz="2400"/>
          </a:p>
          <a:p>
            <a:pPr indent="0" lvl="0" marL="0" marR="0" rtl="0" algn="l">
              <a:lnSpc>
                <a:spcPct val="100000"/>
              </a:lnSpc>
              <a:spcBef>
                <a:spcPts val="0"/>
              </a:spcBef>
              <a:spcAft>
                <a:spcPts val="0"/>
              </a:spcAft>
              <a:buClr>
                <a:schemeClr val="dk1"/>
              </a:buClr>
              <a:buSzPts val="1100"/>
              <a:buFont typeface="Arial"/>
              <a:buNone/>
            </a:pPr>
            <a:r>
              <a:rPr lang="en" sz="2000"/>
              <a:t>…They felt perfectly fine. Nonetheless, Blackwell consulted on several cases where patients taking MAOIs developed hypertensive headaches after eating cheese sandwiches.</a:t>
            </a:r>
            <a:endParaRPr sz="2000"/>
          </a:p>
          <a:p>
            <a:pPr indent="0" lvl="0" marL="0" marR="0" rtl="0" algn="l">
              <a:lnSpc>
                <a:spcPct val="100000"/>
              </a:lnSpc>
              <a:spcBef>
                <a:spcPts val="0"/>
              </a:spcBef>
              <a:spcAft>
                <a:spcPts val="0"/>
              </a:spcAft>
              <a:buClr>
                <a:schemeClr val="dk1"/>
              </a:buClr>
              <a:buSzPts val="1100"/>
              <a:buFont typeface="Arial"/>
              <a:buNone/>
            </a:pPr>
            <a:r>
              <a:t/>
            </a:r>
            <a:endParaRPr sz="2000"/>
          </a:p>
          <a:p>
            <a:pPr indent="0" lvl="0" marL="0" marR="0" rtl="0" algn="l">
              <a:lnSpc>
                <a:spcPct val="100000"/>
              </a:lnSpc>
              <a:spcBef>
                <a:spcPts val="0"/>
              </a:spcBef>
              <a:spcAft>
                <a:spcPts val="0"/>
              </a:spcAft>
              <a:buClr>
                <a:schemeClr val="dk1"/>
              </a:buClr>
              <a:buSzPts val="1100"/>
              <a:buFont typeface="Arial"/>
              <a:buNone/>
            </a:pPr>
            <a:r>
              <a:rPr lang="en" sz="2000"/>
              <a:t>He published his suspicions in Lancet in </a:t>
            </a:r>
            <a:r>
              <a:rPr b="1" lang="en" sz="2000"/>
              <a:t>1963</a:t>
            </a:r>
            <a:r>
              <a:rPr lang="en" sz="2000"/>
              <a:t>, but it still took some time before a skeptical medical community took this MAOI-cheese connection</a:t>
            </a:r>
            <a:endParaRPr sz="2000"/>
          </a:p>
          <a:p>
            <a:pPr indent="0" lvl="0" marL="0" marR="0" rtl="0" algn="l">
              <a:lnSpc>
                <a:spcPct val="100000"/>
              </a:lnSpc>
              <a:spcBef>
                <a:spcPts val="0"/>
              </a:spcBef>
              <a:spcAft>
                <a:spcPts val="0"/>
              </a:spcAft>
              <a:buClr>
                <a:schemeClr val="dk1"/>
              </a:buClr>
              <a:buSzPts val="1100"/>
              <a:buFont typeface="Arial"/>
              <a:buNone/>
            </a:pPr>
            <a:r>
              <a:rPr lang="en" sz="2000"/>
              <a:t>seriously, partly because there was no known mechanism to explain it.</a:t>
            </a:r>
            <a:endParaRPr sz="2400"/>
          </a:p>
        </p:txBody>
      </p:sp>
      <p:sp>
        <p:nvSpPr>
          <p:cNvPr id="1573" name="Google Shape;1573;p123"/>
          <p:cNvSpPr/>
          <p:nvPr/>
        </p:nvSpPr>
        <p:spPr>
          <a:xfrm>
            <a:off x="5497675" y="1178425"/>
            <a:ext cx="1750500" cy="1362600"/>
          </a:xfrm>
          <a:prstGeom prst="wedgeRectCallout">
            <a:avLst>
              <a:gd fmla="val 50301" name="adj1"/>
              <a:gd fmla="val 73424"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Parnate was released in 1961.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first MAOI, isocarboxazid, released in 1959. </a:t>
            </a:r>
            <a:endParaRPr/>
          </a:p>
        </p:txBody>
      </p:sp>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7" name="Shape 1577"/>
        <p:cNvGrpSpPr/>
        <p:nvPr/>
      </p:nvGrpSpPr>
      <p:grpSpPr>
        <a:xfrm>
          <a:off x="0" y="0"/>
          <a:ext cx="0" cy="0"/>
          <a:chOff x="0" y="0"/>
          <a:chExt cx="0" cy="0"/>
        </a:xfrm>
      </p:grpSpPr>
      <p:pic>
        <p:nvPicPr>
          <p:cNvPr id="1578" name="Google Shape;1578;p124"/>
          <p:cNvPicPr preferRelativeResize="0"/>
          <p:nvPr/>
        </p:nvPicPr>
        <p:blipFill>
          <a:blip r:embed="rId3">
            <a:alphaModFix/>
          </a:blip>
          <a:stretch>
            <a:fillRect/>
          </a:stretch>
        </p:blipFill>
        <p:spPr>
          <a:xfrm>
            <a:off x="3099774" y="304800"/>
            <a:ext cx="5302377" cy="4838699"/>
          </a:xfrm>
          <a:prstGeom prst="rect">
            <a:avLst/>
          </a:prstGeom>
          <a:noFill/>
          <a:ln>
            <a:noFill/>
          </a:ln>
        </p:spPr>
      </p:pic>
      <p:pic>
        <p:nvPicPr>
          <p:cNvPr id="1579" name="Google Shape;1579;p124"/>
          <p:cNvPicPr preferRelativeResize="0"/>
          <p:nvPr/>
        </p:nvPicPr>
        <p:blipFill>
          <a:blip r:embed="rId4">
            <a:alphaModFix/>
          </a:blip>
          <a:stretch>
            <a:fillRect/>
          </a:stretch>
        </p:blipFill>
        <p:spPr>
          <a:xfrm>
            <a:off x="345350" y="378800"/>
            <a:ext cx="2002874" cy="2961850"/>
          </a:xfrm>
          <a:prstGeom prst="rect">
            <a:avLst/>
          </a:prstGeom>
          <a:noFill/>
          <a:ln>
            <a:noFill/>
          </a:ln>
        </p:spPr>
      </p:pic>
      <p:sp>
        <p:nvSpPr>
          <p:cNvPr id="1580" name="Google Shape;1580;p124"/>
          <p:cNvSpPr txBox="1"/>
          <p:nvPr/>
        </p:nvSpPr>
        <p:spPr>
          <a:xfrm>
            <a:off x="411600" y="3551575"/>
            <a:ext cx="27543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tyramine, acting as an independent </a:t>
            </a:r>
            <a:r>
              <a:rPr lang="en">
                <a:highlight>
                  <a:srgbClr val="FFFF9F"/>
                </a:highlight>
              </a:rPr>
              <a:t>false neurotransmitter</a:t>
            </a:r>
            <a:r>
              <a:rPr lang="en"/>
              <a:t>, displaces norepinephrine from nerve terminals</a:t>
            </a:r>
            <a:endParaRPr/>
          </a:p>
        </p:txBody>
      </p:sp>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4" name="Shape 1584"/>
        <p:cNvGrpSpPr/>
        <p:nvPr/>
      </p:nvGrpSpPr>
      <p:grpSpPr>
        <a:xfrm>
          <a:off x="0" y="0"/>
          <a:ext cx="0" cy="0"/>
          <a:chOff x="0" y="0"/>
          <a:chExt cx="0" cy="0"/>
        </a:xfrm>
      </p:grpSpPr>
      <p:sp>
        <p:nvSpPr>
          <p:cNvPr id="1585" name="Google Shape;1585;p125"/>
          <p:cNvSpPr/>
          <p:nvPr/>
        </p:nvSpPr>
        <p:spPr>
          <a:xfrm>
            <a:off x="3986125" y="5792850"/>
            <a:ext cx="1288200" cy="6732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86" name="Google Shape;1586;p125"/>
          <p:cNvPicPr preferRelativeResize="0"/>
          <p:nvPr/>
        </p:nvPicPr>
        <p:blipFill>
          <a:blip r:embed="rId3">
            <a:alphaModFix/>
          </a:blip>
          <a:stretch>
            <a:fillRect/>
          </a:stretch>
        </p:blipFill>
        <p:spPr>
          <a:xfrm>
            <a:off x="345350" y="378800"/>
            <a:ext cx="2002874" cy="2961850"/>
          </a:xfrm>
          <a:prstGeom prst="rect">
            <a:avLst/>
          </a:prstGeom>
          <a:noFill/>
          <a:ln>
            <a:noFill/>
          </a:ln>
        </p:spPr>
      </p:pic>
      <p:sp>
        <p:nvSpPr>
          <p:cNvPr id="1587" name="Google Shape;1587;p125"/>
          <p:cNvSpPr txBox="1"/>
          <p:nvPr/>
        </p:nvSpPr>
        <p:spPr>
          <a:xfrm>
            <a:off x="2584901" y="378800"/>
            <a:ext cx="6227700" cy="318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lang="en" sz="2400"/>
              <a:t>Hypertensive crisis with MAOIs</a:t>
            </a:r>
            <a:endParaRPr sz="2400"/>
          </a:p>
          <a:p>
            <a:pPr indent="0" lvl="0" marL="0" marR="0" rtl="0" algn="l">
              <a:lnSpc>
                <a:spcPct val="100000"/>
              </a:lnSpc>
              <a:spcBef>
                <a:spcPts val="0"/>
              </a:spcBef>
              <a:spcAft>
                <a:spcPts val="0"/>
              </a:spcAft>
              <a:buClr>
                <a:schemeClr val="dk1"/>
              </a:buClr>
              <a:buSzPts val="1100"/>
              <a:buFont typeface="Arial"/>
              <a:buNone/>
            </a:pPr>
            <a:r>
              <a:t/>
            </a:r>
            <a:endParaRPr sz="2400"/>
          </a:p>
          <a:p>
            <a:pPr indent="0" lvl="0" marL="0" marR="0" rtl="0" algn="l">
              <a:lnSpc>
                <a:spcPct val="100000"/>
              </a:lnSpc>
              <a:spcBef>
                <a:spcPts val="0"/>
              </a:spcBef>
              <a:spcAft>
                <a:spcPts val="0"/>
              </a:spcAft>
              <a:buClr>
                <a:schemeClr val="dk1"/>
              </a:buClr>
              <a:buSzPts val="1100"/>
              <a:buFont typeface="Arial"/>
              <a:buNone/>
            </a:pPr>
            <a:r>
              <a:rPr lang="en" sz="2000"/>
              <a:t>This story</a:t>
            </a:r>
            <a:r>
              <a:rPr lang="en" sz="2000"/>
              <a:t> affords some</a:t>
            </a:r>
            <a:r>
              <a:rPr b="1" lang="en" sz="2000"/>
              <a:t> perspective </a:t>
            </a:r>
            <a:r>
              <a:rPr lang="en" sz="2000"/>
              <a:t>on the dangers of MAOI interactions. </a:t>
            </a:r>
            <a:endParaRPr sz="2000"/>
          </a:p>
          <a:p>
            <a:pPr indent="0" lvl="0" marL="0" marR="0" rtl="0" algn="l">
              <a:lnSpc>
                <a:spcPct val="100000"/>
              </a:lnSpc>
              <a:spcBef>
                <a:spcPts val="0"/>
              </a:spcBef>
              <a:spcAft>
                <a:spcPts val="0"/>
              </a:spcAft>
              <a:buClr>
                <a:schemeClr val="dk1"/>
              </a:buClr>
              <a:buSzPts val="1100"/>
              <a:buFont typeface="Arial"/>
              <a:buNone/>
            </a:pPr>
            <a:r>
              <a:t/>
            </a:r>
            <a:endParaRPr sz="2000"/>
          </a:p>
          <a:p>
            <a:pPr indent="0" lvl="0" marL="0" marR="0" rtl="0" algn="l">
              <a:lnSpc>
                <a:spcPct val="100000"/>
              </a:lnSpc>
              <a:spcBef>
                <a:spcPts val="0"/>
              </a:spcBef>
              <a:spcAft>
                <a:spcPts val="0"/>
              </a:spcAft>
              <a:buClr>
                <a:schemeClr val="dk1"/>
              </a:buClr>
              <a:buSzPts val="1100"/>
              <a:buFont typeface="Arial"/>
              <a:buNone/>
            </a:pPr>
            <a:r>
              <a:t/>
            </a:r>
            <a:endParaRPr sz="2400"/>
          </a:p>
          <a:p>
            <a:pPr indent="0" lvl="0" marL="0" marR="0" rtl="0" algn="l">
              <a:lnSpc>
                <a:spcPct val="100000"/>
              </a:lnSpc>
              <a:spcBef>
                <a:spcPts val="0"/>
              </a:spcBef>
              <a:spcAft>
                <a:spcPts val="0"/>
              </a:spcAft>
              <a:buClr>
                <a:schemeClr val="dk1"/>
              </a:buClr>
              <a:buSzPts val="1100"/>
              <a:buFont typeface="Arial"/>
              <a:buNone/>
            </a:pPr>
            <a:r>
              <a:t/>
            </a:r>
            <a:endParaRPr sz="2400"/>
          </a:p>
          <a:p>
            <a:pPr indent="0" lvl="0" marL="0" marR="0" rtl="0" algn="l">
              <a:lnSpc>
                <a:spcPct val="100000"/>
              </a:lnSpc>
              <a:spcBef>
                <a:spcPts val="0"/>
              </a:spcBef>
              <a:spcAft>
                <a:spcPts val="0"/>
              </a:spcAft>
              <a:buClr>
                <a:schemeClr val="dk1"/>
              </a:buClr>
              <a:buSzPts val="1100"/>
              <a:buFont typeface="Arial"/>
              <a:buNone/>
            </a:pPr>
            <a:r>
              <a:t/>
            </a:r>
            <a:endParaRPr sz="2400"/>
          </a:p>
          <a:p>
            <a:pPr indent="0" lvl="0" marL="0" marR="0" rtl="0" algn="l">
              <a:lnSpc>
                <a:spcPct val="100000"/>
              </a:lnSpc>
              <a:spcBef>
                <a:spcPts val="0"/>
              </a:spcBef>
              <a:spcAft>
                <a:spcPts val="0"/>
              </a:spcAft>
              <a:buClr>
                <a:srgbClr val="000000"/>
              </a:buClr>
              <a:buSzPts val="800"/>
              <a:buFont typeface="Arial"/>
              <a:buNone/>
            </a:pPr>
            <a:r>
              <a:t/>
            </a:r>
            <a:endParaRPr sz="2400"/>
          </a:p>
        </p:txBody>
      </p:sp>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1" name="Shape 1591"/>
        <p:cNvGrpSpPr/>
        <p:nvPr/>
      </p:nvGrpSpPr>
      <p:grpSpPr>
        <a:xfrm>
          <a:off x="0" y="0"/>
          <a:ext cx="0" cy="0"/>
          <a:chOff x="0" y="0"/>
          <a:chExt cx="0" cy="0"/>
        </a:xfrm>
      </p:grpSpPr>
      <p:sp>
        <p:nvSpPr>
          <p:cNvPr id="1592" name="Google Shape;1592;p126"/>
          <p:cNvSpPr/>
          <p:nvPr/>
        </p:nvSpPr>
        <p:spPr>
          <a:xfrm>
            <a:off x="3986125" y="5792850"/>
            <a:ext cx="1288200" cy="6732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93" name="Google Shape;1593;p126"/>
          <p:cNvPicPr preferRelativeResize="0"/>
          <p:nvPr/>
        </p:nvPicPr>
        <p:blipFill>
          <a:blip r:embed="rId3">
            <a:alphaModFix/>
          </a:blip>
          <a:stretch>
            <a:fillRect/>
          </a:stretch>
        </p:blipFill>
        <p:spPr>
          <a:xfrm>
            <a:off x="345350" y="378800"/>
            <a:ext cx="2002874" cy="2961850"/>
          </a:xfrm>
          <a:prstGeom prst="rect">
            <a:avLst/>
          </a:prstGeom>
          <a:noFill/>
          <a:ln>
            <a:noFill/>
          </a:ln>
        </p:spPr>
      </p:pic>
      <p:sp>
        <p:nvSpPr>
          <p:cNvPr id="1594" name="Google Shape;1594;p126"/>
          <p:cNvSpPr txBox="1"/>
          <p:nvPr/>
        </p:nvSpPr>
        <p:spPr>
          <a:xfrm>
            <a:off x="2584901" y="378800"/>
            <a:ext cx="6227700" cy="318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lang="en" sz="2400"/>
              <a:t>Hypertensive crisis with MAOIs</a:t>
            </a:r>
            <a:endParaRPr sz="2400"/>
          </a:p>
          <a:p>
            <a:pPr indent="0" lvl="0" marL="0" marR="0" rtl="0" algn="l">
              <a:lnSpc>
                <a:spcPct val="100000"/>
              </a:lnSpc>
              <a:spcBef>
                <a:spcPts val="0"/>
              </a:spcBef>
              <a:spcAft>
                <a:spcPts val="0"/>
              </a:spcAft>
              <a:buClr>
                <a:schemeClr val="dk1"/>
              </a:buClr>
              <a:buSzPts val="1100"/>
              <a:buFont typeface="Arial"/>
              <a:buNone/>
            </a:pPr>
            <a:r>
              <a:t/>
            </a:r>
            <a:endParaRPr sz="2400"/>
          </a:p>
          <a:p>
            <a:pPr indent="0" lvl="0" marL="0" marR="0" rtl="0" algn="l">
              <a:lnSpc>
                <a:spcPct val="100000"/>
              </a:lnSpc>
              <a:spcBef>
                <a:spcPts val="0"/>
              </a:spcBef>
              <a:spcAft>
                <a:spcPts val="0"/>
              </a:spcAft>
              <a:buClr>
                <a:schemeClr val="dk1"/>
              </a:buClr>
              <a:buSzPts val="1100"/>
              <a:buFont typeface="Arial"/>
              <a:buNone/>
            </a:pPr>
            <a:r>
              <a:rPr lang="en" sz="2000"/>
              <a:t>This story affords some</a:t>
            </a:r>
            <a:r>
              <a:rPr lang="en" sz="2000"/>
              <a:t> perspective o</a:t>
            </a:r>
            <a:r>
              <a:rPr lang="en" sz="2000"/>
              <a:t>n the dangers of MAOI interactions. </a:t>
            </a:r>
            <a:endParaRPr sz="2000"/>
          </a:p>
          <a:p>
            <a:pPr indent="0" lvl="0" marL="0" marR="0" rtl="0" algn="l">
              <a:lnSpc>
                <a:spcPct val="100000"/>
              </a:lnSpc>
              <a:spcBef>
                <a:spcPts val="0"/>
              </a:spcBef>
              <a:spcAft>
                <a:spcPts val="0"/>
              </a:spcAft>
              <a:buClr>
                <a:schemeClr val="dk1"/>
              </a:buClr>
              <a:buSzPts val="1100"/>
              <a:buFont typeface="Arial"/>
              <a:buNone/>
            </a:pPr>
            <a:r>
              <a:t/>
            </a:r>
            <a:endParaRPr sz="2000"/>
          </a:p>
          <a:p>
            <a:pPr indent="0" lvl="0" marL="0" marR="0" rtl="0" algn="l">
              <a:lnSpc>
                <a:spcPct val="100000"/>
              </a:lnSpc>
              <a:spcBef>
                <a:spcPts val="0"/>
              </a:spcBef>
              <a:spcAft>
                <a:spcPts val="0"/>
              </a:spcAft>
              <a:buClr>
                <a:schemeClr val="dk1"/>
              </a:buClr>
              <a:buSzPts val="1100"/>
              <a:buFont typeface="Arial"/>
              <a:buNone/>
            </a:pPr>
            <a:r>
              <a:rPr b="1" lang="en" sz="2000"/>
              <a:t>MAOIs were prescribed frequently for several years… </a:t>
            </a:r>
            <a:endParaRPr sz="2000"/>
          </a:p>
          <a:p>
            <a:pPr indent="0" lvl="0" marL="0" marR="0" rtl="0" algn="l">
              <a:lnSpc>
                <a:spcPct val="100000"/>
              </a:lnSpc>
              <a:spcBef>
                <a:spcPts val="0"/>
              </a:spcBef>
              <a:spcAft>
                <a:spcPts val="0"/>
              </a:spcAft>
              <a:buClr>
                <a:schemeClr val="dk1"/>
              </a:buClr>
              <a:buSzPts val="1100"/>
              <a:buFont typeface="Arial"/>
              <a:buNone/>
            </a:pPr>
            <a:r>
              <a:t/>
            </a:r>
            <a:endParaRPr sz="2000"/>
          </a:p>
          <a:p>
            <a:pPr indent="0" lvl="0" marL="0" marR="0" rtl="0" algn="l">
              <a:lnSpc>
                <a:spcPct val="100000"/>
              </a:lnSpc>
              <a:spcBef>
                <a:spcPts val="0"/>
              </a:spcBef>
              <a:spcAft>
                <a:spcPts val="0"/>
              </a:spcAft>
              <a:buClr>
                <a:schemeClr val="dk1"/>
              </a:buClr>
              <a:buSzPts val="1100"/>
              <a:buFont typeface="Arial"/>
              <a:buNone/>
            </a:pPr>
            <a:r>
              <a:t/>
            </a:r>
            <a:endParaRPr sz="2000"/>
          </a:p>
          <a:p>
            <a:pPr indent="0" lvl="0" marL="0" marR="0" rtl="0" algn="l">
              <a:lnSpc>
                <a:spcPct val="100000"/>
              </a:lnSpc>
              <a:spcBef>
                <a:spcPts val="0"/>
              </a:spcBef>
              <a:spcAft>
                <a:spcPts val="0"/>
              </a:spcAft>
              <a:buClr>
                <a:schemeClr val="dk1"/>
              </a:buClr>
              <a:buSzPts val="1100"/>
              <a:buFont typeface="Arial"/>
              <a:buNone/>
            </a:pPr>
            <a:r>
              <a:t/>
            </a:r>
            <a:endParaRPr sz="2000"/>
          </a:p>
          <a:p>
            <a:pPr indent="0" lvl="0" marL="0" marR="0" rtl="0" algn="l">
              <a:lnSpc>
                <a:spcPct val="100000"/>
              </a:lnSpc>
              <a:spcBef>
                <a:spcPts val="0"/>
              </a:spcBef>
              <a:spcAft>
                <a:spcPts val="0"/>
              </a:spcAft>
              <a:buClr>
                <a:schemeClr val="dk1"/>
              </a:buClr>
              <a:buSzPts val="1100"/>
              <a:buFont typeface="Arial"/>
              <a:buNone/>
            </a:pPr>
            <a:r>
              <a:t/>
            </a:r>
            <a:endParaRPr sz="2400"/>
          </a:p>
          <a:p>
            <a:pPr indent="0" lvl="0" marL="0" marR="0" rtl="0" algn="l">
              <a:lnSpc>
                <a:spcPct val="100000"/>
              </a:lnSpc>
              <a:spcBef>
                <a:spcPts val="0"/>
              </a:spcBef>
              <a:spcAft>
                <a:spcPts val="0"/>
              </a:spcAft>
              <a:buClr>
                <a:schemeClr val="dk1"/>
              </a:buClr>
              <a:buSzPts val="1100"/>
              <a:buFont typeface="Arial"/>
              <a:buNone/>
            </a:pPr>
            <a:r>
              <a:t/>
            </a:r>
            <a:endParaRPr sz="2400"/>
          </a:p>
          <a:p>
            <a:pPr indent="0" lvl="0" marL="0" marR="0" rtl="0" algn="l">
              <a:lnSpc>
                <a:spcPct val="100000"/>
              </a:lnSpc>
              <a:spcBef>
                <a:spcPts val="0"/>
              </a:spcBef>
              <a:spcAft>
                <a:spcPts val="0"/>
              </a:spcAft>
              <a:buClr>
                <a:schemeClr val="dk1"/>
              </a:buClr>
              <a:buSzPts val="1100"/>
              <a:buFont typeface="Arial"/>
              <a:buNone/>
            </a:pPr>
            <a:r>
              <a:t/>
            </a:r>
            <a:endParaRPr sz="2400"/>
          </a:p>
          <a:p>
            <a:pPr indent="0" lvl="0" marL="0" marR="0" rtl="0" algn="l">
              <a:lnSpc>
                <a:spcPct val="100000"/>
              </a:lnSpc>
              <a:spcBef>
                <a:spcPts val="0"/>
              </a:spcBef>
              <a:spcAft>
                <a:spcPts val="0"/>
              </a:spcAft>
              <a:buClr>
                <a:srgbClr val="000000"/>
              </a:buClr>
              <a:buSzPts val="800"/>
              <a:buFont typeface="Arial"/>
              <a:buNone/>
            </a:pPr>
            <a:r>
              <a:t/>
            </a:r>
            <a:endParaRPr sz="2400"/>
          </a:p>
        </p:txBody>
      </p:sp>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8" name="Shape 1598"/>
        <p:cNvGrpSpPr/>
        <p:nvPr/>
      </p:nvGrpSpPr>
      <p:grpSpPr>
        <a:xfrm>
          <a:off x="0" y="0"/>
          <a:ext cx="0" cy="0"/>
          <a:chOff x="0" y="0"/>
          <a:chExt cx="0" cy="0"/>
        </a:xfrm>
      </p:grpSpPr>
      <p:sp>
        <p:nvSpPr>
          <p:cNvPr id="1599" name="Google Shape;1599;p127"/>
          <p:cNvSpPr/>
          <p:nvPr/>
        </p:nvSpPr>
        <p:spPr>
          <a:xfrm>
            <a:off x="3986125" y="5792850"/>
            <a:ext cx="1288200" cy="6732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600" name="Google Shape;1600;p127"/>
          <p:cNvPicPr preferRelativeResize="0"/>
          <p:nvPr/>
        </p:nvPicPr>
        <p:blipFill>
          <a:blip r:embed="rId3">
            <a:alphaModFix/>
          </a:blip>
          <a:stretch>
            <a:fillRect/>
          </a:stretch>
        </p:blipFill>
        <p:spPr>
          <a:xfrm>
            <a:off x="345350" y="378800"/>
            <a:ext cx="2002874" cy="2961850"/>
          </a:xfrm>
          <a:prstGeom prst="rect">
            <a:avLst/>
          </a:prstGeom>
          <a:noFill/>
          <a:ln>
            <a:noFill/>
          </a:ln>
        </p:spPr>
      </p:pic>
      <p:sp>
        <p:nvSpPr>
          <p:cNvPr id="1601" name="Google Shape;1601;p127"/>
          <p:cNvSpPr txBox="1"/>
          <p:nvPr/>
        </p:nvSpPr>
        <p:spPr>
          <a:xfrm>
            <a:off x="2584901" y="378800"/>
            <a:ext cx="6227700" cy="318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lang="en" sz="2400"/>
              <a:t>Hypertensive crisis with MAOIs</a:t>
            </a:r>
            <a:endParaRPr sz="2400"/>
          </a:p>
          <a:p>
            <a:pPr indent="0" lvl="0" marL="0" marR="0" rtl="0" algn="l">
              <a:lnSpc>
                <a:spcPct val="100000"/>
              </a:lnSpc>
              <a:spcBef>
                <a:spcPts val="0"/>
              </a:spcBef>
              <a:spcAft>
                <a:spcPts val="0"/>
              </a:spcAft>
              <a:buClr>
                <a:schemeClr val="dk1"/>
              </a:buClr>
              <a:buSzPts val="1100"/>
              <a:buFont typeface="Arial"/>
              <a:buNone/>
            </a:pPr>
            <a:r>
              <a:t/>
            </a:r>
            <a:endParaRPr sz="2400"/>
          </a:p>
          <a:p>
            <a:pPr indent="0" lvl="0" marL="0" marR="0" rtl="0" algn="l">
              <a:lnSpc>
                <a:spcPct val="100000"/>
              </a:lnSpc>
              <a:spcBef>
                <a:spcPts val="0"/>
              </a:spcBef>
              <a:spcAft>
                <a:spcPts val="0"/>
              </a:spcAft>
              <a:buClr>
                <a:schemeClr val="dk1"/>
              </a:buClr>
              <a:buSzPts val="1100"/>
              <a:buFont typeface="Arial"/>
              <a:buNone/>
            </a:pPr>
            <a:r>
              <a:rPr lang="en" sz="2000"/>
              <a:t>This story affords some perspective on the dangers of MAOI interactions. </a:t>
            </a:r>
            <a:endParaRPr sz="2000"/>
          </a:p>
          <a:p>
            <a:pPr indent="0" lvl="0" marL="0" marR="0" rtl="0" algn="l">
              <a:lnSpc>
                <a:spcPct val="100000"/>
              </a:lnSpc>
              <a:spcBef>
                <a:spcPts val="0"/>
              </a:spcBef>
              <a:spcAft>
                <a:spcPts val="0"/>
              </a:spcAft>
              <a:buClr>
                <a:schemeClr val="dk1"/>
              </a:buClr>
              <a:buSzPts val="1100"/>
              <a:buFont typeface="Arial"/>
              <a:buNone/>
            </a:pPr>
            <a:r>
              <a:t/>
            </a:r>
            <a:endParaRPr sz="2000"/>
          </a:p>
          <a:p>
            <a:pPr indent="0" lvl="0" marL="0" marR="0" rtl="0" algn="l">
              <a:lnSpc>
                <a:spcPct val="100000"/>
              </a:lnSpc>
              <a:spcBef>
                <a:spcPts val="0"/>
              </a:spcBef>
              <a:spcAft>
                <a:spcPts val="0"/>
              </a:spcAft>
              <a:buClr>
                <a:schemeClr val="dk1"/>
              </a:buClr>
              <a:buSzPts val="1100"/>
              <a:buFont typeface="Arial"/>
              <a:buNone/>
            </a:pPr>
            <a:r>
              <a:rPr b="1" lang="en" sz="2000"/>
              <a:t>MAOIs were prescribed frequently for several years by physicians who had no knowledge of their possible drug or food interactions…</a:t>
            </a:r>
            <a:endParaRPr b="1" sz="2000"/>
          </a:p>
          <a:p>
            <a:pPr indent="0" lvl="0" marL="0" marR="0" rtl="0" algn="l">
              <a:lnSpc>
                <a:spcPct val="100000"/>
              </a:lnSpc>
              <a:spcBef>
                <a:spcPts val="0"/>
              </a:spcBef>
              <a:spcAft>
                <a:spcPts val="0"/>
              </a:spcAft>
              <a:buClr>
                <a:schemeClr val="dk1"/>
              </a:buClr>
              <a:buSzPts val="1100"/>
              <a:buFont typeface="Arial"/>
              <a:buNone/>
            </a:pPr>
            <a:r>
              <a:t/>
            </a:r>
            <a:endParaRPr sz="2000"/>
          </a:p>
          <a:p>
            <a:pPr indent="0" lvl="0" marL="0" marR="0" rtl="0" algn="l">
              <a:lnSpc>
                <a:spcPct val="100000"/>
              </a:lnSpc>
              <a:spcBef>
                <a:spcPts val="0"/>
              </a:spcBef>
              <a:spcAft>
                <a:spcPts val="0"/>
              </a:spcAft>
              <a:buClr>
                <a:schemeClr val="dk1"/>
              </a:buClr>
              <a:buSzPts val="1100"/>
              <a:buFont typeface="Arial"/>
              <a:buNone/>
            </a:pPr>
            <a:r>
              <a:t/>
            </a:r>
            <a:endParaRPr sz="2000"/>
          </a:p>
          <a:p>
            <a:pPr indent="0" lvl="0" marL="0" marR="0" rtl="0" algn="l">
              <a:lnSpc>
                <a:spcPct val="100000"/>
              </a:lnSpc>
              <a:spcBef>
                <a:spcPts val="0"/>
              </a:spcBef>
              <a:spcAft>
                <a:spcPts val="0"/>
              </a:spcAft>
              <a:buClr>
                <a:schemeClr val="dk1"/>
              </a:buClr>
              <a:buSzPts val="1100"/>
              <a:buFont typeface="Arial"/>
              <a:buNone/>
            </a:pPr>
            <a:r>
              <a:t/>
            </a:r>
            <a:endParaRPr sz="2000"/>
          </a:p>
          <a:p>
            <a:pPr indent="0" lvl="0" marL="0" marR="0" rtl="0" algn="l">
              <a:lnSpc>
                <a:spcPct val="100000"/>
              </a:lnSpc>
              <a:spcBef>
                <a:spcPts val="0"/>
              </a:spcBef>
              <a:spcAft>
                <a:spcPts val="0"/>
              </a:spcAft>
              <a:buClr>
                <a:schemeClr val="dk1"/>
              </a:buClr>
              <a:buSzPts val="1100"/>
              <a:buFont typeface="Arial"/>
              <a:buNone/>
            </a:pPr>
            <a:r>
              <a:t/>
            </a:r>
            <a:endParaRPr sz="2400"/>
          </a:p>
          <a:p>
            <a:pPr indent="0" lvl="0" marL="0" marR="0" rtl="0" algn="l">
              <a:lnSpc>
                <a:spcPct val="100000"/>
              </a:lnSpc>
              <a:spcBef>
                <a:spcPts val="0"/>
              </a:spcBef>
              <a:spcAft>
                <a:spcPts val="0"/>
              </a:spcAft>
              <a:buClr>
                <a:schemeClr val="dk1"/>
              </a:buClr>
              <a:buSzPts val="1100"/>
              <a:buFont typeface="Arial"/>
              <a:buNone/>
            </a:pPr>
            <a:r>
              <a:t/>
            </a:r>
            <a:endParaRPr sz="2400"/>
          </a:p>
          <a:p>
            <a:pPr indent="0" lvl="0" marL="0" marR="0" rtl="0" algn="l">
              <a:lnSpc>
                <a:spcPct val="100000"/>
              </a:lnSpc>
              <a:spcBef>
                <a:spcPts val="0"/>
              </a:spcBef>
              <a:spcAft>
                <a:spcPts val="0"/>
              </a:spcAft>
              <a:buClr>
                <a:schemeClr val="dk1"/>
              </a:buClr>
              <a:buSzPts val="1100"/>
              <a:buFont typeface="Arial"/>
              <a:buNone/>
            </a:pPr>
            <a:r>
              <a:t/>
            </a:r>
            <a:endParaRPr sz="2400"/>
          </a:p>
          <a:p>
            <a:pPr indent="0" lvl="0" marL="0" marR="0" rtl="0" algn="l">
              <a:lnSpc>
                <a:spcPct val="100000"/>
              </a:lnSpc>
              <a:spcBef>
                <a:spcPts val="0"/>
              </a:spcBef>
              <a:spcAft>
                <a:spcPts val="0"/>
              </a:spcAft>
              <a:buClr>
                <a:srgbClr val="000000"/>
              </a:buClr>
              <a:buSzPts val="800"/>
              <a:buFont typeface="Arial"/>
              <a:buNone/>
            </a:pPr>
            <a:r>
              <a:t/>
            </a:r>
            <a:endParaRPr sz="2400"/>
          </a:p>
        </p:txBody>
      </p:sp>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5" name="Shape 1605"/>
        <p:cNvGrpSpPr/>
        <p:nvPr/>
      </p:nvGrpSpPr>
      <p:grpSpPr>
        <a:xfrm>
          <a:off x="0" y="0"/>
          <a:ext cx="0" cy="0"/>
          <a:chOff x="0" y="0"/>
          <a:chExt cx="0" cy="0"/>
        </a:xfrm>
      </p:grpSpPr>
      <p:sp>
        <p:nvSpPr>
          <p:cNvPr id="1606" name="Google Shape;1606;p128"/>
          <p:cNvSpPr/>
          <p:nvPr/>
        </p:nvSpPr>
        <p:spPr>
          <a:xfrm>
            <a:off x="3986125" y="5792850"/>
            <a:ext cx="1288200" cy="6732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607" name="Google Shape;1607;p128"/>
          <p:cNvPicPr preferRelativeResize="0"/>
          <p:nvPr/>
        </p:nvPicPr>
        <p:blipFill>
          <a:blip r:embed="rId3">
            <a:alphaModFix/>
          </a:blip>
          <a:stretch>
            <a:fillRect/>
          </a:stretch>
        </p:blipFill>
        <p:spPr>
          <a:xfrm>
            <a:off x="345350" y="378800"/>
            <a:ext cx="2002874" cy="2961850"/>
          </a:xfrm>
          <a:prstGeom prst="rect">
            <a:avLst/>
          </a:prstGeom>
          <a:noFill/>
          <a:ln>
            <a:noFill/>
          </a:ln>
        </p:spPr>
      </p:pic>
      <p:sp>
        <p:nvSpPr>
          <p:cNvPr id="1608" name="Google Shape;1608;p128"/>
          <p:cNvSpPr txBox="1"/>
          <p:nvPr/>
        </p:nvSpPr>
        <p:spPr>
          <a:xfrm>
            <a:off x="2584901" y="378800"/>
            <a:ext cx="6227700" cy="318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lang="en" sz="2400"/>
              <a:t>Hypertensive crisis with MAOIs</a:t>
            </a:r>
            <a:endParaRPr sz="2400"/>
          </a:p>
          <a:p>
            <a:pPr indent="0" lvl="0" marL="0" marR="0" rtl="0" algn="l">
              <a:lnSpc>
                <a:spcPct val="100000"/>
              </a:lnSpc>
              <a:spcBef>
                <a:spcPts val="0"/>
              </a:spcBef>
              <a:spcAft>
                <a:spcPts val="0"/>
              </a:spcAft>
              <a:buClr>
                <a:schemeClr val="dk1"/>
              </a:buClr>
              <a:buSzPts val="1100"/>
              <a:buFont typeface="Arial"/>
              <a:buNone/>
            </a:pPr>
            <a:r>
              <a:t/>
            </a:r>
            <a:endParaRPr sz="2400"/>
          </a:p>
          <a:p>
            <a:pPr indent="0" lvl="0" marL="0" marR="0" rtl="0" algn="l">
              <a:lnSpc>
                <a:spcPct val="100000"/>
              </a:lnSpc>
              <a:spcBef>
                <a:spcPts val="0"/>
              </a:spcBef>
              <a:spcAft>
                <a:spcPts val="0"/>
              </a:spcAft>
              <a:buClr>
                <a:schemeClr val="dk1"/>
              </a:buClr>
              <a:buSzPts val="1100"/>
              <a:buFont typeface="Arial"/>
              <a:buNone/>
            </a:pPr>
            <a:r>
              <a:rPr lang="en" sz="2000"/>
              <a:t>This story affords s</a:t>
            </a:r>
            <a:r>
              <a:rPr lang="en" sz="2000"/>
              <a:t>ome perspective on</a:t>
            </a:r>
            <a:r>
              <a:rPr lang="en" sz="2000"/>
              <a:t> the dangers of MAOI interactions. </a:t>
            </a:r>
            <a:endParaRPr sz="2000"/>
          </a:p>
          <a:p>
            <a:pPr indent="0" lvl="0" marL="0" marR="0" rtl="0" algn="l">
              <a:lnSpc>
                <a:spcPct val="100000"/>
              </a:lnSpc>
              <a:spcBef>
                <a:spcPts val="0"/>
              </a:spcBef>
              <a:spcAft>
                <a:spcPts val="0"/>
              </a:spcAft>
              <a:buClr>
                <a:schemeClr val="dk1"/>
              </a:buClr>
              <a:buSzPts val="1100"/>
              <a:buFont typeface="Arial"/>
              <a:buNone/>
            </a:pPr>
            <a:r>
              <a:t/>
            </a:r>
            <a:endParaRPr sz="2000"/>
          </a:p>
          <a:p>
            <a:pPr indent="0" lvl="0" marL="0" marR="0" rtl="0" algn="l">
              <a:lnSpc>
                <a:spcPct val="100000"/>
              </a:lnSpc>
              <a:spcBef>
                <a:spcPts val="0"/>
              </a:spcBef>
              <a:spcAft>
                <a:spcPts val="0"/>
              </a:spcAft>
              <a:buClr>
                <a:schemeClr val="dk1"/>
              </a:buClr>
              <a:buSzPts val="1100"/>
              <a:buFont typeface="Arial"/>
              <a:buNone/>
            </a:pPr>
            <a:r>
              <a:rPr b="1" lang="en" sz="2000"/>
              <a:t>MAOIs were prescribed frequently for several years by physicians who had no knowledge of their possible drug or food interactions, and yet the rate of fatal reactions was extremely low.</a:t>
            </a:r>
            <a:r>
              <a:rPr lang="en" sz="2000"/>
              <a:t> </a:t>
            </a:r>
            <a:endParaRPr sz="2000"/>
          </a:p>
          <a:p>
            <a:pPr indent="0" lvl="0" marL="0" marR="0" rtl="0" algn="l">
              <a:lnSpc>
                <a:spcPct val="100000"/>
              </a:lnSpc>
              <a:spcBef>
                <a:spcPts val="0"/>
              </a:spcBef>
              <a:spcAft>
                <a:spcPts val="0"/>
              </a:spcAft>
              <a:buClr>
                <a:schemeClr val="dk1"/>
              </a:buClr>
              <a:buSzPts val="1100"/>
              <a:buFont typeface="Arial"/>
              <a:buNone/>
            </a:pPr>
            <a:r>
              <a:t/>
            </a:r>
            <a:endParaRPr sz="2000"/>
          </a:p>
          <a:p>
            <a:pPr indent="0" lvl="0" marL="0" marR="0" rtl="0" algn="l">
              <a:lnSpc>
                <a:spcPct val="100000"/>
              </a:lnSpc>
              <a:spcBef>
                <a:spcPts val="0"/>
              </a:spcBef>
              <a:spcAft>
                <a:spcPts val="0"/>
              </a:spcAft>
              <a:buClr>
                <a:schemeClr val="dk1"/>
              </a:buClr>
              <a:buSzPts val="1100"/>
              <a:buFont typeface="Arial"/>
              <a:buNone/>
            </a:pPr>
            <a:r>
              <a:t/>
            </a:r>
            <a:endParaRPr sz="2000"/>
          </a:p>
          <a:p>
            <a:pPr indent="0" lvl="0" marL="0" marR="0" rtl="0" algn="l">
              <a:lnSpc>
                <a:spcPct val="100000"/>
              </a:lnSpc>
              <a:spcBef>
                <a:spcPts val="0"/>
              </a:spcBef>
              <a:spcAft>
                <a:spcPts val="0"/>
              </a:spcAft>
              <a:buClr>
                <a:schemeClr val="dk1"/>
              </a:buClr>
              <a:buSzPts val="1100"/>
              <a:buFont typeface="Arial"/>
              <a:buNone/>
            </a:pPr>
            <a:r>
              <a:t/>
            </a:r>
            <a:endParaRPr sz="2000"/>
          </a:p>
          <a:p>
            <a:pPr indent="0" lvl="0" marL="0" marR="0" rtl="0" algn="l">
              <a:lnSpc>
                <a:spcPct val="100000"/>
              </a:lnSpc>
              <a:spcBef>
                <a:spcPts val="0"/>
              </a:spcBef>
              <a:spcAft>
                <a:spcPts val="0"/>
              </a:spcAft>
              <a:buClr>
                <a:schemeClr val="dk1"/>
              </a:buClr>
              <a:buSzPts val="1100"/>
              <a:buFont typeface="Arial"/>
              <a:buNone/>
            </a:pPr>
            <a:r>
              <a:t/>
            </a:r>
            <a:endParaRPr sz="2000"/>
          </a:p>
          <a:p>
            <a:pPr indent="0" lvl="0" marL="0" marR="0" rtl="0" algn="l">
              <a:lnSpc>
                <a:spcPct val="100000"/>
              </a:lnSpc>
              <a:spcBef>
                <a:spcPts val="0"/>
              </a:spcBef>
              <a:spcAft>
                <a:spcPts val="0"/>
              </a:spcAft>
              <a:buClr>
                <a:schemeClr val="dk1"/>
              </a:buClr>
              <a:buSzPts val="1100"/>
              <a:buFont typeface="Arial"/>
              <a:buNone/>
            </a:pPr>
            <a:r>
              <a:t/>
            </a:r>
            <a:endParaRPr sz="2400"/>
          </a:p>
          <a:p>
            <a:pPr indent="0" lvl="0" marL="0" marR="0" rtl="0" algn="l">
              <a:lnSpc>
                <a:spcPct val="100000"/>
              </a:lnSpc>
              <a:spcBef>
                <a:spcPts val="0"/>
              </a:spcBef>
              <a:spcAft>
                <a:spcPts val="0"/>
              </a:spcAft>
              <a:buClr>
                <a:schemeClr val="dk1"/>
              </a:buClr>
              <a:buSzPts val="1100"/>
              <a:buFont typeface="Arial"/>
              <a:buNone/>
            </a:pPr>
            <a:r>
              <a:t/>
            </a:r>
            <a:endParaRPr sz="2400"/>
          </a:p>
          <a:p>
            <a:pPr indent="0" lvl="0" marL="0" marR="0" rtl="0" algn="l">
              <a:lnSpc>
                <a:spcPct val="100000"/>
              </a:lnSpc>
              <a:spcBef>
                <a:spcPts val="0"/>
              </a:spcBef>
              <a:spcAft>
                <a:spcPts val="0"/>
              </a:spcAft>
              <a:buClr>
                <a:schemeClr val="dk1"/>
              </a:buClr>
              <a:buSzPts val="1100"/>
              <a:buFont typeface="Arial"/>
              <a:buNone/>
            </a:pPr>
            <a:r>
              <a:t/>
            </a:r>
            <a:endParaRPr sz="2400"/>
          </a:p>
          <a:p>
            <a:pPr indent="0" lvl="0" marL="0" marR="0" rtl="0" algn="l">
              <a:lnSpc>
                <a:spcPct val="100000"/>
              </a:lnSpc>
              <a:spcBef>
                <a:spcPts val="0"/>
              </a:spcBef>
              <a:spcAft>
                <a:spcPts val="0"/>
              </a:spcAft>
              <a:buClr>
                <a:srgbClr val="000000"/>
              </a:buClr>
              <a:buSzPts val="800"/>
              <a:buFont typeface="Arial"/>
              <a:buNone/>
            </a:pPr>
            <a:r>
              <a:t/>
            </a:r>
            <a:endParaRPr sz="2400"/>
          </a:p>
        </p:txBody>
      </p:sp>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2" name="Shape 1612"/>
        <p:cNvGrpSpPr/>
        <p:nvPr/>
      </p:nvGrpSpPr>
      <p:grpSpPr>
        <a:xfrm>
          <a:off x="0" y="0"/>
          <a:ext cx="0" cy="0"/>
          <a:chOff x="0" y="0"/>
          <a:chExt cx="0" cy="0"/>
        </a:xfrm>
      </p:grpSpPr>
      <p:pic>
        <p:nvPicPr>
          <p:cNvPr id="1613" name="Google Shape;1613;p129"/>
          <p:cNvPicPr preferRelativeResize="0"/>
          <p:nvPr/>
        </p:nvPicPr>
        <p:blipFill>
          <a:blip r:embed="rId3">
            <a:alphaModFix/>
          </a:blip>
          <a:stretch>
            <a:fillRect/>
          </a:stretch>
        </p:blipFill>
        <p:spPr>
          <a:xfrm>
            <a:off x="345350" y="378800"/>
            <a:ext cx="2002874" cy="2961850"/>
          </a:xfrm>
          <a:prstGeom prst="rect">
            <a:avLst/>
          </a:prstGeom>
          <a:noFill/>
          <a:ln>
            <a:noFill/>
          </a:ln>
        </p:spPr>
      </p:pic>
      <p:sp>
        <p:nvSpPr>
          <p:cNvPr id="1614" name="Google Shape;1614;p129"/>
          <p:cNvSpPr txBox="1"/>
          <p:nvPr/>
        </p:nvSpPr>
        <p:spPr>
          <a:xfrm>
            <a:off x="2584901" y="378800"/>
            <a:ext cx="6227700" cy="318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lang="en" sz="2000"/>
              <a:t>MAOI side effects are generally fairly tolerable: insomnia or sedation, orthostatic dizziness, lowered libido, and occasional weight gain. </a:t>
            </a:r>
            <a:endParaRPr sz="2000"/>
          </a:p>
          <a:p>
            <a:pPr indent="0" lvl="0" marL="0" marR="0" rtl="0" algn="l">
              <a:lnSpc>
                <a:spcPct val="100000"/>
              </a:lnSpc>
              <a:spcBef>
                <a:spcPts val="0"/>
              </a:spcBef>
              <a:spcAft>
                <a:spcPts val="0"/>
              </a:spcAft>
              <a:buClr>
                <a:srgbClr val="000000"/>
              </a:buClr>
              <a:buSzPts val="800"/>
              <a:buFont typeface="Arial"/>
              <a:buNone/>
            </a:pPr>
            <a:r>
              <a:t/>
            </a:r>
            <a:endParaRPr sz="2000"/>
          </a:p>
          <a:p>
            <a:pPr indent="0" lvl="0" marL="0" marR="0" rtl="0" algn="l">
              <a:lnSpc>
                <a:spcPct val="100000"/>
              </a:lnSpc>
              <a:spcBef>
                <a:spcPts val="0"/>
              </a:spcBef>
              <a:spcAft>
                <a:spcPts val="0"/>
              </a:spcAft>
              <a:buClr>
                <a:srgbClr val="000000"/>
              </a:buClr>
              <a:buSzPts val="800"/>
              <a:buFont typeface="Arial"/>
              <a:buNone/>
            </a:pPr>
            <a:r>
              <a:t/>
            </a:r>
            <a:endParaRPr sz="2000"/>
          </a:p>
        </p:txBody>
      </p:sp>
      <p:sp>
        <p:nvSpPr>
          <p:cNvPr id="1615" name="Google Shape;1615;p129"/>
          <p:cNvSpPr txBox="1"/>
          <p:nvPr/>
        </p:nvSpPr>
        <p:spPr>
          <a:xfrm>
            <a:off x="3467550" y="3864950"/>
            <a:ext cx="4291500" cy="318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lang="en" sz="2000">
                <a:solidFill>
                  <a:schemeClr val="lt1"/>
                </a:solidFill>
              </a:rPr>
              <a:t>What variety of depression?</a:t>
            </a:r>
            <a:endParaRPr sz="2000">
              <a:solidFill>
                <a:schemeClr val="lt1"/>
              </a:solidFill>
            </a:endParaRPr>
          </a:p>
        </p:txBody>
      </p:sp>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9" name="Shape 1619"/>
        <p:cNvGrpSpPr/>
        <p:nvPr/>
      </p:nvGrpSpPr>
      <p:grpSpPr>
        <a:xfrm>
          <a:off x="0" y="0"/>
          <a:ext cx="0" cy="0"/>
          <a:chOff x="0" y="0"/>
          <a:chExt cx="0" cy="0"/>
        </a:xfrm>
      </p:grpSpPr>
      <p:pic>
        <p:nvPicPr>
          <p:cNvPr id="1620" name="Google Shape;1620;p130"/>
          <p:cNvPicPr preferRelativeResize="0"/>
          <p:nvPr/>
        </p:nvPicPr>
        <p:blipFill>
          <a:blip r:embed="rId3">
            <a:alphaModFix/>
          </a:blip>
          <a:stretch>
            <a:fillRect/>
          </a:stretch>
        </p:blipFill>
        <p:spPr>
          <a:xfrm>
            <a:off x="345350" y="378800"/>
            <a:ext cx="2002874" cy="2961850"/>
          </a:xfrm>
          <a:prstGeom prst="rect">
            <a:avLst/>
          </a:prstGeom>
          <a:noFill/>
          <a:ln>
            <a:noFill/>
          </a:ln>
        </p:spPr>
      </p:pic>
      <p:sp>
        <p:nvSpPr>
          <p:cNvPr id="1621" name="Google Shape;1621;p130"/>
          <p:cNvSpPr txBox="1"/>
          <p:nvPr/>
        </p:nvSpPr>
        <p:spPr>
          <a:xfrm>
            <a:off x="2584901" y="378800"/>
            <a:ext cx="6227700" cy="318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lang="en" sz="2000"/>
              <a:t>MAOI side effects are generally fairly tolerable: insomnia or sedation, orthostatic dizziness, lowered libido, and occasional weight gain. </a:t>
            </a:r>
            <a:endParaRPr sz="2000"/>
          </a:p>
          <a:p>
            <a:pPr indent="0" lvl="0" marL="0" marR="0" rtl="0" algn="l">
              <a:lnSpc>
                <a:spcPct val="100000"/>
              </a:lnSpc>
              <a:spcBef>
                <a:spcPts val="0"/>
              </a:spcBef>
              <a:spcAft>
                <a:spcPts val="0"/>
              </a:spcAft>
              <a:buClr>
                <a:srgbClr val="000000"/>
              </a:buClr>
              <a:buSzPts val="800"/>
              <a:buFont typeface="Arial"/>
              <a:buNone/>
            </a:pPr>
            <a:r>
              <a:t/>
            </a:r>
            <a:endParaRPr sz="2000"/>
          </a:p>
          <a:p>
            <a:pPr indent="0" lvl="0" marL="0" marR="0" rtl="0" algn="l">
              <a:lnSpc>
                <a:spcPct val="100000"/>
              </a:lnSpc>
              <a:spcBef>
                <a:spcPts val="0"/>
              </a:spcBef>
              <a:spcAft>
                <a:spcPts val="0"/>
              </a:spcAft>
              <a:buClr>
                <a:srgbClr val="000000"/>
              </a:buClr>
              <a:buSzPts val="800"/>
              <a:buFont typeface="Arial"/>
              <a:buNone/>
            </a:pPr>
            <a:r>
              <a:rPr lang="en" sz="2000"/>
              <a:t>When no dangerous interactions enter the equation, MAOIs are </a:t>
            </a:r>
            <a:r>
              <a:rPr b="1" lang="en" sz="2000"/>
              <a:t>tolerated better than tricyclic antidepressants</a:t>
            </a:r>
            <a:r>
              <a:rPr lang="en" sz="2000"/>
              <a:t> </a:t>
            </a:r>
            <a:endParaRPr sz="2000"/>
          </a:p>
        </p:txBody>
      </p:sp>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5" name="Shape 1625"/>
        <p:cNvGrpSpPr/>
        <p:nvPr/>
      </p:nvGrpSpPr>
      <p:grpSpPr>
        <a:xfrm>
          <a:off x="0" y="0"/>
          <a:ext cx="0" cy="0"/>
          <a:chOff x="0" y="0"/>
          <a:chExt cx="0" cy="0"/>
        </a:xfrm>
      </p:grpSpPr>
      <p:pic>
        <p:nvPicPr>
          <p:cNvPr id="1626" name="Google Shape;1626;p131"/>
          <p:cNvPicPr preferRelativeResize="0"/>
          <p:nvPr/>
        </p:nvPicPr>
        <p:blipFill>
          <a:blip r:embed="rId3">
            <a:alphaModFix/>
          </a:blip>
          <a:stretch>
            <a:fillRect/>
          </a:stretch>
        </p:blipFill>
        <p:spPr>
          <a:xfrm>
            <a:off x="345350" y="378800"/>
            <a:ext cx="2002874" cy="2961850"/>
          </a:xfrm>
          <a:prstGeom prst="rect">
            <a:avLst/>
          </a:prstGeom>
          <a:noFill/>
          <a:ln>
            <a:noFill/>
          </a:ln>
        </p:spPr>
      </p:pic>
      <p:sp>
        <p:nvSpPr>
          <p:cNvPr id="1627" name="Google Shape;1627;p131"/>
          <p:cNvSpPr txBox="1"/>
          <p:nvPr/>
        </p:nvSpPr>
        <p:spPr>
          <a:xfrm>
            <a:off x="2584901" y="378800"/>
            <a:ext cx="6227700" cy="318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lang="en" sz="2000"/>
              <a:t>MAOI side effects are generally fairly tolerable: insomnia or sedation, orthostatic dizziness, lowered libido, and occasional weight gain. </a:t>
            </a:r>
            <a:endParaRPr sz="2000"/>
          </a:p>
          <a:p>
            <a:pPr indent="0" lvl="0" marL="0" marR="0" rtl="0" algn="l">
              <a:lnSpc>
                <a:spcPct val="100000"/>
              </a:lnSpc>
              <a:spcBef>
                <a:spcPts val="0"/>
              </a:spcBef>
              <a:spcAft>
                <a:spcPts val="0"/>
              </a:spcAft>
              <a:buClr>
                <a:srgbClr val="000000"/>
              </a:buClr>
              <a:buSzPts val="800"/>
              <a:buFont typeface="Arial"/>
              <a:buNone/>
            </a:pPr>
            <a:r>
              <a:t/>
            </a:r>
            <a:endParaRPr sz="2000"/>
          </a:p>
          <a:p>
            <a:pPr indent="0" lvl="0" marL="0" marR="0" rtl="0" algn="l">
              <a:lnSpc>
                <a:spcPct val="100000"/>
              </a:lnSpc>
              <a:spcBef>
                <a:spcPts val="0"/>
              </a:spcBef>
              <a:spcAft>
                <a:spcPts val="0"/>
              </a:spcAft>
              <a:buClr>
                <a:srgbClr val="000000"/>
              </a:buClr>
              <a:buSzPts val="800"/>
              <a:buFont typeface="Arial"/>
              <a:buNone/>
            </a:pPr>
            <a:r>
              <a:rPr lang="en" sz="2000"/>
              <a:t>When no dangerous interactions enter the equation, MAOIs are </a:t>
            </a:r>
            <a:r>
              <a:rPr b="1" lang="en" sz="2000"/>
              <a:t>tolerated better than tricyclic antidepressants</a:t>
            </a:r>
            <a:r>
              <a:rPr lang="en" sz="2000"/>
              <a:t> and a </a:t>
            </a:r>
            <a:r>
              <a:rPr b="1" lang="en" sz="2000"/>
              <a:t>bit worse than selective serotonin reuptake inhibitors (SSRIs)</a:t>
            </a:r>
            <a:r>
              <a:rPr lang="en" sz="2000"/>
              <a:t>, </a:t>
            </a:r>
            <a:endParaRPr sz="20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24"/>
          <p:cNvSpPr txBox="1"/>
          <p:nvPr>
            <p:ph idx="1" type="subTitle"/>
          </p:nvPr>
        </p:nvSpPr>
        <p:spPr>
          <a:xfrm>
            <a:off x="1004960" y="131333"/>
            <a:ext cx="32724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Carlat podcast</a:t>
            </a:r>
            <a:endParaRPr/>
          </a:p>
        </p:txBody>
      </p:sp>
      <p:pic>
        <p:nvPicPr>
          <p:cNvPr id="132" name="Google Shape;132;p24"/>
          <p:cNvPicPr preferRelativeResize="0"/>
          <p:nvPr/>
        </p:nvPicPr>
        <p:blipFill>
          <a:blip r:embed="rId3">
            <a:alphaModFix/>
          </a:blip>
          <a:stretch>
            <a:fillRect/>
          </a:stretch>
        </p:blipFill>
        <p:spPr>
          <a:xfrm>
            <a:off x="861885" y="161048"/>
            <a:ext cx="572225" cy="535600"/>
          </a:xfrm>
          <a:prstGeom prst="rect">
            <a:avLst/>
          </a:prstGeom>
          <a:noFill/>
          <a:ln>
            <a:noFill/>
          </a:ln>
        </p:spPr>
      </p:pic>
      <p:sp>
        <p:nvSpPr>
          <p:cNvPr id="133" name="Google Shape;133;p24"/>
          <p:cNvSpPr txBox="1"/>
          <p:nvPr/>
        </p:nvSpPr>
        <p:spPr>
          <a:xfrm>
            <a:off x="861875" y="954225"/>
            <a:ext cx="5256600" cy="3130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Commandment #1</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Do not worsen mental illness with psychiatric medications</a:t>
            </a:r>
            <a:endParaRPr>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Do not start an antidepressant during mania</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Do not start stimulants during psychosis</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(No antidepressant monotherapy in bipolar I)</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(No stimulants in schizophrenia)</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(Don’t start a serotonergic antidepressant in bipolar)</a:t>
            </a:r>
            <a:endParaRPr sz="600">
              <a:solidFill>
                <a:schemeClr val="dk1"/>
              </a:solidFill>
            </a:endParaRPr>
          </a:p>
          <a:p>
            <a:pPr indent="0" lvl="0" marL="457200" rtl="0" algn="l">
              <a:lnSpc>
                <a:spcPct val="115000"/>
              </a:lnSpc>
              <a:spcBef>
                <a:spcPts val="0"/>
              </a:spcBef>
              <a:spcAft>
                <a:spcPts val="0"/>
              </a:spcAft>
              <a:buNone/>
            </a:pPr>
            <a:r>
              <a:t/>
            </a:r>
            <a:endParaRPr sz="6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Commandment #2</a:t>
            </a:r>
            <a:endParaRPr>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(In general) Don’t stop psych meds abruptly</a:t>
            </a:r>
            <a:endParaRPr sz="1200">
              <a:solidFill>
                <a:schemeClr val="dk1"/>
              </a:solidFill>
            </a:endParaRPr>
          </a:p>
          <a:p>
            <a:pPr indent="-304800" lvl="1" marL="914400" rtl="0" algn="l">
              <a:lnSpc>
                <a:spcPct val="115000"/>
              </a:lnSpc>
              <a:spcBef>
                <a:spcPts val="0"/>
              </a:spcBef>
              <a:spcAft>
                <a:spcPts val="0"/>
              </a:spcAft>
              <a:buClr>
                <a:schemeClr val="dk1"/>
              </a:buClr>
              <a:buSzPts val="1200"/>
              <a:buChar char="○"/>
            </a:pPr>
            <a:r>
              <a:rPr lang="en" sz="1200">
                <a:solidFill>
                  <a:schemeClr val="dk1"/>
                </a:solidFill>
              </a:rPr>
              <a:t>Serotonin discontinuation </a:t>
            </a:r>
            <a:endParaRPr sz="1200">
              <a:solidFill>
                <a:schemeClr val="dk1"/>
              </a:solidFill>
            </a:endParaRPr>
          </a:p>
          <a:p>
            <a:pPr indent="-304800" lvl="1" marL="914400" rtl="0" algn="l">
              <a:lnSpc>
                <a:spcPct val="115000"/>
              </a:lnSpc>
              <a:spcBef>
                <a:spcPts val="0"/>
              </a:spcBef>
              <a:spcAft>
                <a:spcPts val="0"/>
              </a:spcAft>
              <a:buClr>
                <a:schemeClr val="dk1"/>
              </a:buClr>
              <a:buSzPts val="1200"/>
              <a:buChar char="○"/>
            </a:pPr>
            <a:r>
              <a:rPr lang="en" sz="1200">
                <a:solidFill>
                  <a:schemeClr val="dk1"/>
                </a:solidFill>
              </a:rPr>
              <a:t>Rebound seizures</a:t>
            </a:r>
            <a:endParaRPr sz="1200">
              <a:solidFill>
                <a:schemeClr val="dk1"/>
              </a:solidFill>
            </a:endParaRPr>
          </a:p>
          <a:p>
            <a:pPr indent="-304800" lvl="1" marL="914400" rtl="0" algn="l">
              <a:lnSpc>
                <a:spcPct val="115000"/>
              </a:lnSpc>
              <a:spcBef>
                <a:spcPts val="0"/>
              </a:spcBef>
              <a:spcAft>
                <a:spcPts val="0"/>
              </a:spcAft>
              <a:buClr>
                <a:schemeClr val="dk1"/>
              </a:buClr>
              <a:buSzPts val="1200"/>
              <a:buChar char="○"/>
            </a:pPr>
            <a:r>
              <a:rPr lang="en" sz="1200">
                <a:solidFill>
                  <a:schemeClr val="dk1"/>
                </a:solidFill>
              </a:rPr>
              <a:t>Rebound suicidality (lithium) </a:t>
            </a:r>
            <a:endParaRPr sz="1200">
              <a:solidFill>
                <a:schemeClr val="dk1"/>
              </a:solidFill>
            </a:endParaRPr>
          </a:p>
          <a:p>
            <a:pPr indent="0" lvl="0" marL="0" rtl="0" algn="l">
              <a:lnSpc>
                <a:spcPct val="115000"/>
              </a:lnSpc>
              <a:spcBef>
                <a:spcPts val="0"/>
              </a:spcBef>
              <a:spcAft>
                <a:spcPts val="0"/>
              </a:spcAft>
              <a:buNone/>
            </a:pPr>
            <a:r>
              <a:t/>
            </a:r>
            <a:endParaRPr sz="1200"/>
          </a:p>
        </p:txBody>
      </p:sp>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1" name="Shape 1631"/>
        <p:cNvGrpSpPr/>
        <p:nvPr/>
      </p:nvGrpSpPr>
      <p:grpSpPr>
        <a:xfrm>
          <a:off x="0" y="0"/>
          <a:ext cx="0" cy="0"/>
          <a:chOff x="0" y="0"/>
          <a:chExt cx="0" cy="0"/>
        </a:xfrm>
      </p:grpSpPr>
      <p:pic>
        <p:nvPicPr>
          <p:cNvPr id="1632" name="Google Shape;1632;p132"/>
          <p:cNvPicPr preferRelativeResize="0"/>
          <p:nvPr/>
        </p:nvPicPr>
        <p:blipFill>
          <a:blip r:embed="rId3">
            <a:alphaModFix/>
          </a:blip>
          <a:stretch>
            <a:fillRect/>
          </a:stretch>
        </p:blipFill>
        <p:spPr>
          <a:xfrm>
            <a:off x="345350" y="378800"/>
            <a:ext cx="2002874" cy="2961850"/>
          </a:xfrm>
          <a:prstGeom prst="rect">
            <a:avLst/>
          </a:prstGeom>
          <a:noFill/>
          <a:ln>
            <a:noFill/>
          </a:ln>
        </p:spPr>
      </p:pic>
      <p:sp>
        <p:nvSpPr>
          <p:cNvPr id="1633" name="Google Shape;1633;p132"/>
          <p:cNvSpPr txBox="1"/>
          <p:nvPr/>
        </p:nvSpPr>
        <p:spPr>
          <a:xfrm>
            <a:off x="2584901" y="378800"/>
            <a:ext cx="6227700" cy="318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lang="en" sz="2000"/>
              <a:t>MAOI side effects are generally fairly tolerable: insomnia or sedation, orthostatic dizziness, lowered libido, and occasional weight gain. </a:t>
            </a:r>
            <a:endParaRPr sz="2000"/>
          </a:p>
          <a:p>
            <a:pPr indent="0" lvl="0" marL="0" marR="0" rtl="0" algn="l">
              <a:lnSpc>
                <a:spcPct val="100000"/>
              </a:lnSpc>
              <a:spcBef>
                <a:spcPts val="0"/>
              </a:spcBef>
              <a:spcAft>
                <a:spcPts val="0"/>
              </a:spcAft>
              <a:buClr>
                <a:srgbClr val="000000"/>
              </a:buClr>
              <a:buSzPts val="800"/>
              <a:buFont typeface="Arial"/>
              <a:buNone/>
            </a:pPr>
            <a:r>
              <a:t/>
            </a:r>
            <a:endParaRPr sz="2000"/>
          </a:p>
          <a:p>
            <a:pPr indent="0" lvl="0" marL="0" marR="0" rtl="0" algn="l">
              <a:lnSpc>
                <a:spcPct val="100000"/>
              </a:lnSpc>
              <a:spcBef>
                <a:spcPts val="0"/>
              </a:spcBef>
              <a:spcAft>
                <a:spcPts val="0"/>
              </a:spcAft>
              <a:buClr>
                <a:srgbClr val="000000"/>
              </a:buClr>
              <a:buSzPts val="800"/>
              <a:buFont typeface="Arial"/>
              <a:buNone/>
            </a:pPr>
            <a:r>
              <a:rPr lang="en" sz="2000"/>
              <a:t>When no dangerous interactions enter the equation, MAOIs are </a:t>
            </a:r>
            <a:r>
              <a:rPr b="1" lang="en" sz="2000"/>
              <a:t>tolerated better than tricyclic antidepressants</a:t>
            </a:r>
            <a:r>
              <a:rPr lang="en" sz="2000"/>
              <a:t> and a </a:t>
            </a:r>
            <a:r>
              <a:rPr b="1" lang="en" sz="2000"/>
              <a:t>bit worse than selective serotonin reuptake inhibitors (SSRIs)</a:t>
            </a:r>
            <a:r>
              <a:rPr lang="en" sz="2000"/>
              <a:t>, and they are considered by some authorities to be more effective than either tricyclics or SSRIs for… </a:t>
            </a:r>
            <a:endParaRPr sz="2000"/>
          </a:p>
          <a:p>
            <a:pPr indent="0" lvl="0" marL="0" marR="0" rtl="0" algn="l">
              <a:lnSpc>
                <a:spcPct val="100000"/>
              </a:lnSpc>
              <a:spcBef>
                <a:spcPts val="0"/>
              </a:spcBef>
              <a:spcAft>
                <a:spcPts val="0"/>
              </a:spcAft>
              <a:buClr>
                <a:srgbClr val="000000"/>
              </a:buClr>
              <a:buSzPts val="800"/>
              <a:buFont typeface="Arial"/>
              <a:buNone/>
            </a:pPr>
            <a:r>
              <a:t/>
            </a:r>
            <a:endParaRPr sz="2000"/>
          </a:p>
          <a:p>
            <a:pPr indent="0" lvl="0" marL="0" marR="0" rtl="0" algn="l">
              <a:lnSpc>
                <a:spcPct val="100000"/>
              </a:lnSpc>
              <a:spcBef>
                <a:spcPts val="0"/>
              </a:spcBef>
              <a:spcAft>
                <a:spcPts val="0"/>
              </a:spcAft>
              <a:buClr>
                <a:srgbClr val="000000"/>
              </a:buClr>
              <a:buSzPts val="800"/>
              <a:buFont typeface="Arial"/>
              <a:buNone/>
            </a:pPr>
            <a:r>
              <a:rPr lang="en" sz="2000"/>
              <a:t>depression with atypical features (overeating, oversleeping, and leaden paralysis).</a:t>
            </a:r>
            <a:endParaRPr sz="2000"/>
          </a:p>
        </p:txBody>
      </p:sp>
      <p:sp>
        <p:nvSpPr>
          <p:cNvPr id="1634" name="Google Shape;1634;p132"/>
          <p:cNvSpPr/>
          <p:nvPr/>
        </p:nvSpPr>
        <p:spPr>
          <a:xfrm>
            <a:off x="2584900" y="3760025"/>
            <a:ext cx="6135000" cy="7410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5" name="Google Shape;1635;p132"/>
          <p:cNvSpPr txBox="1"/>
          <p:nvPr/>
        </p:nvSpPr>
        <p:spPr>
          <a:xfrm>
            <a:off x="3467550" y="3864950"/>
            <a:ext cx="4291500" cy="318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lang="en" sz="2000">
                <a:solidFill>
                  <a:schemeClr val="lt1"/>
                </a:solidFill>
              </a:rPr>
              <a:t>What variety of depression?</a:t>
            </a:r>
            <a:endParaRPr sz="2000">
              <a:solidFill>
                <a:schemeClr val="lt1"/>
              </a:solidFill>
            </a:endParaRPr>
          </a:p>
        </p:txBody>
      </p:sp>
    </p:spTree>
  </p:cSld>
  <p:clrMapOvr>
    <a:masterClrMapping/>
  </p:clrMapOvr>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9" name="Shape 1639"/>
        <p:cNvGrpSpPr/>
        <p:nvPr/>
      </p:nvGrpSpPr>
      <p:grpSpPr>
        <a:xfrm>
          <a:off x="0" y="0"/>
          <a:ext cx="0" cy="0"/>
          <a:chOff x="0" y="0"/>
          <a:chExt cx="0" cy="0"/>
        </a:xfrm>
      </p:grpSpPr>
      <p:pic>
        <p:nvPicPr>
          <p:cNvPr id="1640" name="Google Shape;1640;p133"/>
          <p:cNvPicPr preferRelativeResize="0"/>
          <p:nvPr/>
        </p:nvPicPr>
        <p:blipFill>
          <a:blip r:embed="rId3">
            <a:alphaModFix/>
          </a:blip>
          <a:stretch>
            <a:fillRect/>
          </a:stretch>
        </p:blipFill>
        <p:spPr>
          <a:xfrm>
            <a:off x="345350" y="378800"/>
            <a:ext cx="2002874" cy="2961850"/>
          </a:xfrm>
          <a:prstGeom prst="rect">
            <a:avLst/>
          </a:prstGeom>
          <a:noFill/>
          <a:ln>
            <a:noFill/>
          </a:ln>
        </p:spPr>
      </p:pic>
      <p:sp>
        <p:nvSpPr>
          <p:cNvPr id="1641" name="Google Shape;1641;p133"/>
          <p:cNvSpPr txBox="1"/>
          <p:nvPr/>
        </p:nvSpPr>
        <p:spPr>
          <a:xfrm>
            <a:off x="2584901" y="378800"/>
            <a:ext cx="6227700" cy="318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lang="en" sz="2000"/>
              <a:t>MAOI side effects are generally fairly tolerable: insomnia or sedation, orthostatic dizziness, lowered libido, and occasional weight gain. </a:t>
            </a:r>
            <a:endParaRPr sz="2000"/>
          </a:p>
          <a:p>
            <a:pPr indent="0" lvl="0" marL="0" marR="0" rtl="0" algn="l">
              <a:lnSpc>
                <a:spcPct val="100000"/>
              </a:lnSpc>
              <a:spcBef>
                <a:spcPts val="0"/>
              </a:spcBef>
              <a:spcAft>
                <a:spcPts val="0"/>
              </a:spcAft>
              <a:buClr>
                <a:srgbClr val="000000"/>
              </a:buClr>
              <a:buSzPts val="800"/>
              <a:buFont typeface="Arial"/>
              <a:buNone/>
            </a:pPr>
            <a:r>
              <a:t/>
            </a:r>
            <a:endParaRPr sz="2000"/>
          </a:p>
          <a:p>
            <a:pPr indent="0" lvl="0" marL="0" marR="0" rtl="0" algn="l">
              <a:lnSpc>
                <a:spcPct val="100000"/>
              </a:lnSpc>
              <a:spcBef>
                <a:spcPts val="0"/>
              </a:spcBef>
              <a:spcAft>
                <a:spcPts val="0"/>
              </a:spcAft>
              <a:buClr>
                <a:srgbClr val="000000"/>
              </a:buClr>
              <a:buSzPts val="800"/>
              <a:buFont typeface="Arial"/>
              <a:buNone/>
            </a:pPr>
            <a:r>
              <a:rPr lang="en" sz="2000"/>
              <a:t>When no dangerous interactions enter the equation, MAOIs are tolerated better than tricyclic antidepressants and a bit worse than selective serotonin reuptake inhibitors (SSRIs), and they are considered by some authorities to be more effective than either tricyclics or SSRIs for… </a:t>
            </a:r>
            <a:endParaRPr sz="2000"/>
          </a:p>
          <a:p>
            <a:pPr indent="0" lvl="0" marL="0" marR="0" rtl="0" algn="l">
              <a:lnSpc>
                <a:spcPct val="100000"/>
              </a:lnSpc>
              <a:spcBef>
                <a:spcPts val="0"/>
              </a:spcBef>
              <a:spcAft>
                <a:spcPts val="0"/>
              </a:spcAft>
              <a:buClr>
                <a:srgbClr val="000000"/>
              </a:buClr>
              <a:buSzPts val="800"/>
              <a:buFont typeface="Arial"/>
              <a:buNone/>
            </a:pPr>
            <a:r>
              <a:t/>
            </a:r>
            <a:endParaRPr sz="2000"/>
          </a:p>
          <a:p>
            <a:pPr indent="0" lvl="0" marL="0" marR="0" rtl="0" algn="l">
              <a:lnSpc>
                <a:spcPct val="100000"/>
              </a:lnSpc>
              <a:spcBef>
                <a:spcPts val="0"/>
              </a:spcBef>
              <a:spcAft>
                <a:spcPts val="0"/>
              </a:spcAft>
              <a:buClr>
                <a:srgbClr val="000000"/>
              </a:buClr>
              <a:buSzPts val="800"/>
              <a:buFont typeface="Arial"/>
              <a:buNone/>
            </a:pPr>
            <a:r>
              <a:rPr lang="en" sz="2000"/>
              <a:t>depression with </a:t>
            </a:r>
            <a:r>
              <a:rPr b="1" lang="en" sz="2000"/>
              <a:t>atypical features</a:t>
            </a:r>
            <a:r>
              <a:rPr lang="en" sz="2000"/>
              <a:t> (overeating, oversleeping, and leaden paralysis).</a:t>
            </a:r>
            <a:endParaRPr sz="2000"/>
          </a:p>
        </p:txBody>
      </p:sp>
      <p:sp>
        <p:nvSpPr>
          <p:cNvPr id="1642" name="Google Shape;1642;p133"/>
          <p:cNvSpPr/>
          <p:nvPr/>
        </p:nvSpPr>
        <p:spPr>
          <a:xfrm>
            <a:off x="6671100" y="3883525"/>
            <a:ext cx="1191000" cy="2352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3" name="Google Shape;1643;p133"/>
          <p:cNvSpPr/>
          <p:nvPr/>
        </p:nvSpPr>
        <p:spPr>
          <a:xfrm>
            <a:off x="2654850" y="4175975"/>
            <a:ext cx="1458600" cy="2676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4" name="Google Shape;1644;p133"/>
          <p:cNvSpPr/>
          <p:nvPr/>
        </p:nvSpPr>
        <p:spPr>
          <a:xfrm>
            <a:off x="4724400" y="4175975"/>
            <a:ext cx="1866600" cy="2676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8" name="Shape 1648"/>
        <p:cNvGrpSpPr/>
        <p:nvPr/>
      </p:nvGrpSpPr>
      <p:grpSpPr>
        <a:xfrm>
          <a:off x="0" y="0"/>
          <a:ext cx="0" cy="0"/>
          <a:chOff x="0" y="0"/>
          <a:chExt cx="0" cy="0"/>
        </a:xfrm>
      </p:grpSpPr>
      <p:pic>
        <p:nvPicPr>
          <p:cNvPr id="1649" name="Google Shape;1649;p134"/>
          <p:cNvPicPr preferRelativeResize="0"/>
          <p:nvPr/>
        </p:nvPicPr>
        <p:blipFill>
          <a:blip r:embed="rId3">
            <a:alphaModFix/>
          </a:blip>
          <a:stretch>
            <a:fillRect/>
          </a:stretch>
        </p:blipFill>
        <p:spPr>
          <a:xfrm>
            <a:off x="345350" y="378800"/>
            <a:ext cx="2002874" cy="2961850"/>
          </a:xfrm>
          <a:prstGeom prst="rect">
            <a:avLst/>
          </a:prstGeom>
          <a:noFill/>
          <a:ln>
            <a:noFill/>
          </a:ln>
        </p:spPr>
      </p:pic>
      <p:sp>
        <p:nvSpPr>
          <p:cNvPr id="1650" name="Google Shape;1650;p134"/>
          <p:cNvSpPr txBox="1"/>
          <p:nvPr/>
        </p:nvSpPr>
        <p:spPr>
          <a:xfrm>
            <a:off x="2584901" y="378800"/>
            <a:ext cx="6227700" cy="318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lang="en" sz="2000"/>
              <a:t>MAOI side effects are generally fairly tolerable: insomnia or sedation, orthostatic dizziness, lowered libido, and occasional weight gain. </a:t>
            </a:r>
            <a:endParaRPr sz="2000"/>
          </a:p>
          <a:p>
            <a:pPr indent="0" lvl="0" marL="0" marR="0" rtl="0" algn="l">
              <a:lnSpc>
                <a:spcPct val="100000"/>
              </a:lnSpc>
              <a:spcBef>
                <a:spcPts val="0"/>
              </a:spcBef>
              <a:spcAft>
                <a:spcPts val="0"/>
              </a:spcAft>
              <a:buClr>
                <a:srgbClr val="000000"/>
              </a:buClr>
              <a:buSzPts val="800"/>
              <a:buFont typeface="Arial"/>
              <a:buNone/>
            </a:pPr>
            <a:r>
              <a:t/>
            </a:r>
            <a:endParaRPr sz="2000"/>
          </a:p>
          <a:p>
            <a:pPr indent="0" lvl="0" marL="0" marR="0" rtl="0" algn="l">
              <a:lnSpc>
                <a:spcPct val="100000"/>
              </a:lnSpc>
              <a:spcBef>
                <a:spcPts val="0"/>
              </a:spcBef>
              <a:spcAft>
                <a:spcPts val="0"/>
              </a:spcAft>
              <a:buClr>
                <a:srgbClr val="000000"/>
              </a:buClr>
              <a:buSzPts val="800"/>
              <a:buFont typeface="Arial"/>
              <a:buNone/>
            </a:pPr>
            <a:r>
              <a:rPr lang="en" sz="2000"/>
              <a:t>When no dangerous interactions enter the equation, MAOIs are tolerated better than tricyclic antidepressants and a bit worse than selective serotonin reuptake inhibitors (SSRIs), and they are considered by some authorities to be more effective than either tricyclics or SSRIs for… </a:t>
            </a:r>
            <a:endParaRPr sz="2000"/>
          </a:p>
          <a:p>
            <a:pPr indent="0" lvl="0" marL="0" marR="0" rtl="0" algn="l">
              <a:lnSpc>
                <a:spcPct val="100000"/>
              </a:lnSpc>
              <a:spcBef>
                <a:spcPts val="0"/>
              </a:spcBef>
              <a:spcAft>
                <a:spcPts val="0"/>
              </a:spcAft>
              <a:buClr>
                <a:srgbClr val="000000"/>
              </a:buClr>
              <a:buSzPts val="800"/>
              <a:buFont typeface="Arial"/>
              <a:buNone/>
            </a:pPr>
            <a:r>
              <a:t/>
            </a:r>
            <a:endParaRPr sz="2000"/>
          </a:p>
          <a:p>
            <a:pPr indent="0" lvl="0" marL="0" marR="0" rtl="0" algn="l">
              <a:lnSpc>
                <a:spcPct val="100000"/>
              </a:lnSpc>
              <a:spcBef>
                <a:spcPts val="0"/>
              </a:spcBef>
              <a:spcAft>
                <a:spcPts val="0"/>
              </a:spcAft>
              <a:buClr>
                <a:srgbClr val="000000"/>
              </a:buClr>
              <a:buSzPts val="800"/>
              <a:buFont typeface="Arial"/>
              <a:buNone/>
            </a:pPr>
            <a:r>
              <a:rPr lang="en" sz="2000"/>
              <a:t>depression with </a:t>
            </a:r>
            <a:r>
              <a:rPr b="1" lang="en" sz="2000"/>
              <a:t>atypical features</a:t>
            </a:r>
            <a:r>
              <a:rPr lang="en" sz="2000"/>
              <a:t> (overeating, oversleeping, and leaden paralysis).</a:t>
            </a:r>
            <a:endParaRPr sz="2000"/>
          </a:p>
        </p:txBody>
      </p:sp>
      <p:sp>
        <p:nvSpPr>
          <p:cNvPr id="1651" name="Google Shape;1651;p134"/>
          <p:cNvSpPr/>
          <p:nvPr/>
        </p:nvSpPr>
        <p:spPr>
          <a:xfrm>
            <a:off x="2654850" y="4175975"/>
            <a:ext cx="1458600" cy="2676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2" name="Google Shape;1652;p134"/>
          <p:cNvSpPr/>
          <p:nvPr/>
        </p:nvSpPr>
        <p:spPr>
          <a:xfrm>
            <a:off x="4724400" y="4175975"/>
            <a:ext cx="1866600" cy="2676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6" name="Shape 1656"/>
        <p:cNvGrpSpPr/>
        <p:nvPr/>
      </p:nvGrpSpPr>
      <p:grpSpPr>
        <a:xfrm>
          <a:off x="0" y="0"/>
          <a:ext cx="0" cy="0"/>
          <a:chOff x="0" y="0"/>
          <a:chExt cx="0" cy="0"/>
        </a:xfrm>
      </p:grpSpPr>
      <p:pic>
        <p:nvPicPr>
          <p:cNvPr id="1657" name="Google Shape;1657;p135"/>
          <p:cNvPicPr preferRelativeResize="0"/>
          <p:nvPr/>
        </p:nvPicPr>
        <p:blipFill>
          <a:blip r:embed="rId3">
            <a:alphaModFix/>
          </a:blip>
          <a:stretch>
            <a:fillRect/>
          </a:stretch>
        </p:blipFill>
        <p:spPr>
          <a:xfrm>
            <a:off x="345350" y="378800"/>
            <a:ext cx="2002874" cy="2961850"/>
          </a:xfrm>
          <a:prstGeom prst="rect">
            <a:avLst/>
          </a:prstGeom>
          <a:noFill/>
          <a:ln>
            <a:noFill/>
          </a:ln>
        </p:spPr>
      </p:pic>
      <p:sp>
        <p:nvSpPr>
          <p:cNvPr id="1658" name="Google Shape;1658;p135"/>
          <p:cNvSpPr txBox="1"/>
          <p:nvPr/>
        </p:nvSpPr>
        <p:spPr>
          <a:xfrm>
            <a:off x="2584901" y="378800"/>
            <a:ext cx="6227700" cy="318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lang="en" sz="2000"/>
              <a:t>MAOI side effects are generally fairly tolerable: insomnia or sedation, orthostatic dizziness, lowered libido, and occasional weight gain. </a:t>
            </a:r>
            <a:endParaRPr sz="2000"/>
          </a:p>
          <a:p>
            <a:pPr indent="0" lvl="0" marL="0" marR="0" rtl="0" algn="l">
              <a:lnSpc>
                <a:spcPct val="100000"/>
              </a:lnSpc>
              <a:spcBef>
                <a:spcPts val="0"/>
              </a:spcBef>
              <a:spcAft>
                <a:spcPts val="0"/>
              </a:spcAft>
              <a:buClr>
                <a:srgbClr val="000000"/>
              </a:buClr>
              <a:buSzPts val="800"/>
              <a:buFont typeface="Arial"/>
              <a:buNone/>
            </a:pPr>
            <a:r>
              <a:t/>
            </a:r>
            <a:endParaRPr sz="2000"/>
          </a:p>
          <a:p>
            <a:pPr indent="0" lvl="0" marL="0" marR="0" rtl="0" algn="l">
              <a:lnSpc>
                <a:spcPct val="100000"/>
              </a:lnSpc>
              <a:spcBef>
                <a:spcPts val="0"/>
              </a:spcBef>
              <a:spcAft>
                <a:spcPts val="0"/>
              </a:spcAft>
              <a:buClr>
                <a:srgbClr val="000000"/>
              </a:buClr>
              <a:buSzPts val="800"/>
              <a:buFont typeface="Arial"/>
              <a:buNone/>
            </a:pPr>
            <a:r>
              <a:rPr lang="en" sz="2000"/>
              <a:t>When no dangerous interactions enter the equation, MAOIs are tolerated better than tricyclic antidepressants and a bit worse than selective serotonin reuptake inhibitors (SSRIs), and they are considered by some authorities to be more effective than either tricyclics or SSRIs for… </a:t>
            </a:r>
            <a:endParaRPr sz="2000"/>
          </a:p>
          <a:p>
            <a:pPr indent="0" lvl="0" marL="0" marR="0" rtl="0" algn="l">
              <a:lnSpc>
                <a:spcPct val="100000"/>
              </a:lnSpc>
              <a:spcBef>
                <a:spcPts val="0"/>
              </a:spcBef>
              <a:spcAft>
                <a:spcPts val="0"/>
              </a:spcAft>
              <a:buClr>
                <a:srgbClr val="000000"/>
              </a:buClr>
              <a:buSzPts val="800"/>
              <a:buFont typeface="Arial"/>
              <a:buNone/>
            </a:pPr>
            <a:r>
              <a:t/>
            </a:r>
            <a:endParaRPr sz="2000"/>
          </a:p>
          <a:p>
            <a:pPr indent="0" lvl="0" marL="0" marR="0" rtl="0" algn="l">
              <a:lnSpc>
                <a:spcPct val="100000"/>
              </a:lnSpc>
              <a:spcBef>
                <a:spcPts val="0"/>
              </a:spcBef>
              <a:spcAft>
                <a:spcPts val="0"/>
              </a:spcAft>
              <a:buClr>
                <a:srgbClr val="000000"/>
              </a:buClr>
              <a:buSzPts val="800"/>
              <a:buFont typeface="Arial"/>
              <a:buNone/>
            </a:pPr>
            <a:r>
              <a:rPr lang="en" sz="2000"/>
              <a:t>depression with </a:t>
            </a:r>
            <a:r>
              <a:rPr b="1" lang="en" sz="2000"/>
              <a:t>atypical features</a:t>
            </a:r>
            <a:r>
              <a:rPr lang="en" sz="2000"/>
              <a:t> (overeating, oversleeping, and leaden paralysis).</a:t>
            </a:r>
            <a:endParaRPr sz="2000"/>
          </a:p>
        </p:txBody>
      </p:sp>
      <p:sp>
        <p:nvSpPr>
          <p:cNvPr id="1659" name="Google Shape;1659;p135"/>
          <p:cNvSpPr/>
          <p:nvPr/>
        </p:nvSpPr>
        <p:spPr>
          <a:xfrm>
            <a:off x="4724400" y="4175975"/>
            <a:ext cx="1866600" cy="2676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3" name="Shape 1663"/>
        <p:cNvGrpSpPr/>
        <p:nvPr/>
      </p:nvGrpSpPr>
      <p:grpSpPr>
        <a:xfrm>
          <a:off x="0" y="0"/>
          <a:ext cx="0" cy="0"/>
          <a:chOff x="0" y="0"/>
          <a:chExt cx="0" cy="0"/>
        </a:xfrm>
      </p:grpSpPr>
      <p:pic>
        <p:nvPicPr>
          <p:cNvPr id="1664" name="Google Shape;1664;p136"/>
          <p:cNvPicPr preferRelativeResize="0"/>
          <p:nvPr/>
        </p:nvPicPr>
        <p:blipFill>
          <a:blip r:embed="rId3">
            <a:alphaModFix/>
          </a:blip>
          <a:stretch>
            <a:fillRect/>
          </a:stretch>
        </p:blipFill>
        <p:spPr>
          <a:xfrm>
            <a:off x="345350" y="378800"/>
            <a:ext cx="2002874" cy="2961850"/>
          </a:xfrm>
          <a:prstGeom prst="rect">
            <a:avLst/>
          </a:prstGeom>
          <a:noFill/>
          <a:ln>
            <a:noFill/>
          </a:ln>
        </p:spPr>
      </p:pic>
      <p:sp>
        <p:nvSpPr>
          <p:cNvPr id="1665" name="Google Shape;1665;p136"/>
          <p:cNvSpPr txBox="1"/>
          <p:nvPr/>
        </p:nvSpPr>
        <p:spPr>
          <a:xfrm>
            <a:off x="2584901" y="378800"/>
            <a:ext cx="6227700" cy="318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lang="en" sz="2000"/>
              <a:t>MAOI side effects are generally fairly tolerable: insomnia or sedation, orthostatic dizziness, lowered libido, and occasional weight gain. </a:t>
            </a:r>
            <a:endParaRPr sz="2000"/>
          </a:p>
          <a:p>
            <a:pPr indent="0" lvl="0" marL="0" marR="0" rtl="0" algn="l">
              <a:lnSpc>
                <a:spcPct val="100000"/>
              </a:lnSpc>
              <a:spcBef>
                <a:spcPts val="0"/>
              </a:spcBef>
              <a:spcAft>
                <a:spcPts val="0"/>
              </a:spcAft>
              <a:buClr>
                <a:srgbClr val="000000"/>
              </a:buClr>
              <a:buSzPts val="800"/>
              <a:buFont typeface="Arial"/>
              <a:buNone/>
            </a:pPr>
            <a:r>
              <a:t/>
            </a:r>
            <a:endParaRPr sz="2000"/>
          </a:p>
          <a:p>
            <a:pPr indent="0" lvl="0" marL="0" marR="0" rtl="0" algn="l">
              <a:lnSpc>
                <a:spcPct val="100000"/>
              </a:lnSpc>
              <a:spcBef>
                <a:spcPts val="0"/>
              </a:spcBef>
              <a:spcAft>
                <a:spcPts val="0"/>
              </a:spcAft>
              <a:buClr>
                <a:srgbClr val="000000"/>
              </a:buClr>
              <a:buSzPts val="800"/>
              <a:buFont typeface="Arial"/>
              <a:buNone/>
            </a:pPr>
            <a:r>
              <a:rPr lang="en" sz="2000"/>
              <a:t>When no dangerous interactions enter the equation, MAOIs are tolerated better than tricyclic antidepressants and a bit worse than selective serotonin reuptake inhibitors (SSRIs), and they are considered by some authorities to be more effective than either tricyclics or SSRIs for… </a:t>
            </a:r>
            <a:endParaRPr sz="2000"/>
          </a:p>
          <a:p>
            <a:pPr indent="0" lvl="0" marL="0" marR="0" rtl="0" algn="l">
              <a:lnSpc>
                <a:spcPct val="100000"/>
              </a:lnSpc>
              <a:spcBef>
                <a:spcPts val="0"/>
              </a:spcBef>
              <a:spcAft>
                <a:spcPts val="0"/>
              </a:spcAft>
              <a:buClr>
                <a:srgbClr val="000000"/>
              </a:buClr>
              <a:buSzPts val="800"/>
              <a:buFont typeface="Arial"/>
              <a:buNone/>
            </a:pPr>
            <a:r>
              <a:t/>
            </a:r>
            <a:endParaRPr sz="2000"/>
          </a:p>
          <a:p>
            <a:pPr indent="0" lvl="0" marL="0" marR="0" rtl="0" algn="l">
              <a:lnSpc>
                <a:spcPct val="100000"/>
              </a:lnSpc>
              <a:spcBef>
                <a:spcPts val="0"/>
              </a:spcBef>
              <a:spcAft>
                <a:spcPts val="0"/>
              </a:spcAft>
              <a:buClr>
                <a:srgbClr val="000000"/>
              </a:buClr>
              <a:buSzPts val="800"/>
              <a:buFont typeface="Arial"/>
              <a:buNone/>
            </a:pPr>
            <a:r>
              <a:rPr lang="en" sz="2000"/>
              <a:t>depression with </a:t>
            </a:r>
            <a:r>
              <a:rPr b="1" lang="en" sz="2000"/>
              <a:t>atypical features</a:t>
            </a:r>
            <a:r>
              <a:rPr lang="en" sz="2000"/>
              <a:t> (overeating, oversleeping, and leaden paralysis).</a:t>
            </a:r>
            <a:endParaRPr sz="2000"/>
          </a:p>
        </p:txBody>
      </p:sp>
    </p:spTree>
  </p:cSld>
  <p:clrMapOvr>
    <a:masterClrMapping/>
  </p:clrMapOvr>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9" name="Shape 1669"/>
        <p:cNvGrpSpPr/>
        <p:nvPr/>
      </p:nvGrpSpPr>
      <p:grpSpPr>
        <a:xfrm>
          <a:off x="0" y="0"/>
          <a:ext cx="0" cy="0"/>
          <a:chOff x="0" y="0"/>
          <a:chExt cx="0" cy="0"/>
        </a:xfrm>
      </p:grpSpPr>
      <p:sp>
        <p:nvSpPr>
          <p:cNvPr id="1670" name="Google Shape;1670;p137"/>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pic>
        <p:nvPicPr>
          <p:cNvPr id="1671" name="Google Shape;1671;p137"/>
          <p:cNvPicPr preferRelativeResize="0"/>
          <p:nvPr/>
        </p:nvPicPr>
        <p:blipFill>
          <a:blip r:embed="rId3">
            <a:alphaModFix/>
          </a:blip>
          <a:stretch>
            <a:fillRect/>
          </a:stretch>
        </p:blipFill>
        <p:spPr>
          <a:xfrm>
            <a:off x="0" y="0"/>
            <a:ext cx="9144000" cy="5143503"/>
          </a:xfrm>
          <a:prstGeom prst="rect">
            <a:avLst/>
          </a:prstGeom>
          <a:noFill/>
          <a:ln>
            <a:noFill/>
          </a:ln>
        </p:spPr>
      </p:pic>
      <p:sp>
        <p:nvSpPr>
          <p:cNvPr id="1672" name="Google Shape;1672;p137"/>
          <p:cNvSpPr txBox="1"/>
          <p:nvPr>
            <p:ph idx="1" type="subTitle"/>
          </p:nvPr>
        </p:nvSpPr>
        <p:spPr>
          <a:xfrm>
            <a:off x="4501925" y="259675"/>
            <a:ext cx="4065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sz="2550">
                <a:solidFill>
                  <a:schemeClr val="lt1"/>
                </a:solidFill>
              </a:rPr>
              <a:t>“Leaden paralysis”</a:t>
            </a:r>
            <a:endParaRPr sz="2550">
              <a:solidFill>
                <a:schemeClr val="lt1"/>
              </a:solidFill>
            </a:endParaRPr>
          </a:p>
        </p:txBody>
      </p:sp>
      <p:sp>
        <p:nvSpPr>
          <p:cNvPr id="1673" name="Google Shape;1673;p137"/>
          <p:cNvSpPr txBox="1"/>
          <p:nvPr>
            <p:ph idx="1" type="subTitle"/>
          </p:nvPr>
        </p:nvSpPr>
        <p:spPr>
          <a:xfrm>
            <a:off x="130200" y="223575"/>
            <a:ext cx="4065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sz="2550">
                <a:solidFill>
                  <a:schemeClr val="lt1"/>
                </a:solidFill>
              </a:rPr>
              <a:t>ATYPICAL DEPRESSION</a:t>
            </a:r>
            <a:endParaRPr sz="2550">
              <a:solidFill>
                <a:schemeClr val="lt1"/>
              </a:solidFill>
            </a:endParaRPr>
          </a:p>
        </p:txBody>
      </p:sp>
    </p:spTree>
  </p:cSld>
  <p:clrMapOvr>
    <a:masterClrMapping/>
  </p:clrMapOvr>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7" name="Shape 1677"/>
        <p:cNvGrpSpPr/>
        <p:nvPr/>
      </p:nvGrpSpPr>
      <p:grpSpPr>
        <a:xfrm>
          <a:off x="0" y="0"/>
          <a:ext cx="0" cy="0"/>
          <a:chOff x="0" y="0"/>
          <a:chExt cx="0" cy="0"/>
        </a:xfrm>
      </p:grpSpPr>
      <p:pic>
        <p:nvPicPr>
          <p:cNvPr id="1678" name="Google Shape;1678;p138"/>
          <p:cNvPicPr preferRelativeResize="0"/>
          <p:nvPr/>
        </p:nvPicPr>
        <p:blipFill>
          <a:blip r:embed="rId3">
            <a:alphaModFix/>
          </a:blip>
          <a:stretch>
            <a:fillRect/>
          </a:stretch>
        </p:blipFill>
        <p:spPr>
          <a:xfrm>
            <a:off x="1089525" y="109325"/>
            <a:ext cx="6676961" cy="4838701"/>
          </a:xfrm>
          <a:prstGeom prst="rect">
            <a:avLst/>
          </a:prstGeom>
          <a:noFill/>
          <a:ln>
            <a:noFill/>
          </a:ln>
        </p:spPr>
      </p:pic>
    </p:spTree>
  </p:cSld>
  <p:clrMapOvr>
    <a:masterClrMapping/>
  </p:clrMapOvr>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2" name="Shape 1682"/>
        <p:cNvGrpSpPr/>
        <p:nvPr/>
      </p:nvGrpSpPr>
      <p:grpSpPr>
        <a:xfrm>
          <a:off x="0" y="0"/>
          <a:ext cx="0" cy="0"/>
          <a:chOff x="0" y="0"/>
          <a:chExt cx="0" cy="0"/>
        </a:xfrm>
      </p:grpSpPr>
      <p:pic>
        <p:nvPicPr>
          <p:cNvPr id="1683" name="Google Shape;1683;p139"/>
          <p:cNvPicPr preferRelativeResize="0"/>
          <p:nvPr/>
        </p:nvPicPr>
        <p:blipFill>
          <a:blip r:embed="rId3">
            <a:alphaModFix/>
          </a:blip>
          <a:stretch>
            <a:fillRect/>
          </a:stretch>
        </p:blipFill>
        <p:spPr>
          <a:xfrm>
            <a:off x="1089525" y="109325"/>
            <a:ext cx="6676961" cy="4838701"/>
          </a:xfrm>
          <a:prstGeom prst="rect">
            <a:avLst/>
          </a:prstGeom>
          <a:noFill/>
          <a:ln>
            <a:noFill/>
          </a:ln>
        </p:spPr>
      </p:pic>
      <p:sp>
        <p:nvSpPr>
          <p:cNvPr id="1684" name="Google Shape;1684;p139"/>
          <p:cNvSpPr txBox="1"/>
          <p:nvPr/>
        </p:nvSpPr>
        <p:spPr>
          <a:xfrm>
            <a:off x="2008601" y="998175"/>
            <a:ext cx="6227700" cy="318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lang="en" sz="2000"/>
              <a:t>but not so heavy to stop you from overeating</a:t>
            </a:r>
            <a:endParaRPr sz="2000"/>
          </a:p>
        </p:txBody>
      </p:sp>
    </p:spTree>
  </p:cSld>
  <p:clrMapOvr>
    <a:masterClrMapping/>
  </p:clrMapOvr>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8" name="Shape 1688"/>
        <p:cNvGrpSpPr/>
        <p:nvPr/>
      </p:nvGrpSpPr>
      <p:grpSpPr>
        <a:xfrm>
          <a:off x="0" y="0"/>
          <a:ext cx="0" cy="0"/>
          <a:chOff x="0" y="0"/>
          <a:chExt cx="0" cy="0"/>
        </a:xfrm>
      </p:grpSpPr>
      <p:sp>
        <p:nvSpPr>
          <p:cNvPr id="1689" name="Google Shape;1689;p140"/>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pic>
        <p:nvPicPr>
          <p:cNvPr id="1690" name="Google Shape;1690;p140"/>
          <p:cNvPicPr preferRelativeResize="0"/>
          <p:nvPr/>
        </p:nvPicPr>
        <p:blipFill>
          <a:blip r:embed="rId3">
            <a:alphaModFix/>
          </a:blip>
          <a:stretch>
            <a:fillRect/>
          </a:stretch>
        </p:blipFill>
        <p:spPr>
          <a:xfrm>
            <a:off x="0" y="0"/>
            <a:ext cx="9144000" cy="5143503"/>
          </a:xfrm>
          <a:prstGeom prst="rect">
            <a:avLst/>
          </a:prstGeom>
          <a:noFill/>
          <a:ln>
            <a:noFill/>
          </a:ln>
        </p:spPr>
      </p:pic>
      <p:sp>
        <p:nvSpPr>
          <p:cNvPr id="1691" name="Google Shape;1691;p140"/>
          <p:cNvSpPr txBox="1"/>
          <p:nvPr>
            <p:ph idx="1" type="subTitle"/>
          </p:nvPr>
        </p:nvSpPr>
        <p:spPr>
          <a:xfrm>
            <a:off x="4501925" y="259675"/>
            <a:ext cx="4065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sz="2550">
                <a:solidFill>
                  <a:schemeClr val="lt1"/>
                </a:solidFill>
              </a:rPr>
              <a:t>“Leaden paralysis”</a:t>
            </a:r>
            <a:endParaRPr sz="2550">
              <a:solidFill>
                <a:schemeClr val="lt1"/>
              </a:solidFill>
            </a:endParaRPr>
          </a:p>
        </p:txBody>
      </p:sp>
      <p:pic>
        <p:nvPicPr>
          <p:cNvPr id="1692" name="Google Shape;1692;p140"/>
          <p:cNvPicPr preferRelativeResize="0"/>
          <p:nvPr/>
        </p:nvPicPr>
        <p:blipFill>
          <a:blip r:embed="rId4">
            <a:alphaModFix/>
          </a:blip>
          <a:stretch>
            <a:fillRect/>
          </a:stretch>
        </p:blipFill>
        <p:spPr>
          <a:xfrm>
            <a:off x="4760151" y="3141875"/>
            <a:ext cx="2289351" cy="1448275"/>
          </a:xfrm>
          <a:prstGeom prst="rect">
            <a:avLst/>
          </a:prstGeom>
          <a:noFill/>
          <a:ln>
            <a:noFill/>
          </a:ln>
        </p:spPr>
      </p:pic>
      <p:pic>
        <p:nvPicPr>
          <p:cNvPr id="1693" name="Google Shape;1693;p140"/>
          <p:cNvPicPr preferRelativeResize="0"/>
          <p:nvPr/>
        </p:nvPicPr>
        <p:blipFill>
          <a:blip r:embed="rId5">
            <a:alphaModFix/>
          </a:blip>
          <a:stretch>
            <a:fillRect/>
          </a:stretch>
        </p:blipFill>
        <p:spPr>
          <a:xfrm>
            <a:off x="4997200" y="2406925"/>
            <a:ext cx="1686032" cy="1448275"/>
          </a:xfrm>
          <a:prstGeom prst="rect">
            <a:avLst/>
          </a:prstGeom>
          <a:noFill/>
          <a:ln>
            <a:noFill/>
          </a:ln>
        </p:spPr>
      </p:pic>
      <p:sp>
        <p:nvSpPr>
          <p:cNvPr id="1694" name="Google Shape;1694;p140"/>
          <p:cNvSpPr txBox="1"/>
          <p:nvPr>
            <p:ph idx="1" type="subTitle"/>
          </p:nvPr>
        </p:nvSpPr>
        <p:spPr>
          <a:xfrm>
            <a:off x="3711775" y="4376075"/>
            <a:ext cx="4065600" cy="792600"/>
          </a:xfrm>
          <a:prstGeom prst="rect">
            <a:avLst/>
          </a:prstGeom>
        </p:spPr>
        <p:txBody>
          <a:bodyPr anchorCtr="0" anchor="t" bIns="91425" lIns="91425" spcFirstLastPara="1" rIns="91425" wrap="square" tIns="91425">
            <a:normAutofit fontScale="92500"/>
          </a:bodyPr>
          <a:lstStyle/>
          <a:p>
            <a:pPr indent="0" lvl="0" marL="0" rtl="0" algn="l">
              <a:spcBef>
                <a:spcPts val="0"/>
              </a:spcBef>
              <a:spcAft>
                <a:spcPts val="0"/>
              </a:spcAft>
              <a:buNone/>
            </a:pPr>
            <a:r>
              <a:rPr lang="en">
                <a:solidFill>
                  <a:schemeClr val="lt1"/>
                </a:solidFill>
              </a:rPr>
              <a:t>Overeating &amp; oversleeping</a:t>
            </a:r>
            <a:endParaRPr>
              <a:solidFill>
                <a:schemeClr val="lt1"/>
              </a:solidFill>
            </a:endParaRPr>
          </a:p>
        </p:txBody>
      </p:sp>
      <p:sp>
        <p:nvSpPr>
          <p:cNvPr id="1695" name="Google Shape;1695;p140"/>
          <p:cNvSpPr txBox="1"/>
          <p:nvPr>
            <p:ph idx="1" type="subTitle"/>
          </p:nvPr>
        </p:nvSpPr>
        <p:spPr>
          <a:xfrm>
            <a:off x="130200" y="223575"/>
            <a:ext cx="4065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sz="2550">
                <a:solidFill>
                  <a:schemeClr val="lt1"/>
                </a:solidFill>
              </a:rPr>
              <a:t>ATYPICAL DEPRESSION</a:t>
            </a:r>
            <a:endParaRPr sz="2550">
              <a:solidFill>
                <a:schemeClr val="lt1"/>
              </a:solidFill>
            </a:endParaRPr>
          </a:p>
        </p:txBody>
      </p:sp>
    </p:spTree>
  </p:cSld>
  <p:clrMapOvr>
    <a:masterClrMapping/>
  </p:clrMapOvr>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9" name="Shape 1699"/>
        <p:cNvGrpSpPr/>
        <p:nvPr/>
      </p:nvGrpSpPr>
      <p:grpSpPr>
        <a:xfrm>
          <a:off x="0" y="0"/>
          <a:ext cx="0" cy="0"/>
          <a:chOff x="0" y="0"/>
          <a:chExt cx="0" cy="0"/>
        </a:xfrm>
      </p:grpSpPr>
      <p:pic>
        <p:nvPicPr>
          <p:cNvPr id="1700" name="Google Shape;1700;p141"/>
          <p:cNvPicPr preferRelativeResize="0"/>
          <p:nvPr/>
        </p:nvPicPr>
        <p:blipFill>
          <a:blip r:embed="rId3">
            <a:alphaModFix/>
          </a:blip>
          <a:stretch>
            <a:fillRect/>
          </a:stretch>
        </p:blipFill>
        <p:spPr>
          <a:xfrm>
            <a:off x="1132625" y="152400"/>
            <a:ext cx="6825717" cy="4838700"/>
          </a:xfrm>
          <a:prstGeom prst="rect">
            <a:avLst/>
          </a:prstGeom>
          <a:noFill/>
          <a:ln>
            <a:noFill/>
          </a:ln>
        </p:spPr>
      </p:pic>
      <p:sp>
        <p:nvSpPr>
          <p:cNvPr id="1701" name="Google Shape;1701;p141"/>
          <p:cNvSpPr txBox="1"/>
          <p:nvPr/>
        </p:nvSpPr>
        <p:spPr>
          <a:xfrm>
            <a:off x="3635125" y="804250"/>
            <a:ext cx="3513300" cy="318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lang="en" sz="2000"/>
              <a:t>ask your doctor for an MAOI</a:t>
            </a:r>
            <a:endParaRPr sz="20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25"/>
          <p:cNvSpPr txBox="1"/>
          <p:nvPr>
            <p:ph idx="1" type="subTitle"/>
          </p:nvPr>
        </p:nvSpPr>
        <p:spPr>
          <a:xfrm>
            <a:off x="1004960" y="131333"/>
            <a:ext cx="32724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Carlat podcast</a:t>
            </a:r>
            <a:endParaRPr/>
          </a:p>
        </p:txBody>
      </p:sp>
      <p:pic>
        <p:nvPicPr>
          <p:cNvPr id="139" name="Google Shape;139;p25"/>
          <p:cNvPicPr preferRelativeResize="0"/>
          <p:nvPr/>
        </p:nvPicPr>
        <p:blipFill>
          <a:blip r:embed="rId3">
            <a:alphaModFix/>
          </a:blip>
          <a:stretch>
            <a:fillRect/>
          </a:stretch>
        </p:blipFill>
        <p:spPr>
          <a:xfrm>
            <a:off x="861885" y="161048"/>
            <a:ext cx="572225" cy="535600"/>
          </a:xfrm>
          <a:prstGeom prst="rect">
            <a:avLst/>
          </a:prstGeom>
          <a:noFill/>
          <a:ln>
            <a:noFill/>
          </a:ln>
        </p:spPr>
      </p:pic>
      <p:sp>
        <p:nvSpPr>
          <p:cNvPr id="140" name="Google Shape;140;p25"/>
          <p:cNvSpPr txBox="1"/>
          <p:nvPr/>
        </p:nvSpPr>
        <p:spPr>
          <a:xfrm>
            <a:off x="861875" y="954225"/>
            <a:ext cx="5256600" cy="3343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Commandment #1</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Do not worsen mental illness with psychiatric medications</a:t>
            </a:r>
            <a:endParaRPr>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Do not start an antidepressant during mania</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Do not start stimulants during psychosis</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(No antidepressant monotherapy in bipolar I)</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(No stimulants in schizophrenia)</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(Don’t start a serotonergic antidepressant in bipolar)</a:t>
            </a:r>
            <a:endParaRPr sz="600">
              <a:solidFill>
                <a:schemeClr val="dk1"/>
              </a:solidFill>
            </a:endParaRPr>
          </a:p>
          <a:p>
            <a:pPr indent="0" lvl="0" marL="457200" rtl="0" algn="l">
              <a:lnSpc>
                <a:spcPct val="115000"/>
              </a:lnSpc>
              <a:spcBef>
                <a:spcPts val="0"/>
              </a:spcBef>
              <a:spcAft>
                <a:spcPts val="0"/>
              </a:spcAft>
              <a:buNone/>
            </a:pPr>
            <a:r>
              <a:t/>
            </a:r>
            <a:endParaRPr sz="6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Commandment #2</a:t>
            </a:r>
            <a:endParaRPr>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(In general) Don’t stop psych meds abruptly</a:t>
            </a:r>
            <a:endParaRPr sz="1200">
              <a:solidFill>
                <a:schemeClr val="dk1"/>
              </a:solidFill>
            </a:endParaRPr>
          </a:p>
          <a:p>
            <a:pPr indent="-304800" lvl="1" marL="914400" rtl="0" algn="l">
              <a:lnSpc>
                <a:spcPct val="115000"/>
              </a:lnSpc>
              <a:spcBef>
                <a:spcPts val="0"/>
              </a:spcBef>
              <a:spcAft>
                <a:spcPts val="0"/>
              </a:spcAft>
              <a:buClr>
                <a:schemeClr val="dk1"/>
              </a:buClr>
              <a:buSzPts val="1200"/>
              <a:buChar char="○"/>
            </a:pPr>
            <a:r>
              <a:rPr lang="en" sz="1200">
                <a:solidFill>
                  <a:schemeClr val="dk1"/>
                </a:solidFill>
              </a:rPr>
              <a:t>Serotonin discontinuation </a:t>
            </a:r>
            <a:endParaRPr sz="1200">
              <a:solidFill>
                <a:schemeClr val="dk1"/>
              </a:solidFill>
            </a:endParaRPr>
          </a:p>
          <a:p>
            <a:pPr indent="-304800" lvl="1" marL="914400" rtl="0" algn="l">
              <a:lnSpc>
                <a:spcPct val="115000"/>
              </a:lnSpc>
              <a:spcBef>
                <a:spcPts val="0"/>
              </a:spcBef>
              <a:spcAft>
                <a:spcPts val="0"/>
              </a:spcAft>
              <a:buClr>
                <a:schemeClr val="dk1"/>
              </a:buClr>
              <a:buSzPts val="1200"/>
              <a:buChar char="○"/>
            </a:pPr>
            <a:r>
              <a:rPr lang="en" sz="1200">
                <a:solidFill>
                  <a:schemeClr val="dk1"/>
                </a:solidFill>
              </a:rPr>
              <a:t>Rebound seizures</a:t>
            </a:r>
            <a:endParaRPr sz="1200">
              <a:solidFill>
                <a:schemeClr val="dk1"/>
              </a:solidFill>
            </a:endParaRPr>
          </a:p>
          <a:p>
            <a:pPr indent="-304800" lvl="1" marL="914400" rtl="0" algn="l">
              <a:lnSpc>
                <a:spcPct val="115000"/>
              </a:lnSpc>
              <a:spcBef>
                <a:spcPts val="0"/>
              </a:spcBef>
              <a:spcAft>
                <a:spcPts val="0"/>
              </a:spcAft>
              <a:buClr>
                <a:schemeClr val="dk1"/>
              </a:buClr>
              <a:buSzPts val="1200"/>
              <a:buChar char="○"/>
            </a:pPr>
            <a:r>
              <a:rPr lang="en" sz="1200">
                <a:solidFill>
                  <a:schemeClr val="dk1"/>
                </a:solidFill>
              </a:rPr>
              <a:t>Rebound suicidality (lithium)</a:t>
            </a:r>
            <a:endParaRPr sz="1200">
              <a:solidFill>
                <a:schemeClr val="dk1"/>
              </a:solidFill>
            </a:endParaRPr>
          </a:p>
          <a:p>
            <a:pPr indent="-304800" lvl="1" marL="914400" rtl="0" algn="l">
              <a:lnSpc>
                <a:spcPct val="115000"/>
              </a:lnSpc>
              <a:spcBef>
                <a:spcPts val="0"/>
              </a:spcBef>
              <a:spcAft>
                <a:spcPts val="0"/>
              </a:spcAft>
              <a:buClr>
                <a:schemeClr val="dk1"/>
              </a:buClr>
              <a:buSzPts val="1200"/>
              <a:buChar char="○"/>
            </a:pPr>
            <a:r>
              <a:rPr lang="en" sz="1200">
                <a:solidFill>
                  <a:schemeClr val="dk1"/>
                </a:solidFill>
              </a:rPr>
              <a:t>Rebound psychosis </a:t>
            </a:r>
            <a:endParaRPr sz="1200">
              <a:solidFill>
                <a:schemeClr val="dk1"/>
              </a:solidFill>
            </a:endParaRPr>
          </a:p>
          <a:p>
            <a:pPr indent="0" lvl="0" marL="0" rtl="0" algn="l">
              <a:lnSpc>
                <a:spcPct val="115000"/>
              </a:lnSpc>
              <a:spcBef>
                <a:spcPts val="0"/>
              </a:spcBef>
              <a:spcAft>
                <a:spcPts val="0"/>
              </a:spcAft>
              <a:buNone/>
            </a:pPr>
            <a:r>
              <a:t/>
            </a:r>
            <a:endParaRPr sz="1200"/>
          </a:p>
        </p:txBody>
      </p:sp>
    </p:spTree>
  </p:cSld>
  <p:clrMapOvr>
    <a:masterClrMapping/>
  </p:clrMapOvr>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5" name="Shape 1705"/>
        <p:cNvGrpSpPr/>
        <p:nvPr/>
      </p:nvGrpSpPr>
      <p:grpSpPr>
        <a:xfrm>
          <a:off x="0" y="0"/>
          <a:ext cx="0" cy="0"/>
          <a:chOff x="0" y="0"/>
          <a:chExt cx="0" cy="0"/>
        </a:xfrm>
      </p:grpSpPr>
      <p:pic>
        <p:nvPicPr>
          <p:cNvPr id="1706" name="Google Shape;1706;p142"/>
          <p:cNvPicPr preferRelativeResize="0"/>
          <p:nvPr/>
        </p:nvPicPr>
        <p:blipFill>
          <a:blip r:embed="rId3">
            <a:alphaModFix/>
          </a:blip>
          <a:stretch>
            <a:fillRect/>
          </a:stretch>
        </p:blipFill>
        <p:spPr>
          <a:xfrm>
            <a:off x="345350" y="378800"/>
            <a:ext cx="2002874" cy="2961850"/>
          </a:xfrm>
          <a:prstGeom prst="rect">
            <a:avLst/>
          </a:prstGeom>
          <a:noFill/>
          <a:ln>
            <a:noFill/>
          </a:ln>
        </p:spPr>
      </p:pic>
      <p:pic>
        <p:nvPicPr>
          <p:cNvPr id="1707" name="Google Shape;1707;p142"/>
          <p:cNvPicPr preferRelativeResize="0"/>
          <p:nvPr/>
        </p:nvPicPr>
        <p:blipFill rotWithShape="1">
          <a:blip r:embed="rId4">
            <a:alphaModFix/>
          </a:blip>
          <a:srcRect b="46729" l="0" r="0" t="0"/>
          <a:stretch/>
        </p:blipFill>
        <p:spPr>
          <a:xfrm>
            <a:off x="2348225" y="284925"/>
            <a:ext cx="6914376" cy="3306425"/>
          </a:xfrm>
          <a:prstGeom prst="rect">
            <a:avLst/>
          </a:prstGeom>
          <a:noFill/>
          <a:ln>
            <a:noFill/>
          </a:ln>
        </p:spPr>
      </p:pic>
      <p:cxnSp>
        <p:nvCxnSpPr>
          <p:cNvPr id="1708" name="Google Shape;1708;p142"/>
          <p:cNvCxnSpPr/>
          <p:nvPr/>
        </p:nvCxnSpPr>
        <p:spPr>
          <a:xfrm>
            <a:off x="4700575" y="851275"/>
            <a:ext cx="355500" cy="0"/>
          </a:xfrm>
          <a:prstGeom prst="straightConnector1">
            <a:avLst/>
          </a:prstGeom>
          <a:noFill/>
          <a:ln cap="flat" cmpd="sng" w="28575">
            <a:solidFill>
              <a:srgbClr val="9900FF"/>
            </a:solidFill>
            <a:prstDash val="solid"/>
            <a:round/>
            <a:headEnd len="med" w="med" type="none"/>
            <a:tailEnd len="med" w="med" type="none"/>
          </a:ln>
        </p:spPr>
      </p:cxnSp>
    </p:spTree>
  </p:cSld>
  <p:clrMapOvr>
    <a:masterClrMapping/>
  </p:clrMapOvr>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2" name="Shape 1712"/>
        <p:cNvGrpSpPr/>
        <p:nvPr/>
      </p:nvGrpSpPr>
      <p:grpSpPr>
        <a:xfrm>
          <a:off x="0" y="0"/>
          <a:ext cx="0" cy="0"/>
          <a:chOff x="0" y="0"/>
          <a:chExt cx="0" cy="0"/>
        </a:xfrm>
      </p:grpSpPr>
      <p:pic>
        <p:nvPicPr>
          <p:cNvPr id="1713" name="Google Shape;1713;p143"/>
          <p:cNvPicPr preferRelativeResize="0"/>
          <p:nvPr/>
        </p:nvPicPr>
        <p:blipFill>
          <a:blip r:embed="rId3">
            <a:alphaModFix/>
          </a:blip>
          <a:stretch>
            <a:fillRect/>
          </a:stretch>
        </p:blipFill>
        <p:spPr>
          <a:xfrm>
            <a:off x="345350" y="378800"/>
            <a:ext cx="2002874" cy="2961850"/>
          </a:xfrm>
          <a:prstGeom prst="rect">
            <a:avLst/>
          </a:prstGeom>
          <a:noFill/>
          <a:ln>
            <a:noFill/>
          </a:ln>
        </p:spPr>
      </p:pic>
      <p:pic>
        <p:nvPicPr>
          <p:cNvPr id="1714" name="Google Shape;1714;p143"/>
          <p:cNvPicPr preferRelativeResize="0"/>
          <p:nvPr/>
        </p:nvPicPr>
        <p:blipFill rotWithShape="1">
          <a:blip r:embed="rId4">
            <a:alphaModFix/>
          </a:blip>
          <a:srcRect b="46729" l="0" r="0" t="0"/>
          <a:stretch/>
        </p:blipFill>
        <p:spPr>
          <a:xfrm>
            <a:off x="2348225" y="284925"/>
            <a:ext cx="6914376" cy="3306425"/>
          </a:xfrm>
          <a:prstGeom prst="rect">
            <a:avLst/>
          </a:prstGeom>
          <a:noFill/>
          <a:ln>
            <a:noFill/>
          </a:ln>
        </p:spPr>
      </p:pic>
      <p:cxnSp>
        <p:nvCxnSpPr>
          <p:cNvPr id="1715" name="Google Shape;1715;p143"/>
          <p:cNvCxnSpPr/>
          <p:nvPr/>
        </p:nvCxnSpPr>
        <p:spPr>
          <a:xfrm>
            <a:off x="4700575" y="851275"/>
            <a:ext cx="355500" cy="0"/>
          </a:xfrm>
          <a:prstGeom prst="straightConnector1">
            <a:avLst/>
          </a:prstGeom>
          <a:noFill/>
          <a:ln cap="flat" cmpd="sng" w="28575">
            <a:solidFill>
              <a:srgbClr val="9900FF"/>
            </a:solidFill>
            <a:prstDash val="solid"/>
            <a:round/>
            <a:headEnd len="med" w="med" type="none"/>
            <a:tailEnd len="med" w="med" type="none"/>
          </a:ln>
        </p:spPr>
      </p:cxnSp>
      <p:cxnSp>
        <p:nvCxnSpPr>
          <p:cNvPr id="1716" name="Google Shape;1716;p143"/>
          <p:cNvCxnSpPr/>
          <p:nvPr/>
        </p:nvCxnSpPr>
        <p:spPr>
          <a:xfrm>
            <a:off x="4152800" y="1267600"/>
            <a:ext cx="827700" cy="0"/>
          </a:xfrm>
          <a:prstGeom prst="straightConnector1">
            <a:avLst/>
          </a:prstGeom>
          <a:noFill/>
          <a:ln cap="flat" cmpd="sng" w="28575">
            <a:solidFill>
              <a:srgbClr val="9900FF"/>
            </a:solidFill>
            <a:prstDash val="solid"/>
            <a:round/>
            <a:headEnd len="med" w="med" type="none"/>
            <a:tailEnd len="med" w="med" type="none"/>
          </a:ln>
        </p:spPr>
      </p:cxnSp>
    </p:spTree>
  </p:cSld>
  <p:clrMapOvr>
    <a:masterClrMapping/>
  </p:clrMapOvr>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0" name="Shape 1720"/>
        <p:cNvGrpSpPr/>
        <p:nvPr/>
      </p:nvGrpSpPr>
      <p:grpSpPr>
        <a:xfrm>
          <a:off x="0" y="0"/>
          <a:ext cx="0" cy="0"/>
          <a:chOff x="0" y="0"/>
          <a:chExt cx="0" cy="0"/>
        </a:xfrm>
      </p:grpSpPr>
      <p:pic>
        <p:nvPicPr>
          <p:cNvPr id="1721" name="Google Shape;1721;p144"/>
          <p:cNvPicPr preferRelativeResize="0"/>
          <p:nvPr/>
        </p:nvPicPr>
        <p:blipFill>
          <a:blip r:embed="rId3">
            <a:alphaModFix/>
          </a:blip>
          <a:stretch>
            <a:fillRect/>
          </a:stretch>
        </p:blipFill>
        <p:spPr>
          <a:xfrm>
            <a:off x="345350" y="378800"/>
            <a:ext cx="2002874" cy="2961850"/>
          </a:xfrm>
          <a:prstGeom prst="rect">
            <a:avLst/>
          </a:prstGeom>
          <a:noFill/>
          <a:ln>
            <a:noFill/>
          </a:ln>
        </p:spPr>
      </p:pic>
      <p:pic>
        <p:nvPicPr>
          <p:cNvPr id="1722" name="Google Shape;1722;p144"/>
          <p:cNvPicPr preferRelativeResize="0"/>
          <p:nvPr/>
        </p:nvPicPr>
        <p:blipFill rotWithShape="1">
          <a:blip r:embed="rId4">
            <a:alphaModFix/>
          </a:blip>
          <a:srcRect b="46729" l="0" r="0" t="0"/>
          <a:stretch/>
        </p:blipFill>
        <p:spPr>
          <a:xfrm>
            <a:off x="2348225" y="284925"/>
            <a:ext cx="6914376" cy="3306425"/>
          </a:xfrm>
          <a:prstGeom prst="rect">
            <a:avLst/>
          </a:prstGeom>
          <a:noFill/>
          <a:ln>
            <a:noFill/>
          </a:ln>
        </p:spPr>
      </p:pic>
      <p:cxnSp>
        <p:nvCxnSpPr>
          <p:cNvPr id="1723" name="Google Shape;1723;p144"/>
          <p:cNvCxnSpPr/>
          <p:nvPr/>
        </p:nvCxnSpPr>
        <p:spPr>
          <a:xfrm>
            <a:off x="4700575" y="851275"/>
            <a:ext cx="355500" cy="0"/>
          </a:xfrm>
          <a:prstGeom prst="straightConnector1">
            <a:avLst/>
          </a:prstGeom>
          <a:noFill/>
          <a:ln cap="flat" cmpd="sng" w="28575">
            <a:solidFill>
              <a:srgbClr val="9900FF"/>
            </a:solidFill>
            <a:prstDash val="solid"/>
            <a:round/>
            <a:headEnd len="med" w="med" type="none"/>
            <a:tailEnd len="med" w="med" type="none"/>
          </a:ln>
        </p:spPr>
      </p:cxnSp>
      <p:cxnSp>
        <p:nvCxnSpPr>
          <p:cNvPr id="1724" name="Google Shape;1724;p144"/>
          <p:cNvCxnSpPr/>
          <p:nvPr/>
        </p:nvCxnSpPr>
        <p:spPr>
          <a:xfrm>
            <a:off x="4152800" y="1267600"/>
            <a:ext cx="827700" cy="0"/>
          </a:xfrm>
          <a:prstGeom prst="straightConnector1">
            <a:avLst/>
          </a:prstGeom>
          <a:noFill/>
          <a:ln cap="flat" cmpd="sng" w="28575">
            <a:solidFill>
              <a:srgbClr val="9900FF"/>
            </a:solidFill>
            <a:prstDash val="solid"/>
            <a:round/>
            <a:headEnd len="med" w="med" type="none"/>
            <a:tailEnd len="med" w="med" type="none"/>
          </a:ln>
        </p:spPr>
      </p:cxnSp>
      <p:cxnSp>
        <p:nvCxnSpPr>
          <p:cNvPr id="1725" name="Google Shape;1725;p144"/>
          <p:cNvCxnSpPr/>
          <p:nvPr/>
        </p:nvCxnSpPr>
        <p:spPr>
          <a:xfrm>
            <a:off x="4152800" y="1938125"/>
            <a:ext cx="316200" cy="0"/>
          </a:xfrm>
          <a:prstGeom prst="straightConnector1">
            <a:avLst/>
          </a:prstGeom>
          <a:noFill/>
          <a:ln cap="flat" cmpd="sng" w="28575">
            <a:solidFill>
              <a:srgbClr val="9900FF"/>
            </a:solidFill>
            <a:prstDash val="solid"/>
            <a:round/>
            <a:headEnd len="med" w="med" type="none"/>
            <a:tailEnd len="med" w="med" type="none"/>
          </a:ln>
        </p:spPr>
      </p:cxnSp>
    </p:spTree>
  </p:cSld>
  <p:clrMapOvr>
    <a:masterClrMapping/>
  </p:clrMapOvr>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9" name="Shape 1729"/>
        <p:cNvGrpSpPr/>
        <p:nvPr/>
      </p:nvGrpSpPr>
      <p:grpSpPr>
        <a:xfrm>
          <a:off x="0" y="0"/>
          <a:ext cx="0" cy="0"/>
          <a:chOff x="0" y="0"/>
          <a:chExt cx="0" cy="0"/>
        </a:xfrm>
      </p:grpSpPr>
      <p:pic>
        <p:nvPicPr>
          <p:cNvPr id="1730" name="Google Shape;1730;p145"/>
          <p:cNvPicPr preferRelativeResize="0"/>
          <p:nvPr/>
        </p:nvPicPr>
        <p:blipFill>
          <a:blip r:embed="rId3">
            <a:alphaModFix/>
          </a:blip>
          <a:stretch>
            <a:fillRect/>
          </a:stretch>
        </p:blipFill>
        <p:spPr>
          <a:xfrm>
            <a:off x="345350" y="378800"/>
            <a:ext cx="2002874" cy="2961850"/>
          </a:xfrm>
          <a:prstGeom prst="rect">
            <a:avLst/>
          </a:prstGeom>
          <a:noFill/>
          <a:ln>
            <a:noFill/>
          </a:ln>
        </p:spPr>
      </p:pic>
      <p:pic>
        <p:nvPicPr>
          <p:cNvPr id="1731" name="Google Shape;1731;p145"/>
          <p:cNvPicPr preferRelativeResize="0"/>
          <p:nvPr/>
        </p:nvPicPr>
        <p:blipFill rotWithShape="1">
          <a:blip r:embed="rId4">
            <a:alphaModFix/>
          </a:blip>
          <a:srcRect b="46729" l="0" r="0" t="0"/>
          <a:stretch/>
        </p:blipFill>
        <p:spPr>
          <a:xfrm>
            <a:off x="2348225" y="284925"/>
            <a:ext cx="6914376" cy="3306425"/>
          </a:xfrm>
          <a:prstGeom prst="rect">
            <a:avLst/>
          </a:prstGeom>
          <a:noFill/>
          <a:ln>
            <a:noFill/>
          </a:ln>
        </p:spPr>
      </p:pic>
      <p:cxnSp>
        <p:nvCxnSpPr>
          <p:cNvPr id="1732" name="Google Shape;1732;p145"/>
          <p:cNvCxnSpPr/>
          <p:nvPr/>
        </p:nvCxnSpPr>
        <p:spPr>
          <a:xfrm>
            <a:off x="4700575" y="851275"/>
            <a:ext cx="355500" cy="0"/>
          </a:xfrm>
          <a:prstGeom prst="straightConnector1">
            <a:avLst/>
          </a:prstGeom>
          <a:noFill/>
          <a:ln cap="flat" cmpd="sng" w="28575">
            <a:solidFill>
              <a:srgbClr val="9900FF"/>
            </a:solidFill>
            <a:prstDash val="solid"/>
            <a:round/>
            <a:headEnd len="med" w="med" type="none"/>
            <a:tailEnd len="med" w="med" type="none"/>
          </a:ln>
        </p:spPr>
      </p:cxnSp>
      <p:cxnSp>
        <p:nvCxnSpPr>
          <p:cNvPr id="1733" name="Google Shape;1733;p145"/>
          <p:cNvCxnSpPr/>
          <p:nvPr/>
        </p:nvCxnSpPr>
        <p:spPr>
          <a:xfrm>
            <a:off x="4152800" y="1267600"/>
            <a:ext cx="827700" cy="0"/>
          </a:xfrm>
          <a:prstGeom prst="straightConnector1">
            <a:avLst/>
          </a:prstGeom>
          <a:noFill/>
          <a:ln cap="flat" cmpd="sng" w="28575">
            <a:solidFill>
              <a:srgbClr val="9900FF"/>
            </a:solidFill>
            <a:prstDash val="solid"/>
            <a:round/>
            <a:headEnd len="med" w="med" type="none"/>
            <a:tailEnd len="med" w="med" type="none"/>
          </a:ln>
        </p:spPr>
      </p:cxnSp>
      <p:cxnSp>
        <p:nvCxnSpPr>
          <p:cNvPr id="1734" name="Google Shape;1734;p145"/>
          <p:cNvCxnSpPr/>
          <p:nvPr/>
        </p:nvCxnSpPr>
        <p:spPr>
          <a:xfrm>
            <a:off x="4152800" y="1938125"/>
            <a:ext cx="316200" cy="0"/>
          </a:xfrm>
          <a:prstGeom prst="straightConnector1">
            <a:avLst/>
          </a:prstGeom>
          <a:noFill/>
          <a:ln cap="flat" cmpd="sng" w="28575">
            <a:solidFill>
              <a:srgbClr val="9900FF"/>
            </a:solidFill>
            <a:prstDash val="solid"/>
            <a:round/>
            <a:headEnd len="med" w="med" type="none"/>
            <a:tailEnd len="med" w="med" type="none"/>
          </a:ln>
        </p:spPr>
      </p:cxnSp>
      <p:cxnSp>
        <p:nvCxnSpPr>
          <p:cNvPr id="1735" name="Google Shape;1735;p145"/>
          <p:cNvCxnSpPr/>
          <p:nvPr/>
        </p:nvCxnSpPr>
        <p:spPr>
          <a:xfrm>
            <a:off x="4152800" y="2160550"/>
            <a:ext cx="1463400" cy="0"/>
          </a:xfrm>
          <a:prstGeom prst="straightConnector1">
            <a:avLst/>
          </a:prstGeom>
          <a:noFill/>
          <a:ln cap="flat" cmpd="sng" w="28575">
            <a:solidFill>
              <a:srgbClr val="9900FF"/>
            </a:solidFill>
            <a:prstDash val="solid"/>
            <a:round/>
            <a:headEnd len="med" w="med" type="none"/>
            <a:tailEnd len="med" w="med" type="none"/>
          </a:ln>
        </p:spPr>
      </p:cxnSp>
    </p:spTree>
  </p:cSld>
  <p:clrMapOvr>
    <a:masterClrMapping/>
  </p:clrMapOvr>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9" name="Shape 1739"/>
        <p:cNvGrpSpPr/>
        <p:nvPr/>
      </p:nvGrpSpPr>
      <p:grpSpPr>
        <a:xfrm>
          <a:off x="0" y="0"/>
          <a:ext cx="0" cy="0"/>
          <a:chOff x="0" y="0"/>
          <a:chExt cx="0" cy="0"/>
        </a:xfrm>
      </p:grpSpPr>
      <p:pic>
        <p:nvPicPr>
          <p:cNvPr id="1740" name="Google Shape;1740;p146"/>
          <p:cNvPicPr preferRelativeResize="0"/>
          <p:nvPr/>
        </p:nvPicPr>
        <p:blipFill>
          <a:blip r:embed="rId3">
            <a:alphaModFix/>
          </a:blip>
          <a:stretch>
            <a:fillRect/>
          </a:stretch>
        </p:blipFill>
        <p:spPr>
          <a:xfrm>
            <a:off x="345350" y="378800"/>
            <a:ext cx="2002874" cy="2961850"/>
          </a:xfrm>
          <a:prstGeom prst="rect">
            <a:avLst/>
          </a:prstGeom>
          <a:noFill/>
          <a:ln>
            <a:noFill/>
          </a:ln>
        </p:spPr>
      </p:pic>
      <p:pic>
        <p:nvPicPr>
          <p:cNvPr id="1741" name="Google Shape;1741;p146"/>
          <p:cNvPicPr preferRelativeResize="0"/>
          <p:nvPr/>
        </p:nvPicPr>
        <p:blipFill rotWithShape="1">
          <a:blip r:embed="rId4">
            <a:alphaModFix/>
          </a:blip>
          <a:srcRect b="46729" l="0" r="0" t="0"/>
          <a:stretch/>
        </p:blipFill>
        <p:spPr>
          <a:xfrm>
            <a:off x="2348225" y="284925"/>
            <a:ext cx="6914376" cy="3306425"/>
          </a:xfrm>
          <a:prstGeom prst="rect">
            <a:avLst/>
          </a:prstGeom>
          <a:noFill/>
          <a:ln>
            <a:noFill/>
          </a:ln>
        </p:spPr>
      </p:pic>
      <p:cxnSp>
        <p:nvCxnSpPr>
          <p:cNvPr id="1742" name="Google Shape;1742;p146"/>
          <p:cNvCxnSpPr/>
          <p:nvPr/>
        </p:nvCxnSpPr>
        <p:spPr>
          <a:xfrm>
            <a:off x="4700575" y="851275"/>
            <a:ext cx="355500" cy="0"/>
          </a:xfrm>
          <a:prstGeom prst="straightConnector1">
            <a:avLst/>
          </a:prstGeom>
          <a:noFill/>
          <a:ln cap="flat" cmpd="sng" w="28575">
            <a:solidFill>
              <a:srgbClr val="9900FF"/>
            </a:solidFill>
            <a:prstDash val="solid"/>
            <a:round/>
            <a:headEnd len="med" w="med" type="none"/>
            <a:tailEnd len="med" w="med" type="none"/>
          </a:ln>
        </p:spPr>
      </p:cxnSp>
      <p:cxnSp>
        <p:nvCxnSpPr>
          <p:cNvPr id="1743" name="Google Shape;1743;p146"/>
          <p:cNvCxnSpPr/>
          <p:nvPr/>
        </p:nvCxnSpPr>
        <p:spPr>
          <a:xfrm>
            <a:off x="4152800" y="1267600"/>
            <a:ext cx="827700" cy="0"/>
          </a:xfrm>
          <a:prstGeom prst="straightConnector1">
            <a:avLst/>
          </a:prstGeom>
          <a:noFill/>
          <a:ln cap="flat" cmpd="sng" w="28575">
            <a:solidFill>
              <a:srgbClr val="9900FF"/>
            </a:solidFill>
            <a:prstDash val="solid"/>
            <a:round/>
            <a:headEnd len="med" w="med" type="none"/>
            <a:tailEnd len="med" w="med" type="none"/>
          </a:ln>
        </p:spPr>
      </p:cxnSp>
      <p:cxnSp>
        <p:nvCxnSpPr>
          <p:cNvPr id="1744" name="Google Shape;1744;p146"/>
          <p:cNvCxnSpPr/>
          <p:nvPr/>
        </p:nvCxnSpPr>
        <p:spPr>
          <a:xfrm>
            <a:off x="4152800" y="1938125"/>
            <a:ext cx="316200" cy="0"/>
          </a:xfrm>
          <a:prstGeom prst="straightConnector1">
            <a:avLst/>
          </a:prstGeom>
          <a:noFill/>
          <a:ln cap="flat" cmpd="sng" w="28575">
            <a:solidFill>
              <a:srgbClr val="9900FF"/>
            </a:solidFill>
            <a:prstDash val="solid"/>
            <a:round/>
            <a:headEnd len="med" w="med" type="none"/>
            <a:tailEnd len="med" w="med" type="none"/>
          </a:ln>
        </p:spPr>
      </p:cxnSp>
      <p:cxnSp>
        <p:nvCxnSpPr>
          <p:cNvPr id="1745" name="Google Shape;1745;p146"/>
          <p:cNvCxnSpPr/>
          <p:nvPr/>
        </p:nvCxnSpPr>
        <p:spPr>
          <a:xfrm>
            <a:off x="4152800" y="2160550"/>
            <a:ext cx="1463400" cy="0"/>
          </a:xfrm>
          <a:prstGeom prst="straightConnector1">
            <a:avLst/>
          </a:prstGeom>
          <a:noFill/>
          <a:ln cap="flat" cmpd="sng" w="28575">
            <a:solidFill>
              <a:srgbClr val="9900FF"/>
            </a:solidFill>
            <a:prstDash val="solid"/>
            <a:round/>
            <a:headEnd len="med" w="med" type="none"/>
            <a:tailEnd len="med" w="med" type="none"/>
          </a:ln>
        </p:spPr>
      </p:cxnSp>
      <p:cxnSp>
        <p:nvCxnSpPr>
          <p:cNvPr id="1746" name="Google Shape;1746;p146"/>
          <p:cNvCxnSpPr/>
          <p:nvPr/>
        </p:nvCxnSpPr>
        <p:spPr>
          <a:xfrm>
            <a:off x="4152800" y="2370608"/>
            <a:ext cx="897900" cy="0"/>
          </a:xfrm>
          <a:prstGeom prst="straightConnector1">
            <a:avLst/>
          </a:prstGeom>
          <a:noFill/>
          <a:ln cap="flat" cmpd="sng" w="28575">
            <a:solidFill>
              <a:srgbClr val="9900FF"/>
            </a:solidFill>
            <a:prstDash val="solid"/>
            <a:round/>
            <a:headEnd len="med" w="med" type="none"/>
            <a:tailEnd len="med" w="med" type="none"/>
          </a:ln>
        </p:spPr>
      </p:cxnSp>
      <p:sp>
        <p:nvSpPr>
          <p:cNvPr id="1747" name="Google Shape;1747;p146"/>
          <p:cNvSpPr/>
          <p:nvPr/>
        </p:nvSpPr>
        <p:spPr>
          <a:xfrm>
            <a:off x="4980500" y="2111575"/>
            <a:ext cx="1136400" cy="350100"/>
          </a:xfrm>
          <a:prstGeom prst="ellipse">
            <a:avLst/>
          </a:prstGeom>
          <a:noFill/>
          <a:ln cap="flat" cmpd="sng" w="28575">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8" name="Google Shape;1748;p146"/>
          <p:cNvSpPr/>
          <p:nvPr/>
        </p:nvSpPr>
        <p:spPr>
          <a:xfrm>
            <a:off x="5175975" y="818975"/>
            <a:ext cx="1506600" cy="323100"/>
          </a:xfrm>
          <a:prstGeom prst="ellipse">
            <a:avLst/>
          </a:prstGeom>
          <a:noFill/>
          <a:ln cap="flat" cmpd="sng" w="28575">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2" name="Shape 1752"/>
        <p:cNvGrpSpPr/>
        <p:nvPr/>
      </p:nvGrpSpPr>
      <p:grpSpPr>
        <a:xfrm>
          <a:off x="0" y="0"/>
          <a:ext cx="0" cy="0"/>
          <a:chOff x="0" y="0"/>
          <a:chExt cx="0" cy="0"/>
        </a:xfrm>
      </p:grpSpPr>
      <p:sp>
        <p:nvSpPr>
          <p:cNvPr id="1753" name="Google Shape;1753;p147"/>
          <p:cNvSpPr txBox="1"/>
          <p:nvPr/>
        </p:nvSpPr>
        <p:spPr>
          <a:xfrm>
            <a:off x="6836197" y="4288238"/>
            <a:ext cx="2634000" cy="134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u="none" cap="none" strike="noStrike">
                <a:solidFill>
                  <a:srgbClr val="000000"/>
                </a:solidFill>
                <a:latin typeface="Arial"/>
                <a:ea typeface="Arial"/>
                <a:cs typeface="Arial"/>
                <a:sym typeface="Arial"/>
              </a:rPr>
              <a:t>Tyramine accumulates, causing hypertensive crisis. </a:t>
            </a:r>
            <a:endParaRPr b="0" i="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t/>
            </a:r>
            <a:endParaRPr b="1" i="0" sz="900" u="none" cap="none" strike="noStrike">
              <a:solidFill>
                <a:srgbClr val="000000"/>
              </a:solidFill>
              <a:latin typeface="Times New Roman"/>
              <a:ea typeface="Times New Roman"/>
              <a:cs typeface="Times New Roman"/>
              <a:sym typeface="Times New Roman"/>
            </a:endParaRPr>
          </a:p>
        </p:txBody>
      </p:sp>
      <p:pic>
        <p:nvPicPr>
          <p:cNvPr id="1754" name="Google Shape;1754;p147"/>
          <p:cNvPicPr preferRelativeResize="0"/>
          <p:nvPr/>
        </p:nvPicPr>
        <p:blipFill rotWithShape="1">
          <a:blip r:embed="rId3">
            <a:alphaModFix/>
          </a:blip>
          <a:srcRect b="0" l="0" r="0" t="0"/>
          <a:stretch/>
        </p:blipFill>
        <p:spPr>
          <a:xfrm>
            <a:off x="5729263" y="775604"/>
            <a:ext cx="293970" cy="481165"/>
          </a:xfrm>
          <a:prstGeom prst="rect">
            <a:avLst/>
          </a:prstGeom>
          <a:noFill/>
          <a:ln>
            <a:noFill/>
          </a:ln>
        </p:spPr>
      </p:pic>
      <p:pic>
        <p:nvPicPr>
          <p:cNvPr descr="clipped result image" id="1755" name="Google Shape;1755;p147"/>
          <p:cNvPicPr preferRelativeResize="0"/>
          <p:nvPr/>
        </p:nvPicPr>
        <p:blipFill rotWithShape="1">
          <a:blip r:embed="rId4">
            <a:alphaModFix/>
          </a:blip>
          <a:srcRect b="0" l="0" r="0" t="0"/>
          <a:stretch/>
        </p:blipFill>
        <p:spPr>
          <a:xfrm>
            <a:off x="5213907" y="176066"/>
            <a:ext cx="1334805" cy="4631611"/>
          </a:xfrm>
          <a:prstGeom prst="rect">
            <a:avLst/>
          </a:prstGeom>
          <a:noFill/>
          <a:ln>
            <a:noFill/>
          </a:ln>
        </p:spPr>
      </p:pic>
      <p:pic>
        <p:nvPicPr>
          <p:cNvPr id="1756" name="Google Shape;1756;p147"/>
          <p:cNvPicPr preferRelativeResize="0"/>
          <p:nvPr/>
        </p:nvPicPr>
        <p:blipFill rotWithShape="1">
          <a:blip r:embed="rId5">
            <a:alphaModFix/>
          </a:blip>
          <a:srcRect b="0" l="0" r="0" t="0"/>
          <a:stretch/>
        </p:blipFill>
        <p:spPr>
          <a:xfrm>
            <a:off x="5712401" y="441553"/>
            <a:ext cx="409926" cy="203511"/>
          </a:xfrm>
          <a:prstGeom prst="rect">
            <a:avLst/>
          </a:prstGeom>
          <a:noFill/>
          <a:ln>
            <a:noFill/>
          </a:ln>
        </p:spPr>
      </p:pic>
      <p:pic>
        <p:nvPicPr>
          <p:cNvPr id="1757" name="Google Shape;1757;p147"/>
          <p:cNvPicPr preferRelativeResize="0"/>
          <p:nvPr/>
        </p:nvPicPr>
        <p:blipFill rotWithShape="1">
          <a:blip r:embed="rId6">
            <a:alphaModFix/>
          </a:blip>
          <a:srcRect b="0" l="0" r="0" t="0"/>
          <a:stretch/>
        </p:blipFill>
        <p:spPr>
          <a:xfrm>
            <a:off x="5687821" y="488294"/>
            <a:ext cx="428880" cy="390145"/>
          </a:xfrm>
          <a:prstGeom prst="rect">
            <a:avLst/>
          </a:prstGeom>
          <a:noFill/>
          <a:ln>
            <a:noFill/>
          </a:ln>
        </p:spPr>
      </p:pic>
      <p:pic>
        <p:nvPicPr>
          <p:cNvPr descr="Tyramine.svg" id="1758" name="Google Shape;1758;p147"/>
          <p:cNvPicPr preferRelativeResize="0"/>
          <p:nvPr/>
        </p:nvPicPr>
        <p:blipFill rotWithShape="1">
          <a:blip r:embed="rId7">
            <a:alphaModFix/>
          </a:blip>
          <a:srcRect b="0" l="0" r="0" t="0"/>
          <a:stretch/>
        </p:blipFill>
        <p:spPr>
          <a:xfrm rot="2583682">
            <a:off x="6245250" y="4396880"/>
            <a:ext cx="595125" cy="222575"/>
          </a:xfrm>
          <a:prstGeom prst="rect">
            <a:avLst/>
          </a:prstGeom>
          <a:noFill/>
          <a:ln>
            <a:noFill/>
          </a:ln>
        </p:spPr>
      </p:pic>
      <p:pic>
        <p:nvPicPr>
          <p:cNvPr descr="Tyramine.svg" id="1759" name="Google Shape;1759;p147"/>
          <p:cNvPicPr preferRelativeResize="0"/>
          <p:nvPr/>
        </p:nvPicPr>
        <p:blipFill rotWithShape="1">
          <a:blip r:embed="rId7">
            <a:alphaModFix/>
          </a:blip>
          <a:srcRect b="0" l="0" r="0" t="0"/>
          <a:stretch/>
        </p:blipFill>
        <p:spPr>
          <a:xfrm rot="-1923577">
            <a:off x="4896335" y="4471403"/>
            <a:ext cx="560956" cy="209796"/>
          </a:xfrm>
          <a:prstGeom prst="rect">
            <a:avLst/>
          </a:prstGeom>
          <a:noFill/>
          <a:ln>
            <a:noFill/>
          </a:ln>
        </p:spPr>
      </p:pic>
      <p:pic>
        <p:nvPicPr>
          <p:cNvPr id="1760" name="Google Shape;1760;p147"/>
          <p:cNvPicPr preferRelativeResize="0"/>
          <p:nvPr/>
        </p:nvPicPr>
        <p:blipFill rotWithShape="1">
          <a:blip r:embed="rId8">
            <a:alphaModFix/>
          </a:blip>
          <a:srcRect b="0" l="0" r="0" t="0"/>
          <a:stretch/>
        </p:blipFill>
        <p:spPr>
          <a:xfrm rot="-1923568">
            <a:off x="5043891" y="4553188"/>
            <a:ext cx="130591" cy="133378"/>
          </a:xfrm>
          <a:prstGeom prst="rect">
            <a:avLst/>
          </a:prstGeom>
          <a:noFill/>
          <a:ln>
            <a:noFill/>
          </a:ln>
        </p:spPr>
      </p:pic>
      <p:pic>
        <p:nvPicPr>
          <p:cNvPr id="1761" name="Google Shape;1761;p147"/>
          <p:cNvPicPr preferRelativeResize="0"/>
          <p:nvPr/>
        </p:nvPicPr>
        <p:blipFill rotWithShape="1">
          <a:blip r:embed="rId8">
            <a:alphaModFix/>
          </a:blip>
          <a:srcRect b="0" l="0" r="0" t="0"/>
          <a:stretch/>
        </p:blipFill>
        <p:spPr>
          <a:xfrm rot="2583694">
            <a:off x="6413780" y="4376010"/>
            <a:ext cx="138547" cy="141503"/>
          </a:xfrm>
          <a:prstGeom prst="rect">
            <a:avLst/>
          </a:prstGeom>
          <a:noFill/>
          <a:ln>
            <a:noFill/>
          </a:ln>
        </p:spPr>
      </p:pic>
      <p:pic>
        <p:nvPicPr>
          <p:cNvPr id="1762" name="Google Shape;1762;p147"/>
          <p:cNvPicPr preferRelativeResize="0"/>
          <p:nvPr/>
        </p:nvPicPr>
        <p:blipFill rotWithShape="1">
          <a:blip r:embed="rId9">
            <a:alphaModFix/>
          </a:blip>
          <a:srcRect b="0" l="0" r="0" t="0"/>
          <a:stretch/>
        </p:blipFill>
        <p:spPr>
          <a:xfrm rot="629169">
            <a:off x="5594385" y="1585906"/>
            <a:ext cx="765712" cy="335836"/>
          </a:xfrm>
          <a:prstGeom prst="rect">
            <a:avLst/>
          </a:prstGeom>
          <a:noFill/>
          <a:ln>
            <a:noFill/>
          </a:ln>
        </p:spPr>
      </p:pic>
      <p:pic>
        <p:nvPicPr>
          <p:cNvPr id="1763" name="Google Shape;1763;p147"/>
          <p:cNvPicPr preferRelativeResize="0"/>
          <p:nvPr/>
        </p:nvPicPr>
        <p:blipFill rotWithShape="1">
          <a:blip r:embed="rId10">
            <a:alphaModFix/>
          </a:blip>
          <a:srcRect b="0" l="0" r="0" t="0"/>
          <a:stretch/>
        </p:blipFill>
        <p:spPr>
          <a:xfrm>
            <a:off x="5889717" y="2491718"/>
            <a:ext cx="309308" cy="212394"/>
          </a:xfrm>
          <a:prstGeom prst="rect">
            <a:avLst/>
          </a:prstGeom>
          <a:noFill/>
          <a:ln>
            <a:noFill/>
          </a:ln>
        </p:spPr>
      </p:pic>
      <p:pic>
        <p:nvPicPr>
          <p:cNvPr id="1764" name="Google Shape;1764;p147"/>
          <p:cNvPicPr preferRelativeResize="0"/>
          <p:nvPr/>
        </p:nvPicPr>
        <p:blipFill rotWithShape="1">
          <a:blip r:embed="rId11">
            <a:alphaModFix/>
          </a:blip>
          <a:srcRect b="0" l="0" r="0" t="0"/>
          <a:stretch/>
        </p:blipFill>
        <p:spPr>
          <a:xfrm>
            <a:off x="5729250" y="2463193"/>
            <a:ext cx="108251" cy="247102"/>
          </a:xfrm>
          <a:prstGeom prst="rect">
            <a:avLst/>
          </a:prstGeom>
          <a:noFill/>
          <a:ln>
            <a:noFill/>
          </a:ln>
        </p:spPr>
      </p:pic>
      <p:pic>
        <p:nvPicPr>
          <p:cNvPr id="1765" name="Google Shape;1765;p147"/>
          <p:cNvPicPr preferRelativeResize="0"/>
          <p:nvPr/>
        </p:nvPicPr>
        <p:blipFill rotWithShape="1">
          <a:blip r:embed="rId12">
            <a:alphaModFix/>
          </a:blip>
          <a:srcRect b="0" l="0" r="0" t="0"/>
          <a:stretch/>
        </p:blipFill>
        <p:spPr>
          <a:xfrm>
            <a:off x="5817443" y="2737750"/>
            <a:ext cx="133326" cy="242000"/>
          </a:xfrm>
          <a:prstGeom prst="rect">
            <a:avLst/>
          </a:prstGeom>
          <a:noFill/>
          <a:ln>
            <a:noFill/>
          </a:ln>
        </p:spPr>
      </p:pic>
      <p:pic>
        <p:nvPicPr>
          <p:cNvPr id="1766" name="Google Shape;1766;p147"/>
          <p:cNvPicPr preferRelativeResize="0"/>
          <p:nvPr/>
        </p:nvPicPr>
        <p:blipFill rotWithShape="1">
          <a:blip r:embed="rId13">
            <a:alphaModFix/>
          </a:blip>
          <a:srcRect b="0" l="0" r="0" t="0"/>
          <a:stretch/>
        </p:blipFill>
        <p:spPr>
          <a:xfrm>
            <a:off x="5636966" y="2223801"/>
            <a:ext cx="297028" cy="182174"/>
          </a:xfrm>
          <a:prstGeom prst="rect">
            <a:avLst/>
          </a:prstGeom>
          <a:noFill/>
          <a:ln>
            <a:noFill/>
          </a:ln>
        </p:spPr>
      </p:pic>
      <p:pic>
        <p:nvPicPr>
          <p:cNvPr id="1767" name="Google Shape;1767;p147"/>
          <p:cNvPicPr preferRelativeResize="0"/>
          <p:nvPr/>
        </p:nvPicPr>
        <p:blipFill rotWithShape="1">
          <a:blip r:embed="rId14">
            <a:alphaModFix/>
          </a:blip>
          <a:srcRect b="0" l="0" r="0" t="0"/>
          <a:stretch/>
        </p:blipFill>
        <p:spPr>
          <a:xfrm>
            <a:off x="5950769" y="2241820"/>
            <a:ext cx="268897" cy="187980"/>
          </a:xfrm>
          <a:prstGeom prst="rect">
            <a:avLst/>
          </a:prstGeom>
          <a:noFill/>
          <a:ln>
            <a:noFill/>
          </a:ln>
        </p:spPr>
      </p:pic>
      <p:pic>
        <p:nvPicPr>
          <p:cNvPr id="1768" name="Google Shape;1768;p147"/>
          <p:cNvPicPr preferRelativeResize="0"/>
          <p:nvPr/>
        </p:nvPicPr>
        <p:blipFill rotWithShape="1">
          <a:blip r:embed="rId15">
            <a:alphaModFix/>
          </a:blip>
          <a:srcRect b="0" l="0" r="0" t="0"/>
          <a:stretch/>
        </p:blipFill>
        <p:spPr>
          <a:xfrm rot="558398">
            <a:off x="5636966" y="1929967"/>
            <a:ext cx="608745" cy="257013"/>
          </a:xfrm>
          <a:prstGeom prst="rect">
            <a:avLst/>
          </a:prstGeom>
          <a:noFill/>
          <a:ln>
            <a:noFill/>
          </a:ln>
        </p:spPr>
      </p:pic>
      <p:pic>
        <p:nvPicPr>
          <p:cNvPr id="1769" name="Google Shape;1769;p147"/>
          <p:cNvPicPr preferRelativeResize="0"/>
          <p:nvPr/>
        </p:nvPicPr>
        <p:blipFill rotWithShape="1">
          <a:blip r:embed="rId16">
            <a:alphaModFix/>
          </a:blip>
          <a:srcRect b="0" l="0" r="0" t="0"/>
          <a:stretch/>
        </p:blipFill>
        <p:spPr>
          <a:xfrm flipH="1" rot="268604">
            <a:off x="5698256" y="1922999"/>
            <a:ext cx="493262" cy="240261"/>
          </a:xfrm>
          <a:prstGeom prst="rect">
            <a:avLst/>
          </a:prstGeom>
          <a:noFill/>
          <a:ln>
            <a:noFill/>
          </a:ln>
        </p:spPr>
      </p:pic>
      <p:pic>
        <p:nvPicPr>
          <p:cNvPr descr="Imagen relacionada" id="1770" name="Google Shape;1770;p147"/>
          <p:cNvPicPr preferRelativeResize="0"/>
          <p:nvPr/>
        </p:nvPicPr>
        <p:blipFill rotWithShape="1">
          <a:blip r:embed="rId17">
            <a:alphaModFix/>
          </a:blip>
          <a:srcRect b="0" l="0" r="0" t="0"/>
          <a:stretch/>
        </p:blipFill>
        <p:spPr>
          <a:xfrm flipH="1">
            <a:off x="5903290" y="3027273"/>
            <a:ext cx="343941" cy="304319"/>
          </a:xfrm>
          <a:prstGeom prst="rect">
            <a:avLst/>
          </a:prstGeom>
          <a:noFill/>
          <a:ln>
            <a:noFill/>
          </a:ln>
        </p:spPr>
      </p:pic>
      <p:pic>
        <p:nvPicPr>
          <p:cNvPr descr="Imagen relacionada" id="1771" name="Google Shape;1771;p147"/>
          <p:cNvPicPr preferRelativeResize="0"/>
          <p:nvPr/>
        </p:nvPicPr>
        <p:blipFill rotWithShape="1">
          <a:blip r:embed="rId17">
            <a:alphaModFix/>
          </a:blip>
          <a:srcRect b="0" l="0" r="0" t="0"/>
          <a:stretch/>
        </p:blipFill>
        <p:spPr>
          <a:xfrm flipH="1">
            <a:off x="5664571" y="3024111"/>
            <a:ext cx="343941" cy="304319"/>
          </a:xfrm>
          <a:prstGeom prst="rect">
            <a:avLst/>
          </a:prstGeom>
          <a:noFill/>
          <a:ln>
            <a:noFill/>
          </a:ln>
        </p:spPr>
      </p:pic>
      <p:sp>
        <p:nvSpPr>
          <p:cNvPr id="1772" name="Google Shape;1772;p147"/>
          <p:cNvSpPr txBox="1"/>
          <p:nvPr/>
        </p:nvSpPr>
        <p:spPr>
          <a:xfrm>
            <a:off x="6459903" y="1497550"/>
            <a:ext cx="1728000" cy="179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50"/>
              <a:buFont typeface="Arial"/>
              <a:buNone/>
            </a:pPr>
            <a:r>
              <a:rPr b="0" i="0" lang="en" u="none" cap="none" strike="noStrike">
                <a:solidFill>
                  <a:srgbClr val="000000"/>
                </a:solidFill>
                <a:latin typeface="Arial"/>
                <a:ea typeface="Arial"/>
                <a:cs typeface="Arial"/>
                <a:sym typeface="Arial"/>
              </a:rPr>
              <a:t>aged cheese</a:t>
            </a:r>
            <a:endParaRPr b="0" i="0" u="none" cap="none" strike="noStrike">
              <a:solidFill>
                <a:srgbClr val="000000"/>
              </a:solidFill>
              <a:latin typeface="Arial"/>
              <a:ea typeface="Arial"/>
              <a:cs typeface="Arial"/>
              <a:sym typeface="Arial"/>
            </a:endParaRPr>
          </a:p>
        </p:txBody>
      </p:sp>
      <p:sp>
        <p:nvSpPr>
          <p:cNvPr id="1773" name="Google Shape;1773;p147"/>
          <p:cNvSpPr txBox="1"/>
          <p:nvPr/>
        </p:nvSpPr>
        <p:spPr>
          <a:xfrm>
            <a:off x="6459903" y="1193725"/>
            <a:ext cx="1300500" cy="223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50"/>
              <a:buFont typeface="Arial"/>
              <a:buNone/>
            </a:pPr>
            <a:r>
              <a:rPr b="0" i="0" lang="en" u="sng" cap="none" strike="noStrike">
                <a:solidFill>
                  <a:srgbClr val="000000"/>
                </a:solidFill>
                <a:latin typeface="Arial"/>
                <a:ea typeface="Arial"/>
                <a:cs typeface="Arial"/>
                <a:sym typeface="Arial"/>
              </a:rPr>
              <a:t>Must not eat</a:t>
            </a:r>
            <a:r>
              <a:rPr b="0" i="0" lang="en" u="none" cap="none" strike="noStrike">
                <a:solidFill>
                  <a:srgbClr val="000000"/>
                </a:solidFill>
                <a:latin typeface="Arial"/>
                <a:ea typeface="Arial"/>
                <a:cs typeface="Arial"/>
                <a:sym typeface="Arial"/>
              </a:rPr>
              <a:t>:</a:t>
            </a:r>
            <a:endParaRPr b="0" i="0" u="none" cap="none" strike="noStrike">
              <a:solidFill>
                <a:srgbClr val="000000"/>
              </a:solidFill>
              <a:latin typeface="Arial"/>
              <a:ea typeface="Arial"/>
              <a:cs typeface="Arial"/>
              <a:sym typeface="Arial"/>
            </a:endParaRPr>
          </a:p>
        </p:txBody>
      </p:sp>
      <p:sp>
        <p:nvSpPr>
          <p:cNvPr id="1774" name="Google Shape;1774;p147"/>
          <p:cNvSpPr txBox="1"/>
          <p:nvPr/>
        </p:nvSpPr>
        <p:spPr>
          <a:xfrm>
            <a:off x="6449621" y="1831575"/>
            <a:ext cx="1496400" cy="223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50"/>
              <a:buFont typeface="Arial"/>
              <a:buNone/>
            </a:pPr>
            <a:r>
              <a:rPr b="0" i="0" lang="en" u="none" cap="none" strike="noStrike">
                <a:solidFill>
                  <a:srgbClr val="000000"/>
                </a:solidFill>
                <a:latin typeface="Arial"/>
                <a:ea typeface="Arial"/>
                <a:cs typeface="Arial"/>
                <a:sym typeface="Arial"/>
              </a:rPr>
              <a:t>cured meats</a:t>
            </a:r>
            <a:endParaRPr b="0" i="0" u="none" cap="none" strike="noStrike">
              <a:solidFill>
                <a:srgbClr val="000000"/>
              </a:solidFill>
              <a:latin typeface="Arial"/>
              <a:ea typeface="Arial"/>
              <a:cs typeface="Arial"/>
              <a:sym typeface="Arial"/>
            </a:endParaRPr>
          </a:p>
        </p:txBody>
      </p:sp>
      <p:sp>
        <p:nvSpPr>
          <p:cNvPr id="1775" name="Google Shape;1775;p147"/>
          <p:cNvSpPr txBox="1"/>
          <p:nvPr/>
        </p:nvSpPr>
        <p:spPr>
          <a:xfrm>
            <a:off x="6447551" y="2122896"/>
            <a:ext cx="1771200" cy="166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50"/>
              <a:buFont typeface="Arial"/>
              <a:buNone/>
            </a:pPr>
            <a:r>
              <a:rPr b="0" i="0" lang="en" u="none" cap="none" strike="noStrike">
                <a:solidFill>
                  <a:srgbClr val="000000"/>
                </a:solidFill>
                <a:latin typeface="Arial"/>
                <a:ea typeface="Arial"/>
                <a:cs typeface="Arial"/>
                <a:sym typeface="Arial"/>
              </a:rPr>
              <a:t>fava beans</a:t>
            </a:r>
            <a:endParaRPr b="0" i="0" u="none" cap="none" strike="noStrike">
              <a:solidFill>
                <a:srgbClr val="000000"/>
              </a:solidFill>
              <a:latin typeface="Arial"/>
              <a:ea typeface="Arial"/>
              <a:cs typeface="Arial"/>
              <a:sym typeface="Arial"/>
            </a:endParaRPr>
          </a:p>
        </p:txBody>
      </p:sp>
      <p:sp>
        <p:nvSpPr>
          <p:cNvPr id="1776" name="Google Shape;1776;p147"/>
          <p:cNvSpPr txBox="1"/>
          <p:nvPr/>
        </p:nvSpPr>
        <p:spPr>
          <a:xfrm>
            <a:off x="6451091" y="2654225"/>
            <a:ext cx="1638900" cy="160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50"/>
              <a:buFont typeface="Arial"/>
              <a:buNone/>
            </a:pPr>
            <a:r>
              <a:rPr b="0" i="0" lang="en" u="none" cap="none" strike="sngStrike">
                <a:solidFill>
                  <a:srgbClr val="000000"/>
                </a:solidFill>
                <a:latin typeface="Arial"/>
                <a:ea typeface="Arial"/>
                <a:cs typeface="Arial"/>
                <a:sym typeface="Arial"/>
              </a:rPr>
              <a:t>wine</a:t>
            </a:r>
            <a:endParaRPr b="0" i="0" u="none" cap="none" strike="sngStrike">
              <a:solidFill>
                <a:srgbClr val="000000"/>
              </a:solidFill>
              <a:latin typeface="Arial"/>
              <a:ea typeface="Arial"/>
              <a:cs typeface="Arial"/>
              <a:sym typeface="Arial"/>
            </a:endParaRPr>
          </a:p>
        </p:txBody>
      </p:sp>
      <p:sp>
        <p:nvSpPr>
          <p:cNvPr id="1777" name="Google Shape;1777;p147"/>
          <p:cNvSpPr txBox="1"/>
          <p:nvPr/>
        </p:nvSpPr>
        <p:spPr>
          <a:xfrm>
            <a:off x="6443922" y="2384588"/>
            <a:ext cx="1977900" cy="193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50"/>
              <a:buFont typeface="Arial"/>
              <a:buNone/>
            </a:pPr>
            <a:r>
              <a:rPr b="0" i="0" lang="en" u="none" cap="none" strike="sngStrike">
                <a:solidFill>
                  <a:srgbClr val="000000"/>
                </a:solidFill>
                <a:latin typeface="Arial"/>
                <a:ea typeface="Arial"/>
                <a:cs typeface="Arial"/>
                <a:sym typeface="Arial"/>
              </a:rPr>
              <a:t>soy sauce,</a:t>
            </a:r>
            <a:r>
              <a:rPr lang="en" strike="sngStrike"/>
              <a:t> </a:t>
            </a:r>
            <a:r>
              <a:rPr b="0" i="0" lang="en" u="none" cap="none" strike="sngStrike">
                <a:solidFill>
                  <a:srgbClr val="000000"/>
                </a:solidFill>
                <a:latin typeface="Arial"/>
                <a:ea typeface="Arial"/>
                <a:cs typeface="Arial"/>
                <a:sym typeface="Arial"/>
              </a:rPr>
              <a:t>sauerkraut</a:t>
            </a:r>
            <a:endParaRPr strike="sngStrike"/>
          </a:p>
          <a:p>
            <a:pPr indent="0" lvl="0" marL="0" marR="0" rtl="0" algn="l">
              <a:lnSpc>
                <a:spcPct val="100000"/>
              </a:lnSpc>
              <a:spcBef>
                <a:spcPts val="0"/>
              </a:spcBef>
              <a:spcAft>
                <a:spcPts val="0"/>
              </a:spcAft>
              <a:buClr>
                <a:srgbClr val="000000"/>
              </a:buClr>
              <a:buSzPts val="850"/>
              <a:buFont typeface="Arial"/>
              <a:buNone/>
            </a:pPr>
            <a:r>
              <a:t/>
            </a:r>
            <a:endParaRPr b="0" i="0" u="none" cap="none" strike="noStrike">
              <a:solidFill>
                <a:srgbClr val="000000"/>
              </a:solidFill>
              <a:highlight>
                <a:srgbClr val="FFFF9F"/>
              </a:highlight>
              <a:latin typeface="Arial"/>
              <a:ea typeface="Arial"/>
              <a:cs typeface="Arial"/>
              <a:sym typeface="Arial"/>
            </a:endParaRPr>
          </a:p>
        </p:txBody>
      </p:sp>
      <p:sp>
        <p:nvSpPr>
          <p:cNvPr id="1778" name="Google Shape;1778;p147"/>
          <p:cNvSpPr txBox="1"/>
          <p:nvPr/>
        </p:nvSpPr>
        <p:spPr>
          <a:xfrm>
            <a:off x="5593026" y="-97291"/>
            <a:ext cx="656400" cy="248400"/>
          </a:xfrm>
          <a:prstGeom prst="rect">
            <a:avLst/>
          </a:prstGeom>
          <a:noFill/>
          <a:ln>
            <a:noFill/>
          </a:ln>
        </p:spPr>
        <p:txBody>
          <a:bodyPr anchorCtr="0" anchor="t" bIns="91425" lIns="91425" spcFirstLastPara="1" rIns="91425" wrap="square" tIns="91425">
            <a:noAutofit/>
          </a:bodyPr>
          <a:lstStyle/>
          <a:p>
            <a:pPr indent="0" lvl="0" marL="0" marR="0" rtl="0" algn="just">
              <a:lnSpc>
                <a:spcPct val="115000"/>
              </a:lnSpc>
              <a:spcBef>
                <a:spcPts val="0"/>
              </a:spcBef>
              <a:spcAft>
                <a:spcPts val="0"/>
              </a:spcAft>
              <a:buClr>
                <a:srgbClr val="000000"/>
              </a:buClr>
              <a:buSzPts val="850"/>
              <a:buFont typeface="Arial"/>
              <a:buNone/>
            </a:pPr>
            <a:r>
              <a:rPr lang="en"/>
              <a:t>“TIP”</a:t>
            </a:r>
            <a:endParaRPr b="0" i="0" u="none" cap="none" strike="noStrike">
              <a:solidFill>
                <a:srgbClr val="000000"/>
              </a:solidFill>
              <a:latin typeface="Arial"/>
              <a:ea typeface="Arial"/>
              <a:cs typeface="Arial"/>
              <a:sym typeface="Arial"/>
            </a:endParaRPr>
          </a:p>
        </p:txBody>
      </p:sp>
      <p:pic>
        <p:nvPicPr>
          <p:cNvPr descr="Tyramine.svg" id="1779" name="Google Shape;1779;p147"/>
          <p:cNvPicPr preferRelativeResize="0"/>
          <p:nvPr/>
        </p:nvPicPr>
        <p:blipFill rotWithShape="1">
          <a:blip r:embed="rId7">
            <a:alphaModFix/>
          </a:blip>
          <a:srcRect b="0" l="0" r="0" t="0"/>
          <a:stretch/>
        </p:blipFill>
        <p:spPr>
          <a:xfrm rot="-1923577">
            <a:off x="5138535" y="4661578"/>
            <a:ext cx="560956" cy="209796"/>
          </a:xfrm>
          <a:prstGeom prst="rect">
            <a:avLst/>
          </a:prstGeom>
          <a:noFill/>
          <a:ln>
            <a:noFill/>
          </a:ln>
        </p:spPr>
      </p:pic>
      <p:pic>
        <p:nvPicPr>
          <p:cNvPr id="1780" name="Google Shape;1780;p147"/>
          <p:cNvPicPr preferRelativeResize="0"/>
          <p:nvPr/>
        </p:nvPicPr>
        <p:blipFill rotWithShape="1">
          <a:blip r:embed="rId8">
            <a:alphaModFix/>
          </a:blip>
          <a:srcRect b="0" l="0" r="0" t="0"/>
          <a:stretch/>
        </p:blipFill>
        <p:spPr>
          <a:xfrm rot="-1923568">
            <a:off x="5286091" y="4743363"/>
            <a:ext cx="130591" cy="133378"/>
          </a:xfrm>
          <a:prstGeom prst="rect">
            <a:avLst/>
          </a:prstGeom>
          <a:noFill/>
          <a:ln>
            <a:noFill/>
          </a:ln>
        </p:spPr>
      </p:pic>
      <p:pic>
        <p:nvPicPr>
          <p:cNvPr descr="Tyramine.svg" id="1781" name="Google Shape;1781;p147"/>
          <p:cNvPicPr preferRelativeResize="0"/>
          <p:nvPr/>
        </p:nvPicPr>
        <p:blipFill rotWithShape="1">
          <a:blip r:embed="rId7">
            <a:alphaModFix/>
          </a:blip>
          <a:srcRect b="0" l="0" r="0" t="0"/>
          <a:stretch/>
        </p:blipFill>
        <p:spPr>
          <a:xfrm rot="-1923577">
            <a:off x="5361485" y="4800828"/>
            <a:ext cx="560956" cy="209796"/>
          </a:xfrm>
          <a:prstGeom prst="rect">
            <a:avLst/>
          </a:prstGeom>
          <a:noFill/>
          <a:ln>
            <a:noFill/>
          </a:ln>
        </p:spPr>
      </p:pic>
      <p:pic>
        <p:nvPicPr>
          <p:cNvPr id="1782" name="Google Shape;1782;p147"/>
          <p:cNvPicPr preferRelativeResize="0"/>
          <p:nvPr/>
        </p:nvPicPr>
        <p:blipFill rotWithShape="1">
          <a:blip r:embed="rId8">
            <a:alphaModFix/>
          </a:blip>
          <a:srcRect b="0" l="0" r="0" t="0"/>
          <a:stretch/>
        </p:blipFill>
        <p:spPr>
          <a:xfrm rot="-1923568">
            <a:off x="5509041" y="4882613"/>
            <a:ext cx="130591" cy="133378"/>
          </a:xfrm>
          <a:prstGeom prst="rect">
            <a:avLst/>
          </a:prstGeom>
          <a:noFill/>
          <a:ln>
            <a:noFill/>
          </a:ln>
        </p:spPr>
      </p:pic>
      <p:pic>
        <p:nvPicPr>
          <p:cNvPr descr="Tyramine.svg" id="1783" name="Google Shape;1783;p147"/>
          <p:cNvPicPr preferRelativeResize="0"/>
          <p:nvPr/>
        </p:nvPicPr>
        <p:blipFill rotWithShape="1">
          <a:blip r:embed="rId7">
            <a:alphaModFix/>
          </a:blip>
          <a:srcRect b="0" l="0" r="0" t="0"/>
          <a:stretch/>
        </p:blipFill>
        <p:spPr>
          <a:xfrm rot="2977766">
            <a:off x="6130950" y="4630405"/>
            <a:ext cx="595125" cy="222575"/>
          </a:xfrm>
          <a:prstGeom prst="rect">
            <a:avLst/>
          </a:prstGeom>
          <a:noFill/>
          <a:ln>
            <a:noFill/>
          </a:ln>
        </p:spPr>
      </p:pic>
      <p:pic>
        <p:nvPicPr>
          <p:cNvPr id="1784" name="Google Shape;1784;p147"/>
          <p:cNvPicPr preferRelativeResize="0"/>
          <p:nvPr/>
        </p:nvPicPr>
        <p:blipFill rotWithShape="1">
          <a:blip r:embed="rId8">
            <a:alphaModFix/>
          </a:blip>
          <a:srcRect b="0" l="0" r="0" t="0"/>
          <a:stretch/>
        </p:blipFill>
        <p:spPr>
          <a:xfrm rot="2977780">
            <a:off x="6306896" y="4603102"/>
            <a:ext cx="138547" cy="141503"/>
          </a:xfrm>
          <a:prstGeom prst="rect">
            <a:avLst/>
          </a:prstGeom>
          <a:noFill/>
          <a:ln>
            <a:noFill/>
          </a:ln>
        </p:spPr>
      </p:pic>
      <p:pic>
        <p:nvPicPr>
          <p:cNvPr descr="Tyramine.svg" id="1785" name="Google Shape;1785;p147"/>
          <p:cNvPicPr preferRelativeResize="0"/>
          <p:nvPr/>
        </p:nvPicPr>
        <p:blipFill rotWithShape="1">
          <a:blip r:embed="rId7">
            <a:alphaModFix/>
          </a:blip>
          <a:srcRect b="0" l="0" r="0" t="0"/>
          <a:stretch/>
        </p:blipFill>
        <p:spPr>
          <a:xfrm rot="3278655">
            <a:off x="5899387" y="4794443"/>
            <a:ext cx="595125" cy="222575"/>
          </a:xfrm>
          <a:prstGeom prst="rect">
            <a:avLst/>
          </a:prstGeom>
          <a:noFill/>
          <a:ln>
            <a:noFill/>
          </a:ln>
        </p:spPr>
      </p:pic>
      <p:pic>
        <p:nvPicPr>
          <p:cNvPr id="1786" name="Google Shape;1786;p147"/>
          <p:cNvPicPr preferRelativeResize="0"/>
          <p:nvPr/>
        </p:nvPicPr>
        <p:blipFill rotWithShape="1">
          <a:blip r:embed="rId8">
            <a:alphaModFix/>
          </a:blip>
          <a:srcRect b="0" l="0" r="0" t="0"/>
          <a:stretch/>
        </p:blipFill>
        <p:spPr>
          <a:xfrm rot="3278662">
            <a:off x="6081464" y="4762824"/>
            <a:ext cx="138547" cy="141503"/>
          </a:xfrm>
          <a:prstGeom prst="rect">
            <a:avLst/>
          </a:prstGeom>
          <a:noFill/>
          <a:ln>
            <a:noFill/>
          </a:ln>
        </p:spPr>
      </p:pic>
      <p:sp>
        <p:nvSpPr>
          <p:cNvPr id="1787" name="Google Shape;1787;p147"/>
          <p:cNvSpPr txBox="1"/>
          <p:nvPr/>
        </p:nvSpPr>
        <p:spPr>
          <a:xfrm>
            <a:off x="6451137" y="3011938"/>
            <a:ext cx="3012000" cy="584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50"/>
              <a:buFont typeface="Arial"/>
              <a:buNone/>
            </a:pPr>
            <a:r>
              <a:rPr lang="en"/>
              <a:t>Unpasteurized beer</a:t>
            </a:r>
            <a:r>
              <a:rPr b="0" i="0" lang="en" u="none" cap="none" strike="noStrike">
                <a:solidFill>
                  <a:srgbClr val="000000"/>
                </a:solidFill>
                <a:latin typeface="Arial"/>
                <a:ea typeface="Arial"/>
                <a:cs typeface="Arial"/>
                <a:sym typeface="Arial"/>
              </a:rPr>
              <a:t> </a:t>
            </a:r>
            <a:endParaRPr b="0" i="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50"/>
              <a:buFont typeface="Arial"/>
              <a:buNone/>
            </a:pPr>
            <a:r>
              <a:rPr lang="en" sz="1200"/>
              <a:t>  </a:t>
            </a:r>
            <a:r>
              <a:rPr b="0" i="0" lang="en" sz="1200" u="none" cap="none" strike="noStrike">
                <a:solidFill>
                  <a:srgbClr val="000000"/>
                </a:solidFill>
                <a:latin typeface="Arial"/>
                <a:ea typeface="Arial"/>
                <a:cs typeface="Arial"/>
                <a:sym typeface="Arial"/>
              </a:rPr>
              <a:t>(Bottled beer is</a:t>
            </a:r>
            <a:r>
              <a:rPr lang="en" sz="1200"/>
              <a:t> </a:t>
            </a:r>
            <a:r>
              <a:rPr lang="en" sz="1200" strike="sngStrike"/>
              <a:t>usually</a:t>
            </a:r>
            <a:r>
              <a:rPr lang="en" sz="1200"/>
              <a:t> OK, </a:t>
            </a:r>
            <a:endParaRPr sz="1200"/>
          </a:p>
          <a:p>
            <a:pPr indent="0" lvl="0" marL="0" marR="0" rtl="0" algn="l">
              <a:lnSpc>
                <a:spcPct val="100000"/>
              </a:lnSpc>
              <a:spcBef>
                <a:spcPts val="0"/>
              </a:spcBef>
              <a:spcAft>
                <a:spcPts val="0"/>
              </a:spcAft>
              <a:buClr>
                <a:srgbClr val="000000"/>
              </a:buClr>
              <a:buSzPts val="850"/>
              <a:buFont typeface="Arial"/>
              <a:buNone/>
            </a:pPr>
            <a:r>
              <a:rPr lang="en" sz="1200"/>
              <a:t>     </a:t>
            </a:r>
            <a:r>
              <a:rPr lang="en" sz="1200" strike="sngStrike">
                <a:solidFill>
                  <a:srgbClr val="000000"/>
                </a:solidFill>
              </a:rPr>
              <a:t>draught beer often not OK).</a:t>
            </a:r>
            <a:endParaRPr b="0" i="0" sz="1200" u="none" cap="none" strike="sngStrike">
              <a:solidFill>
                <a:srgbClr val="000000"/>
              </a:solidFill>
              <a:latin typeface="Arial"/>
              <a:ea typeface="Arial"/>
              <a:cs typeface="Arial"/>
              <a:sym typeface="Arial"/>
            </a:endParaRPr>
          </a:p>
        </p:txBody>
      </p:sp>
      <p:pic>
        <p:nvPicPr>
          <p:cNvPr id="1788" name="Google Shape;1788;p147"/>
          <p:cNvPicPr preferRelativeResize="0"/>
          <p:nvPr/>
        </p:nvPicPr>
        <p:blipFill rotWithShape="1">
          <a:blip r:embed="rId18">
            <a:alphaModFix/>
          </a:blip>
          <a:srcRect b="0" l="0" r="0" t="23687"/>
          <a:stretch/>
        </p:blipFill>
        <p:spPr>
          <a:xfrm>
            <a:off x="6510600" y="4010813"/>
            <a:ext cx="2438400" cy="203525"/>
          </a:xfrm>
          <a:prstGeom prst="rect">
            <a:avLst/>
          </a:prstGeom>
          <a:noFill/>
          <a:ln>
            <a:noFill/>
          </a:ln>
        </p:spPr>
      </p:pic>
      <p:pic>
        <p:nvPicPr>
          <p:cNvPr id="1789" name="Google Shape;1789;p147"/>
          <p:cNvPicPr preferRelativeResize="0"/>
          <p:nvPr/>
        </p:nvPicPr>
        <p:blipFill>
          <a:blip r:embed="rId19">
            <a:alphaModFix/>
          </a:blip>
          <a:stretch>
            <a:fillRect/>
          </a:stretch>
        </p:blipFill>
        <p:spPr>
          <a:xfrm>
            <a:off x="6905288" y="2724675"/>
            <a:ext cx="1905000" cy="238125"/>
          </a:xfrm>
          <a:prstGeom prst="rect">
            <a:avLst/>
          </a:prstGeom>
          <a:noFill/>
          <a:ln>
            <a:noFill/>
          </a:ln>
        </p:spPr>
      </p:pic>
      <p:grpSp>
        <p:nvGrpSpPr>
          <p:cNvPr id="1790" name="Google Shape;1790;p147"/>
          <p:cNvGrpSpPr/>
          <p:nvPr/>
        </p:nvGrpSpPr>
        <p:grpSpPr>
          <a:xfrm>
            <a:off x="148167" y="176082"/>
            <a:ext cx="4475675" cy="2140249"/>
            <a:chOff x="2348225" y="284925"/>
            <a:chExt cx="6914376" cy="3306425"/>
          </a:xfrm>
        </p:grpSpPr>
        <p:pic>
          <p:nvPicPr>
            <p:cNvPr id="1791" name="Google Shape;1791;p147"/>
            <p:cNvPicPr preferRelativeResize="0"/>
            <p:nvPr/>
          </p:nvPicPr>
          <p:blipFill rotWithShape="1">
            <a:blip r:embed="rId20">
              <a:alphaModFix/>
            </a:blip>
            <a:srcRect b="46729" l="0" r="0" t="0"/>
            <a:stretch/>
          </p:blipFill>
          <p:spPr>
            <a:xfrm>
              <a:off x="2348225" y="284925"/>
              <a:ext cx="6914376" cy="3306425"/>
            </a:xfrm>
            <a:prstGeom prst="rect">
              <a:avLst/>
            </a:prstGeom>
            <a:noFill/>
            <a:ln>
              <a:noFill/>
            </a:ln>
          </p:spPr>
        </p:pic>
        <p:cxnSp>
          <p:nvCxnSpPr>
            <p:cNvPr id="1792" name="Google Shape;1792;p147"/>
            <p:cNvCxnSpPr/>
            <p:nvPr/>
          </p:nvCxnSpPr>
          <p:spPr>
            <a:xfrm>
              <a:off x="4700575" y="851275"/>
              <a:ext cx="355500" cy="0"/>
            </a:xfrm>
            <a:prstGeom prst="straightConnector1">
              <a:avLst/>
            </a:prstGeom>
            <a:noFill/>
            <a:ln cap="flat" cmpd="sng" w="28575">
              <a:solidFill>
                <a:srgbClr val="9900FF"/>
              </a:solidFill>
              <a:prstDash val="solid"/>
              <a:round/>
              <a:headEnd len="med" w="med" type="none"/>
              <a:tailEnd len="med" w="med" type="none"/>
            </a:ln>
          </p:spPr>
        </p:cxnSp>
        <p:cxnSp>
          <p:nvCxnSpPr>
            <p:cNvPr id="1793" name="Google Shape;1793;p147"/>
            <p:cNvCxnSpPr/>
            <p:nvPr/>
          </p:nvCxnSpPr>
          <p:spPr>
            <a:xfrm>
              <a:off x="4152800" y="1267600"/>
              <a:ext cx="827700" cy="0"/>
            </a:xfrm>
            <a:prstGeom prst="straightConnector1">
              <a:avLst/>
            </a:prstGeom>
            <a:noFill/>
            <a:ln cap="flat" cmpd="sng" w="28575">
              <a:solidFill>
                <a:srgbClr val="9900FF"/>
              </a:solidFill>
              <a:prstDash val="solid"/>
              <a:round/>
              <a:headEnd len="med" w="med" type="none"/>
              <a:tailEnd len="med" w="med" type="none"/>
            </a:ln>
          </p:spPr>
        </p:cxnSp>
        <p:cxnSp>
          <p:nvCxnSpPr>
            <p:cNvPr id="1794" name="Google Shape;1794;p147"/>
            <p:cNvCxnSpPr/>
            <p:nvPr/>
          </p:nvCxnSpPr>
          <p:spPr>
            <a:xfrm>
              <a:off x="4152800" y="1938125"/>
              <a:ext cx="316200" cy="0"/>
            </a:xfrm>
            <a:prstGeom prst="straightConnector1">
              <a:avLst/>
            </a:prstGeom>
            <a:noFill/>
            <a:ln cap="flat" cmpd="sng" w="28575">
              <a:solidFill>
                <a:srgbClr val="9900FF"/>
              </a:solidFill>
              <a:prstDash val="solid"/>
              <a:round/>
              <a:headEnd len="med" w="med" type="none"/>
              <a:tailEnd len="med" w="med" type="none"/>
            </a:ln>
          </p:spPr>
        </p:cxnSp>
        <p:cxnSp>
          <p:nvCxnSpPr>
            <p:cNvPr id="1795" name="Google Shape;1795;p147"/>
            <p:cNvCxnSpPr/>
            <p:nvPr/>
          </p:nvCxnSpPr>
          <p:spPr>
            <a:xfrm>
              <a:off x="4152800" y="2160550"/>
              <a:ext cx="1463400" cy="0"/>
            </a:xfrm>
            <a:prstGeom prst="straightConnector1">
              <a:avLst/>
            </a:prstGeom>
            <a:noFill/>
            <a:ln cap="flat" cmpd="sng" w="28575">
              <a:solidFill>
                <a:srgbClr val="9900FF"/>
              </a:solidFill>
              <a:prstDash val="solid"/>
              <a:round/>
              <a:headEnd len="med" w="med" type="none"/>
              <a:tailEnd len="med" w="med" type="none"/>
            </a:ln>
          </p:spPr>
        </p:cxnSp>
        <p:cxnSp>
          <p:nvCxnSpPr>
            <p:cNvPr id="1796" name="Google Shape;1796;p147"/>
            <p:cNvCxnSpPr/>
            <p:nvPr/>
          </p:nvCxnSpPr>
          <p:spPr>
            <a:xfrm>
              <a:off x="4152800" y="2370608"/>
              <a:ext cx="897900" cy="0"/>
            </a:xfrm>
            <a:prstGeom prst="straightConnector1">
              <a:avLst/>
            </a:prstGeom>
            <a:noFill/>
            <a:ln cap="flat" cmpd="sng" w="28575">
              <a:solidFill>
                <a:srgbClr val="9900FF"/>
              </a:solidFill>
              <a:prstDash val="solid"/>
              <a:round/>
              <a:headEnd len="med" w="med" type="none"/>
              <a:tailEnd len="med" w="med" type="none"/>
            </a:ln>
          </p:spPr>
        </p:cxnSp>
        <p:sp>
          <p:nvSpPr>
            <p:cNvPr id="1797" name="Google Shape;1797;p147"/>
            <p:cNvSpPr/>
            <p:nvPr/>
          </p:nvSpPr>
          <p:spPr>
            <a:xfrm>
              <a:off x="4980500" y="2111575"/>
              <a:ext cx="1136400" cy="350100"/>
            </a:xfrm>
            <a:prstGeom prst="ellipse">
              <a:avLst/>
            </a:prstGeom>
            <a:noFill/>
            <a:ln cap="flat" cmpd="sng" w="28575">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8" name="Google Shape;1798;p147"/>
            <p:cNvSpPr/>
            <p:nvPr/>
          </p:nvSpPr>
          <p:spPr>
            <a:xfrm>
              <a:off x="5175975" y="818975"/>
              <a:ext cx="1506600" cy="323100"/>
            </a:xfrm>
            <a:prstGeom prst="ellipse">
              <a:avLst/>
            </a:prstGeom>
            <a:noFill/>
            <a:ln cap="flat" cmpd="sng" w="28575">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799" name="Google Shape;1799;p147"/>
          <p:cNvPicPr preferRelativeResize="0"/>
          <p:nvPr/>
        </p:nvPicPr>
        <p:blipFill>
          <a:blip r:embed="rId21">
            <a:alphaModFix/>
          </a:blip>
          <a:stretch>
            <a:fillRect/>
          </a:stretch>
        </p:blipFill>
        <p:spPr>
          <a:xfrm>
            <a:off x="6277400" y="1416937"/>
            <a:ext cx="472469" cy="426925"/>
          </a:xfrm>
          <a:prstGeom prst="rect">
            <a:avLst/>
          </a:prstGeom>
          <a:noFill/>
          <a:ln>
            <a:noFill/>
          </a:ln>
        </p:spPr>
      </p:pic>
      <p:pic>
        <p:nvPicPr>
          <p:cNvPr id="1800" name="Google Shape;1800;p147"/>
          <p:cNvPicPr preferRelativeResize="0"/>
          <p:nvPr/>
        </p:nvPicPr>
        <p:blipFill>
          <a:blip r:embed="rId21">
            <a:alphaModFix/>
          </a:blip>
          <a:stretch>
            <a:fillRect/>
          </a:stretch>
        </p:blipFill>
        <p:spPr>
          <a:xfrm>
            <a:off x="6277400" y="1738462"/>
            <a:ext cx="472469" cy="426925"/>
          </a:xfrm>
          <a:prstGeom prst="rect">
            <a:avLst/>
          </a:prstGeom>
          <a:noFill/>
          <a:ln>
            <a:noFill/>
          </a:ln>
        </p:spPr>
      </p:pic>
    </p:spTree>
  </p:cSld>
  <p:clrMapOvr>
    <a:masterClrMapping/>
  </p:clrMapOvr>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4" name="Shape 1804"/>
        <p:cNvGrpSpPr/>
        <p:nvPr/>
      </p:nvGrpSpPr>
      <p:grpSpPr>
        <a:xfrm>
          <a:off x="0" y="0"/>
          <a:ext cx="0" cy="0"/>
          <a:chOff x="0" y="0"/>
          <a:chExt cx="0" cy="0"/>
        </a:xfrm>
      </p:grpSpPr>
      <p:sp>
        <p:nvSpPr>
          <p:cNvPr id="1805" name="Google Shape;1805;p148"/>
          <p:cNvSpPr txBox="1"/>
          <p:nvPr/>
        </p:nvSpPr>
        <p:spPr>
          <a:xfrm>
            <a:off x="6836197" y="4288238"/>
            <a:ext cx="2634000" cy="134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u="none" cap="none" strike="noStrike">
                <a:solidFill>
                  <a:srgbClr val="000000"/>
                </a:solidFill>
                <a:latin typeface="Arial"/>
                <a:ea typeface="Arial"/>
                <a:cs typeface="Arial"/>
                <a:sym typeface="Arial"/>
              </a:rPr>
              <a:t>Tyramine accumulates, causing hypertensive crisis. </a:t>
            </a:r>
            <a:endParaRPr b="0" i="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t/>
            </a:r>
            <a:endParaRPr b="1" i="0" sz="900" u="none" cap="none" strike="noStrike">
              <a:solidFill>
                <a:srgbClr val="000000"/>
              </a:solidFill>
              <a:latin typeface="Times New Roman"/>
              <a:ea typeface="Times New Roman"/>
              <a:cs typeface="Times New Roman"/>
              <a:sym typeface="Times New Roman"/>
            </a:endParaRPr>
          </a:p>
        </p:txBody>
      </p:sp>
      <p:pic>
        <p:nvPicPr>
          <p:cNvPr id="1806" name="Google Shape;1806;p148"/>
          <p:cNvPicPr preferRelativeResize="0"/>
          <p:nvPr/>
        </p:nvPicPr>
        <p:blipFill rotWithShape="1">
          <a:blip r:embed="rId3">
            <a:alphaModFix/>
          </a:blip>
          <a:srcRect b="0" l="0" r="0" t="0"/>
          <a:stretch/>
        </p:blipFill>
        <p:spPr>
          <a:xfrm>
            <a:off x="5729263" y="775604"/>
            <a:ext cx="293970" cy="481165"/>
          </a:xfrm>
          <a:prstGeom prst="rect">
            <a:avLst/>
          </a:prstGeom>
          <a:noFill/>
          <a:ln>
            <a:noFill/>
          </a:ln>
        </p:spPr>
      </p:pic>
      <p:pic>
        <p:nvPicPr>
          <p:cNvPr descr="clipped result image" id="1807" name="Google Shape;1807;p148"/>
          <p:cNvPicPr preferRelativeResize="0"/>
          <p:nvPr/>
        </p:nvPicPr>
        <p:blipFill rotWithShape="1">
          <a:blip r:embed="rId4">
            <a:alphaModFix/>
          </a:blip>
          <a:srcRect b="0" l="0" r="0" t="0"/>
          <a:stretch/>
        </p:blipFill>
        <p:spPr>
          <a:xfrm>
            <a:off x="5213907" y="176066"/>
            <a:ext cx="1334805" cy="4631611"/>
          </a:xfrm>
          <a:prstGeom prst="rect">
            <a:avLst/>
          </a:prstGeom>
          <a:noFill/>
          <a:ln>
            <a:noFill/>
          </a:ln>
        </p:spPr>
      </p:pic>
      <p:pic>
        <p:nvPicPr>
          <p:cNvPr id="1808" name="Google Shape;1808;p148"/>
          <p:cNvPicPr preferRelativeResize="0"/>
          <p:nvPr/>
        </p:nvPicPr>
        <p:blipFill rotWithShape="1">
          <a:blip r:embed="rId5">
            <a:alphaModFix/>
          </a:blip>
          <a:srcRect b="0" l="0" r="0" t="0"/>
          <a:stretch/>
        </p:blipFill>
        <p:spPr>
          <a:xfrm>
            <a:off x="5712401" y="441553"/>
            <a:ext cx="409926" cy="203511"/>
          </a:xfrm>
          <a:prstGeom prst="rect">
            <a:avLst/>
          </a:prstGeom>
          <a:noFill/>
          <a:ln>
            <a:noFill/>
          </a:ln>
        </p:spPr>
      </p:pic>
      <p:pic>
        <p:nvPicPr>
          <p:cNvPr id="1809" name="Google Shape;1809;p148"/>
          <p:cNvPicPr preferRelativeResize="0"/>
          <p:nvPr/>
        </p:nvPicPr>
        <p:blipFill rotWithShape="1">
          <a:blip r:embed="rId6">
            <a:alphaModFix/>
          </a:blip>
          <a:srcRect b="0" l="0" r="0" t="0"/>
          <a:stretch/>
        </p:blipFill>
        <p:spPr>
          <a:xfrm>
            <a:off x="5687821" y="488294"/>
            <a:ext cx="428880" cy="390145"/>
          </a:xfrm>
          <a:prstGeom prst="rect">
            <a:avLst/>
          </a:prstGeom>
          <a:noFill/>
          <a:ln>
            <a:noFill/>
          </a:ln>
        </p:spPr>
      </p:pic>
      <p:pic>
        <p:nvPicPr>
          <p:cNvPr descr="Tyramine.svg" id="1810" name="Google Shape;1810;p148"/>
          <p:cNvPicPr preferRelativeResize="0"/>
          <p:nvPr/>
        </p:nvPicPr>
        <p:blipFill rotWithShape="1">
          <a:blip r:embed="rId7">
            <a:alphaModFix/>
          </a:blip>
          <a:srcRect b="0" l="0" r="0" t="0"/>
          <a:stretch/>
        </p:blipFill>
        <p:spPr>
          <a:xfrm rot="2583682">
            <a:off x="6245250" y="4396880"/>
            <a:ext cx="595125" cy="222575"/>
          </a:xfrm>
          <a:prstGeom prst="rect">
            <a:avLst/>
          </a:prstGeom>
          <a:noFill/>
          <a:ln>
            <a:noFill/>
          </a:ln>
        </p:spPr>
      </p:pic>
      <p:pic>
        <p:nvPicPr>
          <p:cNvPr descr="Tyramine.svg" id="1811" name="Google Shape;1811;p148"/>
          <p:cNvPicPr preferRelativeResize="0"/>
          <p:nvPr/>
        </p:nvPicPr>
        <p:blipFill rotWithShape="1">
          <a:blip r:embed="rId7">
            <a:alphaModFix/>
          </a:blip>
          <a:srcRect b="0" l="0" r="0" t="0"/>
          <a:stretch/>
        </p:blipFill>
        <p:spPr>
          <a:xfrm rot="-1923577">
            <a:off x="4896335" y="4471403"/>
            <a:ext cx="560956" cy="209796"/>
          </a:xfrm>
          <a:prstGeom prst="rect">
            <a:avLst/>
          </a:prstGeom>
          <a:noFill/>
          <a:ln>
            <a:noFill/>
          </a:ln>
        </p:spPr>
      </p:pic>
      <p:pic>
        <p:nvPicPr>
          <p:cNvPr id="1812" name="Google Shape;1812;p148"/>
          <p:cNvPicPr preferRelativeResize="0"/>
          <p:nvPr/>
        </p:nvPicPr>
        <p:blipFill rotWithShape="1">
          <a:blip r:embed="rId8">
            <a:alphaModFix/>
          </a:blip>
          <a:srcRect b="0" l="0" r="0" t="0"/>
          <a:stretch/>
        </p:blipFill>
        <p:spPr>
          <a:xfrm rot="-1923568">
            <a:off x="5043891" y="4553188"/>
            <a:ext cx="130591" cy="133378"/>
          </a:xfrm>
          <a:prstGeom prst="rect">
            <a:avLst/>
          </a:prstGeom>
          <a:noFill/>
          <a:ln>
            <a:noFill/>
          </a:ln>
        </p:spPr>
      </p:pic>
      <p:pic>
        <p:nvPicPr>
          <p:cNvPr id="1813" name="Google Shape;1813;p148"/>
          <p:cNvPicPr preferRelativeResize="0"/>
          <p:nvPr/>
        </p:nvPicPr>
        <p:blipFill rotWithShape="1">
          <a:blip r:embed="rId8">
            <a:alphaModFix/>
          </a:blip>
          <a:srcRect b="0" l="0" r="0" t="0"/>
          <a:stretch/>
        </p:blipFill>
        <p:spPr>
          <a:xfrm rot="2583694">
            <a:off x="6413780" y="4376010"/>
            <a:ext cx="138547" cy="141503"/>
          </a:xfrm>
          <a:prstGeom prst="rect">
            <a:avLst/>
          </a:prstGeom>
          <a:noFill/>
          <a:ln>
            <a:noFill/>
          </a:ln>
        </p:spPr>
      </p:pic>
      <p:pic>
        <p:nvPicPr>
          <p:cNvPr id="1814" name="Google Shape;1814;p148"/>
          <p:cNvPicPr preferRelativeResize="0"/>
          <p:nvPr/>
        </p:nvPicPr>
        <p:blipFill rotWithShape="1">
          <a:blip r:embed="rId9">
            <a:alphaModFix/>
          </a:blip>
          <a:srcRect b="0" l="0" r="0" t="0"/>
          <a:stretch/>
        </p:blipFill>
        <p:spPr>
          <a:xfrm rot="629169">
            <a:off x="5594385" y="1585906"/>
            <a:ext cx="765712" cy="335836"/>
          </a:xfrm>
          <a:prstGeom prst="rect">
            <a:avLst/>
          </a:prstGeom>
          <a:noFill/>
          <a:ln>
            <a:noFill/>
          </a:ln>
        </p:spPr>
      </p:pic>
      <p:pic>
        <p:nvPicPr>
          <p:cNvPr id="1815" name="Google Shape;1815;p148"/>
          <p:cNvPicPr preferRelativeResize="0"/>
          <p:nvPr/>
        </p:nvPicPr>
        <p:blipFill rotWithShape="1">
          <a:blip r:embed="rId10">
            <a:alphaModFix/>
          </a:blip>
          <a:srcRect b="0" l="0" r="0" t="0"/>
          <a:stretch/>
        </p:blipFill>
        <p:spPr>
          <a:xfrm>
            <a:off x="5889717" y="2491718"/>
            <a:ext cx="309308" cy="212394"/>
          </a:xfrm>
          <a:prstGeom prst="rect">
            <a:avLst/>
          </a:prstGeom>
          <a:noFill/>
          <a:ln>
            <a:noFill/>
          </a:ln>
        </p:spPr>
      </p:pic>
      <p:pic>
        <p:nvPicPr>
          <p:cNvPr id="1816" name="Google Shape;1816;p148"/>
          <p:cNvPicPr preferRelativeResize="0"/>
          <p:nvPr/>
        </p:nvPicPr>
        <p:blipFill rotWithShape="1">
          <a:blip r:embed="rId11">
            <a:alphaModFix/>
          </a:blip>
          <a:srcRect b="0" l="0" r="0" t="0"/>
          <a:stretch/>
        </p:blipFill>
        <p:spPr>
          <a:xfrm>
            <a:off x="5729250" y="2463193"/>
            <a:ext cx="108251" cy="247102"/>
          </a:xfrm>
          <a:prstGeom prst="rect">
            <a:avLst/>
          </a:prstGeom>
          <a:noFill/>
          <a:ln>
            <a:noFill/>
          </a:ln>
        </p:spPr>
      </p:pic>
      <p:pic>
        <p:nvPicPr>
          <p:cNvPr id="1817" name="Google Shape;1817;p148"/>
          <p:cNvPicPr preferRelativeResize="0"/>
          <p:nvPr/>
        </p:nvPicPr>
        <p:blipFill rotWithShape="1">
          <a:blip r:embed="rId12">
            <a:alphaModFix/>
          </a:blip>
          <a:srcRect b="0" l="0" r="0" t="0"/>
          <a:stretch/>
        </p:blipFill>
        <p:spPr>
          <a:xfrm>
            <a:off x="5817443" y="2737750"/>
            <a:ext cx="133326" cy="242000"/>
          </a:xfrm>
          <a:prstGeom prst="rect">
            <a:avLst/>
          </a:prstGeom>
          <a:noFill/>
          <a:ln>
            <a:noFill/>
          </a:ln>
        </p:spPr>
      </p:pic>
      <p:pic>
        <p:nvPicPr>
          <p:cNvPr id="1818" name="Google Shape;1818;p148"/>
          <p:cNvPicPr preferRelativeResize="0"/>
          <p:nvPr/>
        </p:nvPicPr>
        <p:blipFill rotWithShape="1">
          <a:blip r:embed="rId13">
            <a:alphaModFix/>
          </a:blip>
          <a:srcRect b="0" l="0" r="0" t="0"/>
          <a:stretch/>
        </p:blipFill>
        <p:spPr>
          <a:xfrm>
            <a:off x="5636966" y="2223801"/>
            <a:ext cx="297028" cy="182174"/>
          </a:xfrm>
          <a:prstGeom prst="rect">
            <a:avLst/>
          </a:prstGeom>
          <a:noFill/>
          <a:ln>
            <a:noFill/>
          </a:ln>
        </p:spPr>
      </p:pic>
      <p:pic>
        <p:nvPicPr>
          <p:cNvPr id="1819" name="Google Shape;1819;p148"/>
          <p:cNvPicPr preferRelativeResize="0"/>
          <p:nvPr/>
        </p:nvPicPr>
        <p:blipFill rotWithShape="1">
          <a:blip r:embed="rId14">
            <a:alphaModFix/>
          </a:blip>
          <a:srcRect b="0" l="0" r="0" t="0"/>
          <a:stretch/>
        </p:blipFill>
        <p:spPr>
          <a:xfrm>
            <a:off x="5950769" y="2241820"/>
            <a:ext cx="268897" cy="187980"/>
          </a:xfrm>
          <a:prstGeom prst="rect">
            <a:avLst/>
          </a:prstGeom>
          <a:noFill/>
          <a:ln>
            <a:noFill/>
          </a:ln>
        </p:spPr>
      </p:pic>
      <p:pic>
        <p:nvPicPr>
          <p:cNvPr id="1820" name="Google Shape;1820;p148"/>
          <p:cNvPicPr preferRelativeResize="0"/>
          <p:nvPr/>
        </p:nvPicPr>
        <p:blipFill rotWithShape="1">
          <a:blip r:embed="rId15">
            <a:alphaModFix/>
          </a:blip>
          <a:srcRect b="0" l="0" r="0" t="0"/>
          <a:stretch/>
        </p:blipFill>
        <p:spPr>
          <a:xfrm rot="558398">
            <a:off x="5636966" y="1929967"/>
            <a:ext cx="608745" cy="257013"/>
          </a:xfrm>
          <a:prstGeom prst="rect">
            <a:avLst/>
          </a:prstGeom>
          <a:noFill/>
          <a:ln>
            <a:noFill/>
          </a:ln>
        </p:spPr>
      </p:pic>
      <p:pic>
        <p:nvPicPr>
          <p:cNvPr id="1821" name="Google Shape;1821;p148"/>
          <p:cNvPicPr preferRelativeResize="0"/>
          <p:nvPr/>
        </p:nvPicPr>
        <p:blipFill rotWithShape="1">
          <a:blip r:embed="rId16">
            <a:alphaModFix/>
          </a:blip>
          <a:srcRect b="0" l="0" r="0" t="0"/>
          <a:stretch/>
        </p:blipFill>
        <p:spPr>
          <a:xfrm flipH="1" rot="268604">
            <a:off x="5698256" y="1922999"/>
            <a:ext cx="493262" cy="240261"/>
          </a:xfrm>
          <a:prstGeom prst="rect">
            <a:avLst/>
          </a:prstGeom>
          <a:noFill/>
          <a:ln>
            <a:noFill/>
          </a:ln>
        </p:spPr>
      </p:pic>
      <p:pic>
        <p:nvPicPr>
          <p:cNvPr descr="Imagen relacionada" id="1822" name="Google Shape;1822;p148"/>
          <p:cNvPicPr preferRelativeResize="0"/>
          <p:nvPr/>
        </p:nvPicPr>
        <p:blipFill rotWithShape="1">
          <a:blip r:embed="rId17">
            <a:alphaModFix/>
          </a:blip>
          <a:srcRect b="0" l="0" r="0" t="0"/>
          <a:stretch/>
        </p:blipFill>
        <p:spPr>
          <a:xfrm flipH="1">
            <a:off x="5903290" y="3027273"/>
            <a:ext cx="343941" cy="304319"/>
          </a:xfrm>
          <a:prstGeom prst="rect">
            <a:avLst/>
          </a:prstGeom>
          <a:noFill/>
          <a:ln>
            <a:noFill/>
          </a:ln>
        </p:spPr>
      </p:pic>
      <p:pic>
        <p:nvPicPr>
          <p:cNvPr descr="Imagen relacionada" id="1823" name="Google Shape;1823;p148"/>
          <p:cNvPicPr preferRelativeResize="0"/>
          <p:nvPr/>
        </p:nvPicPr>
        <p:blipFill rotWithShape="1">
          <a:blip r:embed="rId17">
            <a:alphaModFix/>
          </a:blip>
          <a:srcRect b="0" l="0" r="0" t="0"/>
          <a:stretch/>
        </p:blipFill>
        <p:spPr>
          <a:xfrm flipH="1">
            <a:off x="5664571" y="3024111"/>
            <a:ext cx="343941" cy="304319"/>
          </a:xfrm>
          <a:prstGeom prst="rect">
            <a:avLst/>
          </a:prstGeom>
          <a:noFill/>
          <a:ln>
            <a:noFill/>
          </a:ln>
        </p:spPr>
      </p:pic>
      <p:sp>
        <p:nvSpPr>
          <p:cNvPr id="1824" name="Google Shape;1824;p148"/>
          <p:cNvSpPr txBox="1"/>
          <p:nvPr/>
        </p:nvSpPr>
        <p:spPr>
          <a:xfrm>
            <a:off x="6459903" y="1497550"/>
            <a:ext cx="1728000" cy="179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50"/>
              <a:buFont typeface="Arial"/>
              <a:buNone/>
            </a:pPr>
            <a:r>
              <a:rPr b="0" i="0" lang="en" u="none" cap="none" strike="noStrike">
                <a:solidFill>
                  <a:srgbClr val="000000"/>
                </a:solidFill>
                <a:latin typeface="Arial"/>
                <a:ea typeface="Arial"/>
                <a:cs typeface="Arial"/>
                <a:sym typeface="Arial"/>
              </a:rPr>
              <a:t>aged cheese</a:t>
            </a:r>
            <a:endParaRPr b="0" i="0" u="none" cap="none" strike="noStrike">
              <a:solidFill>
                <a:srgbClr val="000000"/>
              </a:solidFill>
              <a:latin typeface="Arial"/>
              <a:ea typeface="Arial"/>
              <a:cs typeface="Arial"/>
              <a:sym typeface="Arial"/>
            </a:endParaRPr>
          </a:p>
        </p:txBody>
      </p:sp>
      <p:sp>
        <p:nvSpPr>
          <p:cNvPr id="1825" name="Google Shape;1825;p148"/>
          <p:cNvSpPr txBox="1"/>
          <p:nvPr/>
        </p:nvSpPr>
        <p:spPr>
          <a:xfrm>
            <a:off x="6459903" y="1193725"/>
            <a:ext cx="1300500" cy="223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50"/>
              <a:buFont typeface="Arial"/>
              <a:buNone/>
            </a:pPr>
            <a:r>
              <a:rPr b="0" i="0" lang="en" u="sng" cap="none" strike="noStrike">
                <a:solidFill>
                  <a:srgbClr val="000000"/>
                </a:solidFill>
                <a:latin typeface="Arial"/>
                <a:ea typeface="Arial"/>
                <a:cs typeface="Arial"/>
                <a:sym typeface="Arial"/>
              </a:rPr>
              <a:t>Must not eat</a:t>
            </a:r>
            <a:r>
              <a:rPr b="0" i="0" lang="en" u="none" cap="none" strike="noStrike">
                <a:solidFill>
                  <a:srgbClr val="000000"/>
                </a:solidFill>
                <a:latin typeface="Arial"/>
                <a:ea typeface="Arial"/>
                <a:cs typeface="Arial"/>
                <a:sym typeface="Arial"/>
              </a:rPr>
              <a:t>:</a:t>
            </a:r>
            <a:endParaRPr b="0" i="0" u="none" cap="none" strike="noStrike">
              <a:solidFill>
                <a:srgbClr val="000000"/>
              </a:solidFill>
              <a:latin typeface="Arial"/>
              <a:ea typeface="Arial"/>
              <a:cs typeface="Arial"/>
              <a:sym typeface="Arial"/>
            </a:endParaRPr>
          </a:p>
        </p:txBody>
      </p:sp>
      <p:sp>
        <p:nvSpPr>
          <p:cNvPr id="1826" name="Google Shape;1826;p148"/>
          <p:cNvSpPr txBox="1"/>
          <p:nvPr/>
        </p:nvSpPr>
        <p:spPr>
          <a:xfrm>
            <a:off x="6449621" y="1831575"/>
            <a:ext cx="1496400" cy="223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50"/>
              <a:buFont typeface="Arial"/>
              <a:buNone/>
            </a:pPr>
            <a:r>
              <a:rPr b="0" i="0" lang="en" u="none" cap="none" strike="noStrike">
                <a:solidFill>
                  <a:srgbClr val="000000"/>
                </a:solidFill>
                <a:latin typeface="Arial"/>
                <a:ea typeface="Arial"/>
                <a:cs typeface="Arial"/>
                <a:sym typeface="Arial"/>
              </a:rPr>
              <a:t>cured meats</a:t>
            </a:r>
            <a:endParaRPr b="0" i="0" u="none" cap="none" strike="noStrike">
              <a:solidFill>
                <a:srgbClr val="000000"/>
              </a:solidFill>
              <a:latin typeface="Arial"/>
              <a:ea typeface="Arial"/>
              <a:cs typeface="Arial"/>
              <a:sym typeface="Arial"/>
            </a:endParaRPr>
          </a:p>
        </p:txBody>
      </p:sp>
      <p:sp>
        <p:nvSpPr>
          <p:cNvPr id="1827" name="Google Shape;1827;p148"/>
          <p:cNvSpPr txBox="1"/>
          <p:nvPr/>
        </p:nvSpPr>
        <p:spPr>
          <a:xfrm>
            <a:off x="6447551" y="2122896"/>
            <a:ext cx="1771200" cy="166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50"/>
              <a:buFont typeface="Arial"/>
              <a:buNone/>
            </a:pPr>
            <a:r>
              <a:rPr b="0" i="0" lang="en" u="none" cap="none" strike="noStrike">
                <a:solidFill>
                  <a:srgbClr val="000000"/>
                </a:solidFill>
                <a:latin typeface="Arial"/>
                <a:ea typeface="Arial"/>
                <a:cs typeface="Arial"/>
                <a:sym typeface="Arial"/>
              </a:rPr>
              <a:t>fava beans</a:t>
            </a:r>
            <a:endParaRPr b="0" i="0" u="none" cap="none" strike="noStrike">
              <a:solidFill>
                <a:srgbClr val="000000"/>
              </a:solidFill>
              <a:latin typeface="Arial"/>
              <a:ea typeface="Arial"/>
              <a:cs typeface="Arial"/>
              <a:sym typeface="Arial"/>
            </a:endParaRPr>
          </a:p>
        </p:txBody>
      </p:sp>
      <p:sp>
        <p:nvSpPr>
          <p:cNvPr id="1828" name="Google Shape;1828;p148"/>
          <p:cNvSpPr txBox="1"/>
          <p:nvPr/>
        </p:nvSpPr>
        <p:spPr>
          <a:xfrm>
            <a:off x="6451091" y="2654225"/>
            <a:ext cx="1638900" cy="160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50"/>
              <a:buFont typeface="Arial"/>
              <a:buNone/>
            </a:pPr>
            <a:r>
              <a:rPr b="0" i="0" lang="en" u="none" cap="none" strike="sngStrike">
                <a:solidFill>
                  <a:srgbClr val="000000"/>
                </a:solidFill>
                <a:latin typeface="Arial"/>
                <a:ea typeface="Arial"/>
                <a:cs typeface="Arial"/>
                <a:sym typeface="Arial"/>
              </a:rPr>
              <a:t>wine</a:t>
            </a:r>
            <a:endParaRPr b="0" i="0" u="none" cap="none" strike="sngStrike">
              <a:solidFill>
                <a:srgbClr val="000000"/>
              </a:solidFill>
              <a:latin typeface="Arial"/>
              <a:ea typeface="Arial"/>
              <a:cs typeface="Arial"/>
              <a:sym typeface="Arial"/>
            </a:endParaRPr>
          </a:p>
        </p:txBody>
      </p:sp>
      <p:sp>
        <p:nvSpPr>
          <p:cNvPr id="1829" name="Google Shape;1829;p148"/>
          <p:cNvSpPr txBox="1"/>
          <p:nvPr/>
        </p:nvSpPr>
        <p:spPr>
          <a:xfrm>
            <a:off x="6443922" y="2384588"/>
            <a:ext cx="1977900" cy="193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50"/>
              <a:buFont typeface="Arial"/>
              <a:buNone/>
            </a:pPr>
            <a:r>
              <a:rPr b="0" i="0" lang="en" u="none" cap="none" strike="sngStrike">
                <a:solidFill>
                  <a:srgbClr val="000000"/>
                </a:solidFill>
                <a:latin typeface="Arial"/>
                <a:ea typeface="Arial"/>
                <a:cs typeface="Arial"/>
                <a:sym typeface="Arial"/>
              </a:rPr>
              <a:t>soy sauce,</a:t>
            </a:r>
            <a:r>
              <a:rPr lang="en" strike="sngStrike"/>
              <a:t> </a:t>
            </a:r>
            <a:r>
              <a:rPr b="0" i="0" lang="en" u="none" cap="none" strike="sngStrike">
                <a:solidFill>
                  <a:srgbClr val="000000"/>
                </a:solidFill>
                <a:latin typeface="Arial"/>
                <a:ea typeface="Arial"/>
                <a:cs typeface="Arial"/>
                <a:sym typeface="Arial"/>
              </a:rPr>
              <a:t>sauerkraut</a:t>
            </a:r>
            <a:endParaRPr strike="sngStrike"/>
          </a:p>
          <a:p>
            <a:pPr indent="0" lvl="0" marL="0" marR="0" rtl="0" algn="l">
              <a:lnSpc>
                <a:spcPct val="100000"/>
              </a:lnSpc>
              <a:spcBef>
                <a:spcPts val="0"/>
              </a:spcBef>
              <a:spcAft>
                <a:spcPts val="0"/>
              </a:spcAft>
              <a:buClr>
                <a:srgbClr val="000000"/>
              </a:buClr>
              <a:buSzPts val="850"/>
              <a:buFont typeface="Arial"/>
              <a:buNone/>
            </a:pPr>
            <a:r>
              <a:t/>
            </a:r>
            <a:endParaRPr b="0" i="0" u="none" cap="none" strike="noStrike">
              <a:solidFill>
                <a:srgbClr val="000000"/>
              </a:solidFill>
              <a:highlight>
                <a:srgbClr val="FFFF9F"/>
              </a:highlight>
              <a:latin typeface="Arial"/>
              <a:ea typeface="Arial"/>
              <a:cs typeface="Arial"/>
              <a:sym typeface="Arial"/>
            </a:endParaRPr>
          </a:p>
        </p:txBody>
      </p:sp>
      <p:sp>
        <p:nvSpPr>
          <p:cNvPr id="1830" name="Google Shape;1830;p148"/>
          <p:cNvSpPr txBox="1"/>
          <p:nvPr/>
        </p:nvSpPr>
        <p:spPr>
          <a:xfrm>
            <a:off x="5593026" y="-97291"/>
            <a:ext cx="656400" cy="248400"/>
          </a:xfrm>
          <a:prstGeom prst="rect">
            <a:avLst/>
          </a:prstGeom>
          <a:noFill/>
          <a:ln>
            <a:noFill/>
          </a:ln>
        </p:spPr>
        <p:txBody>
          <a:bodyPr anchorCtr="0" anchor="t" bIns="91425" lIns="91425" spcFirstLastPara="1" rIns="91425" wrap="square" tIns="91425">
            <a:noAutofit/>
          </a:bodyPr>
          <a:lstStyle/>
          <a:p>
            <a:pPr indent="0" lvl="0" marL="0" marR="0" rtl="0" algn="just">
              <a:lnSpc>
                <a:spcPct val="115000"/>
              </a:lnSpc>
              <a:spcBef>
                <a:spcPts val="0"/>
              </a:spcBef>
              <a:spcAft>
                <a:spcPts val="0"/>
              </a:spcAft>
              <a:buClr>
                <a:srgbClr val="000000"/>
              </a:buClr>
              <a:buSzPts val="850"/>
              <a:buFont typeface="Arial"/>
              <a:buNone/>
            </a:pPr>
            <a:r>
              <a:rPr lang="en"/>
              <a:t>“TIP”</a:t>
            </a:r>
            <a:endParaRPr b="0" i="0" u="none" cap="none" strike="noStrike">
              <a:solidFill>
                <a:srgbClr val="000000"/>
              </a:solidFill>
              <a:latin typeface="Arial"/>
              <a:ea typeface="Arial"/>
              <a:cs typeface="Arial"/>
              <a:sym typeface="Arial"/>
            </a:endParaRPr>
          </a:p>
        </p:txBody>
      </p:sp>
      <p:pic>
        <p:nvPicPr>
          <p:cNvPr descr="Tyramine.svg" id="1831" name="Google Shape;1831;p148"/>
          <p:cNvPicPr preferRelativeResize="0"/>
          <p:nvPr/>
        </p:nvPicPr>
        <p:blipFill rotWithShape="1">
          <a:blip r:embed="rId7">
            <a:alphaModFix/>
          </a:blip>
          <a:srcRect b="0" l="0" r="0" t="0"/>
          <a:stretch/>
        </p:blipFill>
        <p:spPr>
          <a:xfrm rot="-1923577">
            <a:off x="5138535" y="4661578"/>
            <a:ext cx="560956" cy="209796"/>
          </a:xfrm>
          <a:prstGeom prst="rect">
            <a:avLst/>
          </a:prstGeom>
          <a:noFill/>
          <a:ln>
            <a:noFill/>
          </a:ln>
        </p:spPr>
      </p:pic>
      <p:pic>
        <p:nvPicPr>
          <p:cNvPr id="1832" name="Google Shape;1832;p148"/>
          <p:cNvPicPr preferRelativeResize="0"/>
          <p:nvPr/>
        </p:nvPicPr>
        <p:blipFill rotWithShape="1">
          <a:blip r:embed="rId8">
            <a:alphaModFix/>
          </a:blip>
          <a:srcRect b="0" l="0" r="0" t="0"/>
          <a:stretch/>
        </p:blipFill>
        <p:spPr>
          <a:xfrm rot="-1923568">
            <a:off x="5286091" y="4743363"/>
            <a:ext cx="130591" cy="133378"/>
          </a:xfrm>
          <a:prstGeom prst="rect">
            <a:avLst/>
          </a:prstGeom>
          <a:noFill/>
          <a:ln>
            <a:noFill/>
          </a:ln>
        </p:spPr>
      </p:pic>
      <p:pic>
        <p:nvPicPr>
          <p:cNvPr descr="Tyramine.svg" id="1833" name="Google Shape;1833;p148"/>
          <p:cNvPicPr preferRelativeResize="0"/>
          <p:nvPr/>
        </p:nvPicPr>
        <p:blipFill rotWithShape="1">
          <a:blip r:embed="rId7">
            <a:alphaModFix/>
          </a:blip>
          <a:srcRect b="0" l="0" r="0" t="0"/>
          <a:stretch/>
        </p:blipFill>
        <p:spPr>
          <a:xfrm rot="-1923577">
            <a:off x="5361485" y="4800828"/>
            <a:ext cx="560956" cy="209796"/>
          </a:xfrm>
          <a:prstGeom prst="rect">
            <a:avLst/>
          </a:prstGeom>
          <a:noFill/>
          <a:ln>
            <a:noFill/>
          </a:ln>
        </p:spPr>
      </p:pic>
      <p:pic>
        <p:nvPicPr>
          <p:cNvPr id="1834" name="Google Shape;1834;p148"/>
          <p:cNvPicPr preferRelativeResize="0"/>
          <p:nvPr/>
        </p:nvPicPr>
        <p:blipFill rotWithShape="1">
          <a:blip r:embed="rId8">
            <a:alphaModFix/>
          </a:blip>
          <a:srcRect b="0" l="0" r="0" t="0"/>
          <a:stretch/>
        </p:blipFill>
        <p:spPr>
          <a:xfrm rot="-1923568">
            <a:off x="5509041" y="4882613"/>
            <a:ext cx="130591" cy="133378"/>
          </a:xfrm>
          <a:prstGeom prst="rect">
            <a:avLst/>
          </a:prstGeom>
          <a:noFill/>
          <a:ln>
            <a:noFill/>
          </a:ln>
        </p:spPr>
      </p:pic>
      <p:pic>
        <p:nvPicPr>
          <p:cNvPr descr="Tyramine.svg" id="1835" name="Google Shape;1835;p148"/>
          <p:cNvPicPr preferRelativeResize="0"/>
          <p:nvPr/>
        </p:nvPicPr>
        <p:blipFill rotWithShape="1">
          <a:blip r:embed="rId7">
            <a:alphaModFix/>
          </a:blip>
          <a:srcRect b="0" l="0" r="0" t="0"/>
          <a:stretch/>
        </p:blipFill>
        <p:spPr>
          <a:xfrm rot="2977766">
            <a:off x="6130950" y="4630405"/>
            <a:ext cx="595125" cy="222575"/>
          </a:xfrm>
          <a:prstGeom prst="rect">
            <a:avLst/>
          </a:prstGeom>
          <a:noFill/>
          <a:ln>
            <a:noFill/>
          </a:ln>
        </p:spPr>
      </p:pic>
      <p:pic>
        <p:nvPicPr>
          <p:cNvPr id="1836" name="Google Shape;1836;p148"/>
          <p:cNvPicPr preferRelativeResize="0"/>
          <p:nvPr/>
        </p:nvPicPr>
        <p:blipFill rotWithShape="1">
          <a:blip r:embed="rId8">
            <a:alphaModFix/>
          </a:blip>
          <a:srcRect b="0" l="0" r="0" t="0"/>
          <a:stretch/>
        </p:blipFill>
        <p:spPr>
          <a:xfrm rot="2977780">
            <a:off x="6306896" y="4603102"/>
            <a:ext cx="138547" cy="141503"/>
          </a:xfrm>
          <a:prstGeom prst="rect">
            <a:avLst/>
          </a:prstGeom>
          <a:noFill/>
          <a:ln>
            <a:noFill/>
          </a:ln>
        </p:spPr>
      </p:pic>
      <p:pic>
        <p:nvPicPr>
          <p:cNvPr descr="Tyramine.svg" id="1837" name="Google Shape;1837;p148"/>
          <p:cNvPicPr preferRelativeResize="0"/>
          <p:nvPr/>
        </p:nvPicPr>
        <p:blipFill rotWithShape="1">
          <a:blip r:embed="rId7">
            <a:alphaModFix/>
          </a:blip>
          <a:srcRect b="0" l="0" r="0" t="0"/>
          <a:stretch/>
        </p:blipFill>
        <p:spPr>
          <a:xfrm rot="3278655">
            <a:off x="5899387" y="4794443"/>
            <a:ext cx="595125" cy="222575"/>
          </a:xfrm>
          <a:prstGeom prst="rect">
            <a:avLst/>
          </a:prstGeom>
          <a:noFill/>
          <a:ln>
            <a:noFill/>
          </a:ln>
        </p:spPr>
      </p:pic>
      <p:pic>
        <p:nvPicPr>
          <p:cNvPr id="1838" name="Google Shape;1838;p148"/>
          <p:cNvPicPr preferRelativeResize="0"/>
          <p:nvPr/>
        </p:nvPicPr>
        <p:blipFill rotWithShape="1">
          <a:blip r:embed="rId8">
            <a:alphaModFix/>
          </a:blip>
          <a:srcRect b="0" l="0" r="0" t="0"/>
          <a:stretch/>
        </p:blipFill>
        <p:spPr>
          <a:xfrm rot="3278662">
            <a:off x="6081464" y="4762824"/>
            <a:ext cx="138547" cy="141503"/>
          </a:xfrm>
          <a:prstGeom prst="rect">
            <a:avLst/>
          </a:prstGeom>
          <a:noFill/>
          <a:ln>
            <a:noFill/>
          </a:ln>
        </p:spPr>
      </p:pic>
      <p:sp>
        <p:nvSpPr>
          <p:cNvPr id="1839" name="Google Shape;1839;p148"/>
          <p:cNvSpPr txBox="1"/>
          <p:nvPr/>
        </p:nvSpPr>
        <p:spPr>
          <a:xfrm>
            <a:off x="6451137" y="3011938"/>
            <a:ext cx="3012000" cy="584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50"/>
              <a:buFont typeface="Arial"/>
              <a:buNone/>
            </a:pPr>
            <a:r>
              <a:rPr lang="en"/>
              <a:t>Unpasteurized beer</a:t>
            </a:r>
            <a:r>
              <a:rPr b="0" i="0" lang="en" u="none" cap="none" strike="noStrike">
                <a:solidFill>
                  <a:srgbClr val="000000"/>
                </a:solidFill>
                <a:latin typeface="Arial"/>
                <a:ea typeface="Arial"/>
                <a:cs typeface="Arial"/>
                <a:sym typeface="Arial"/>
              </a:rPr>
              <a:t> </a:t>
            </a:r>
            <a:endParaRPr b="0" i="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50"/>
              <a:buFont typeface="Arial"/>
              <a:buNone/>
            </a:pPr>
            <a:r>
              <a:rPr lang="en" sz="1200"/>
              <a:t>  </a:t>
            </a:r>
            <a:r>
              <a:rPr b="0" i="0" lang="en" sz="1200" u="none" cap="none" strike="noStrike">
                <a:solidFill>
                  <a:srgbClr val="000000"/>
                </a:solidFill>
                <a:latin typeface="Arial"/>
                <a:ea typeface="Arial"/>
                <a:cs typeface="Arial"/>
                <a:sym typeface="Arial"/>
              </a:rPr>
              <a:t>(Bottled beer is</a:t>
            </a:r>
            <a:r>
              <a:rPr lang="en" sz="1200"/>
              <a:t> </a:t>
            </a:r>
            <a:r>
              <a:rPr lang="en" sz="1200" strike="sngStrike"/>
              <a:t>usually</a:t>
            </a:r>
            <a:r>
              <a:rPr lang="en" sz="1200"/>
              <a:t> OK, </a:t>
            </a:r>
            <a:endParaRPr sz="1200"/>
          </a:p>
          <a:p>
            <a:pPr indent="0" lvl="0" marL="0" marR="0" rtl="0" algn="l">
              <a:lnSpc>
                <a:spcPct val="100000"/>
              </a:lnSpc>
              <a:spcBef>
                <a:spcPts val="0"/>
              </a:spcBef>
              <a:spcAft>
                <a:spcPts val="0"/>
              </a:spcAft>
              <a:buClr>
                <a:srgbClr val="000000"/>
              </a:buClr>
              <a:buSzPts val="850"/>
              <a:buFont typeface="Arial"/>
              <a:buNone/>
            </a:pPr>
            <a:r>
              <a:rPr lang="en" sz="1200"/>
              <a:t>     </a:t>
            </a:r>
            <a:r>
              <a:rPr lang="en" sz="1200" strike="sngStrike">
                <a:solidFill>
                  <a:srgbClr val="000000"/>
                </a:solidFill>
              </a:rPr>
              <a:t>draught beer often not OK).</a:t>
            </a:r>
            <a:endParaRPr b="0" i="0" sz="1200" u="none" cap="none" strike="sngStrike">
              <a:solidFill>
                <a:srgbClr val="000000"/>
              </a:solidFill>
              <a:latin typeface="Arial"/>
              <a:ea typeface="Arial"/>
              <a:cs typeface="Arial"/>
              <a:sym typeface="Arial"/>
            </a:endParaRPr>
          </a:p>
        </p:txBody>
      </p:sp>
      <p:pic>
        <p:nvPicPr>
          <p:cNvPr id="1840" name="Google Shape;1840;p148"/>
          <p:cNvPicPr preferRelativeResize="0"/>
          <p:nvPr/>
        </p:nvPicPr>
        <p:blipFill rotWithShape="1">
          <a:blip r:embed="rId18">
            <a:alphaModFix/>
          </a:blip>
          <a:srcRect b="0" l="0" r="0" t="23687"/>
          <a:stretch/>
        </p:blipFill>
        <p:spPr>
          <a:xfrm>
            <a:off x="6510600" y="4010813"/>
            <a:ext cx="2438400" cy="203525"/>
          </a:xfrm>
          <a:prstGeom prst="rect">
            <a:avLst/>
          </a:prstGeom>
          <a:noFill/>
          <a:ln>
            <a:noFill/>
          </a:ln>
        </p:spPr>
      </p:pic>
      <p:pic>
        <p:nvPicPr>
          <p:cNvPr id="1841" name="Google Shape;1841;p148"/>
          <p:cNvPicPr preferRelativeResize="0"/>
          <p:nvPr/>
        </p:nvPicPr>
        <p:blipFill>
          <a:blip r:embed="rId19">
            <a:alphaModFix/>
          </a:blip>
          <a:stretch>
            <a:fillRect/>
          </a:stretch>
        </p:blipFill>
        <p:spPr>
          <a:xfrm>
            <a:off x="6905288" y="2724675"/>
            <a:ext cx="1905000" cy="238125"/>
          </a:xfrm>
          <a:prstGeom prst="rect">
            <a:avLst/>
          </a:prstGeom>
          <a:noFill/>
          <a:ln>
            <a:noFill/>
          </a:ln>
        </p:spPr>
      </p:pic>
      <p:grpSp>
        <p:nvGrpSpPr>
          <p:cNvPr id="1842" name="Google Shape;1842;p148"/>
          <p:cNvGrpSpPr/>
          <p:nvPr/>
        </p:nvGrpSpPr>
        <p:grpSpPr>
          <a:xfrm>
            <a:off x="148167" y="176082"/>
            <a:ext cx="4475675" cy="2140249"/>
            <a:chOff x="2348225" y="284925"/>
            <a:chExt cx="6914376" cy="3306425"/>
          </a:xfrm>
        </p:grpSpPr>
        <p:pic>
          <p:nvPicPr>
            <p:cNvPr id="1843" name="Google Shape;1843;p148"/>
            <p:cNvPicPr preferRelativeResize="0"/>
            <p:nvPr/>
          </p:nvPicPr>
          <p:blipFill rotWithShape="1">
            <a:blip r:embed="rId20">
              <a:alphaModFix/>
            </a:blip>
            <a:srcRect b="46729" l="0" r="0" t="0"/>
            <a:stretch/>
          </p:blipFill>
          <p:spPr>
            <a:xfrm>
              <a:off x="2348225" y="284925"/>
              <a:ext cx="6914376" cy="3306425"/>
            </a:xfrm>
            <a:prstGeom prst="rect">
              <a:avLst/>
            </a:prstGeom>
            <a:noFill/>
            <a:ln>
              <a:noFill/>
            </a:ln>
          </p:spPr>
        </p:pic>
        <p:cxnSp>
          <p:nvCxnSpPr>
            <p:cNvPr id="1844" name="Google Shape;1844;p148"/>
            <p:cNvCxnSpPr/>
            <p:nvPr/>
          </p:nvCxnSpPr>
          <p:spPr>
            <a:xfrm>
              <a:off x="4700575" y="851275"/>
              <a:ext cx="355500" cy="0"/>
            </a:xfrm>
            <a:prstGeom prst="straightConnector1">
              <a:avLst/>
            </a:prstGeom>
            <a:noFill/>
            <a:ln cap="flat" cmpd="sng" w="28575">
              <a:solidFill>
                <a:srgbClr val="9900FF"/>
              </a:solidFill>
              <a:prstDash val="solid"/>
              <a:round/>
              <a:headEnd len="med" w="med" type="none"/>
              <a:tailEnd len="med" w="med" type="none"/>
            </a:ln>
          </p:spPr>
        </p:cxnSp>
        <p:cxnSp>
          <p:nvCxnSpPr>
            <p:cNvPr id="1845" name="Google Shape;1845;p148"/>
            <p:cNvCxnSpPr/>
            <p:nvPr/>
          </p:nvCxnSpPr>
          <p:spPr>
            <a:xfrm>
              <a:off x="4152800" y="1267600"/>
              <a:ext cx="827700" cy="0"/>
            </a:xfrm>
            <a:prstGeom prst="straightConnector1">
              <a:avLst/>
            </a:prstGeom>
            <a:noFill/>
            <a:ln cap="flat" cmpd="sng" w="28575">
              <a:solidFill>
                <a:srgbClr val="9900FF"/>
              </a:solidFill>
              <a:prstDash val="solid"/>
              <a:round/>
              <a:headEnd len="med" w="med" type="none"/>
              <a:tailEnd len="med" w="med" type="none"/>
            </a:ln>
          </p:spPr>
        </p:cxnSp>
        <p:cxnSp>
          <p:nvCxnSpPr>
            <p:cNvPr id="1846" name="Google Shape;1846;p148"/>
            <p:cNvCxnSpPr/>
            <p:nvPr/>
          </p:nvCxnSpPr>
          <p:spPr>
            <a:xfrm>
              <a:off x="4152800" y="1938125"/>
              <a:ext cx="316200" cy="0"/>
            </a:xfrm>
            <a:prstGeom prst="straightConnector1">
              <a:avLst/>
            </a:prstGeom>
            <a:noFill/>
            <a:ln cap="flat" cmpd="sng" w="28575">
              <a:solidFill>
                <a:srgbClr val="9900FF"/>
              </a:solidFill>
              <a:prstDash val="solid"/>
              <a:round/>
              <a:headEnd len="med" w="med" type="none"/>
              <a:tailEnd len="med" w="med" type="none"/>
            </a:ln>
          </p:spPr>
        </p:cxnSp>
        <p:cxnSp>
          <p:nvCxnSpPr>
            <p:cNvPr id="1847" name="Google Shape;1847;p148"/>
            <p:cNvCxnSpPr/>
            <p:nvPr/>
          </p:nvCxnSpPr>
          <p:spPr>
            <a:xfrm>
              <a:off x="4152800" y="2160550"/>
              <a:ext cx="1463400" cy="0"/>
            </a:xfrm>
            <a:prstGeom prst="straightConnector1">
              <a:avLst/>
            </a:prstGeom>
            <a:noFill/>
            <a:ln cap="flat" cmpd="sng" w="28575">
              <a:solidFill>
                <a:srgbClr val="9900FF"/>
              </a:solidFill>
              <a:prstDash val="solid"/>
              <a:round/>
              <a:headEnd len="med" w="med" type="none"/>
              <a:tailEnd len="med" w="med" type="none"/>
            </a:ln>
          </p:spPr>
        </p:cxnSp>
        <p:cxnSp>
          <p:nvCxnSpPr>
            <p:cNvPr id="1848" name="Google Shape;1848;p148"/>
            <p:cNvCxnSpPr/>
            <p:nvPr/>
          </p:nvCxnSpPr>
          <p:spPr>
            <a:xfrm>
              <a:off x="4152800" y="2370608"/>
              <a:ext cx="897900" cy="0"/>
            </a:xfrm>
            <a:prstGeom prst="straightConnector1">
              <a:avLst/>
            </a:prstGeom>
            <a:noFill/>
            <a:ln cap="flat" cmpd="sng" w="28575">
              <a:solidFill>
                <a:srgbClr val="9900FF"/>
              </a:solidFill>
              <a:prstDash val="solid"/>
              <a:round/>
              <a:headEnd len="med" w="med" type="none"/>
              <a:tailEnd len="med" w="med" type="none"/>
            </a:ln>
          </p:spPr>
        </p:cxnSp>
        <p:sp>
          <p:nvSpPr>
            <p:cNvPr id="1849" name="Google Shape;1849;p148"/>
            <p:cNvSpPr/>
            <p:nvPr/>
          </p:nvSpPr>
          <p:spPr>
            <a:xfrm>
              <a:off x="4980500" y="2111575"/>
              <a:ext cx="1136400" cy="350100"/>
            </a:xfrm>
            <a:prstGeom prst="ellipse">
              <a:avLst/>
            </a:prstGeom>
            <a:noFill/>
            <a:ln cap="flat" cmpd="sng" w="28575">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0" name="Google Shape;1850;p148"/>
            <p:cNvSpPr/>
            <p:nvPr/>
          </p:nvSpPr>
          <p:spPr>
            <a:xfrm>
              <a:off x="5175975" y="818975"/>
              <a:ext cx="1506600" cy="323100"/>
            </a:xfrm>
            <a:prstGeom prst="ellipse">
              <a:avLst/>
            </a:prstGeom>
            <a:noFill/>
            <a:ln cap="flat" cmpd="sng" w="28575">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851" name="Google Shape;1851;p148"/>
          <p:cNvPicPr preferRelativeResize="0"/>
          <p:nvPr/>
        </p:nvPicPr>
        <p:blipFill>
          <a:blip r:embed="rId21">
            <a:alphaModFix/>
          </a:blip>
          <a:stretch>
            <a:fillRect/>
          </a:stretch>
        </p:blipFill>
        <p:spPr>
          <a:xfrm>
            <a:off x="6277400" y="1416937"/>
            <a:ext cx="472469" cy="426925"/>
          </a:xfrm>
          <a:prstGeom prst="rect">
            <a:avLst/>
          </a:prstGeom>
          <a:noFill/>
          <a:ln>
            <a:noFill/>
          </a:ln>
        </p:spPr>
      </p:pic>
      <p:pic>
        <p:nvPicPr>
          <p:cNvPr id="1852" name="Google Shape;1852;p148"/>
          <p:cNvPicPr preferRelativeResize="0"/>
          <p:nvPr/>
        </p:nvPicPr>
        <p:blipFill>
          <a:blip r:embed="rId21">
            <a:alphaModFix/>
          </a:blip>
          <a:stretch>
            <a:fillRect/>
          </a:stretch>
        </p:blipFill>
        <p:spPr>
          <a:xfrm>
            <a:off x="6277400" y="1738462"/>
            <a:ext cx="472469" cy="426925"/>
          </a:xfrm>
          <a:prstGeom prst="rect">
            <a:avLst/>
          </a:prstGeom>
          <a:noFill/>
          <a:ln>
            <a:noFill/>
          </a:ln>
        </p:spPr>
      </p:pic>
      <p:pic>
        <p:nvPicPr>
          <p:cNvPr id="1853" name="Google Shape;1853;p148"/>
          <p:cNvPicPr preferRelativeResize="0"/>
          <p:nvPr/>
        </p:nvPicPr>
        <p:blipFill>
          <a:blip r:embed="rId22">
            <a:alphaModFix/>
          </a:blip>
          <a:stretch>
            <a:fillRect/>
          </a:stretch>
        </p:blipFill>
        <p:spPr>
          <a:xfrm>
            <a:off x="6329588" y="2205513"/>
            <a:ext cx="197850" cy="297969"/>
          </a:xfrm>
          <a:prstGeom prst="rect">
            <a:avLst/>
          </a:prstGeom>
          <a:noFill/>
          <a:ln>
            <a:noFill/>
          </a:ln>
        </p:spPr>
      </p:pic>
      <p:pic>
        <p:nvPicPr>
          <p:cNvPr id="1854" name="Google Shape;1854;p148"/>
          <p:cNvPicPr preferRelativeResize="0"/>
          <p:nvPr/>
        </p:nvPicPr>
        <p:blipFill rotWithShape="1">
          <a:blip r:embed="rId23">
            <a:alphaModFix/>
          </a:blip>
          <a:srcRect b="0" l="0" r="0" t="57346"/>
          <a:stretch/>
        </p:blipFill>
        <p:spPr>
          <a:xfrm>
            <a:off x="193861" y="2300168"/>
            <a:ext cx="4351201" cy="1398799"/>
          </a:xfrm>
          <a:prstGeom prst="rect">
            <a:avLst/>
          </a:prstGeom>
          <a:noFill/>
          <a:ln>
            <a:noFill/>
          </a:ln>
        </p:spPr>
      </p:pic>
      <p:pic>
        <p:nvPicPr>
          <p:cNvPr id="1855" name="Google Shape;1855;p148"/>
          <p:cNvPicPr preferRelativeResize="0"/>
          <p:nvPr/>
        </p:nvPicPr>
        <p:blipFill>
          <a:blip r:embed="rId24">
            <a:alphaModFix/>
          </a:blip>
          <a:stretch>
            <a:fillRect/>
          </a:stretch>
        </p:blipFill>
        <p:spPr>
          <a:xfrm>
            <a:off x="260976" y="3741977"/>
            <a:ext cx="4158650" cy="1227250"/>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9" name="Shape 1859"/>
        <p:cNvGrpSpPr/>
        <p:nvPr/>
      </p:nvGrpSpPr>
      <p:grpSpPr>
        <a:xfrm>
          <a:off x="0" y="0"/>
          <a:ext cx="0" cy="0"/>
          <a:chOff x="0" y="0"/>
          <a:chExt cx="0" cy="0"/>
        </a:xfrm>
      </p:grpSpPr>
      <p:sp>
        <p:nvSpPr>
          <p:cNvPr id="1860" name="Google Shape;1860;p149"/>
          <p:cNvSpPr txBox="1"/>
          <p:nvPr>
            <p:ph idx="1" type="subTitle"/>
          </p:nvPr>
        </p:nvSpPr>
        <p:spPr>
          <a:xfrm>
            <a:off x="1004960" y="131333"/>
            <a:ext cx="32724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Carlat podcast</a:t>
            </a:r>
            <a:endParaRPr/>
          </a:p>
        </p:txBody>
      </p:sp>
      <p:pic>
        <p:nvPicPr>
          <p:cNvPr id="1861" name="Google Shape;1861;p149"/>
          <p:cNvPicPr preferRelativeResize="0"/>
          <p:nvPr/>
        </p:nvPicPr>
        <p:blipFill>
          <a:blip r:embed="rId3">
            <a:alphaModFix/>
          </a:blip>
          <a:stretch>
            <a:fillRect/>
          </a:stretch>
        </p:blipFill>
        <p:spPr>
          <a:xfrm>
            <a:off x="861885" y="161048"/>
            <a:ext cx="572225" cy="535600"/>
          </a:xfrm>
          <a:prstGeom prst="rect">
            <a:avLst/>
          </a:prstGeom>
          <a:noFill/>
          <a:ln>
            <a:noFill/>
          </a:ln>
        </p:spPr>
      </p:pic>
      <p:sp>
        <p:nvSpPr>
          <p:cNvPr id="1862" name="Google Shape;1862;p149"/>
          <p:cNvSpPr txBox="1"/>
          <p:nvPr>
            <p:ph idx="1" type="subTitle"/>
          </p:nvPr>
        </p:nvSpPr>
        <p:spPr>
          <a:xfrm>
            <a:off x="775075" y="869800"/>
            <a:ext cx="7547400" cy="39084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None/>
            </a:pPr>
            <a:r>
              <a:rPr lang="en" sz="2400">
                <a:solidFill>
                  <a:schemeClr val="dk1"/>
                </a:solidFill>
              </a:rPr>
              <a:t>Serotonin Syndrome</a:t>
            </a:r>
            <a:endParaRPr sz="2400">
              <a:solidFill>
                <a:schemeClr val="dk1"/>
              </a:solidFill>
            </a:endParaRPr>
          </a:p>
          <a:p>
            <a:pPr indent="-381000" lvl="0" marL="457200" rtl="0" algn="l">
              <a:lnSpc>
                <a:spcPct val="100000"/>
              </a:lnSpc>
              <a:spcBef>
                <a:spcPts val="1000"/>
              </a:spcBef>
              <a:spcAft>
                <a:spcPts val="0"/>
              </a:spcAft>
              <a:buClr>
                <a:schemeClr val="dk1"/>
              </a:buClr>
              <a:buSzPts val="2400"/>
              <a:buChar char="●"/>
            </a:pPr>
            <a:r>
              <a:rPr lang="en" sz="2400">
                <a:solidFill>
                  <a:schemeClr val="dk1"/>
                </a:solidFill>
              </a:rPr>
              <a:t>“Shaking, Sweaty, and Confused”</a:t>
            </a:r>
            <a:endParaRPr sz="2400">
              <a:solidFill>
                <a:schemeClr val="dk1"/>
              </a:solidFill>
            </a:endParaRPr>
          </a:p>
          <a:p>
            <a:pPr indent="-381000" lvl="1" marL="914400" rtl="0" algn="l">
              <a:lnSpc>
                <a:spcPct val="100000"/>
              </a:lnSpc>
              <a:spcBef>
                <a:spcPts val="1000"/>
              </a:spcBef>
              <a:spcAft>
                <a:spcPts val="0"/>
              </a:spcAft>
              <a:buClr>
                <a:schemeClr val="dk1"/>
              </a:buClr>
              <a:buSzPts val="2400"/>
              <a:buChar char="○"/>
            </a:pPr>
            <a:r>
              <a:rPr lang="en" sz="2400">
                <a:solidFill>
                  <a:schemeClr val="dk1"/>
                </a:solidFill>
              </a:rPr>
              <a:t>tremor, restless, twitching</a:t>
            </a:r>
            <a:endParaRPr sz="2400">
              <a:solidFill>
                <a:schemeClr val="dk1"/>
              </a:solidFill>
            </a:endParaRPr>
          </a:p>
          <a:p>
            <a:pPr indent="-381000" lvl="1" marL="914400" rtl="0" algn="l">
              <a:lnSpc>
                <a:spcPct val="100000"/>
              </a:lnSpc>
              <a:spcBef>
                <a:spcPts val="1000"/>
              </a:spcBef>
              <a:spcAft>
                <a:spcPts val="0"/>
              </a:spcAft>
              <a:buClr>
                <a:schemeClr val="dk1"/>
              </a:buClr>
              <a:buSzPts val="2400"/>
              <a:buChar char="○"/>
            </a:pPr>
            <a:r>
              <a:rPr lang="en" sz="2400">
                <a:solidFill>
                  <a:schemeClr val="dk1"/>
                </a:solidFill>
              </a:rPr>
              <a:t>fever and sweats</a:t>
            </a:r>
            <a:endParaRPr sz="2400">
              <a:solidFill>
                <a:schemeClr val="dk1"/>
              </a:solidFill>
            </a:endParaRPr>
          </a:p>
          <a:p>
            <a:pPr indent="-381000" lvl="1" marL="914400" rtl="0" algn="l">
              <a:lnSpc>
                <a:spcPct val="100000"/>
              </a:lnSpc>
              <a:spcBef>
                <a:spcPts val="1000"/>
              </a:spcBef>
              <a:spcAft>
                <a:spcPts val="1000"/>
              </a:spcAft>
              <a:buClr>
                <a:schemeClr val="dk1"/>
              </a:buClr>
              <a:buSzPts val="2400"/>
              <a:buChar char="○"/>
            </a:pPr>
            <a:r>
              <a:rPr lang="en" sz="2400">
                <a:solidFill>
                  <a:schemeClr val="dk1"/>
                </a:solidFill>
              </a:rPr>
              <a:t>delirious, unresponsive</a:t>
            </a:r>
            <a:endParaRPr sz="2400">
              <a:solidFill>
                <a:schemeClr val="dk1"/>
              </a:solidFill>
            </a:endParaRPr>
          </a:p>
        </p:txBody>
      </p:sp>
      <p:sp>
        <p:nvSpPr>
          <p:cNvPr id="1863" name="Google Shape;1863;p149"/>
          <p:cNvSpPr/>
          <p:nvPr/>
        </p:nvSpPr>
        <p:spPr>
          <a:xfrm>
            <a:off x="3986125" y="5792850"/>
            <a:ext cx="1288200" cy="6732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7" name="Shape 1867"/>
        <p:cNvGrpSpPr/>
        <p:nvPr/>
      </p:nvGrpSpPr>
      <p:grpSpPr>
        <a:xfrm>
          <a:off x="0" y="0"/>
          <a:ext cx="0" cy="0"/>
          <a:chOff x="0" y="0"/>
          <a:chExt cx="0" cy="0"/>
        </a:xfrm>
      </p:grpSpPr>
      <p:sp>
        <p:nvSpPr>
          <p:cNvPr id="1868" name="Google Shape;1868;p150"/>
          <p:cNvSpPr txBox="1"/>
          <p:nvPr/>
        </p:nvSpPr>
        <p:spPr>
          <a:xfrm>
            <a:off x="499550" y="224763"/>
            <a:ext cx="7077300" cy="3240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200"/>
              <a:buFont typeface="Arial"/>
              <a:buNone/>
            </a:pPr>
            <a:r>
              <a:rPr b="0" i="0" lang="en" sz="2400" u="none" cap="none" strike="noStrike">
                <a:solidFill>
                  <a:srgbClr val="000000"/>
                </a:solidFill>
                <a:latin typeface="Arial"/>
                <a:ea typeface="Arial"/>
                <a:cs typeface="Arial"/>
                <a:sym typeface="Arial"/>
              </a:rPr>
              <a:t>Serotonin Syndrome (5-HT Toxicity)</a:t>
            </a:r>
            <a:endParaRPr b="0" i="0" sz="2400" u="none" cap="none" strike="noStrike">
              <a:solidFill>
                <a:srgbClr val="000000"/>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1200"/>
              <a:buFont typeface="Arial"/>
              <a:buNone/>
            </a:pPr>
            <a:r>
              <a:rPr b="1" i="0" lang="en" sz="2400" u="none" cap="none" strike="noStrike">
                <a:solidFill>
                  <a:srgbClr val="000000"/>
                </a:solidFill>
                <a:latin typeface="Arial"/>
                <a:ea typeface="Arial"/>
                <a:cs typeface="Arial"/>
                <a:sym typeface="Arial"/>
              </a:rPr>
              <a:t> </a:t>
            </a:r>
            <a:endParaRPr b="0" i="0" sz="2400" u="none" cap="none" strike="noStrike">
              <a:solidFill>
                <a:srgbClr val="000000"/>
              </a:solidFill>
              <a:latin typeface="Arial"/>
              <a:ea typeface="Arial"/>
              <a:cs typeface="Arial"/>
              <a:sym typeface="Arial"/>
            </a:endParaRPr>
          </a:p>
        </p:txBody>
      </p:sp>
      <p:sp>
        <p:nvSpPr>
          <p:cNvPr id="1869" name="Google Shape;1869;p150"/>
          <p:cNvSpPr txBox="1"/>
          <p:nvPr/>
        </p:nvSpPr>
        <p:spPr>
          <a:xfrm>
            <a:off x="3582957" y="4498936"/>
            <a:ext cx="2367900" cy="7209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800"/>
              <a:buFont typeface="Arial"/>
              <a:buNone/>
            </a:pPr>
            <a:r>
              <a:rPr b="0" i="0" lang="en" sz="1800" u="none" cap="none" strike="noStrike">
                <a:solidFill>
                  <a:srgbClr val="000000"/>
                </a:solidFill>
                <a:latin typeface="Arial"/>
                <a:ea typeface="Arial"/>
                <a:cs typeface="Arial"/>
                <a:sym typeface="Arial"/>
              </a:rPr>
              <a:t>Fever </a:t>
            </a:r>
            <a:endParaRPr b="0" i="0" sz="18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800"/>
              <a:buFont typeface="Arial"/>
              <a:buNone/>
            </a:pPr>
            <a:r>
              <a:rPr b="0" i="0" lang="en" sz="1800" u="none" cap="none" strike="noStrike">
                <a:solidFill>
                  <a:srgbClr val="000000"/>
                </a:solidFill>
                <a:latin typeface="Arial"/>
                <a:ea typeface="Arial"/>
                <a:cs typeface="Arial"/>
                <a:sym typeface="Arial"/>
              </a:rPr>
              <a:t>45%</a:t>
            </a:r>
            <a:endParaRPr b="0" i="0" sz="1800" u="none" cap="none" strike="noStrike">
              <a:solidFill>
                <a:srgbClr val="000000"/>
              </a:solidFill>
              <a:latin typeface="Arial"/>
              <a:ea typeface="Arial"/>
              <a:cs typeface="Arial"/>
              <a:sym typeface="Arial"/>
            </a:endParaRPr>
          </a:p>
        </p:txBody>
      </p:sp>
      <p:pic>
        <p:nvPicPr>
          <p:cNvPr descr="clipped result image" id="1870" name="Google Shape;1870;p150"/>
          <p:cNvPicPr preferRelativeResize="0"/>
          <p:nvPr/>
        </p:nvPicPr>
        <p:blipFill rotWithShape="1">
          <a:blip r:embed="rId3">
            <a:alphaModFix/>
          </a:blip>
          <a:srcRect b="-7" l="0" r="0" t="23308"/>
          <a:stretch/>
        </p:blipFill>
        <p:spPr>
          <a:xfrm rot="-6543551">
            <a:off x="6586797" y="2185074"/>
            <a:ext cx="1568479" cy="1733050"/>
          </a:xfrm>
          <a:prstGeom prst="rect">
            <a:avLst/>
          </a:prstGeom>
          <a:noFill/>
          <a:ln>
            <a:noFill/>
          </a:ln>
        </p:spPr>
      </p:pic>
      <p:pic>
        <p:nvPicPr>
          <p:cNvPr descr="Resultado de imagen para curved arrow png" id="1871" name="Google Shape;1871;p150"/>
          <p:cNvPicPr preferRelativeResize="0"/>
          <p:nvPr/>
        </p:nvPicPr>
        <p:blipFill rotWithShape="1">
          <a:blip r:embed="rId4">
            <a:alphaModFix/>
          </a:blip>
          <a:srcRect b="0" l="0" r="0" t="0"/>
          <a:stretch/>
        </p:blipFill>
        <p:spPr>
          <a:xfrm rot="9751206">
            <a:off x="6622217" y="2787529"/>
            <a:ext cx="963339" cy="538245"/>
          </a:xfrm>
          <a:prstGeom prst="rect">
            <a:avLst/>
          </a:prstGeom>
          <a:noFill/>
          <a:ln>
            <a:noFill/>
          </a:ln>
        </p:spPr>
      </p:pic>
      <p:sp>
        <p:nvSpPr>
          <p:cNvPr id="1872" name="Google Shape;1872;p150"/>
          <p:cNvSpPr txBox="1"/>
          <p:nvPr/>
        </p:nvSpPr>
        <p:spPr>
          <a:xfrm>
            <a:off x="712925" y="1460925"/>
            <a:ext cx="2020800" cy="7209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800"/>
              <a:buFont typeface="Arial"/>
              <a:buNone/>
            </a:pPr>
            <a:r>
              <a:rPr b="0" i="0" lang="en" sz="1800" u="none" cap="none" strike="noStrike">
                <a:solidFill>
                  <a:srgbClr val="000000"/>
                </a:solidFill>
                <a:latin typeface="Arial"/>
                <a:ea typeface="Arial"/>
                <a:cs typeface="Arial"/>
                <a:sym typeface="Arial"/>
              </a:rPr>
              <a:t>Dilated pupils 30%</a:t>
            </a:r>
            <a:endParaRPr b="0" i="0" sz="1800" u="none" cap="none" strike="noStrike">
              <a:solidFill>
                <a:srgbClr val="000000"/>
              </a:solidFill>
              <a:latin typeface="Arial"/>
              <a:ea typeface="Arial"/>
              <a:cs typeface="Arial"/>
              <a:sym typeface="Arial"/>
            </a:endParaRPr>
          </a:p>
        </p:txBody>
      </p:sp>
      <p:pic>
        <p:nvPicPr>
          <p:cNvPr id="1873" name="Google Shape;1873;p150"/>
          <p:cNvPicPr preferRelativeResize="0"/>
          <p:nvPr/>
        </p:nvPicPr>
        <p:blipFill rotWithShape="1">
          <a:blip r:embed="rId5">
            <a:alphaModFix/>
          </a:blip>
          <a:srcRect b="0" l="0" r="0" t="0"/>
          <a:stretch/>
        </p:blipFill>
        <p:spPr>
          <a:xfrm>
            <a:off x="2185111" y="1438498"/>
            <a:ext cx="4479716" cy="3634618"/>
          </a:xfrm>
          <a:prstGeom prst="rect">
            <a:avLst/>
          </a:prstGeom>
          <a:noFill/>
          <a:ln>
            <a:noFill/>
          </a:ln>
        </p:spPr>
      </p:pic>
      <p:pic>
        <p:nvPicPr>
          <p:cNvPr id="1874" name="Google Shape;1874;p150"/>
          <p:cNvPicPr preferRelativeResize="0"/>
          <p:nvPr/>
        </p:nvPicPr>
        <p:blipFill rotWithShape="1">
          <a:blip r:embed="rId6">
            <a:alphaModFix/>
          </a:blip>
          <a:srcRect b="0" l="0" r="0" t="0"/>
          <a:stretch/>
        </p:blipFill>
        <p:spPr>
          <a:xfrm>
            <a:off x="1938992" y="1316572"/>
            <a:ext cx="4410457" cy="2999809"/>
          </a:xfrm>
          <a:prstGeom prst="rect">
            <a:avLst/>
          </a:prstGeom>
          <a:noFill/>
          <a:ln>
            <a:noFill/>
          </a:ln>
        </p:spPr>
      </p:pic>
      <p:sp>
        <p:nvSpPr>
          <p:cNvPr id="1875" name="Google Shape;1875;p150"/>
          <p:cNvSpPr txBox="1"/>
          <p:nvPr/>
        </p:nvSpPr>
        <p:spPr>
          <a:xfrm>
            <a:off x="1158413" y="2258030"/>
            <a:ext cx="1592100" cy="7209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800"/>
              <a:buFont typeface="Arial"/>
              <a:buNone/>
            </a:pPr>
            <a:r>
              <a:rPr b="0" i="0" lang="en" sz="1800" u="none" cap="none" strike="noStrike">
                <a:solidFill>
                  <a:srgbClr val="000000"/>
                </a:solidFill>
                <a:latin typeface="Arial"/>
                <a:ea typeface="Arial"/>
                <a:cs typeface="Arial"/>
                <a:sym typeface="Arial"/>
              </a:rPr>
              <a:t>Agitation</a:t>
            </a:r>
            <a:endParaRPr b="0" i="0" sz="1800" u="none" cap="none" strike="noStrike">
              <a:solidFill>
                <a:srgbClr val="000000"/>
              </a:solidFill>
              <a:latin typeface="Arial"/>
              <a:ea typeface="Arial"/>
              <a:cs typeface="Arial"/>
              <a:sym typeface="Arial"/>
            </a:endParaRPr>
          </a:p>
        </p:txBody>
      </p:sp>
      <p:sp>
        <p:nvSpPr>
          <p:cNvPr id="1876" name="Google Shape;1876;p150"/>
          <p:cNvSpPr txBox="1"/>
          <p:nvPr/>
        </p:nvSpPr>
        <p:spPr>
          <a:xfrm>
            <a:off x="1539425" y="3095319"/>
            <a:ext cx="1472700" cy="7209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800"/>
              <a:buFont typeface="Arial"/>
              <a:buNone/>
            </a:pPr>
            <a:r>
              <a:rPr b="0" i="0" lang="en" sz="1800" u="none" cap="none" strike="noStrike">
                <a:solidFill>
                  <a:srgbClr val="000000"/>
                </a:solidFill>
                <a:latin typeface="Arial"/>
                <a:ea typeface="Arial"/>
                <a:cs typeface="Arial"/>
                <a:sym typeface="Arial"/>
              </a:rPr>
              <a:t>Sweating</a:t>
            </a:r>
            <a:endParaRPr b="0" i="0" sz="1800" u="none" cap="none" strike="noStrike">
              <a:solidFill>
                <a:srgbClr val="000000"/>
              </a:solidFill>
              <a:latin typeface="Arial"/>
              <a:ea typeface="Arial"/>
              <a:cs typeface="Arial"/>
              <a:sym typeface="Arial"/>
            </a:endParaRPr>
          </a:p>
        </p:txBody>
      </p:sp>
      <p:grpSp>
        <p:nvGrpSpPr>
          <p:cNvPr id="1877" name="Google Shape;1877;p150"/>
          <p:cNvGrpSpPr/>
          <p:nvPr/>
        </p:nvGrpSpPr>
        <p:grpSpPr>
          <a:xfrm>
            <a:off x="3330425" y="3166750"/>
            <a:ext cx="1472700" cy="1595745"/>
            <a:chOff x="2873225" y="3014350"/>
            <a:chExt cx="1472700" cy="1595745"/>
          </a:xfrm>
        </p:grpSpPr>
        <p:pic>
          <p:nvPicPr>
            <p:cNvPr descr="Resultado de imagen para fire png" id="1878" name="Google Shape;1878;p150"/>
            <p:cNvPicPr preferRelativeResize="0"/>
            <p:nvPr/>
          </p:nvPicPr>
          <p:blipFill rotWithShape="1">
            <a:blip r:embed="rId7">
              <a:alphaModFix amt="56000"/>
            </a:blip>
            <a:srcRect b="0" l="0" r="0" t="0"/>
            <a:stretch/>
          </p:blipFill>
          <p:spPr>
            <a:xfrm>
              <a:off x="2873225" y="3416568"/>
              <a:ext cx="1472700" cy="1193527"/>
            </a:xfrm>
            <a:prstGeom prst="rect">
              <a:avLst/>
            </a:prstGeom>
            <a:noFill/>
            <a:ln>
              <a:noFill/>
            </a:ln>
          </p:spPr>
        </p:pic>
        <p:pic>
          <p:nvPicPr>
            <p:cNvPr descr="Resultado de imagen para steam hot water png" id="1879" name="Google Shape;1879;p150"/>
            <p:cNvPicPr preferRelativeResize="0"/>
            <p:nvPr/>
          </p:nvPicPr>
          <p:blipFill rotWithShape="1">
            <a:blip r:embed="rId8">
              <a:alphaModFix amt="40000"/>
            </a:blip>
            <a:srcRect b="29527" l="57763" r="0" t="0"/>
            <a:stretch/>
          </p:blipFill>
          <p:spPr>
            <a:xfrm>
              <a:off x="3447951" y="3014350"/>
              <a:ext cx="605769" cy="1460170"/>
            </a:xfrm>
            <a:prstGeom prst="rect">
              <a:avLst/>
            </a:prstGeom>
            <a:noFill/>
            <a:ln>
              <a:noFill/>
            </a:ln>
          </p:spPr>
        </p:pic>
      </p:grpSp>
      <p:sp>
        <p:nvSpPr>
          <p:cNvPr id="1880" name="Google Shape;1880;p150"/>
          <p:cNvSpPr txBox="1"/>
          <p:nvPr/>
        </p:nvSpPr>
        <p:spPr>
          <a:xfrm>
            <a:off x="1800375" y="1820848"/>
            <a:ext cx="804300" cy="324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1" i="0" lang="en" sz="800" u="none" cap="none" strike="noStrike">
                <a:solidFill>
                  <a:srgbClr val="FFFFFF"/>
                </a:solidFill>
                <a:latin typeface="Arial"/>
                <a:ea typeface="Arial"/>
                <a:cs typeface="Arial"/>
                <a:sym typeface="Arial"/>
              </a:rPr>
              <a:t>5-HT</a:t>
            </a:r>
            <a:endParaRPr b="1" i="0" sz="800" u="none" cap="none" strike="noStrike">
              <a:solidFill>
                <a:srgbClr val="FFFFFF"/>
              </a:solidFill>
              <a:latin typeface="Arial"/>
              <a:ea typeface="Arial"/>
              <a:cs typeface="Arial"/>
              <a:sym typeface="Arial"/>
            </a:endParaRPr>
          </a:p>
        </p:txBody>
      </p:sp>
      <p:sp>
        <p:nvSpPr>
          <p:cNvPr id="1881" name="Google Shape;1881;p150"/>
          <p:cNvSpPr txBox="1"/>
          <p:nvPr/>
        </p:nvSpPr>
        <p:spPr>
          <a:xfrm>
            <a:off x="7618032" y="3392350"/>
            <a:ext cx="2316600" cy="324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800"/>
              <a:buFont typeface="Arial"/>
              <a:buNone/>
            </a:pPr>
            <a:r>
              <a:rPr b="0" i="0" lang="en" sz="1800" u="none" cap="none" strike="noStrike">
                <a:solidFill>
                  <a:srgbClr val="000000"/>
                </a:solidFill>
                <a:latin typeface="Arial"/>
                <a:ea typeface="Arial"/>
                <a:cs typeface="Arial"/>
                <a:sym typeface="Arial"/>
              </a:rPr>
              <a:t>Hyperreflexia</a:t>
            </a:r>
            <a:endParaRPr b="0" i="0" sz="1800" u="none" cap="none" strike="noStrike">
              <a:solidFill>
                <a:srgbClr val="000000"/>
              </a:solidFill>
              <a:latin typeface="Arial"/>
              <a:ea typeface="Arial"/>
              <a:cs typeface="Arial"/>
              <a:sym typeface="Arial"/>
            </a:endParaRPr>
          </a:p>
        </p:txBody>
      </p:sp>
      <p:grpSp>
        <p:nvGrpSpPr>
          <p:cNvPr id="1882" name="Google Shape;1882;p150"/>
          <p:cNvGrpSpPr/>
          <p:nvPr/>
        </p:nvGrpSpPr>
        <p:grpSpPr>
          <a:xfrm>
            <a:off x="205925" y="357421"/>
            <a:ext cx="1257875" cy="708678"/>
            <a:chOff x="-251275" y="205021"/>
            <a:chExt cx="1257875" cy="708678"/>
          </a:xfrm>
        </p:grpSpPr>
        <p:pic>
          <p:nvPicPr>
            <p:cNvPr descr="clipped result image" id="1883" name="Google Shape;1883;p150"/>
            <p:cNvPicPr preferRelativeResize="0"/>
            <p:nvPr/>
          </p:nvPicPr>
          <p:blipFill rotWithShape="1">
            <a:blip r:embed="rId9">
              <a:alphaModFix/>
            </a:blip>
            <a:srcRect b="-7" l="0" r="0" t="23308"/>
            <a:stretch/>
          </p:blipFill>
          <p:spPr>
            <a:xfrm rot="-6543553">
              <a:off x="644064" y="313611"/>
              <a:ext cx="305822" cy="337911"/>
            </a:xfrm>
            <a:prstGeom prst="rect">
              <a:avLst/>
            </a:prstGeom>
            <a:noFill/>
            <a:ln>
              <a:noFill/>
            </a:ln>
          </p:spPr>
        </p:pic>
        <p:pic>
          <p:nvPicPr>
            <p:cNvPr id="1884" name="Google Shape;1884;p150"/>
            <p:cNvPicPr preferRelativeResize="0"/>
            <p:nvPr/>
          </p:nvPicPr>
          <p:blipFill rotWithShape="1">
            <a:blip r:embed="rId10">
              <a:alphaModFix/>
            </a:blip>
            <a:srcRect b="0" l="0" r="0" t="0"/>
            <a:stretch/>
          </p:blipFill>
          <p:spPr>
            <a:xfrm>
              <a:off x="-251275" y="205021"/>
              <a:ext cx="873457" cy="708678"/>
            </a:xfrm>
            <a:prstGeom prst="rect">
              <a:avLst/>
            </a:prstGeom>
            <a:noFill/>
            <a:ln>
              <a:noFill/>
            </a:ln>
          </p:spPr>
        </p:pic>
      </p:grpSp>
      <p:pic>
        <p:nvPicPr>
          <p:cNvPr descr="Resultado de imagen para reflex hammer png" id="1885" name="Google Shape;1885;p150"/>
          <p:cNvPicPr preferRelativeResize="0"/>
          <p:nvPr/>
        </p:nvPicPr>
        <p:blipFill rotWithShape="1">
          <a:blip r:embed="rId11">
            <a:alphaModFix/>
          </a:blip>
          <a:srcRect b="0" l="0" r="0" t="0"/>
          <a:stretch/>
        </p:blipFill>
        <p:spPr>
          <a:xfrm rot="9358927">
            <a:off x="6335333" y="3682686"/>
            <a:ext cx="1508977" cy="943121"/>
          </a:xfrm>
          <a:prstGeom prst="rect">
            <a:avLst/>
          </a:prstGeom>
          <a:noFill/>
          <a:ln>
            <a:noFill/>
          </a:ln>
        </p:spPr>
      </p:pic>
      <p:sp>
        <p:nvSpPr>
          <p:cNvPr id="1886" name="Google Shape;1886;p150"/>
          <p:cNvSpPr txBox="1"/>
          <p:nvPr/>
        </p:nvSpPr>
        <p:spPr>
          <a:xfrm>
            <a:off x="-973350" y="742088"/>
            <a:ext cx="7077300" cy="3240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200"/>
              <a:buFont typeface="Arial"/>
              <a:buNone/>
            </a:pPr>
            <a:r>
              <a:rPr b="1" lang="en" sz="2200"/>
              <a:t>“Twitchy frog”</a:t>
            </a:r>
            <a:r>
              <a:rPr b="1" i="0" lang="en" sz="2200" u="none" cap="none" strike="noStrike">
                <a:solidFill>
                  <a:srgbClr val="000000"/>
                </a:solidFill>
              </a:rPr>
              <a:t>  </a:t>
            </a:r>
            <a:endParaRPr b="1" i="0" sz="2200" u="none" cap="none" strike="noStrike">
              <a:solidFill>
                <a:srgbClr val="000000"/>
              </a:solidFill>
            </a:endParaRPr>
          </a:p>
        </p:txBody>
      </p:sp>
    </p:spTree>
  </p:cSld>
  <p:clrMapOvr>
    <a:masterClrMapping/>
  </p:clrMapOvr>
</p:sld>
</file>

<file path=ppt/slides/slide1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0" name="Shape 1890"/>
        <p:cNvGrpSpPr/>
        <p:nvPr/>
      </p:nvGrpSpPr>
      <p:grpSpPr>
        <a:xfrm>
          <a:off x="0" y="0"/>
          <a:ext cx="0" cy="0"/>
          <a:chOff x="0" y="0"/>
          <a:chExt cx="0" cy="0"/>
        </a:xfrm>
      </p:grpSpPr>
      <p:sp>
        <p:nvSpPr>
          <p:cNvPr id="1891" name="Google Shape;1891;p151"/>
          <p:cNvSpPr txBox="1"/>
          <p:nvPr>
            <p:ph idx="1" type="subTitle"/>
          </p:nvPr>
        </p:nvSpPr>
        <p:spPr>
          <a:xfrm>
            <a:off x="1004960" y="131333"/>
            <a:ext cx="32724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Carlat podcast</a:t>
            </a:r>
            <a:endParaRPr/>
          </a:p>
        </p:txBody>
      </p:sp>
      <p:pic>
        <p:nvPicPr>
          <p:cNvPr id="1892" name="Google Shape;1892;p151"/>
          <p:cNvPicPr preferRelativeResize="0"/>
          <p:nvPr/>
        </p:nvPicPr>
        <p:blipFill>
          <a:blip r:embed="rId3">
            <a:alphaModFix/>
          </a:blip>
          <a:stretch>
            <a:fillRect/>
          </a:stretch>
        </p:blipFill>
        <p:spPr>
          <a:xfrm>
            <a:off x="861885" y="161048"/>
            <a:ext cx="572225" cy="535600"/>
          </a:xfrm>
          <a:prstGeom prst="rect">
            <a:avLst/>
          </a:prstGeom>
          <a:noFill/>
          <a:ln>
            <a:noFill/>
          </a:ln>
        </p:spPr>
      </p:pic>
      <p:sp>
        <p:nvSpPr>
          <p:cNvPr id="1893" name="Google Shape;1893;p151"/>
          <p:cNvSpPr txBox="1"/>
          <p:nvPr>
            <p:ph idx="1" type="subTitle"/>
          </p:nvPr>
        </p:nvSpPr>
        <p:spPr>
          <a:xfrm>
            <a:off x="775075" y="869800"/>
            <a:ext cx="7547400" cy="3908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000">
                <a:solidFill>
                  <a:schemeClr val="dk1"/>
                </a:solidFill>
              </a:rPr>
              <a:t>Dr Aiken:</a:t>
            </a:r>
            <a:endParaRPr sz="2000">
              <a:solidFill>
                <a:schemeClr val="dk1"/>
              </a:solidFill>
            </a:endParaRPr>
          </a:p>
          <a:p>
            <a:pPr indent="0" lvl="0" marL="0" rtl="0" algn="l">
              <a:lnSpc>
                <a:spcPct val="100000"/>
              </a:lnSpc>
              <a:spcBef>
                <a:spcPts val="1000"/>
              </a:spcBef>
              <a:spcAft>
                <a:spcPts val="1000"/>
              </a:spcAft>
              <a:buNone/>
            </a:pPr>
            <a:r>
              <a:rPr lang="en" sz="2000">
                <a:solidFill>
                  <a:schemeClr val="dk1"/>
                </a:solidFill>
              </a:rPr>
              <a:t>Google </a:t>
            </a:r>
            <a:r>
              <a:rPr b="1" lang="en" sz="2000">
                <a:solidFill>
                  <a:schemeClr val="dk1"/>
                </a:solidFill>
              </a:rPr>
              <a:t>MAOI drug interactions</a:t>
            </a:r>
            <a:r>
              <a:rPr lang="en" sz="2000">
                <a:solidFill>
                  <a:schemeClr val="dk1"/>
                </a:solidFill>
              </a:rPr>
              <a:t> and it can seem like nearly every medication causes problems. </a:t>
            </a:r>
            <a:endParaRPr sz="2000">
              <a:solidFill>
                <a:schemeClr val="dk1"/>
              </a:solidFill>
            </a:endParaRPr>
          </a:p>
        </p:txBody>
      </p:sp>
      <p:sp>
        <p:nvSpPr>
          <p:cNvPr id="1894" name="Google Shape;1894;p151"/>
          <p:cNvSpPr/>
          <p:nvPr/>
        </p:nvSpPr>
        <p:spPr>
          <a:xfrm>
            <a:off x="3986125" y="5792850"/>
            <a:ext cx="1288200" cy="6732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26"/>
          <p:cNvSpPr txBox="1"/>
          <p:nvPr>
            <p:ph idx="1" type="subTitle"/>
          </p:nvPr>
        </p:nvSpPr>
        <p:spPr>
          <a:xfrm>
            <a:off x="1004960" y="131333"/>
            <a:ext cx="32724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Carlat podcast</a:t>
            </a:r>
            <a:endParaRPr/>
          </a:p>
        </p:txBody>
      </p:sp>
      <p:pic>
        <p:nvPicPr>
          <p:cNvPr id="146" name="Google Shape;146;p26"/>
          <p:cNvPicPr preferRelativeResize="0"/>
          <p:nvPr/>
        </p:nvPicPr>
        <p:blipFill>
          <a:blip r:embed="rId3">
            <a:alphaModFix/>
          </a:blip>
          <a:stretch>
            <a:fillRect/>
          </a:stretch>
        </p:blipFill>
        <p:spPr>
          <a:xfrm>
            <a:off x="861885" y="161048"/>
            <a:ext cx="572225" cy="535600"/>
          </a:xfrm>
          <a:prstGeom prst="rect">
            <a:avLst/>
          </a:prstGeom>
          <a:noFill/>
          <a:ln>
            <a:noFill/>
          </a:ln>
        </p:spPr>
      </p:pic>
      <p:sp>
        <p:nvSpPr>
          <p:cNvPr id="147" name="Google Shape;147;p26"/>
          <p:cNvSpPr txBox="1"/>
          <p:nvPr/>
        </p:nvSpPr>
        <p:spPr>
          <a:xfrm>
            <a:off x="861875" y="954225"/>
            <a:ext cx="5256600" cy="3555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Commandment #1</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Do not worsen mental illness with psychiatric medications</a:t>
            </a:r>
            <a:endParaRPr>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Do not start an antidepressant during mania</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Do not start stimulants during psychosis</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(No antidepressant monotherapy in bipolar I)</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(No stimulants in schizophrenia)</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(Don’t start a serotonergic antidepressant in bipolar)</a:t>
            </a:r>
            <a:endParaRPr sz="600">
              <a:solidFill>
                <a:schemeClr val="dk1"/>
              </a:solidFill>
            </a:endParaRPr>
          </a:p>
          <a:p>
            <a:pPr indent="0" lvl="0" marL="457200" rtl="0" algn="l">
              <a:lnSpc>
                <a:spcPct val="115000"/>
              </a:lnSpc>
              <a:spcBef>
                <a:spcPts val="0"/>
              </a:spcBef>
              <a:spcAft>
                <a:spcPts val="0"/>
              </a:spcAft>
              <a:buNone/>
            </a:pPr>
            <a:r>
              <a:t/>
            </a:r>
            <a:endParaRPr sz="6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Commandment #2</a:t>
            </a:r>
            <a:endParaRPr>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(In general) Don’t stop psych meds abruptly</a:t>
            </a:r>
            <a:endParaRPr sz="1200">
              <a:solidFill>
                <a:schemeClr val="dk1"/>
              </a:solidFill>
            </a:endParaRPr>
          </a:p>
          <a:p>
            <a:pPr indent="-304800" lvl="1" marL="914400" rtl="0" algn="l">
              <a:lnSpc>
                <a:spcPct val="115000"/>
              </a:lnSpc>
              <a:spcBef>
                <a:spcPts val="0"/>
              </a:spcBef>
              <a:spcAft>
                <a:spcPts val="0"/>
              </a:spcAft>
              <a:buClr>
                <a:schemeClr val="dk1"/>
              </a:buClr>
              <a:buSzPts val="1200"/>
              <a:buChar char="○"/>
            </a:pPr>
            <a:r>
              <a:rPr lang="en" sz="1200">
                <a:solidFill>
                  <a:schemeClr val="dk1"/>
                </a:solidFill>
              </a:rPr>
              <a:t>Serotonin discontinuation </a:t>
            </a:r>
            <a:endParaRPr sz="1200">
              <a:solidFill>
                <a:schemeClr val="dk1"/>
              </a:solidFill>
            </a:endParaRPr>
          </a:p>
          <a:p>
            <a:pPr indent="-304800" lvl="1" marL="914400" rtl="0" algn="l">
              <a:lnSpc>
                <a:spcPct val="115000"/>
              </a:lnSpc>
              <a:spcBef>
                <a:spcPts val="0"/>
              </a:spcBef>
              <a:spcAft>
                <a:spcPts val="0"/>
              </a:spcAft>
              <a:buClr>
                <a:schemeClr val="dk1"/>
              </a:buClr>
              <a:buSzPts val="1200"/>
              <a:buChar char="○"/>
            </a:pPr>
            <a:r>
              <a:rPr lang="en" sz="1200">
                <a:solidFill>
                  <a:schemeClr val="dk1"/>
                </a:solidFill>
              </a:rPr>
              <a:t>Rebound seizures</a:t>
            </a:r>
            <a:endParaRPr sz="1200">
              <a:solidFill>
                <a:schemeClr val="dk1"/>
              </a:solidFill>
            </a:endParaRPr>
          </a:p>
          <a:p>
            <a:pPr indent="-304800" lvl="1" marL="914400" rtl="0" algn="l">
              <a:lnSpc>
                <a:spcPct val="115000"/>
              </a:lnSpc>
              <a:spcBef>
                <a:spcPts val="0"/>
              </a:spcBef>
              <a:spcAft>
                <a:spcPts val="0"/>
              </a:spcAft>
              <a:buClr>
                <a:schemeClr val="dk1"/>
              </a:buClr>
              <a:buSzPts val="1200"/>
              <a:buChar char="○"/>
            </a:pPr>
            <a:r>
              <a:rPr lang="en" sz="1200">
                <a:solidFill>
                  <a:schemeClr val="dk1"/>
                </a:solidFill>
              </a:rPr>
              <a:t>Rebound suicidality (lithium)</a:t>
            </a:r>
            <a:endParaRPr sz="1200">
              <a:solidFill>
                <a:schemeClr val="dk1"/>
              </a:solidFill>
            </a:endParaRPr>
          </a:p>
          <a:p>
            <a:pPr indent="-304800" lvl="1" marL="914400" rtl="0" algn="l">
              <a:lnSpc>
                <a:spcPct val="115000"/>
              </a:lnSpc>
              <a:spcBef>
                <a:spcPts val="0"/>
              </a:spcBef>
              <a:spcAft>
                <a:spcPts val="0"/>
              </a:spcAft>
              <a:buClr>
                <a:schemeClr val="dk1"/>
              </a:buClr>
              <a:buSzPts val="1200"/>
              <a:buChar char="○"/>
            </a:pPr>
            <a:r>
              <a:rPr lang="en" sz="1200">
                <a:solidFill>
                  <a:schemeClr val="dk1"/>
                </a:solidFill>
              </a:rPr>
              <a:t>Rebound psychosis </a:t>
            </a:r>
            <a:endParaRPr sz="1200">
              <a:solidFill>
                <a:schemeClr val="dk1"/>
              </a:solidFill>
            </a:endParaRPr>
          </a:p>
          <a:p>
            <a:pPr indent="-304800" lvl="1" marL="914400" rtl="0" algn="l">
              <a:lnSpc>
                <a:spcPct val="115000"/>
              </a:lnSpc>
              <a:spcBef>
                <a:spcPts val="0"/>
              </a:spcBef>
              <a:spcAft>
                <a:spcPts val="0"/>
              </a:spcAft>
              <a:buClr>
                <a:schemeClr val="dk1"/>
              </a:buClr>
              <a:buSzPts val="1200"/>
              <a:buChar char="○"/>
            </a:pPr>
            <a:r>
              <a:rPr lang="en" sz="1200">
                <a:solidFill>
                  <a:schemeClr val="dk1"/>
                </a:solidFill>
              </a:rPr>
              <a:t>Rebound anxiety </a:t>
            </a:r>
            <a:endParaRPr sz="1200">
              <a:solidFill>
                <a:schemeClr val="dk1"/>
              </a:solidFill>
            </a:endParaRPr>
          </a:p>
          <a:p>
            <a:pPr indent="0" lvl="0" marL="0" rtl="0" algn="l">
              <a:lnSpc>
                <a:spcPct val="115000"/>
              </a:lnSpc>
              <a:spcBef>
                <a:spcPts val="0"/>
              </a:spcBef>
              <a:spcAft>
                <a:spcPts val="0"/>
              </a:spcAft>
              <a:buNone/>
            </a:pPr>
            <a:r>
              <a:t/>
            </a:r>
            <a:endParaRPr sz="1200"/>
          </a:p>
        </p:txBody>
      </p:sp>
    </p:spTree>
  </p:cSld>
  <p:clrMapOvr>
    <a:masterClrMapping/>
  </p:clrMapOvr>
</p:sld>
</file>

<file path=ppt/slides/slide1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8" name="Shape 1898"/>
        <p:cNvGrpSpPr/>
        <p:nvPr/>
      </p:nvGrpSpPr>
      <p:grpSpPr>
        <a:xfrm>
          <a:off x="0" y="0"/>
          <a:ext cx="0" cy="0"/>
          <a:chOff x="0" y="0"/>
          <a:chExt cx="0" cy="0"/>
        </a:xfrm>
      </p:grpSpPr>
      <p:sp>
        <p:nvSpPr>
          <p:cNvPr id="1899" name="Google Shape;1899;p152"/>
          <p:cNvSpPr txBox="1"/>
          <p:nvPr>
            <p:ph idx="1" type="subTitle"/>
          </p:nvPr>
        </p:nvSpPr>
        <p:spPr>
          <a:xfrm>
            <a:off x="1004960" y="131333"/>
            <a:ext cx="32724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Carlat podcast</a:t>
            </a:r>
            <a:endParaRPr/>
          </a:p>
        </p:txBody>
      </p:sp>
      <p:pic>
        <p:nvPicPr>
          <p:cNvPr id="1900" name="Google Shape;1900;p152"/>
          <p:cNvPicPr preferRelativeResize="0"/>
          <p:nvPr/>
        </p:nvPicPr>
        <p:blipFill>
          <a:blip r:embed="rId3">
            <a:alphaModFix/>
          </a:blip>
          <a:stretch>
            <a:fillRect/>
          </a:stretch>
        </p:blipFill>
        <p:spPr>
          <a:xfrm>
            <a:off x="861885" y="161048"/>
            <a:ext cx="572225" cy="535600"/>
          </a:xfrm>
          <a:prstGeom prst="rect">
            <a:avLst/>
          </a:prstGeom>
          <a:noFill/>
          <a:ln>
            <a:noFill/>
          </a:ln>
        </p:spPr>
      </p:pic>
      <p:sp>
        <p:nvSpPr>
          <p:cNvPr id="1901" name="Google Shape;1901;p152"/>
          <p:cNvSpPr txBox="1"/>
          <p:nvPr>
            <p:ph idx="1" type="subTitle"/>
          </p:nvPr>
        </p:nvSpPr>
        <p:spPr>
          <a:xfrm>
            <a:off x="775075" y="869800"/>
            <a:ext cx="7547400" cy="3908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000">
                <a:solidFill>
                  <a:schemeClr val="dk1"/>
                </a:solidFill>
              </a:rPr>
              <a:t>Dr Aiken:</a:t>
            </a:r>
            <a:endParaRPr sz="2000">
              <a:solidFill>
                <a:schemeClr val="dk1"/>
              </a:solidFill>
            </a:endParaRPr>
          </a:p>
          <a:p>
            <a:pPr indent="0" lvl="0" marL="0" rtl="0" algn="l">
              <a:lnSpc>
                <a:spcPct val="100000"/>
              </a:lnSpc>
              <a:spcBef>
                <a:spcPts val="1000"/>
              </a:spcBef>
              <a:spcAft>
                <a:spcPts val="0"/>
              </a:spcAft>
              <a:buNone/>
            </a:pPr>
            <a:r>
              <a:rPr lang="en" sz="2000">
                <a:solidFill>
                  <a:schemeClr val="dk1"/>
                </a:solidFill>
              </a:rPr>
              <a:t>Google </a:t>
            </a:r>
            <a:r>
              <a:rPr b="1" lang="en" sz="2000">
                <a:solidFill>
                  <a:schemeClr val="dk1"/>
                </a:solidFill>
              </a:rPr>
              <a:t>MAOI drug interactions</a:t>
            </a:r>
            <a:r>
              <a:rPr lang="en" sz="2000">
                <a:solidFill>
                  <a:schemeClr val="dk1"/>
                </a:solidFill>
              </a:rPr>
              <a:t> and it can seem like nearly every medication causes problems. </a:t>
            </a:r>
            <a:endParaRPr sz="2000">
              <a:solidFill>
                <a:schemeClr val="dk1"/>
              </a:solidFill>
            </a:endParaRPr>
          </a:p>
          <a:p>
            <a:pPr indent="0" lvl="0" marL="0" rtl="0" algn="l">
              <a:lnSpc>
                <a:spcPct val="100000"/>
              </a:lnSpc>
              <a:spcBef>
                <a:spcPts val="1000"/>
              </a:spcBef>
              <a:spcAft>
                <a:spcPts val="0"/>
              </a:spcAft>
              <a:buNone/>
            </a:pPr>
            <a:r>
              <a:rPr lang="en" sz="2000">
                <a:solidFill>
                  <a:schemeClr val="dk1"/>
                </a:solidFill>
              </a:rPr>
              <a:t>But </a:t>
            </a:r>
            <a:r>
              <a:rPr b="1" lang="en" sz="2000">
                <a:solidFill>
                  <a:schemeClr val="dk1"/>
                </a:solidFill>
              </a:rPr>
              <a:t>some of those warnings may be unwarranted</a:t>
            </a:r>
            <a:r>
              <a:rPr lang="en" sz="2000">
                <a:solidFill>
                  <a:schemeClr val="dk1"/>
                </a:solidFill>
              </a:rPr>
              <a:t>. Some meds got warnings early on, based on theoretical risks, meds like carbamazepine – whose resembles a tricyclic antidepressant - and the triptans for migraines. </a:t>
            </a:r>
            <a:endParaRPr sz="2000">
              <a:solidFill>
                <a:schemeClr val="dk1"/>
              </a:solidFill>
            </a:endParaRPr>
          </a:p>
          <a:p>
            <a:pPr indent="0" lvl="0" marL="0" rtl="0" algn="l">
              <a:lnSpc>
                <a:spcPct val="100000"/>
              </a:lnSpc>
              <a:spcBef>
                <a:spcPts val="1000"/>
              </a:spcBef>
              <a:spcAft>
                <a:spcPts val="1000"/>
              </a:spcAft>
              <a:buNone/>
            </a:pPr>
            <a:r>
              <a:t/>
            </a:r>
            <a:endParaRPr sz="2000">
              <a:solidFill>
                <a:schemeClr val="dk1"/>
              </a:solidFill>
            </a:endParaRPr>
          </a:p>
        </p:txBody>
      </p:sp>
      <p:sp>
        <p:nvSpPr>
          <p:cNvPr id="1902" name="Google Shape;1902;p152"/>
          <p:cNvSpPr/>
          <p:nvPr/>
        </p:nvSpPr>
        <p:spPr>
          <a:xfrm>
            <a:off x="3986125" y="5792850"/>
            <a:ext cx="1288200" cy="6732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6" name="Shape 1906"/>
        <p:cNvGrpSpPr/>
        <p:nvPr/>
      </p:nvGrpSpPr>
      <p:grpSpPr>
        <a:xfrm>
          <a:off x="0" y="0"/>
          <a:ext cx="0" cy="0"/>
          <a:chOff x="0" y="0"/>
          <a:chExt cx="0" cy="0"/>
        </a:xfrm>
      </p:grpSpPr>
      <p:sp>
        <p:nvSpPr>
          <p:cNvPr id="1907" name="Google Shape;1907;p153"/>
          <p:cNvSpPr txBox="1"/>
          <p:nvPr>
            <p:ph idx="1" type="subTitle"/>
          </p:nvPr>
        </p:nvSpPr>
        <p:spPr>
          <a:xfrm>
            <a:off x="1004960" y="131333"/>
            <a:ext cx="32724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Carlat podcast</a:t>
            </a:r>
            <a:endParaRPr/>
          </a:p>
        </p:txBody>
      </p:sp>
      <p:pic>
        <p:nvPicPr>
          <p:cNvPr id="1908" name="Google Shape;1908;p153"/>
          <p:cNvPicPr preferRelativeResize="0"/>
          <p:nvPr/>
        </p:nvPicPr>
        <p:blipFill>
          <a:blip r:embed="rId3">
            <a:alphaModFix/>
          </a:blip>
          <a:stretch>
            <a:fillRect/>
          </a:stretch>
        </p:blipFill>
        <p:spPr>
          <a:xfrm>
            <a:off x="861885" y="161048"/>
            <a:ext cx="572225" cy="535600"/>
          </a:xfrm>
          <a:prstGeom prst="rect">
            <a:avLst/>
          </a:prstGeom>
          <a:noFill/>
          <a:ln>
            <a:noFill/>
          </a:ln>
        </p:spPr>
      </p:pic>
      <p:sp>
        <p:nvSpPr>
          <p:cNvPr id="1909" name="Google Shape;1909;p153"/>
          <p:cNvSpPr txBox="1"/>
          <p:nvPr>
            <p:ph idx="1" type="subTitle"/>
          </p:nvPr>
        </p:nvSpPr>
        <p:spPr>
          <a:xfrm>
            <a:off x="775075" y="869800"/>
            <a:ext cx="7547400" cy="3908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000">
                <a:solidFill>
                  <a:schemeClr val="dk1"/>
                </a:solidFill>
              </a:rPr>
              <a:t>Dr Aiken:</a:t>
            </a:r>
            <a:endParaRPr sz="2000">
              <a:solidFill>
                <a:schemeClr val="dk1"/>
              </a:solidFill>
            </a:endParaRPr>
          </a:p>
          <a:p>
            <a:pPr indent="0" lvl="0" marL="0" rtl="0" algn="l">
              <a:lnSpc>
                <a:spcPct val="100000"/>
              </a:lnSpc>
              <a:spcBef>
                <a:spcPts val="1000"/>
              </a:spcBef>
              <a:spcAft>
                <a:spcPts val="0"/>
              </a:spcAft>
              <a:buNone/>
            </a:pPr>
            <a:r>
              <a:rPr lang="en" sz="2000">
                <a:solidFill>
                  <a:schemeClr val="dk1"/>
                </a:solidFill>
              </a:rPr>
              <a:t>Google </a:t>
            </a:r>
            <a:r>
              <a:rPr b="1" lang="en" sz="2000">
                <a:solidFill>
                  <a:schemeClr val="dk1"/>
                </a:solidFill>
              </a:rPr>
              <a:t>MAOI drug interactions</a:t>
            </a:r>
            <a:r>
              <a:rPr lang="en" sz="2000">
                <a:solidFill>
                  <a:schemeClr val="dk1"/>
                </a:solidFill>
              </a:rPr>
              <a:t> and it can seem like nearly every medication causes problems. </a:t>
            </a:r>
            <a:endParaRPr sz="2000">
              <a:solidFill>
                <a:schemeClr val="dk1"/>
              </a:solidFill>
            </a:endParaRPr>
          </a:p>
          <a:p>
            <a:pPr indent="0" lvl="0" marL="0" rtl="0" algn="l">
              <a:lnSpc>
                <a:spcPct val="100000"/>
              </a:lnSpc>
              <a:spcBef>
                <a:spcPts val="1000"/>
              </a:spcBef>
              <a:spcAft>
                <a:spcPts val="0"/>
              </a:spcAft>
              <a:buNone/>
            </a:pPr>
            <a:r>
              <a:rPr lang="en" sz="2000">
                <a:solidFill>
                  <a:schemeClr val="dk1"/>
                </a:solidFill>
              </a:rPr>
              <a:t>But </a:t>
            </a:r>
            <a:r>
              <a:rPr b="1" lang="en" sz="2000">
                <a:solidFill>
                  <a:schemeClr val="dk1"/>
                </a:solidFill>
              </a:rPr>
              <a:t>some of those warnings may be unwarranted</a:t>
            </a:r>
            <a:r>
              <a:rPr lang="en" sz="2000">
                <a:solidFill>
                  <a:schemeClr val="dk1"/>
                </a:solidFill>
              </a:rPr>
              <a:t>. Some meds got warnings early on, based on theoretical risks, meds like carbamazepine – whose resembles a tricyclic antidepressant - and the triptans for migraines. </a:t>
            </a:r>
            <a:endParaRPr sz="2000">
              <a:solidFill>
                <a:schemeClr val="dk1"/>
              </a:solidFill>
            </a:endParaRPr>
          </a:p>
          <a:p>
            <a:pPr indent="0" lvl="0" marL="0" rtl="0" algn="l">
              <a:lnSpc>
                <a:spcPct val="100000"/>
              </a:lnSpc>
              <a:spcBef>
                <a:spcPts val="1000"/>
              </a:spcBef>
              <a:spcAft>
                <a:spcPts val="0"/>
              </a:spcAft>
              <a:buNone/>
            </a:pPr>
            <a:r>
              <a:rPr lang="en" sz="2000">
                <a:solidFill>
                  <a:schemeClr val="dk1"/>
                </a:solidFill>
              </a:rPr>
              <a:t>The triptans are serotonergic</a:t>
            </a:r>
            <a:r>
              <a:rPr b="1" lang="en" sz="2000">
                <a:solidFill>
                  <a:schemeClr val="dk1"/>
                </a:solidFill>
              </a:rPr>
              <a:t> but do not act on the serotonin receptors involved in serotonin syndrome</a:t>
            </a:r>
            <a:r>
              <a:rPr lang="en" sz="2000">
                <a:solidFill>
                  <a:schemeClr val="dk1"/>
                </a:solidFill>
              </a:rPr>
              <a:t>. </a:t>
            </a:r>
            <a:endParaRPr sz="2000">
              <a:solidFill>
                <a:schemeClr val="dk1"/>
              </a:solidFill>
            </a:endParaRPr>
          </a:p>
          <a:p>
            <a:pPr indent="0" lvl="0" marL="0" rtl="0" algn="l">
              <a:lnSpc>
                <a:spcPct val="100000"/>
              </a:lnSpc>
              <a:spcBef>
                <a:spcPts val="1000"/>
              </a:spcBef>
              <a:spcAft>
                <a:spcPts val="1000"/>
              </a:spcAft>
              <a:buNone/>
            </a:pPr>
            <a:r>
              <a:t/>
            </a:r>
            <a:endParaRPr sz="2000">
              <a:solidFill>
                <a:schemeClr val="dk1"/>
              </a:solidFill>
            </a:endParaRPr>
          </a:p>
        </p:txBody>
      </p:sp>
      <p:sp>
        <p:nvSpPr>
          <p:cNvPr id="1910" name="Google Shape;1910;p153"/>
          <p:cNvSpPr/>
          <p:nvPr/>
        </p:nvSpPr>
        <p:spPr>
          <a:xfrm>
            <a:off x="3986125" y="5792850"/>
            <a:ext cx="1288200" cy="6732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4" name="Shape 1914"/>
        <p:cNvGrpSpPr/>
        <p:nvPr/>
      </p:nvGrpSpPr>
      <p:grpSpPr>
        <a:xfrm>
          <a:off x="0" y="0"/>
          <a:ext cx="0" cy="0"/>
          <a:chOff x="0" y="0"/>
          <a:chExt cx="0" cy="0"/>
        </a:xfrm>
      </p:grpSpPr>
      <p:sp>
        <p:nvSpPr>
          <p:cNvPr id="1915" name="Google Shape;1915;p154"/>
          <p:cNvSpPr txBox="1"/>
          <p:nvPr>
            <p:ph idx="1" type="subTitle"/>
          </p:nvPr>
        </p:nvSpPr>
        <p:spPr>
          <a:xfrm>
            <a:off x="1004960" y="131333"/>
            <a:ext cx="32724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Carlat podcast</a:t>
            </a:r>
            <a:endParaRPr/>
          </a:p>
        </p:txBody>
      </p:sp>
      <p:pic>
        <p:nvPicPr>
          <p:cNvPr id="1916" name="Google Shape;1916;p154"/>
          <p:cNvPicPr preferRelativeResize="0"/>
          <p:nvPr/>
        </p:nvPicPr>
        <p:blipFill>
          <a:blip r:embed="rId3">
            <a:alphaModFix/>
          </a:blip>
          <a:stretch>
            <a:fillRect/>
          </a:stretch>
        </p:blipFill>
        <p:spPr>
          <a:xfrm>
            <a:off x="861885" y="161048"/>
            <a:ext cx="572225" cy="535600"/>
          </a:xfrm>
          <a:prstGeom prst="rect">
            <a:avLst/>
          </a:prstGeom>
          <a:noFill/>
          <a:ln>
            <a:noFill/>
          </a:ln>
        </p:spPr>
      </p:pic>
      <p:sp>
        <p:nvSpPr>
          <p:cNvPr id="1917" name="Google Shape;1917;p154"/>
          <p:cNvSpPr txBox="1"/>
          <p:nvPr>
            <p:ph idx="1" type="subTitle"/>
          </p:nvPr>
        </p:nvSpPr>
        <p:spPr>
          <a:xfrm>
            <a:off x="775075" y="869800"/>
            <a:ext cx="7547400" cy="3908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000">
                <a:solidFill>
                  <a:schemeClr val="dk1"/>
                </a:solidFill>
              </a:rPr>
              <a:t>Dr Aiken:</a:t>
            </a:r>
            <a:endParaRPr sz="2000">
              <a:solidFill>
                <a:schemeClr val="dk1"/>
              </a:solidFill>
            </a:endParaRPr>
          </a:p>
          <a:p>
            <a:pPr indent="0" lvl="0" marL="0" rtl="0" algn="l">
              <a:lnSpc>
                <a:spcPct val="100000"/>
              </a:lnSpc>
              <a:spcBef>
                <a:spcPts val="1000"/>
              </a:spcBef>
              <a:spcAft>
                <a:spcPts val="0"/>
              </a:spcAft>
              <a:buNone/>
            </a:pPr>
            <a:r>
              <a:rPr lang="en" sz="2000">
                <a:solidFill>
                  <a:schemeClr val="dk1"/>
                </a:solidFill>
              </a:rPr>
              <a:t>Google </a:t>
            </a:r>
            <a:r>
              <a:rPr b="1" lang="en" sz="2000">
                <a:solidFill>
                  <a:schemeClr val="dk1"/>
                </a:solidFill>
              </a:rPr>
              <a:t>MAOI drug interactions</a:t>
            </a:r>
            <a:r>
              <a:rPr lang="en" sz="2000">
                <a:solidFill>
                  <a:schemeClr val="dk1"/>
                </a:solidFill>
              </a:rPr>
              <a:t> and it can seem like nearly every medication causes problems. </a:t>
            </a:r>
            <a:endParaRPr sz="2000">
              <a:solidFill>
                <a:schemeClr val="dk1"/>
              </a:solidFill>
            </a:endParaRPr>
          </a:p>
          <a:p>
            <a:pPr indent="0" lvl="0" marL="0" rtl="0" algn="l">
              <a:lnSpc>
                <a:spcPct val="100000"/>
              </a:lnSpc>
              <a:spcBef>
                <a:spcPts val="1000"/>
              </a:spcBef>
              <a:spcAft>
                <a:spcPts val="0"/>
              </a:spcAft>
              <a:buNone/>
            </a:pPr>
            <a:r>
              <a:rPr lang="en" sz="2000">
                <a:solidFill>
                  <a:schemeClr val="dk1"/>
                </a:solidFill>
              </a:rPr>
              <a:t>But </a:t>
            </a:r>
            <a:r>
              <a:rPr b="1" lang="en" sz="2000">
                <a:solidFill>
                  <a:schemeClr val="dk1"/>
                </a:solidFill>
              </a:rPr>
              <a:t>some of those warnings may be unwarranted</a:t>
            </a:r>
            <a:r>
              <a:rPr lang="en" sz="2000">
                <a:solidFill>
                  <a:schemeClr val="dk1"/>
                </a:solidFill>
              </a:rPr>
              <a:t>. Some meds got warnings early on, based on theoretical risks, meds like carbamazepine – whose resembles a tricyclic antidepressant - and the triptans for migraines. </a:t>
            </a:r>
            <a:endParaRPr sz="2000">
              <a:solidFill>
                <a:schemeClr val="dk1"/>
              </a:solidFill>
            </a:endParaRPr>
          </a:p>
          <a:p>
            <a:pPr indent="0" lvl="0" marL="0" rtl="0" algn="l">
              <a:lnSpc>
                <a:spcPct val="100000"/>
              </a:lnSpc>
              <a:spcBef>
                <a:spcPts val="1000"/>
              </a:spcBef>
              <a:spcAft>
                <a:spcPts val="0"/>
              </a:spcAft>
              <a:buNone/>
            </a:pPr>
            <a:r>
              <a:rPr lang="en" sz="2000">
                <a:solidFill>
                  <a:schemeClr val="dk1"/>
                </a:solidFill>
              </a:rPr>
              <a:t>The triptans are serotonergic</a:t>
            </a:r>
            <a:r>
              <a:rPr b="1" lang="en" sz="2000">
                <a:solidFill>
                  <a:schemeClr val="dk1"/>
                </a:solidFill>
              </a:rPr>
              <a:t> but do not act on the serotonin receptors involved in serotonin syndrome</a:t>
            </a:r>
            <a:r>
              <a:rPr lang="en" sz="2000">
                <a:solidFill>
                  <a:schemeClr val="dk1"/>
                </a:solidFill>
              </a:rPr>
              <a:t>. </a:t>
            </a:r>
            <a:endParaRPr sz="2000">
              <a:solidFill>
                <a:schemeClr val="dk1"/>
              </a:solidFill>
            </a:endParaRPr>
          </a:p>
          <a:p>
            <a:pPr indent="0" lvl="0" marL="0" rtl="0" algn="l">
              <a:lnSpc>
                <a:spcPct val="100000"/>
              </a:lnSpc>
              <a:spcBef>
                <a:spcPts val="1000"/>
              </a:spcBef>
              <a:spcAft>
                <a:spcPts val="1000"/>
              </a:spcAft>
              <a:buNone/>
            </a:pPr>
            <a:r>
              <a:rPr lang="en" sz="2000">
                <a:solidFill>
                  <a:schemeClr val="dk1"/>
                </a:solidFill>
              </a:rPr>
              <a:t>Large epidemiologic studies have </a:t>
            </a:r>
            <a:r>
              <a:rPr b="1" lang="en" sz="2000">
                <a:solidFill>
                  <a:schemeClr val="dk1"/>
                </a:solidFill>
              </a:rPr>
              <a:t>not</a:t>
            </a:r>
            <a:r>
              <a:rPr lang="en" sz="2000">
                <a:solidFill>
                  <a:schemeClr val="dk1"/>
                </a:solidFill>
              </a:rPr>
              <a:t> found increased rates of serotonin syndrome with these combinations. </a:t>
            </a:r>
            <a:endParaRPr sz="2000">
              <a:solidFill>
                <a:schemeClr val="dk1"/>
              </a:solidFill>
            </a:endParaRPr>
          </a:p>
        </p:txBody>
      </p:sp>
      <p:sp>
        <p:nvSpPr>
          <p:cNvPr id="1918" name="Google Shape;1918;p154"/>
          <p:cNvSpPr/>
          <p:nvPr/>
        </p:nvSpPr>
        <p:spPr>
          <a:xfrm>
            <a:off x="3986125" y="5792850"/>
            <a:ext cx="1288200" cy="6732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2" name="Shape 1922"/>
        <p:cNvGrpSpPr/>
        <p:nvPr/>
      </p:nvGrpSpPr>
      <p:grpSpPr>
        <a:xfrm>
          <a:off x="0" y="0"/>
          <a:ext cx="0" cy="0"/>
          <a:chOff x="0" y="0"/>
          <a:chExt cx="0" cy="0"/>
        </a:xfrm>
      </p:grpSpPr>
      <p:sp>
        <p:nvSpPr>
          <p:cNvPr id="1923" name="Google Shape;1923;p155"/>
          <p:cNvSpPr txBox="1"/>
          <p:nvPr>
            <p:ph idx="1" type="subTitle"/>
          </p:nvPr>
        </p:nvSpPr>
        <p:spPr>
          <a:xfrm>
            <a:off x="1004960" y="131333"/>
            <a:ext cx="32724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Carlat podcast</a:t>
            </a:r>
            <a:endParaRPr/>
          </a:p>
        </p:txBody>
      </p:sp>
      <p:pic>
        <p:nvPicPr>
          <p:cNvPr id="1924" name="Google Shape;1924;p155"/>
          <p:cNvPicPr preferRelativeResize="0"/>
          <p:nvPr/>
        </p:nvPicPr>
        <p:blipFill>
          <a:blip r:embed="rId3">
            <a:alphaModFix/>
          </a:blip>
          <a:stretch>
            <a:fillRect/>
          </a:stretch>
        </p:blipFill>
        <p:spPr>
          <a:xfrm>
            <a:off x="861885" y="161048"/>
            <a:ext cx="572225" cy="535600"/>
          </a:xfrm>
          <a:prstGeom prst="rect">
            <a:avLst/>
          </a:prstGeom>
          <a:noFill/>
          <a:ln>
            <a:noFill/>
          </a:ln>
        </p:spPr>
      </p:pic>
      <p:sp>
        <p:nvSpPr>
          <p:cNvPr id="1925" name="Google Shape;1925;p155"/>
          <p:cNvSpPr txBox="1"/>
          <p:nvPr>
            <p:ph idx="1" type="subTitle"/>
          </p:nvPr>
        </p:nvSpPr>
        <p:spPr>
          <a:xfrm>
            <a:off x="775075" y="869800"/>
            <a:ext cx="7547400" cy="3908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000">
                <a:solidFill>
                  <a:schemeClr val="dk1"/>
                </a:solidFill>
              </a:rPr>
              <a:t>Dr Aiken:</a:t>
            </a:r>
            <a:endParaRPr sz="2000">
              <a:solidFill>
                <a:schemeClr val="dk1"/>
              </a:solidFill>
            </a:endParaRPr>
          </a:p>
          <a:p>
            <a:pPr indent="0" lvl="0" marL="0" rtl="0" algn="l">
              <a:lnSpc>
                <a:spcPct val="100000"/>
              </a:lnSpc>
              <a:spcBef>
                <a:spcPts val="1000"/>
              </a:spcBef>
              <a:spcAft>
                <a:spcPts val="0"/>
              </a:spcAft>
              <a:buNone/>
            </a:pPr>
            <a:r>
              <a:rPr lang="en" sz="2000">
                <a:solidFill>
                  <a:schemeClr val="dk1"/>
                </a:solidFill>
              </a:rPr>
              <a:t>For our book Prescribing Psychotropics we gathered an up-to-date list of meds to avoid with MAOIs.</a:t>
            </a:r>
            <a:endParaRPr sz="2000">
              <a:solidFill>
                <a:schemeClr val="dk1"/>
              </a:solidFill>
            </a:endParaRPr>
          </a:p>
          <a:p>
            <a:pPr indent="0" lvl="0" marL="0" rtl="0" algn="l">
              <a:lnSpc>
                <a:spcPct val="100000"/>
              </a:lnSpc>
              <a:spcBef>
                <a:spcPts val="1000"/>
              </a:spcBef>
              <a:spcAft>
                <a:spcPts val="0"/>
              </a:spcAft>
              <a:buNone/>
            </a:pPr>
            <a:r>
              <a:t/>
            </a:r>
            <a:endParaRPr b="1" sz="2000">
              <a:solidFill>
                <a:schemeClr val="dk1"/>
              </a:solidFill>
            </a:endParaRPr>
          </a:p>
          <a:p>
            <a:pPr indent="0" lvl="0" marL="0" rtl="0" algn="l">
              <a:lnSpc>
                <a:spcPct val="100000"/>
              </a:lnSpc>
              <a:spcBef>
                <a:spcPts val="1000"/>
              </a:spcBef>
              <a:spcAft>
                <a:spcPts val="1000"/>
              </a:spcAft>
              <a:buNone/>
            </a:pPr>
            <a:r>
              <a:t/>
            </a:r>
            <a:endParaRPr sz="2000">
              <a:solidFill>
                <a:schemeClr val="dk1"/>
              </a:solidFill>
            </a:endParaRPr>
          </a:p>
        </p:txBody>
      </p:sp>
      <p:sp>
        <p:nvSpPr>
          <p:cNvPr id="1926" name="Google Shape;1926;p155"/>
          <p:cNvSpPr/>
          <p:nvPr/>
        </p:nvSpPr>
        <p:spPr>
          <a:xfrm>
            <a:off x="3986125" y="5792850"/>
            <a:ext cx="1288200" cy="6732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0" name="Shape 1930"/>
        <p:cNvGrpSpPr/>
        <p:nvPr/>
      </p:nvGrpSpPr>
      <p:grpSpPr>
        <a:xfrm>
          <a:off x="0" y="0"/>
          <a:ext cx="0" cy="0"/>
          <a:chOff x="0" y="0"/>
          <a:chExt cx="0" cy="0"/>
        </a:xfrm>
      </p:grpSpPr>
      <p:sp>
        <p:nvSpPr>
          <p:cNvPr id="1931" name="Google Shape;1931;p156"/>
          <p:cNvSpPr txBox="1"/>
          <p:nvPr>
            <p:ph idx="1" type="subTitle"/>
          </p:nvPr>
        </p:nvSpPr>
        <p:spPr>
          <a:xfrm>
            <a:off x="1004960" y="131333"/>
            <a:ext cx="32724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Carlat podcast</a:t>
            </a:r>
            <a:endParaRPr/>
          </a:p>
        </p:txBody>
      </p:sp>
      <p:pic>
        <p:nvPicPr>
          <p:cNvPr id="1932" name="Google Shape;1932;p156"/>
          <p:cNvPicPr preferRelativeResize="0"/>
          <p:nvPr/>
        </p:nvPicPr>
        <p:blipFill>
          <a:blip r:embed="rId3">
            <a:alphaModFix/>
          </a:blip>
          <a:stretch>
            <a:fillRect/>
          </a:stretch>
        </p:blipFill>
        <p:spPr>
          <a:xfrm>
            <a:off x="861885" y="161048"/>
            <a:ext cx="572225" cy="535600"/>
          </a:xfrm>
          <a:prstGeom prst="rect">
            <a:avLst/>
          </a:prstGeom>
          <a:noFill/>
          <a:ln>
            <a:noFill/>
          </a:ln>
        </p:spPr>
      </p:pic>
      <p:sp>
        <p:nvSpPr>
          <p:cNvPr id="1933" name="Google Shape;1933;p156"/>
          <p:cNvSpPr txBox="1"/>
          <p:nvPr>
            <p:ph idx="1" type="subTitle"/>
          </p:nvPr>
        </p:nvSpPr>
        <p:spPr>
          <a:xfrm>
            <a:off x="775075" y="869800"/>
            <a:ext cx="7547400" cy="3908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000">
                <a:solidFill>
                  <a:schemeClr val="dk1"/>
                </a:solidFill>
              </a:rPr>
              <a:t>Dr Aiken:</a:t>
            </a:r>
            <a:endParaRPr sz="2000">
              <a:solidFill>
                <a:schemeClr val="dk1"/>
              </a:solidFill>
            </a:endParaRPr>
          </a:p>
          <a:p>
            <a:pPr indent="0" lvl="0" marL="0" rtl="0" algn="l">
              <a:lnSpc>
                <a:spcPct val="100000"/>
              </a:lnSpc>
              <a:spcBef>
                <a:spcPts val="1000"/>
              </a:spcBef>
              <a:spcAft>
                <a:spcPts val="0"/>
              </a:spcAft>
              <a:buNone/>
            </a:pPr>
            <a:r>
              <a:rPr lang="en" sz="2000">
                <a:solidFill>
                  <a:schemeClr val="dk1"/>
                </a:solidFill>
              </a:rPr>
              <a:t>For our book Prescribing Psychotropics we gathered an up-to-date list of meds to avoid with MAOIs.</a:t>
            </a:r>
            <a:endParaRPr sz="2000">
              <a:solidFill>
                <a:schemeClr val="dk1"/>
              </a:solidFill>
            </a:endParaRPr>
          </a:p>
          <a:p>
            <a:pPr indent="0" lvl="0" marL="0" rtl="0" algn="l">
              <a:lnSpc>
                <a:spcPct val="100000"/>
              </a:lnSpc>
              <a:spcBef>
                <a:spcPts val="1000"/>
              </a:spcBef>
              <a:spcAft>
                <a:spcPts val="0"/>
              </a:spcAft>
              <a:buNone/>
            </a:pPr>
            <a:r>
              <a:rPr lang="en" sz="2000">
                <a:solidFill>
                  <a:schemeClr val="dk1"/>
                </a:solidFill>
              </a:rPr>
              <a:t>It includes all the SSRIs and SNRIs, the MAOIs, vortioxetine, vilazodone, the tricyclics – mainly clomipramine and imipramine; possibly trazodone and nefazodone; ketamine, esketamine, and </a:t>
            </a:r>
            <a:r>
              <a:rPr b="1" lang="en" sz="2000">
                <a:solidFill>
                  <a:schemeClr val="dk1"/>
                </a:solidFill>
              </a:rPr>
              <a:t>possibly lithium and buspirone.</a:t>
            </a:r>
            <a:endParaRPr b="1" sz="2000">
              <a:solidFill>
                <a:schemeClr val="dk1"/>
              </a:solidFill>
            </a:endParaRPr>
          </a:p>
          <a:p>
            <a:pPr indent="0" lvl="0" marL="0" rtl="0" algn="l">
              <a:lnSpc>
                <a:spcPct val="100000"/>
              </a:lnSpc>
              <a:spcBef>
                <a:spcPts val="1000"/>
              </a:spcBef>
              <a:spcAft>
                <a:spcPts val="1000"/>
              </a:spcAft>
              <a:buNone/>
            </a:pPr>
            <a:r>
              <a:t/>
            </a:r>
            <a:endParaRPr sz="2000">
              <a:solidFill>
                <a:schemeClr val="dk1"/>
              </a:solidFill>
            </a:endParaRPr>
          </a:p>
        </p:txBody>
      </p:sp>
      <p:sp>
        <p:nvSpPr>
          <p:cNvPr id="1934" name="Google Shape;1934;p156"/>
          <p:cNvSpPr/>
          <p:nvPr/>
        </p:nvSpPr>
        <p:spPr>
          <a:xfrm>
            <a:off x="3986125" y="5792850"/>
            <a:ext cx="1288200" cy="6732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935" name="Google Shape;1935;p156"/>
          <p:cNvPicPr preferRelativeResize="0"/>
          <p:nvPr/>
        </p:nvPicPr>
        <p:blipFill>
          <a:blip r:embed="rId4">
            <a:alphaModFix/>
          </a:blip>
          <a:stretch>
            <a:fillRect/>
          </a:stretch>
        </p:blipFill>
        <p:spPr>
          <a:xfrm>
            <a:off x="7738500" y="191536"/>
            <a:ext cx="1288200" cy="1904989"/>
          </a:xfrm>
          <a:prstGeom prst="rect">
            <a:avLst/>
          </a:prstGeom>
          <a:noFill/>
          <a:ln>
            <a:noFill/>
          </a:ln>
        </p:spPr>
      </p:pic>
    </p:spTree>
  </p:cSld>
  <p:clrMapOvr>
    <a:masterClrMapping/>
  </p:clrMapOvr>
</p:sld>
</file>

<file path=ppt/slides/slide1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9" name="Shape 1939"/>
        <p:cNvGrpSpPr/>
        <p:nvPr/>
      </p:nvGrpSpPr>
      <p:grpSpPr>
        <a:xfrm>
          <a:off x="0" y="0"/>
          <a:ext cx="0" cy="0"/>
          <a:chOff x="0" y="0"/>
          <a:chExt cx="0" cy="0"/>
        </a:xfrm>
      </p:grpSpPr>
      <p:sp>
        <p:nvSpPr>
          <p:cNvPr id="1940" name="Google Shape;1940;p157"/>
          <p:cNvSpPr txBox="1"/>
          <p:nvPr>
            <p:ph idx="1" type="subTitle"/>
          </p:nvPr>
        </p:nvSpPr>
        <p:spPr>
          <a:xfrm>
            <a:off x="1004960" y="131333"/>
            <a:ext cx="32724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Carlat podcast</a:t>
            </a:r>
            <a:endParaRPr/>
          </a:p>
        </p:txBody>
      </p:sp>
      <p:pic>
        <p:nvPicPr>
          <p:cNvPr id="1941" name="Google Shape;1941;p157"/>
          <p:cNvPicPr preferRelativeResize="0"/>
          <p:nvPr/>
        </p:nvPicPr>
        <p:blipFill>
          <a:blip r:embed="rId3">
            <a:alphaModFix/>
          </a:blip>
          <a:stretch>
            <a:fillRect/>
          </a:stretch>
        </p:blipFill>
        <p:spPr>
          <a:xfrm>
            <a:off x="861885" y="161048"/>
            <a:ext cx="572225" cy="535600"/>
          </a:xfrm>
          <a:prstGeom prst="rect">
            <a:avLst/>
          </a:prstGeom>
          <a:noFill/>
          <a:ln>
            <a:noFill/>
          </a:ln>
        </p:spPr>
      </p:pic>
      <p:sp>
        <p:nvSpPr>
          <p:cNvPr id="1942" name="Google Shape;1942;p157"/>
          <p:cNvSpPr txBox="1"/>
          <p:nvPr>
            <p:ph idx="1" type="subTitle"/>
          </p:nvPr>
        </p:nvSpPr>
        <p:spPr>
          <a:xfrm>
            <a:off x="775075" y="869800"/>
            <a:ext cx="7547400" cy="3908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000">
                <a:solidFill>
                  <a:schemeClr val="dk1"/>
                </a:solidFill>
              </a:rPr>
              <a:t>KELLIE NEWSOME: </a:t>
            </a:r>
            <a:endParaRPr sz="2000">
              <a:solidFill>
                <a:schemeClr val="dk1"/>
              </a:solidFill>
            </a:endParaRPr>
          </a:p>
          <a:p>
            <a:pPr indent="0" lvl="0" marL="0" rtl="0" algn="l">
              <a:lnSpc>
                <a:spcPct val="100000"/>
              </a:lnSpc>
              <a:spcBef>
                <a:spcPts val="1000"/>
              </a:spcBef>
              <a:spcAft>
                <a:spcPts val="0"/>
              </a:spcAft>
              <a:buClr>
                <a:schemeClr val="dk1"/>
              </a:buClr>
              <a:buSzPts val="1100"/>
              <a:buFont typeface="Arial"/>
              <a:buNone/>
            </a:pPr>
            <a:r>
              <a:rPr lang="en" sz="2000">
                <a:solidFill>
                  <a:schemeClr val="dk1"/>
                </a:solidFill>
              </a:rPr>
              <a:t>We have to say “possibly” on some of these because clinical studies are not exactly possible to conduct here.</a:t>
            </a:r>
            <a:endParaRPr sz="2000">
              <a:solidFill>
                <a:schemeClr val="dk1"/>
              </a:solidFill>
            </a:endParaRPr>
          </a:p>
          <a:p>
            <a:pPr indent="0" lvl="0" marL="0" rtl="0" algn="l">
              <a:lnSpc>
                <a:spcPct val="100000"/>
              </a:lnSpc>
              <a:spcBef>
                <a:spcPts val="1000"/>
              </a:spcBef>
              <a:spcAft>
                <a:spcPts val="0"/>
              </a:spcAft>
              <a:buClr>
                <a:schemeClr val="dk1"/>
              </a:buClr>
              <a:buSzPts val="1100"/>
              <a:buFont typeface="Arial"/>
              <a:buNone/>
            </a:pPr>
            <a:r>
              <a:t/>
            </a:r>
            <a:endParaRPr sz="2000">
              <a:solidFill>
                <a:schemeClr val="dk1"/>
              </a:solidFill>
            </a:endParaRPr>
          </a:p>
          <a:p>
            <a:pPr indent="0" lvl="0" marL="0" rtl="0" algn="l">
              <a:lnSpc>
                <a:spcPct val="100000"/>
              </a:lnSpc>
              <a:spcBef>
                <a:spcPts val="1000"/>
              </a:spcBef>
              <a:spcAft>
                <a:spcPts val="0"/>
              </a:spcAft>
              <a:buClr>
                <a:schemeClr val="dk1"/>
              </a:buClr>
              <a:buSzPts val="1100"/>
              <a:buFont typeface="Arial"/>
              <a:buNone/>
            </a:pPr>
            <a:r>
              <a:rPr lang="en" sz="2000">
                <a:solidFill>
                  <a:schemeClr val="dk1"/>
                </a:solidFill>
              </a:rPr>
              <a:t>The list also includes an antipsychotic – ziprasidone – which is a serotonin 1A agonist with a track record for triggering serotonin syndrome in case reports.</a:t>
            </a:r>
            <a:endParaRPr sz="2000">
              <a:solidFill>
                <a:schemeClr val="dk1"/>
              </a:solidFill>
            </a:endParaRPr>
          </a:p>
          <a:p>
            <a:pPr indent="0" lvl="0" marL="0" rtl="0" algn="l">
              <a:lnSpc>
                <a:spcPct val="100000"/>
              </a:lnSpc>
              <a:spcBef>
                <a:spcPts val="1000"/>
              </a:spcBef>
              <a:spcAft>
                <a:spcPts val="1000"/>
              </a:spcAft>
              <a:buNone/>
            </a:pPr>
            <a:r>
              <a:t/>
            </a:r>
            <a:endParaRPr sz="2000">
              <a:solidFill>
                <a:schemeClr val="dk1"/>
              </a:solidFill>
            </a:endParaRPr>
          </a:p>
        </p:txBody>
      </p:sp>
      <p:sp>
        <p:nvSpPr>
          <p:cNvPr id="1943" name="Google Shape;1943;p157"/>
          <p:cNvSpPr/>
          <p:nvPr/>
        </p:nvSpPr>
        <p:spPr>
          <a:xfrm>
            <a:off x="5311750" y="2564700"/>
            <a:ext cx="1436700" cy="3438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7" name="Shape 1947"/>
        <p:cNvGrpSpPr/>
        <p:nvPr/>
      </p:nvGrpSpPr>
      <p:grpSpPr>
        <a:xfrm>
          <a:off x="0" y="0"/>
          <a:ext cx="0" cy="0"/>
          <a:chOff x="0" y="0"/>
          <a:chExt cx="0" cy="0"/>
        </a:xfrm>
      </p:grpSpPr>
      <p:sp>
        <p:nvSpPr>
          <p:cNvPr id="1948" name="Google Shape;1948;p158"/>
          <p:cNvSpPr txBox="1"/>
          <p:nvPr>
            <p:ph idx="1" type="subTitle"/>
          </p:nvPr>
        </p:nvSpPr>
        <p:spPr>
          <a:xfrm>
            <a:off x="1004960" y="131333"/>
            <a:ext cx="32724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Carlat podcast</a:t>
            </a:r>
            <a:endParaRPr/>
          </a:p>
        </p:txBody>
      </p:sp>
      <p:pic>
        <p:nvPicPr>
          <p:cNvPr id="1949" name="Google Shape;1949;p158"/>
          <p:cNvPicPr preferRelativeResize="0"/>
          <p:nvPr/>
        </p:nvPicPr>
        <p:blipFill>
          <a:blip r:embed="rId3">
            <a:alphaModFix/>
          </a:blip>
          <a:stretch>
            <a:fillRect/>
          </a:stretch>
        </p:blipFill>
        <p:spPr>
          <a:xfrm>
            <a:off x="861885" y="161048"/>
            <a:ext cx="572225" cy="535600"/>
          </a:xfrm>
          <a:prstGeom prst="rect">
            <a:avLst/>
          </a:prstGeom>
          <a:noFill/>
          <a:ln>
            <a:noFill/>
          </a:ln>
        </p:spPr>
      </p:pic>
      <p:sp>
        <p:nvSpPr>
          <p:cNvPr id="1950" name="Google Shape;1950;p158"/>
          <p:cNvSpPr txBox="1"/>
          <p:nvPr>
            <p:ph idx="1" type="subTitle"/>
          </p:nvPr>
        </p:nvSpPr>
        <p:spPr>
          <a:xfrm>
            <a:off x="775075" y="869800"/>
            <a:ext cx="7547400" cy="3908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000">
                <a:solidFill>
                  <a:schemeClr val="dk1"/>
                </a:solidFill>
              </a:rPr>
              <a:t>KELLIE NEWSOME: </a:t>
            </a:r>
            <a:endParaRPr sz="2000">
              <a:solidFill>
                <a:schemeClr val="dk1"/>
              </a:solidFill>
            </a:endParaRPr>
          </a:p>
          <a:p>
            <a:pPr indent="0" lvl="0" marL="0" rtl="0" algn="l">
              <a:lnSpc>
                <a:spcPct val="100000"/>
              </a:lnSpc>
              <a:spcBef>
                <a:spcPts val="1000"/>
              </a:spcBef>
              <a:spcAft>
                <a:spcPts val="0"/>
              </a:spcAft>
              <a:buClr>
                <a:schemeClr val="dk1"/>
              </a:buClr>
              <a:buSzPts val="1100"/>
              <a:buFont typeface="Arial"/>
              <a:buNone/>
            </a:pPr>
            <a:r>
              <a:rPr lang="en" sz="2000">
                <a:solidFill>
                  <a:schemeClr val="dk1"/>
                </a:solidFill>
              </a:rPr>
              <a:t>We have to say “possibly” on some of these because clinical studies are not exactly possible to conduct here.</a:t>
            </a:r>
            <a:endParaRPr sz="2000">
              <a:solidFill>
                <a:schemeClr val="dk1"/>
              </a:solidFill>
            </a:endParaRPr>
          </a:p>
          <a:p>
            <a:pPr indent="0" lvl="0" marL="0" rtl="0" algn="l">
              <a:lnSpc>
                <a:spcPct val="100000"/>
              </a:lnSpc>
              <a:spcBef>
                <a:spcPts val="1000"/>
              </a:spcBef>
              <a:spcAft>
                <a:spcPts val="0"/>
              </a:spcAft>
              <a:buClr>
                <a:schemeClr val="dk1"/>
              </a:buClr>
              <a:buSzPts val="1100"/>
              <a:buFont typeface="Arial"/>
              <a:buNone/>
            </a:pPr>
            <a:r>
              <a:t/>
            </a:r>
            <a:endParaRPr sz="2000">
              <a:solidFill>
                <a:schemeClr val="dk1"/>
              </a:solidFill>
            </a:endParaRPr>
          </a:p>
          <a:p>
            <a:pPr indent="0" lvl="0" marL="0" rtl="0" algn="l">
              <a:lnSpc>
                <a:spcPct val="100000"/>
              </a:lnSpc>
              <a:spcBef>
                <a:spcPts val="1000"/>
              </a:spcBef>
              <a:spcAft>
                <a:spcPts val="0"/>
              </a:spcAft>
              <a:buClr>
                <a:schemeClr val="dk1"/>
              </a:buClr>
              <a:buSzPts val="1100"/>
              <a:buFont typeface="Arial"/>
              <a:buNone/>
            </a:pPr>
            <a:r>
              <a:rPr lang="en" sz="2000">
                <a:solidFill>
                  <a:schemeClr val="dk1"/>
                </a:solidFill>
              </a:rPr>
              <a:t>The list also includes an antipsychotic – ziprasidone – which is a serotonin 1A agonist with a track record for triggering serotonin syndrome in case reports.</a:t>
            </a:r>
            <a:endParaRPr sz="2000">
              <a:solidFill>
                <a:schemeClr val="dk1"/>
              </a:solidFill>
            </a:endParaRPr>
          </a:p>
          <a:p>
            <a:pPr indent="0" lvl="0" marL="0" rtl="0" algn="l">
              <a:lnSpc>
                <a:spcPct val="100000"/>
              </a:lnSpc>
              <a:spcBef>
                <a:spcPts val="1000"/>
              </a:spcBef>
              <a:spcAft>
                <a:spcPts val="1000"/>
              </a:spcAft>
              <a:buNone/>
            </a:pPr>
            <a:r>
              <a:t/>
            </a:r>
            <a:endParaRPr sz="2000">
              <a:solidFill>
                <a:schemeClr val="dk1"/>
              </a:solidFill>
            </a:endParaRPr>
          </a:p>
        </p:txBody>
      </p:sp>
    </p:spTree>
  </p:cSld>
  <p:clrMapOvr>
    <a:masterClrMapping/>
  </p:clrMapOvr>
</p:sld>
</file>

<file path=ppt/slides/slide1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4" name="Shape 1954"/>
        <p:cNvGrpSpPr/>
        <p:nvPr/>
      </p:nvGrpSpPr>
      <p:grpSpPr>
        <a:xfrm>
          <a:off x="0" y="0"/>
          <a:ext cx="0" cy="0"/>
          <a:chOff x="0" y="0"/>
          <a:chExt cx="0" cy="0"/>
        </a:xfrm>
      </p:grpSpPr>
      <p:pic>
        <p:nvPicPr>
          <p:cNvPr id="1955" name="Google Shape;1955;p159"/>
          <p:cNvPicPr preferRelativeResize="0"/>
          <p:nvPr/>
        </p:nvPicPr>
        <p:blipFill>
          <a:blip r:embed="rId3">
            <a:alphaModFix/>
          </a:blip>
          <a:stretch>
            <a:fillRect/>
          </a:stretch>
        </p:blipFill>
        <p:spPr>
          <a:xfrm>
            <a:off x="1351850" y="616175"/>
            <a:ext cx="6149600" cy="4603524"/>
          </a:xfrm>
          <a:prstGeom prst="rect">
            <a:avLst/>
          </a:prstGeom>
          <a:noFill/>
          <a:ln>
            <a:noFill/>
          </a:ln>
        </p:spPr>
      </p:pic>
      <p:sp>
        <p:nvSpPr>
          <p:cNvPr id="1956" name="Google Shape;1956;p159"/>
          <p:cNvSpPr txBox="1"/>
          <p:nvPr/>
        </p:nvSpPr>
        <p:spPr>
          <a:xfrm>
            <a:off x="2707225" y="4804800"/>
            <a:ext cx="55455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t>Stahl’s Essential Psychopharmacology, 5th Edition, Page 224 ziprasidone</a:t>
            </a:r>
            <a:endParaRPr sz="1000"/>
          </a:p>
        </p:txBody>
      </p:sp>
      <p:sp>
        <p:nvSpPr>
          <p:cNvPr id="1957" name="Google Shape;1957;p159"/>
          <p:cNvSpPr txBox="1"/>
          <p:nvPr>
            <p:ph idx="4294967295" type="subTitle"/>
          </p:nvPr>
        </p:nvSpPr>
        <p:spPr>
          <a:xfrm>
            <a:off x="419475" y="984100"/>
            <a:ext cx="2183400" cy="512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1000"/>
              </a:spcAft>
              <a:buClr>
                <a:schemeClr val="dk1"/>
              </a:buClr>
              <a:buSzPts val="1100"/>
              <a:buFont typeface="Arial"/>
              <a:buNone/>
            </a:pPr>
            <a:r>
              <a:rPr lang="en" sz="2000">
                <a:solidFill>
                  <a:schemeClr val="dk1"/>
                </a:solidFill>
              </a:rPr>
              <a:t>“5HT</a:t>
            </a:r>
            <a:r>
              <a:rPr lang="en" sz="2000">
                <a:solidFill>
                  <a:schemeClr val="dk1"/>
                </a:solidFill>
              </a:rPr>
              <a:t>1A agonist”</a:t>
            </a:r>
            <a:endParaRPr sz="2000">
              <a:solidFill>
                <a:schemeClr val="dk1"/>
              </a:solidFill>
            </a:endParaRPr>
          </a:p>
        </p:txBody>
      </p:sp>
      <p:pic>
        <p:nvPicPr>
          <p:cNvPr id="1958" name="Google Shape;1958;p159"/>
          <p:cNvPicPr preferRelativeResize="0"/>
          <p:nvPr/>
        </p:nvPicPr>
        <p:blipFill>
          <a:blip r:embed="rId4">
            <a:alphaModFix/>
          </a:blip>
          <a:stretch>
            <a:fillRect/>
          </a:stretch>
        </p:blipFill>
        <p:spPr>
          <a:xfrm>
            <a:off x="2396688" y="940652"/>
            <a:ext cx="310546" cy="467700"/>
          </a:xfrm>
          <a:prstGeom prst="rect">
            <a:avLst/>
          </a:prstGeom>
          <a:noFill/>
          <a:ln>
            <a:noFill/>
          </a:ln>
        </p:spPr>
      </p:pic>
      <p:pic>
        <p:nvPicPr>
          <p:cNvPr id="1959" name="Google Shape;1959;p159"/>
          <p:cNvPicPr preferRelativeResize="0"/>
          <p:nvPr/>
        </p:nvPicPr>
        <p:blipFill>
          <a:blip r:embed="rId5">
            <a:alphaModFix/>
          </a:blip>
          <a:stretch>
            <a:fillRect/>
          </a:stretch>
        </p:blipFill>
        <p:spPr>
          <a:xfrm>
            <a:off x="5507550" y="73675"/>
            <a:ext cx="3544375" cy="1035050"/>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3" name="Shape 1963"/>
        <p:cNvGrpSpPr/>
        <p:nvPr/>
      </p:nvGrpSpPr>
      <p:grpSpPr>
        <a:xfrm>
          <a:off x="0" y="0"/>
          <a:ext cx="0" cy="0"/>
          <a:chOff x="0" y="0"/>
          <a:chExt cx="0" cy="0"/>
        </a:xfrm>
      </p:grpSpPr>
      <p:pic>
        <p:nvPicPr>
          <p:cNvPr id="1964" name="Google Shape;1964;p160"/>
          <p:cNvPicPr preferRelativeResize="0"/>
          <p:nvPr/>
        </p:nvPicPr>
        <p:blipFill>
          <a:blip r:embed="rId3">
            <a:alphaModFix/>
          </a:blip>
          <a:stretch>
            <a:fillRect/>
          </a:stretch>
        </p:blipFill>
        <p:spPr>
          <a:xfrm>
            <a:off x="1351850" y="616175"/>
            <a:ext cx="6149600" cy="4603524"/>
          </a:xfrm>
          <a:prstGeom prst="rect">
            <a:avLst/>
          </a:prstGeom>
          <a:noFill/>
          <a:ln>
            <a:noFill/>
          </a:ln>
        </p:spPr>
      </p:pic>
      <p:sp>
        <p:nvSpPr>
          <p:cNvPr id="1965" name="Google Shape;1965;p160"/>
          <p:cNvSpPr txBox="1"/>
          <p:nvPr/>
        </p:nvSpPr>
        <p:spPr>
          <a:xfrm>
            <a:off x="2707225" y="4804800"/>
            <a:ext cx="55455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t>Stahl’s Essential Psychopharmacology, 5th Edition, Page 224 ziprasidone</a:t>
            </a:r>
            <a:endParaRPr sz="1000"/>
          </a:p>
        </p:txBody>
      </p:sp>
      <p:sp>
        <p:nvSpPr>
          <p:cNvPr id="1966" name="Google Shape;1966;p160"/>
          <p:cNvSpPr txBox="1"/>
          <p:nvPr>
            <p:ph idx="4294967295" type="subTitle"/>
          </p:nvPr>
        </p:nvSpPr>
        <p:spPr>
          <a:xfrm>
            <a:off x="419475" y="984100"/>
            <a:ext cx="2183400" cy="512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1000"/>
              </a:spcAft>
              <a:buClr>
                <a:schemeClr val="dk1"/>
              </a:buClr>
              <a:buSzPts val="1100"/>
              <a:buFont typeface="Arial"/>
              <a:buNone/>
            </a:pPr>
            <a:r>
              <a:rPr lang="en" sz="2000">
                <a:solidFill>
                  <a:schemeClr val="dk1"/>
                </a:solidFill>
              </a:rPr>
              <a:t>“5HT1A agonist”</a:t>
            </a:r>
            <a:endParaRPr sz="2000">
              <a:solidFill>
                <a:schemeClr val="dk1"/>
              </a:solidFill>
            </a:endParaRPr>
          </a:p>
        </p:txBody>
      </p:sp>
      <p:pic>
        <p:nvPicPr>
          <p:cNvPr id="1967" name="Google Shape;1967;p160"/>
          <p:cNvPicPr preferRelativeResize="0"/>
          <p:nvPr/>
        </p:nvPicPr>
        <p:blipFill>
          <a:blip r:embed="rId4">
            <a:alphaModFix/>
          </a:blip>
          <a:stretch>
            <a:fillRect/>
          </a:stretch>
        </p:blipFill>
        <p:spPr>
          <a:xfrm>
            <a:off x="2396688" y="940652"/>
            <a:ext cx="310546" cy="467700"/>
          </a:xfrm>
          <a:prstGeom prst="rect">
            <a:avLst/>
          </a:prstGeom>
          <a:noFill/>
          <a:ln>
            <a:noFill/>
          </a:ln>
        </p:spPr>
      </p:pic>
      <p:pic>
        <p:nvPicPr>
          <p:cNvPr id="1968" name="Google Shape;1968;p160"/>
          <p:cNvPicPr preferRelativeResize="0"/>
          <p:nvPr/>
        </p:nvPicPr>
        <p:blipFill>
          <a:blip r:embed="rId5">
            <a:alphaModFix/>
          </a:blip>
          <a:stretch>
            <a:fillRect/>
          </a:stretch>
        </p:blipFill>
        <p:spPr>
          <a:xfrm>
            <a:off x="5507550" y="73675"/>
            <a:ext cx="3544375" cy="1035050"/>
          </a:xfrm>
          <a:prstGeom prst="rect">
            <a:avLst/>
          </a:prstGeom>
          <a:noFill/>
          <a:ln>
            <a:noFill/>
          </a:ln>
          <a:effectLst>
            <a:outerShdw blurRad="57150" rotWithShape="0" algn="bl" dir="5400000" dist="19050">
              <a:srgbClr val="000000">
                <a:alpha val="50000"/>
              </a:srgbClr>
            </a:outerShdw>
          </a:effectLst>
        </p:spPr>
      </p:pic>
      <p:sp>
        <p:nvSpPr>
          <p:cNvPr id="1969" name="Google Shape;1969;p160"/>
          <p:cNvSpPr/>
          <p:nvPr/>
        </p:nvSpPr>
        <p:spPr>
          <a:xfrm>
            <a:off x="4451375" y="4343450"/>
            <a:ext cx="310500" cy="512100"/>
          </a:xfrm>
          <a:prstGeom prst="ellipse">
            <a:avLst/>
          </a:prstGeom>
          <a:noFill/>
          <a:ln cap="flat" cmpd="sng" w="28575">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970" name="Google Shape;1970;p160"/>
          <p:cNvPicPr preferRelativeResize="0"/>
          <p:nvPr/>
        </p:nvPicPr>
        <p:blipFill>
          <a:blip r:embed="rId6">
            <a:alphaModFix/>
          </a:blip>
          <a:stretch>
            <a:fillRect/>
          </a:stretch>
        </p:blipFill>
        <p:spPr>
          <a:xfrm>
            <a:off x="6283050" y="2111575"/>
            <a:ext cx="2433850" cy="2328799"/>
          </a:xfrm>
          <a:prstGeom prst="rect">
            <a:avLst/>
          </a:prstGeom>
          <a:noFill/>
          <a:ln>
            <a:noFill/>
          </a:ln>
        </p:spPr>
      </p:pic>
      <p:sp>
        <p:nvSpPr>
          <p:cNvPr id="1971" name="Google Shape;1971;p160"/>
          <p:cNvSpPr/>
          <p:nvPr/>
        </p:nvSpPr>
        <p:spPr>
          <a:xfrm rot="-1580527">
            <a:off x="6828229" y="2099126"/>
            <a:ext cx="310324" cy="512242"/>
          </a:xfrm>
          <a:prstGeom prst="ellipse">
            <a:avLst/>
          </a:prstGeom>
          <a:noFill/>
          <a:ln cap="flat" cmpd="sng" w="28575">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5" name="Shape 1975"/>
        <p:cNvGrpSpPr/>
        <p:nvPr/>
      </p:nvGrpSpPr>
      <p:grpSpPr>
        <a:xfrm>
          <a:off x="0" y="0"/>
          <a:ext cx="0" cy="0"/>
          <a:chOff x="0" y="0"/>
          <a:chExt cx="0" cy="0"/>
        </a:xfrm>
      </p:grpSpPr>
      <p:pic>
        <p:nvPicPr>
          <p:cNvPr id="1976" name="Google Shape;1976;p161"/>
          <p:cNvPicPr preferRelativeResize="0"/>
          <p:nvPr/>
        </p:nvPicPr>
        <p:blipFill>
          <a:blip r:embed="rId3">
            <a:alphaModFix/>
          </a:blip>
          <a:stretch>
            <a:fillRect/>
          </a:stretch>
        </p:blipFill>
        <p:spPr>
          <a:xfrm>
            <a:off x="1351850" y="616175"/>
            <a:ext cx="6149600" cy="4603524"/>
          </a:xfrm>
          <a:prstGeom prst="rect">
            <a:avLst/>
          </a:prstGeom>
          <a:noFill/>
          <a:ln>
            <a:noFill/>
          </a:ln>
        </p:spPr>
      </p:pic>
      <p:sp>
        <p:nvSpPr>
          <p:cNvPr id="1977" name="Google Shape;1977;p161"/>
          <p:cNvSpPr txBox="1"/>
          <p:nvPr/>
        </p:nvSpPr>
        <p:spPr>
          <a:xfrm>
            <a:off x="2707225" y="4804800"/>
            <a:ext cx="55455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t>Stahl’s Essential Psychopharmacology, 5th Edition, Page 224 ziprasidone</a:t>
            </a:r>
            <a:endParaRPr sz="1000"/>
          </a:p>
        </p:txBody>
      </p:sp>
      <p:sp>
        <p:nvSpPr>
          <p:cNvPr id="1978" name="Google Shape;1978;p161"/>
          <p:cNvSpPr txBox="1"/>
          <p:nvPr>
            <p:ph idx="4294967295" type="subTitle"/>
          </p:nvPr>
        </p:nvSpPr>
        <p:spPr>
          <a:xfrm>
            <a:off x="419475" y="984100"/>
            <a:ext cx="2183400" cy="512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1000"/>
              </a:spcAft>
              <a:buClr>
                <a:schemeClr val="dk1"/>
              </a:buClr>
              <a:buSzPts val="1100"/>
              <a:buFont typeface="Arial"/>
              <a:buNone/>
            </a:pPr>
            <a:r>
              <a:rPr lang="en" sz="2000">
                <a:solidFill>
                  <a:schemeClr val="dk1"/>
                </a:solidFill>
              </a:rPr>
              <a:t>“5HT1A agonist”</a:t>
            </a:r>
            <a:endParaRPr sz="2000">
              <a:solidFill>
                <a:schemeClr val="dk1"/>
              </a:solidFill>
            </a:endParaRPr>
          </a:p>
        </p:txBody>
      </p:sp>
      <p:pic>
        <p:nvPicPr>
          <p:cNvPr id="1979" name="Google Shape;1979;p161"/>
          <p:cNvPicPr preferRelativeResize="0"/>
          <p:nvPr/>
        </p:nvPicPr>
        <p:blipFill>
          <a:blip r:embed="rId4">
            <a:alphaModFix/>
          </a:blip>
          <a:stretch>
            <a:fillRect/>
          </a:stretch>
        </p:blipFill>
        <p:spPr>
          <a:xfrm>
            <a:off x="2396688" y="940652"/>
            <a:ext cx="310546" cy="467700"/>
          </a:xfrm>
          <a:prstGeom prst="rect">
            <a:avLst/>
          </a:prstGeom>
          <a:noFill/>
          <a:ln>
            <a:noFill/>
          </a:ln>
        </p:spPr>
      </p:pic>
      <p:pic>
        <p:nvPicPr>
          <p:cNvPr id="1980" name="Google Shape;1980;p161"/>
          <p:cNvPicPr preferRelativeResize="0"/>
          <p:nvPr/>
        </p:nvPicPr>
        <p:blipFill>
          <a:blip r:embed="rId5">
            <a:alphaModFix/>
          </a:blip>
          <a:stretch>
            <a:fillRect/>
          </a:stretch>
        </p:blipFill>
        <p:spPr>
          <a:xfrm>
            <a:off x="5507550" y="73675"/>
            <a:ext cx="3544375" cy="1035050"/>
          </a:xfrm>
          <a:prstGeom prst="rect">
            <a:avLst/>
          </a:prstGeom>
          <a:noFill/>
          <a:ln>
            <a:noFill/>
          </a:ln>
          <a:effectLst>
            <a:outerShdw blurRad="57150" rotWithShape="0" algn="bl" dir="5400000" dist="19050">
              <a:srgbClr val="000000">
                <a:alpha val="50000"/>
              </a:srgbClr>
            </a:outerShdw>
          </a:effectLst>
        </p:spPr>
      </p:pic>
      <p:sp>
        <p:nvSpPr>
          <p:cNvPr id="1981" name="Google Shape;1981;p161"/>
          <p:cNvSpPr/>
          <p:nvPr/>
        </p:nvSpPr>
        <p:spPr>
          <a:xfrm>
            <a:off x="4451375" y="4343450"/>
            <a:ext cx="310500" cy="512100"/>
          </a:xfrm>
          <a:prstGeom prst="ellipse">
            <a:avLst/>
          </a:prstGeom>
          <a:noFill/>
          <a:ln cap="flat" cmpd="sng" w="28575">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982" name="Google Shape;1982;p161"/>
          <p:cNvCxnSpPr/>
          <p:nvPr/>
        </p:nvCxnSpPr>
        <p:spPr>
          <a:xfrm flipH="1" rot="10800000">
            <a:off x="1853525" y="1051625"/>
            <a:ext cx="1384200" cy="3282900"/>
          </a:xfrm>
          <a:prstGeom prst="straightConnector1">
            <a:avLst/>
          </a:prstGeom>
          <a:noFill/>
          <a:ln cap="flat" cmpd="sng" w="38100">
            <a:solidFill>
              <a:srgbClr val="00FF00"/>
            </a:solidFill>
            <a:prstDash val="solid"/>
            <a:round/>
            <a:headEnd len="med" w="med" type="none"/>
            <a:tailEnd len="med" w="med" type="none"/>
          </a:ln>
        </p:spPr>
      </p:cxn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27"/>
          <p:cNvSpPr txBox="1"/>
          <p:nvPr>
            <p:ph idx="1" type="subTitle"/>
          </p:nvPr>
        </p:nvSpPr>
        <p:spPr>
          <a:xfrm>
            <a:off x="1004960" y="131333"/>
            <a:ext cx="32724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Carlat podcast</a:t>
            </a:r>
            <a:endParaRPr/>
          </a:p>
        </p:txBody>
      </p:sp>
      <p:pic>
        <p:nvPicPr>
          <p:cNvPr id="153" name="Google Shape;153;p27"/>
          <p:cNvPicPr preferRelativeResize="0"/>
          <p:nvPr/>
        </p:nvPicPr>
        <p:blipFill>
          <a:blip r:embed="rId3">
            <a:alphaModFix/>
          </a:blip>
          <a:stretch>
            <a:fillRect/>
          </a:stretch>
        </p:blipFill>
        <p:spPr>
          <a:xfrm>
            <a:off x="861885" y="161048"/>
            <a:ext cx="572225" cy="535600"/>
          </a:xfrm>
          <a:prstGeom prst="rect">
            <a:avLst/>
          </a:prstGeom>
          <a:noFill/>
          <a:ln>
            <a:noFill/>
          </a:ln>
        </p:spPr>
      </p:pic>
      <p:sp>
        <p:nvSpPr>
          <p:cNvPr id="154" name="Google Shape;154;p27"/>
          <p:cNvSpPr txBox="1"/>
          <p:nvPr/>
        </p:nvSpPr>
        <p:spPr>
          <a:xfrm>
            <a:off x="861875" y="954225"/>
            <a:ext cx="5256600" cy="3272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Commandment #1</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Do not worsen mental illness with psychiatric medications</a:t>
            </a:r>
            <a:endParaRPr>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Do not start an antidepressant during mania</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Do not start stimulants during psychosis</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(No antidepressant monotherapy in bipolar I)</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(No stimulants in schizophrenia)</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(Don’t start a serotonergic antidepressant in bipolar)</a:t>
            </a:r>
            <a:endParaRPr sz="600">
              <a:solidFill>
                <a:schemeClr val="dk1"/>
              </a:solidFill>
            </a:endParaRPr>
          </a:p>
          <a:p>
            <a:pPr indent="0" lvl="0" marL="457200" rtl="0" algn="l">
              <a:lnSpc>
                <a:spcPct val="115000"/>
              </a:lnSpc>
              <a:spcBef>
                <a:spcPts val="0"/>
              </a:spcBef>
              <a:spcAft>
                <a:spcPts val="0"/>
              </a:spcAft>
              <a:buNone/>
            </a:pPr>
            <a:r>
              <a:t/>
            </a:r>
            <a:endParaRPr sz="6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Commandment #2</a:t>
            </a:r>
            <a:endParaRPr>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(In general) Don’t stop psych meds abruptly</a:t>
            </a:r>
            <a:endParaRPr sz="600">
              <a:solidFill>
                <a:schemeClr val="dk1"/>
              </a:solidFill>
            </a:endParaRPr>
          </a:p>
          <a:p>
            <a:pPr indent="0" lvl="0" marL="457200" rtl="0" algn="l">
              <a:lnSpc>
                <a:spcPct val="115000"/>
              </a:lnSpc>
              <a:spcBef>
                <a:spcPts val="0"/>
              </a:spcBef>
              <a:spcAft>
                <a:spcPts val="0"/>
              </a:spcAft>
              <a:buNone/>
            </a:pPr>
            <a:r>
              <a:t/>
            </a:r>
            <a:endParaRPr sz="6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Commandment #3</a:t>
            </a:r>
            <a:endParaRPr>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Prevent lithium toxicity by keeping tabs on:</a:t>
            </a:r>
            <a:endParaRPr sz="1200">
              <a:solidFill>
                <a:schemeClr val="dk1"/>
              </a:solidFill>
            </a:endParaRPr>
          </a:p>
          <a:p>
            <a:pPr indent="-304800" lvl="1" marL="914400" rtl="0" algn="l">
              <a:lnSpc>
                <a:spcPct val="115000"/>
              </a:lnSpc>
              <a:spcBef>
                <a:spcPts val="0"/>
              </a:spcBef>
              <a:spcAft>
                <a:spcPts val="0"/>
              </a:spcAft>
              <a:buClr>
                <a:schemeClr val="dk1"/>
              </a:buClr>
              <a:buSzPts val="1200"/>
              <a:buChar char="○"/>
            </a:pPr>
            <a:r>
              <a:t/>
            </a:r>
            <a:endParaRPr sz="600">
              <a:solidFill>
                <a:schemeClr val="dk1"/>
              </a:solidFill>
            </a:endParaRPr>
          </a:p>
          <a:p>
            <a:pPr indent="0" lvl="0" marL="0" rtl="0" algn="l">
              <a:lnSpc>
                <a:spcPct val="115000"/>
              </a:lnSpc>
              <a:spcBef>
                <a:spcPts val="0"/>
              </a:spcBef>
              <a:spcAft>
                <a:spcPts val="0"/>
              </a:spcAft>
              <a:buNone/>
            </a:pPr>
            <a:r>
              <a:t/>
            </a:r>
            <a:endParaRPr sz="1200"/>
          </a:p>
        </p:txBody>
      </p:sp>
    </p:spTree>
  </p:cSld>
  <p:clrMapOvr>
    <a:masterClrMapping/>
  </p:clrMapOvr>
</p:sld>
</file>

<file path=ppt/slides/slide1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6" name="Shape 1986"/>
        <p:cNvGrpSpPr/>
        <p:nvPr/>
      </p:nvGrpSpPr>
      <p:grpSpPr>
        <a:xfrm>
          <a:off x="0" y="0"/>
          <a:ext cx="0" cy="0"/>
          <a:chOff x="0" y="0"/>
          <a:chExt cx="0" cy="0"/>
        </a:xfrm>
      </p:grpSpPr>
      <p:pic>
        <p:nvPicPr>
          <p:cNvPr id="1987" name="Google Shape;1987;p162"/>
          <p:cNvPicPr preferRelativeResize="0"/>
          <p:nvPr/>
        </p:nvPicPr>
        <p:blipFill>
          <a:blip r:embed="rId3">
            <a:alphaModFix/>
          </a:blip>
          <a:stretch>
            <a:fillRect/>
          </a:stretch>
        </p:blipFill>
        <p:spPr>
          <a:xfrm>
            <a:off x="1351850" y="616175"/>
            <a:ext cx="6149600" cy="4603524"/>
          </a:xfrm>
          <a:prstGeom prst="rect">
            <a:avLst/>
          </a:prstGeom>
          <a:noFill/>
          <a:ln>
            <a:noFill/>
          </a:ln>
        </p:spPr>
      </p:pic>
      <p:sp>
        <p:nvSpPr>
          <p:cNvPr id="1988" name="Google Shape;1988;p162"/>
          <p:cNvSpPr txBox="1"/>
          <p:nvPr/>
        </p:nvSpPr>
        <p:spPr>
          <a:xfrm>
            <a:off x="2707225" y="4804800"/>
            <a:ext cx="55455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t>Stahl’s Essential Psychopharmacology, 5th Edition, Page 224 ziprasidone</a:t>
            </a:r>
            <a:endParaRPr sz="1000"/>
          </a:p>
        </p:txBody>
      </p:sp>
      <p:sp>
        <p:nvSpPr>
          <p:cNvPr id="1989" name="Google Shape;1989;p162"/>
          <p:cNvSpPr txBox="1"/>
          <p:nvPr>
            <p:ph idx="4294967295" type="subTitle"/>
          </p:nvPr>
        </p:nvSpPr>
        <p:spPr>
          <a:xfrm>
            <a:off x="419475" y="984100"/>
            <a:ext cx="2183400" cy="512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1000"/>
              </a:spcAft>
              <a:buClr>
                <a:schemeClr val="dk1"/>
              </a:buClr>
              <a:buSzPts val="1100"/>
              <a:buFont typeface="Arial"/>
              <a:buNone/>
            </a:pPr>
            <a:r>
              <a:rPr lang="en" sz="2000">
                <a:solidFill>
                  <a:schemeClr val="dk1"/>
                </a:solidFill>
              </a:rPr>
              <a:t>“5HT1A agonist”</a:t>
            </a:r>
            <a:endParaRPr sz="2000">
              <a:solidFill>
                <a:schemeClr val="dk1"/>
              </a:solidFill>
            </a:endParaRPr>
          </a:p>
        </p:txBody>
      </p:sp>
      <p:pic>
        <p:nvPicPr>
          <p:cNvPr id="1990" name="Google Shape;1990;p162"/>
          <p:cNvPicPr preferRelativeResize="0"/>
          <p:nvPr/>
        </p:nvPicPr>
        <p:blipFill>
          <a:blip r:embed="rId4">
            <a:alphaModFix/>
          </a:blip>
          <a:stretch>
            <a:fillRect/>
          </a:stretch>
        </p:blipFill>
        <p:spPr>
          <a:xfrm>
            <a:off x="2396688" y="940652"/>
            <a:ext cx="310546" cy="467700"/>
          </a:xfrm>
          <a:prstGeom prst="rect">
            <a:avLst/>
          </a:prstGeom>
          <a:noFill/>
          <a:ln>
            <a:noFill/>
          </a:ln>
        </p:spPr>
      </p:pic>
      <p:pic>
        <p:nvPicPr>
          <p:cNvPr id="1991" name="Google Shape;1991;p162"/>
          <p:cNvPicPr preferRelativeResize="0"/>
          <p:nvPr/>
        </p:nvPicPr>
        <p:blipFill>
          <a:blip r:embed="rId5">
            <a:alphaModFix/>
          </a:blip>
          <a:stretch>
            <a:fillRect/>
          </a:stretch>
        </p:blipFill>
        <p:spPr>
          <a:xfrm>
            <a:off x="5507550" y="73675"/>
            <a:ext cx="3544375" cy="1035050"/>
          </a:xfrm>
          <a:prstGeom prst="rect">
            <a:avLst/>
          </a:prstGeom>
          <a:noFill/>
          <a:ln>
            <a:noFill/>
          </a:ln>
          <a:effectLst>
            <a:outerShdw blurRad="57150" rotWithShape="0" algn="bl" dir="5400000" dist="19050">
              <a:srgbClr val="000000">
                <a:alpha val="50000"/>
              </a:srgbClr>
            </a:outerShdw>
          </a:effectLst>
        </p:spPr>
      </p:pic>
      <p:sp>
        <p:nvSpPr>
          <p:cNvPr id="1992" name="Google Shape;1992;p162"/>
          <p:cNvSpPr/>
          <p:nvPr/>
        </p:nvSpPr>
        <p:spPr>
          <a:xfrm>
            <a:off x="4451375" y="4343450"/>
            <a:ext cx="310500" cy="512100"/>
          </a:xfrm>
          <a:prstGeom prst="ellipse">
            <a:avLst/>
          </a:prstGeom>
          <a:noFill/>
          <a:ln cap="flat" cmpd="sng" w="28575">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993" name="Google Shape;1993;p162"/>
          <p:cNvCxnSpPr/>
          <p:nvPr/>
        </p:nvCxnSpPr>
        <p:spPr>
          <a:xfrm flipH="1" rot="10800000">
            <a:off x="1853525" y="1051625"/>
            <a:ext cx="1384200" cy="3282900"/>
          </a:xfrm>
          <a:prstGeom prst="straightConnector1">
            <a:avLst/>
          </a:prstGeom>
          <a:noFill/>
          <a:ln cap="flat" cmpd="sng" w="38100">
            <a:solidFill>
              <a:srgbClr val="00FF00"/>
            </a:solidFill>
            <a:prstDash val="solid"/>
            <a:round/>
            <a:headEnd len="med" w="med" type="none"/>
            <a:tailEnd len="med" w="med" type="none"/>
          </a:ln>
        </p:spPr>
      </p:cxnSp>
      <p:cxnSp>
        <p:nvCxnSpPr>
          <p:cNvPr id="1994" name="Google Shape;1994;p162"/>
          <p:cNvCxnSpPr/>
          <p:nvPr/>
        </p:nvCxnSpPr>
        <p:spPr>
          <a:xfrm flipH="1" rot="10800000">
            <a:off x="2221825" y="1623075"/>
            <a:ext cx="882600" cy="2819400"/>
          </a:xfrm>
          <a:prstGeom prst="straightConnector1">
            <a:avLst/>
          </a:prstGeom>
          <a:noFill/>
          <a:ln cap="flat" cmpd="sng" w="38100">
            <a:solidFill>
              <a:srgbClr val="00FF00"/>
            </a:solidFill>
            <a:prstDash val="solid"/>
            <a:round/>
            <a:headEnd len="med" w="med" type="none"/>
            <a:tailEnd len="med" w="med" type="none"/>
          </a:ln>
        </p:spPr>
      </p:cxnSp>
    </p:spTree>
  </p:cSld>
  <p:clrMapOvr>
    <a:masterClrMapping/>
  </p:clrMapOvr>
</p:sld>
</file>

<file path=ppt/slides/slide1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8" name="Shape 1998"/>
        <p:cNvGrpSpPr/>
        <p:nvPr/>
      </p:nvGrpSpPr>
      <p:grpSpPr>
        <a:xfrm>
          <a:off x="0" y="0"/>
          <a:ext cx="0" cy="0"/>
          <a:chOff x="0" y="0"/>
          <a:chExt cx="0" cy="0"/>
        </a:xfrm>
      </p:grpSpPr>
      <p:pic>
        <p:nvPicPr>
          <p:cNvPr id="1999" name="Google Shape;1999;p163"/>
          <p:cNvPicPr preferRelativeResize="0"/>
          <p:nvPr/>
        </p:nvPicPr>
        <p:blipFill>
          <a:blip r:embed="rId3">
            <a:alphaModFix/>
          </a:blip>
          <a:stretch>
            <a:fillRect/>
          </a:stretch>
        </p:blipFill>
        <p:spPr>
          <a:xfrm>
            <a:off x="1351850" y="616175"/>
            <a:ext cx="6149600" cy="4603524"/>
          </a:xfrm>
          <a:prstGeom prst="rect">
            <a:avLst/>
          </a:prstGeom>
          <a:noFill/>
          <a:ln>
            <a:noFill/>
          </a:ln>
        </p:spPr>
      </p:pic>
      <p:sp>
        <p:nvSpPr>
          <p:cNvPr id="2000" name="Google Shape;2000;p163"/>
          <p:cNvSpPr txBox="1"/>
          <p:nvPr/>
        </p:nvSpPr>
        <p:spPr>
          <a:xfrm>
            <a:off x="2707225" y="4804800"/>
            <a:ext cx="55455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t>Stahl’s Essential Psychopharmacology, 5th Edition, Page 224 ziprasidone</a:t>
            </a:r>
            <a:endParaRPr sz="1000"/>
          </a:p>
        </p:txBody>
      </p:sp>
      <p:sp>
        <p:nvSpPr>
          <p:cNvPr id="2001" name="Google Shape;2001;p163"/>
          <p:cNvSpPr txBox="1"/>
          <p:nvPr>
            <p:ph idx="4294967295" type="subTitle"/>
          </p:nvPr>
        </p:nvSpPr>
        <p:spPr>
          <a:xfrm>
            <a:off x="419475" y="984100"/>
            <a:ext cx="2183400" cy="512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1000"/>
              </a:spcAft>
              <a:buClr>
                <a:schemeClr val="dk1"/>
              </a:buClr>
              <a:buSzPts val="1100"/>
              <a:buFont typeface="Arial"/>
              <a:buNone/>
            </a:pPr>
            <a:r>
              <a:rPr lang="en" sz="2000">
                <a:solidFill>
                  <a:schemeClr val="dk1"/>
                </a:solidFill>
              </a:rPr>
              <a:t>“5HT1A agonist”</a:t>
            </a:r>
            <a:endParaRPr sz="2000">
              <a:solidFill>
                <a:schemeClr val="dk1"/>
              </a:solidFill>
            </a:endParaRPr>
          </a:p>
        </p:txBody>
      </p:sp>
      <p:pic>
        <p:nvPicPr>
          <p:cNvPr id="2002" name="Google Shape;2002;p163"/>
          <p:cNvPicPr preferRelativeResize="0"/>
          <p:nvPr/>
        </p:nvPicPr>
        <p:blipFill>
          <a:blip r:embed="rId4">
            <a:alphaModFix/>
          </a:blip>
          <a:stretch>
            <a:fillRect/>
          </a:stretch>
        </p:blipFill>
        <p:spPr>
          <a:xfrm>
            <a:off x="2396688" y="940652"/>
            <a:ext cx="310546" cy="467700"/>
          </a:xfrm>
          <a:prstGeom prst="rect">
            <a:avLst/>
          </a:prstGeom>
          <a:noFill/>
          <a:ln>
            <a:noFill/>
          </a:ln>
        </p:spPr>
      </p:pic>
      <p:pic>
        <p:nvPicPr>
          <p:cNvPr id="2003" name="Google Shape;2003;p163"/>
          <p:cNvPicPr preferRelativeResize="0"/>
          <p:nvPr/>
        </p:nvPicPr>
        <p:blipFill>
          <a:blip r:embed="rId5">
            <a:alphaModFix/>
          </a:blip>
          <a:stretch>
            <a:fillRect/>
          </a:stretch>
        </p:blipFill>
        <p:spPr>
          <a:xfrm>
            <a:off x="5507550" y="73675"/>
            <a:ext cx="3544375" cy="1035050"/>
          </a:xfrm>
          <a:prstGeom prst="rect">
            <a:avLst/>
          </a:prstGeom>
          <a:noFill/>
          <a:ln>
            <a:noFill/>
          </a:ln>
          <a:effectLst>
            <a:outerShdw blurRad="57150" rotWithShape="0" algn="bl" dir="5400000" dist="19050">
              <a:srgbClr val="000000">
                <a:alpha val="50000"/>
              </a:srgbClr>
            </a:outerShdw>
          </a:effectLst>
        </p:spPr>
      </p:pic>
      <p:sp>
        <p:nvSpPr>
          <p:cNvPr id="2004" name="Google Shape;2004;p163"/>
          <p:cNvSpPr/>
          <p:nvPr/>
        </p:nvSpPr>
        <p:spPr>
          <a:xfrm>
            <a:off x="4451375" y="4343450"/>
            <a:ext cx="310500" cy="512100"/>
          </a:xfrm>
          <a:prstGeom prst="ellipse">
            <a:avLst/>
          </a:prstGeom>
          <a:noFill/>
          <a:ln cap="flat" cmpd="sng" w="28575">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005" name="Google Shape;2005;p163"/>
          <p:cNvCxnSpPr/>
          <p:nvPr/>
        </p:nvCxnSpPr>
        <p:spPr>
          <a:xfrm flipH="1" rot="10800000">
            <a:off x="1853525" y="1051625"/>
            <a:ext cx="1384200" cy="3282900"/>
          </a:xfrm>
          <a:prstGeom prst="straightConnector1">
            <a:avLst/>
          </a:prstGeom>
          <a:noFill/>
          <a:ln cap="flat" cmpd="sng" w="38100">
            <a:solidFill>
              <a:srgbClr val="00FF00"/>
            </a:solidFill>
            <a:prstDash val="solid"/>
            <a:round/>
            <a:headEnd len="med" w="med" type="none"/>
            <a:tailEnd len="med" w="med" type="none"/>
          </a:ln>
        </p:spPr>
      </p:cxnSp>
      <p:cxnSp>
        <p:nvCxnSpPr>
          <p:cNvPr id="2006" name="Google Shape;2006;p163"/>
          <p:cNvCxnSpPr/>
          <p:nvPr/>
        </p:nvCxnSpPr>
        <p:spPr>
          <a:xfrm flipH="1" rot="10800000">
            <a:off x="2221825" y="1623075"/>
            <a:ext cx="882600" cy="2819400"/>
          </a:xfrm>
          <a:prstGeom prst="straightConnector1">
            <a:avLst/>
          </a:prstGeom>
          <a:noFill/>
          <a:ln cap="flat" cmpd="sng" w="38100">
            <a:solidFill>
              <a:srgbClr val="00FF00"/>
            </a:solidFill>
            <a:prstDash val="solid"/>
            <a:round/>
            <a:headEnd len="med" w="med" type="none"/>
            <a:tailEnd len="med" w="med" type="none"/>
          </a:ln>
        </p:spPr>
      </p:cxnSp>
      <p:cxnSp>
        <p:nvCxnSpPr>
          <p:cNvPr id="2007" name="Google Shape;2007;p163"/>
          <p:cNvCxnSpPr/>
          <p:nvPr/>
        </p:nvCxnSpPr>
        <p:spPr>
          <a:xfrm flipH="1" rot="10800000">
            <a:off x="2532975" y="2677275"/>
            <a:ext cx="787500" cy="1765200"/>
          </a:xfrm>
          <a:prstGeom prst="straightConnector1">
            <a:avLst/>
          </a:prstGeom>
          <a:noFill/>
          <a:ln cap="flat" cmpd="sng" w="38100">
            <a:solidFill>
              <a:srgbClr val="00FF00"/>
            </a:solidFill>
            <a:prstDash val="solid"/>
            <a:round/>
            <a:headEnd len="med" w="med" type="none"/>
            <a:tailEnd len="med" w="med" type="none"/>
          </a:ln>
        </p:spPr>
      </p:cxnSp>
    </p:spTree>
  </p:cSld>
  <p:clrMapOvr>
    <a:masterClrMapping/>
  </p:clrMapOvr>
</p:sld>
</file>

<file path=ppt/slides/slide1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1" name="Shape 2011"/>
        <p:cNvGrpSpPr/>
        <p:nvPr/>
      </p:nvGrpSpPr>
      <p:grpSpPr>
        <a:xfrm>
          <a:off x="0" y="0"/>
          <a:ext cx="0" cy="0"/>
          <a:chOff x="0" y="0"/>
          <a:chExt cx="0" cy="0"/>
        </a:xfrm>
      </p:grpSpPr>
      <p:pic>
        <p:nvPicPr>
          <p:cNvPr id="2012" name="Google Shape;2012;p164"/>
          <p:cNvPicPr preferRelativeResize="0"/>
          <p:nvPr/>
        </p:nvPicPr>
        <p:blipFill>
          <a:blip r:embed="rId3">
            <a:alphaModFix/>
          </a:blip>
          <a:stretch>
            <a:fillRect/>
          </a:stretch>
        </p:blipFill>
        <p:spPr>
          <a:xfrm>
            <a:off x="1351850" y="616175"/>
            <a:ext cx="6149600" cy="4603524"/>
          </a:xfrm>
          <a:prstGeom prst="rect">
            <a:avLst/>
          </a:prstGeom>
          <a:noFill/>
          <a:ln>
            <a:noFill/>
          </a:ln>
        </p:spPr>
      </p:pic>
      <p:sp>
        <p:nvSpPr>
          <p:cNvPr id="2013" name="Google Shape;2013;p164"/>
          <p:cNvSpPr txBox="1"/>
          <p:nvPr/>
        </p:nvSpPr>
        <p:spPr>
          <a:xfrm>
            <a:off x="2707225" y="4804800"/>
            <a:ext cx="55455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t>Stahl’s Essential Psychopharmacology, 5th Edition, Page 224 ziprasidone</a:t>
            </a:r>
            <a:endParaRPr sz="1000"/>
          </a:p>
        </p:txBody>
      </p:sp>
      <p:sp>
        <p:nvSpPr>
          <p:cNvPr id="2014" name="Google Shape;2014;p164"/>
          <p:cNvSpPr txBox="1"/>
          <p:nvPr>
            <p:ph idx="4294967295" type="subTitle"/>
          </p:nvPr>
        </p:nvSpPr>
        <p:spPr>
          <a:xfrm>
            <a:off x="419475" y="984100"/>
            <a:ext cx="2183400" cy="512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1000"/>
              </a:spcAft>
              <a:buClr>
                <a:schemeClr val="dk1"/>
              </a:buClr>
              <a:buSzPts val="1100"/>
              <a:buFont typeface="Arial"/>
              <a:buNone/>
            </a:pPr>
            <a:r>
              <a:rPr lang="en" sz="2000">
                <a:solidFill>
                  <a:schemeClr val="dk1"/>
                </a:solidFill>
              </a:rPr>
              <a:t>“5HT1A agonist”</a:t>
            </a:r>
            <a:endParaRPr sz="2000">
              <a:solidFill>
                <a:schemeClr val="dk1"/>
              </a:solidFill>
            </a:endParaRPr>
          </a:p>
        </p:txBody>
      </p:sp>
      <p:pic>
        <p:nvPicPr>
          <p:cNvPr id="2015" name="Google Shape;2015;p164"/>
          <p:cNvPicPr preferRelativeResize="0"/>
          <p:nvPr/>
        </p:nvPicPr>
        <p:blipFill>
          <a:blip r:embed="rId4">
            <a:alphaModFix/>
          </a:blip>
          <a:stretch>
            <a:fillRect/>
          </a:stretch>
        </p:blipFill>
        <p:spPr>
          <a:xfrm>
            <a:off x="2396688" y="940652"/>
            <a:ext cx="310546" cy="467700"/>
          </a:xfrm>
          <a:prstGeom prst="rect">
            <a:avLst/>
          </a:prstGeom>
          <a:noFill/>
          <a:ln>
            <a:noFill/>
          </a:ln>
        </p:spPr>
      </p:pic>
      <p:pic>
        <p:nvPicPr>
          <p:cNvPr id="2016" name="Google Shape;2016;p164"/>
          <p:cNvPicPr preferRelativeResize="0"/>
          <p:nvPr/>
        </p:nvPicPr>
        <p:blipFill>
          <a:blip r:embed="rId5">
            <a:alphaModFix/>
          </a:blip>
          <a:stretch>
            <a:fillRect/>
          </a:stretch>
        </p:blipFill>
        <p:spPr>
          <a:xfrm>
            <a:off x="5507550" y="73675"/>
            <a:ext cx="3544375" cy="1035050"/>
          </a:xfrm>
          <a:prstGeom prst="rect">
            <a:avLst/>
          </a:prstGeom>
          <a:noFill/>
          <a:ln>
            <a:noFill/>
          </a:ln>
          <a:effectLst>
            <a:outerShdw blurRad="57150" rotWithShape="0" algn="bl" dir="5400000" dist="19050">
              <a:srgbClr val="000000">
                <a:alpha val="50000"/>
              </a:srgbClr>
            </a:outerShdw>
          </a:effectLst>
        </p:spPr>
      </p:pic>
      <p:sp>
        <p:nvSpPr>
          <p:cNvPr id="2017" name="Google Shape;2017;p164"/>
          <p:cNvSpPr/>
          <p:nvPr/>
        </p:nvSpPr>
        <p:spPr>
          <a:xfrm>
            <a:off x="4451375" y="4343450"/>
            <a:ext cx="310500" cy="512100"/>
          </a:xfrm>
          <a:prstGeom prst="ellipse">
            <a:avLst/>
          </a:prstGeom>
          <a:noFill/>
          <a:ln cap="flat" cmpd="sng" w="28575">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018" name="Google Shape;2018;p164"/>
          <p:cNvCxnSpPr/>
          <p:nvPr/>
        </p:nvCxnSpPr>
        <p:spPr>
          <a:xfrm flipH="1" rot="10800000">
            <a:off x="1853525" y="1051625"/>
            <a:ext cx="1384200" cy="3282900"/>
          </a:xfrm>
          <a:prstGeom prst="straightConnector1">
            <a:avLst/>
          </a:prstGeom>
          <a:noFill/>
          <a:ln cap="flat" cmpd="sng" w="38100">
            <a:solidFill>
              <a:srgbClr val="00FF00"/>
            </a:solidFill>
            <a:prstDash val="solid"/>
            <a:round/>
            <a:headEnd len="med" w="med" type="none"/>
            <a:tailEnd len="med" w="med" type="none"/>
          </a:ln>
        </p:spPr>
      </p:cxnSp>
      <p:cxnSp>
        <p:nvCxnSpPr>
          <p:cNvPr id="2019" name="Google Shape;2019;p164"/>
          <p:cNvCxnSpPr/>
          <p:nvPr/>
        </p:nvCxnSpPr>
        <p:spPr>
          <a:xfrm flipH="1" rot="10800000">
            <a:off x="2221825" y="1623075"/>
            <a:ext cx="882600" cy="2819400"/>
          </a:xfrm>
          <a:prstGeom prst="straightConnector1">
            <a:avLst/>
          </a:prstGeom>
          <a:noFill/>
          <a:ln cap="flat" cmpd="sng" w="38100">
            <a:solidFill>
              <a:srgbClr val="00FF00"/>
            </a:solidFill>
            <a:prstDash val="solid"/>
            <a:round/>
            <a:headEnd len="med" w="med" type="none"/>
            <a:tailEnd len="med" w="med" type="none"/>
          </a:ln>
        </p:spPr>
      </p:cxnSp>
      <p:cxnSp>
        <p:nvCxnSpPr>
          <p:cNvPr id="2020" name="Google Shape;2020;p164"/>
          <p:cNvCxnSpPr/>
          <p:nvPr/>
        </p:nvCxnSpPr>
        <p:spPr>
          <a:xfrm flipH="1" rot="10800000">
            <a:off x="2532975" y="2677275"/>
            <a:ext cx="787500" cy="1765200"/>
          </a:xfrm>
          <a:prstGeom prst="straightConnector1">
            <a:avLst/>
          </a:prstGeom>
          <a:noFill/>
          <a:ln cap="flat" cmpd="sng" w="38100">
            <a:solidFill>
              <a:srgbClr val="00FF00"/>
            </a:solidFill>
            <a:prstDash val="solid"/>
            <a:round/>
            <a:headEnd len="med" w="med" type="none"/>
            <a:tailEnd len="med" w="med" type="none"/>
          </a:ln>
        </p:spPr>
      </p:cxnSp>
      <p:cxnSp>
        <p:nvCxnSpPr>
          <p:cNvPr id="2021" name="Google Shape;2021;p164"/>
          <p:cNvCxnSpPr/>
          <p:nvPr/>
        </p:nvCxnSpPr>
        <p:spPr>
          <a:xfrm flipH="1" rot="10800000">
            <a:off x="2825075" y="3362775"/>
            <a:ext cx="2673300" cy="1041600"/>
          </a:xfrm>
          <a:prstGeom prst="straightConnector1">
            <a:avLst/>
          </a:prstGeom>
          <a:noFill/>
          <a:ln cap="flat" cmpd="sng" w="38100">
            <a:solidFill>
              <a:srgbClr val="00FF00"/>
            </a:solidFill>
            <a:prstDash val="solid"/>
            <a:round/>
            <a:headEnd len="med" w="med" type="none"/>
            <a:tailEnd len="med" w="med" type="none"/>
          </a:ln>
        </p:spPr>
      </p:cxnSp>
    </p:spTree>
  </p:cSld>
  <p:clrMapOvr>
    <a:masterClrMapping/>
  </p:clrMapOvr>
</p:sld>
</file>

<file path=ppt/slides/slide1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5" name="Shape 2025"/>
        <p:cNvGrpSpPr/>
        <p:nvPr/>
      </p:nvGrpSpPr>
      <p:grpSpPr>
        <a:xfrm>
          <a:off x="0" y="0"/>
          <a:ext cx="0" cy="0"/>
          <a:chOff x="0" y="0"/>
          <a:chExt cx="0" cy="0"/>
        </a:xfrm>
      </p:grpSpPr>
      <p:pic>
        <p:nvPicPr>
          <p:cNvPr id="2026" name="Google Shape;2026;p165"/>
          <p:cNvPicPr preferRelativeResize="0"/>
          <p:nvPr/>
        </p:nvPicPr>
        <p:blipFill>
          <a:blip r:embed="rId3">
            <a:alphaModFix/>
          </a:blip>
          <a:stretch>
            <a:fillRect/>
          </a:stretch>
        </p:blipFill>
        <p:spPr>
          <a:xfrm>
            <a:off x="1351850" y="616175"/>
            <a:ext cx="6149600" cy="4603524"/>
          </a:xfrm>
          <a:prstGeom prst="rect">
            <a:avLst/>
          </a:prstGeom>
          <a:noFill/>
          <a:ln>
            <a:noFill/>
          </a:ln>
        </p:spPr>
      </p:pic>
      <p:sp>
        <p:nvSpPr>
          <p:cNvPr id="2027" name="Google Shape;2027;p165"/>
          <p:cNvSpPr txBox="1"/>
          <p:nvPr/>
        </p:nvSpPr>
        <p:spPr>
          <a:xfrm>
            <a:off x="2707225" y="4804800"/>
            <a:ext cx="55455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t>Stahl’s Essential Psychopharmacology, 5th Edition, Page 224 ziprasidone</a:t>
            </a:r>
            <a:endParaRPr sz="1000"/>
          </a:p>
        </p:txBody>
      </p:sp>
      <p:sp>
        <p:nvSpPr>
          <p:cNvPr id="2028" name="Google Shape;2028;p165"/>
          <p:cNvSpPr txBox="1"/>
          <p:nvPr>
            <p:ph idx="4294967295" type="subTitle"/>
          </p:nvPr>
        </p:nvSpPr>
        <p:spPr>
          <a:xfrm>
            <a:off x="419475" y="984100"/>
            <a:ext cx="2183400" cy="512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1000"/>
              </a:spcAft>
              <a:buClr>
                <a:schemeClr val="dk1"/>
              </a:buClr>
              <a:buSzPts val="1100"/>
              <a:buFont typeface="Arial"/>
              <a:buNone/>
            </a:pPr>
            <a:r>
              <a:rPr lang="en" sz="2000">
                <a:solidFill>
                  <a:schemeClr val="dk1"/>
                </a:solidFill>
              </a:rPr>
              <a:t>“5HT1A agonist”</a:t>
            </a:r>
            <a:endParaRPr sz="2000">
              <a:solidFill>
                <a:schemeClr val="dk1"/>
              </a:solidFill>
            </a:endParaRPr>
          </a:p>
        </p:txBody>
      </p:sp>
      <p:pic>
        <p:nvPicPr>
          <p:cNvPr id="2029" name="Google Shape;2029;p165"/>
          <p:cNvPicPr preferRelativeResize="0"/>
          <p:nvPr/>
        </p:nvPicPr>
        <p:blipFill>
          <a:blip r:embed="rId4">
            <a:alphaModFix/>
          </a:blip>
          <a:stretch>
            <a:fillRect/>
          </a:stretch>
        </p:blipFill>
        <p:spPr>
          <a:xfrm>
            <a:off x="2396688" y="940652"/>
            <a:ext cx="310546" cy="467700"/>
          </a:xfrm>
          <a:prstGeom prst="rect">
            <a:avLst/>
          </a:prstGeom>
          <a:noFill/>
          <a:ln>
            <a:noFill/>
          </a:ln>
        </p:spPr>
      </p:pic>
      <p:pic>
        <p:nvPicPr>
          <p:cNvPr id="2030" name="Google Shape;2030;p165"/>
          <p:cNvPicPr preferRelativeResize="0"/>
          <p:nvPr/>
        </p:nvPicPr>
        <p:blipFill>
          <a:blip r:embed="rId5">
            <a:alphaModFix/>
          </a:blip>
          <a:stretch>
            <a:fillRect/>
          </a:stretch>
        </p:blipFill>
        <p:spPr>
          <a:xfrm>
            <a:off x="5507550" y="73675"/>
            <a:ext cx="3544375" cy="1035050"/>
          </a:xfrm>
          <a:prstGeom prst="rect">
            <a:avLst/>
          </a:prstGeom>
          <a:noFill/>
          <a:ln>
            <a:noFill/>
          </a:ln>
          <a:effectLst>
            <a:outerShdw blurRad="57150" rotWithShape="0" algn="bl" dir="5400000" dist="19050">
              <a:srgbClr val="000000">
                <a:alpha val="50000"/>
              </a:srgbClr>
            </a:outerShdw>
          </a:effectLst>
        </p:spPr>
      </p:pic>
      <p:sp>
        <p:nvSpPr>
          <p:cNvPr id="2031" name="Google Shape;2031;p165"/>
          <p:cNvSpPr/>
          <p:nvPr/>
        </p:nvSpPr>
        <p:spPr>
          <a:xfrm>
            <a:off x="4451375" y="4343450"/>
            <a:ext cx="310500" cy="512100"/>
          </a:xfrm>
          <a:prstGeom prst="ellipse">
            <a:avLst/>
          </a:prstGeom>
          <a:noFill/>
          <a:ln cap="flat" cmpd="sng" w="28575">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032" name="Google Shape;2032;p165"/>
          <p:cNvCxnSpPr/>
          <p:nvPr/>
        </p:nvCxnSpPr>
        <p:spPr>
          <a:xfrm flipH="1" rot="10800000">
            <a:off x="1853525" y="1051625"/>
            <a:ext cx="1384200" cy="3282900"/>
          </a:xfrm>
          <a:prstGeom prst="straightConnector1">
            <a:avLst/>
          </a:prstGeom>
          <a:noFill/>
          <a:ln cap="flat" cmpd="sng" w="38100">
            <a:solidFill>
              <a:srgbClr val="00FF00"/>
            </a:solidFill>
            <a:prstDash val="solid"/>
            <a:round/>
            <a:headEnd len="med" w="med" type="none"/>
            <a:tailEnd len="med" w="med" type="none"/>
          </a:ln>
        </p:spPr>
      </p:cxnSp>
      <p:cxnSp>
        <p:nvCxnSpPr>
          <p:cNvPr id="2033" name="Google Shape;2033;p165"/>
          <p:cNvCxnSpPr/>
          <p:nvPr/>
        </p:nvCxnSpPr>
        <p:spPr>
          <a:xfrm flipH="1" rot="10800000">
            <a:off x="2221825" y="1623075"/>
            <a:ext cx="882600" cy="2819400"/>
          </a:xfrm>
          <a:prstGeom prst="straightConnector1">
            <a:avLst/>
          </a:prstGeom>
          <a:noFill/>
          <a:ln cap="flat" cmpd="sng" w="38100">
            <a:solidFill>
              <a:srgbClr val="00FF00"/>
            </a:solidFill>
            <a:prstDash val="solid"/>
            <a:round/>
            <a:headEnd len="med" w="med" type="none"/>
            <a:tailEnd len="med" w="med" type="none"/>
          </a:ln>
        </p:spPr>
      </p:cxnSp>
      <p:cxnSp>
        <p:nvCxnSpPr>
          <p:cNvPr id="2034" name="Google Shape;2034;p165"/>
          <p:cNvCxnSpPr/>
          <p:nvPr/>
        </p:nvCxnSpPr>
        <p:spPr>
          <a:xfrm flipH="1" rot="10800000">
            <a:off x="2532975" y="2677275"/>
            <a:ext cx="787500" cy="1765200"/>
          </a:xfrm>
          <a:prstGeom prst="straightConnector1">
            <a:avLst/>
          </a:prstGeom>
          <a:noFill/>
          <a:ln cap="flat" cmpd="sng" w="38100">
            <a:solidFill>
              <a:srgbClr val="00FF00"/>
            </a:solidFill>
            <a:prstDash val="solid"/>
            <a:round/>
            <a:headEnd len="med" w="med" type="none"/>
            <a:tailEnd len="med" w="med" type="none"/>
          </a:ln>
        </p:spPr>
      </p:cxnSp>
      <p:cxnSp>
        <p:nvCxnSpPr>
          <p:cNvPr id="2035" name="Google Shape;2035;p165"/>
          <p:cNvCxnSpPr/>
          <p:nvPr/>
        </p:nvCxnSpPr>
        <p:spPr>
          <a:xfrm rot="10800000">
            <a:off x="3041025" y="2239075"/>
            <a:ext cx="158700" cy="2178000"/>
          </a:xfrm>
          <a:prstGeom prst="straightConnector1">
            <a:avLst/>
          </a:prstGeom>
          <a:noFill/>
          <a:ln cap="flat" cmpd="sng" w="38100">
            <a:solidFill>
              <a:srgbClr val="00FF00"/>
            </a:solidFill>
            <a:prstDash val="solid"/>
            <a:round/>
            <a:headEnd len="med" w="med" type="none"/>
            <a:tailEnd len="med" w="med" type="none"/>
          </a:ln>
        </p:spPr>
      </p:cxnSp>
      <p:cxnSp>
        <p:nvCxnSpPr>
          <p:cNvPr id="2036" name="Google Shape;2036;p165"/>
          <p:cNvCxnSpPr/>
          <p:nvPr/>
        </p:nvCxnSpPr>
        <p:spPr>
          <a:xfrm flipH="1" rot="10800000">
            <a:off x="2825075" y="3362775"/>
            <a:ext cx="2673300" cy="1041600"/>
          </a:xfrm>
          <a:prstGeom prst="straightConnector1">
            <a:avLst/>
          </a:prstGeom>
          <a:noFill/>
          <a:ln cap="flat" cmpd="sng" w="38100">
            <a:solidFill>
              <a:srgbClr val="00FF00"/>
            </a:solidFill>
            <a:prstDash val="solid"/>
            <a:round/>
            <a:headEnd len="med" w="med" type="none"/>
            <a:tailEnd len="med" w="med" type="none"/>
          </a:ln>
        </p:spPr>
      </p:cxnSp>
    </p:spTree>
  </p:cSld>
  <p:clrMapOvr>
    <a:masterClrMapping/>
  </p:clrMapOvr>
</p:sld>
</file>

<file path=ppt/slides/slide1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0" name="Shape 2040"/>
        <p:cNvGrpSpPr/>
        <p:nvPr/>
      </p:nvGrpSpPr>
      <p:grpSpPr>
        <a:xfrm>
          <a:off x="0" y="0"/>
          <a:ext cx="0" cy="0"/>
          <a:chOff x="0" y="0"/>
          <a:chExt cx="0" cy="0"/>
        </a:xfrm>
      </p:grpSpPr>
      <p:pic>
        <p:nvPicPr>
          <p:cNvPr id="2041" name="Google Shape;2041;p166"/>
          <p:cNvPicPr preferRelativeResize="0"/>
          <p:nvPr/>
        </p:nvPicPr>
        <p:blipFill>
          <a:blip r:embed="rId3">
            <a:alphaModFix/>
          </a:blip>
          <a:stretch>
            <a:fillRect/>
          </a:stretch>
        </p:blipFill>
        <p:spPr>
          <a:xfrm>
            <a:off x="1351850" y="616175"/>
            <a:ext cx="6149600" cy="4603524"/>
          </a:xfrm>
          <a:prstGeom prst="rect">
            <a:avLst/>
          </a:prstGeom>
          <a:noFill/>
          <a:ln>
            <a:noFill/>
          </a:ln>
        </p:spPr>
      </p:pic>
      <p:sp>
        <p:nvSpPr>
          <p:cNvPr id="2042" name="Google Shape;2042;p166"/>
          <p:cNvSpPr txBox="1"/>
          <p:nvPr/>
        </p:nvSpPr>
        <p:spPr>
          <a:xfrm>
            <a:off x="2707225" y="4804800"/>
            <a:ext cx="55455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t>Stahl’s Essential Psychopharmacology, 5th Edition, Page 224 ziprasidone</a:t>
            </a:r>
            <a:endParaRPr sz="1000"/>
          </a:p>
        </p:txBody>
      </p:sp>
      <p:sp>
        <p:nvSpPr>
          <p:cNvPr id="2043" name="Google Shape;2043;p166"/>
          <p:cNvSpPr txBox="1"/>
          <p:nvPr>
            <p:ph idx="4294967295" type="subTitle"/>
          </p:nvPr>
        </p:nvSpPr>
        <p:spPr>
          <a:xfrm>
            <a:off x="419475" y="984100"/>
            <a:ext cx="2183400" cy="512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1000"/>
              </a:spcAft>
              <a:buClr>
                <a:schemeClr val="dk1"/>
              </a:buClr>
              <a:buSzPts val="1100"/>
              <a:buFont typeface="Arial"/>
              <a:buNone/>
            </a:pPr>
            <a:r>
              <a:rPr lang="en" sz="2000">
                <a:solidFill>
                  <a:schemeClr val="dk1"/>
                </a:solidFill>
              </a:rPr>
              <a:t>“5HT1A agonist”</a:t>
            </a:r>
            <a:endParaRPr sz="2000">
              <a:solidFill>
                <a:schemeClr val="dk1"/>
              </a:solidFill>
            </a:endParaRPr>
          </a:p>
        </p:txBody>
      </p:sp>
      <p:pic>
        <p:nvPicPr>
          <p:cNvPr id="2044" name="Google Shape;2044;p166"/>
          <p:cNvPicPr preferRelativeResize="0"/>
          <p:nvPr/>
        </p:nvPicPr>
        <p:blipFill>
          <a:blip r:embed="rId4">
            <a:alphaModFix/>
          </a:blip>
          <a:stretch>
            <a:fillRect/>
          </a:stretch>
        </p:blipFill>
        <p:spPr>
          <a:xfrm>
            <a:off x="2396688" y="940652"/>
            <a:ext cx="310546" cy="467700"/>
          </a:xfrm>
          <a:prstGeom prst="rect">
            <a:avLst/>
          </a:prstGeom>
          <a:noFill/>
          <a:ln>
            <a:noFill/>
          </a:ln>
        </p:spPr>
      </p:pic>
      <p:pic>
        <p:nvPicPr>
          <p:cNvPr id="2045" name="Google Shape;2045;p166"/>
          <p:cNvPicPr preferRelativeResize="0"/>
          <p:nvPr/>
        </p:nvPicPr>
        <p:blipFill>
          <a:blip r:embed="rId5">
            <a:alphaModFix/>
          </a:blip>
          <a:stretch>
            <a:fillRect/>
          </a:stretch>
        </p:blipFill>
        <p:spPr>
          <a:xfrm>
            <a:off x="5507550" y="73675"/>
            <a:ext cx="3544375" cy="1035050"/>
          </a:xfrm>
          <a:prstGeom prst="rect">
            <a:avLst/>
          </a:prstGeom>
          <a:noFill/>
          <a:ln>
            <a:noFill/>
          </a:ln>
          <a:effectLst>
            <a:outerShdw blurRad="57150" rotWithShape="0" algn="bl" dir="5400000" dist="19050">
              <a:srgbClr val="000000">
                <a:alpha val="50000"/>
              </a:srgbClr>
            </a:outerShdw>
          </a:effectLst>
        </p:spPr>
      </p:pic>
      <p:sp>
        <p:nvSpPr>
          <p:cNvPr id="2046" name="Google Shape;2046;p166"/>
          <p:cNvSpPr/>
          <p:nvPr/>
        </p:nvSpPr>
        <p:spPr>
          <a:xfrm>
            <a:off x="4451375" y="4343450"/>
            <a:ext cx="310500" cy="512100"/>
          </a:xfrm>
          <a:prstGeom prst="ellipse">
            <a:avLst/>
          </a:prstGeom>
          <a:noFill/>
          <a:ln cap="flat" cmpd="sng" w="28575">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047" name="Google Shape;2047;p166"/>
          <p:cNvCxnSpPr/>
          <p:nvPr/>
        </p:nvCxnSpPr>
        <p:spPr>
          <a:xfrm flipH="1" rot="10800000">
            <a:off x="1853525" y="1051625"/>
            <a:ext cx="1384200" cy="3282900"/>
          </a:xfrm>
          <a:prstGeom prst="straightConnector1">
            <a:avLst/>
          </a:prstGeom>
          <a:noFill/>
          <a:ln cap="flat" cmpd="sng" w="38100">
            <a:solidFill>
              <a:srgbClr val="00FF00"/>
            </a:solidFill>
            <a:prstDash val="solid"/>
            <a:round/>
            <a:headEnd len="med" w="med" type="none"/>
            <a:tailEnd len="med" w="med" type="none"/>
          </a:ln>
        </p:spPr>
      </p:cxnSp>
      <p:cxnSp>
        <p:nvCxnSpPr>
          <p:cNvPr id="2048" name="Google Shape;2048;p166"/>
          <p:cNvCxnSpPr/>
          <p:nvPr/>
        </p:nvCxnSpPr>
        <p:spPr>
          <a:xfrm flipH="1" rot="10800000">
            <a:off x="2221825" y="1623075"/>
            <a:ext cx="882600" cy="2819400"/>
          </a:xfrm>
          <a:prstGeom prst="straightConnector1">
            <a:avLst/>
          </a:prstGeom>
          <a:noFill/>
          <a:ln cap="flat" cmpd="sng" w="38100">
            <a:solidFill>
              <a:srgbClr val="00FF00"/>
            </a:solidFill>
            <a:prstDash val="solid"/>
            <a:round/>
            <a:headEnd len="med" w="med" type="none"/>
            <a:tailEnd len="med" w="med" type="none"/>
          </a:ln>
        </p:spPr>
      </p:cxnSp>
      <p:cxnSp>
        <p:nvCxnSpPr>
          <p:cNvPr id="2049" name="Google Shape;2049;p166"/>
          <p:cNvCxnSpPr/>
          <p:nvPr/>
        </p:nvCxnSpPr>
        <p:spPr>
          <a:xfrm flipH="1" rot="10800000">
            <a:off x="2532975" y="2677275"/>
            <a:ext cx="787500" cy="1765200"/>
          </a:xfrm>
          <a:prstGeom prst="straightConnector1">
            <a:avLst/>
          </a:prstGeom>
          <a:noFill/>
          <a:ln cap="flat" cmpd="sng" w="38100">
            <a:solidFill>
              <a:srgbClr val="00FF00"/>
            </a:solidFill>
            <a:prstDash val="solid"/>
            <a:round/>
            <a:headEnd len="med" w="med" type="none"/>
            <a:tailEnd len="med" w="med" type="none"/>
          </a:ln>
        </p:spPr>
      </p:cxnSp>
      <p:cxnSp>
        <p:nvCxnSpPr>
          <p:cNvPr id="2050" name="Google Shape;2050;p166"/>
          <p:cNvCxnSpPr/>
          <p:nvPr/>
        </p:nvCxnSpPr>
        <p:spPr>
          <a:xfrm rot="10800000">
            <a:off x="3041025" y="2239075"/>
            <a:ext cx="158700" cy="2178000"/>
          </a:xfrm>
          <a:prstGeom prst="straightConnector1">
            <a:avLst/>
          </a:prstGeom>
          <a:noFill/>
          <a:ln cap="flat" cmpd="sng" w="38100">
            <a:solidFill>
              <a:srgbClr val="00FF00"/>
            </a:solidFill>
            <a:prstDash val="solid"/>
            <a:round/>
            <a:headEnd len="med" w="med" type="none"/>
            <a:tailEnd len="med" w="med" type="none"/>
          </a:ln>
        </p:spPr>
      </p:cxnSp>
      <p:cxnSp>
        <p:nvCxnSpPr>
          <p:cNvPr id="2051" name="Google Shape;2051;p166"/>
          <p:cNvCxnSpPr/>
          <p:nvPr/>
        </p:nvCxnSpPr>
        <p:spPr>
          <a:xfrm flipH="1" rot="10800000">
            <a:off x="2825075" y="3362775"/>
            <a:ext cx="2673300" cy="1041600"/>
          </a:xfrm>
          <a:prstGeom prst="straightConnector1">
            <a:avLst/>
          </a:prstGeom>
          <a:noFill/>
          <a:ln cap="flat" cmpd="sng" w="38100">
            <a:solidFill>
              <a:srgbClr val="00FF00"/>
            </a:solidFill>
            <a:prstDash val="solid"/>
            <a:round/>
            <a:headEnd len="med" w="med" type="none"/>
            <a:tailEnd len="med" w="med" type="none"/>
          </a:ln>
        </p:spPr>
      </p:cxnSp>
      <p:cxnSp>
        <p:nvCxnSpPr>
          <p:cNvPr id="2052" name="Google Shape;2052;p166"/>
          <p:cNvCxnSpPr/>
          <p:nvPr/>
        </p:nvCxnSpPr>
        <p:spPr>
          <a:xfrm flipH="1" rot="10800000">
            <a:off x="3479125" y="3826675"/>
            <a:ext cx="1104900" cy="590400"/>
          </a:xfrm>
          <a:prstGeom prst="straightConnector1">
            <a:avLst/>
          </a:prstGeom>
          <a:noFill/>
          <a:ln cap="flat" cmpd="sng" w="38100">
            <a:solidFill>
              <a:srgbClr val="00FF00"/>
            </a:solidFill>
            <a:prstDash val="solid"/>
            <a:round/>
            <a:headEnd len="med" w="med" type="none"/>
            <a:tailEnd len="med" w="med" type="none"/>
          </a:ln>
        </p:spPr>
      </p:cxnSp>
    </p:spTree>
  </p:cSld>
  <p:clrMapOvr>
    <a:masterClrMapping/>
  </p:clrMapOvr>
</p:sld>
</file>

<file path=ppt/slides/slide1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6" name="Shape 2056"/>
        <p:cNvGrpSpPr/>
        <p:nvPr/>
      </p:nvGrpSpPr>
      <p:grpSpPr>
        <a:xfrm>
          <a:off x="0" y="0"/>
          <a:ext cx="0" cy="0"/>
          <a:chOff x="0" y="0"/>
          <a:chExt cx="0" cy="0"/>
        </a:xfrm>
      </p:grpSpPr>
      <p:pic>
        <p:nvPicPr>
          <p:cNvPr id="2057" name="Google Shape;2057;p167"/>
          <p:cNvPicPr preferRelativeResize="0"/>
          <p:nvPr/>
        </p:nvPicPr>
        <p:blipFill>
          <a:blip r:embed="rId3">
            <a:alphaModFix/>
          </a:blip>
          <a:stretch>
            <a:fillRect/>
          </a:stretch>
        </p:blipFill>
        <p:spPr>
          <a:xfrm>
            <a:off x="1351850" y="616175"/>
            <a:ext cx="6149600" cy="4603524"/>
          </a:xfrm>
          <a:prstGeom prst="rect">
            <a:avLst/>
          </a:prstGeom>
          <a:noFill/>
          <a:ln>
            <a:noFill/>
          </a:ln>
        </p:spPr>
      </p:pic>
      <p:sp>
        <p:nvSpPr>
          <p:cNvPr id="2058" name="Google Shape;2058;p167"/>
          <p:cNvSpPr txBox="1"/>
          <p:nvPr/>
        </p:nvSpPr>
        <p:spPr>
          <a:xfrm>
            <a:off x="2707225" y="4804800"/>
            <a:ext cx="55455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t>Stahl’s Essential Psychopharmacology, 5th Edition, Page 224 ziprasidone</a:t>
            </a:r>
            <a:endParaRPr sz="1000"/>
          </a:p>
        </p:txBody>
      </p:sp>
      <p:sp>
        <p:nvSpPr>
          <p:cNvPr id="2059" name="Google Shape;2059;p167"/>
          <p:cNvSpPr txBox="1"/>
          <p:nvPr>
            <p:ph idx="4294967295" type="subTitle"/>
          </p:nvPr>
        </p:nvSpPr>
        <p:spPr>
          <a:xfrm>
            <a:off x="419475" y="984100"/>
            <a:ext cx="2183400" cy="512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1000"/>
              </a:spcAft>
              <a:buClr>
                <a:schemeClr val="dk1"/>
              </a:buClr>
              <a:buSzPts val="1100"/>
              <a:buFont typeface="Arial"/>
              <a:buNone/>
            </a:pPr>
            <a:r>
              <a:rPr lang="en" sz="2000">
                <a:solidFill>
                  <a:schemeClr val="dk1"/>
                </a:solidFill>
              </a:rPr>
              <a:t>“5HT1A agonist”</a:t>
            </a:r>
            <a:endParaRPr sz="2000">
              <a:solidFill>
                <a:schemeClr val="dk1"/>
              </a:solidFill>
            </a:endParaRPr>
          </a:p>
        </p:txBody>
      </p:sp>
      <p:pic>
        <p:nvPicPr>
          <p:cNvPr id="2060" name="Google Shape;2060;p167"/>
          <p:cNvPicPr preferRelativeResize="0"/>
          <p:nvPr/>
        </p:nvPicPr>
        <p:blipFill>
          <a:blip r:embed="rId4">
            <a:alphaModFix/>
          </a:blip>
          <a:stretch>
            <a:fillRect/>
          </a:stretch>
        </p:blipFill>
        <p:spPr>
          <a:xfrm>
            <a:off x="2396688" y="940652"/>
            <a:ext cx="310546" cy="467700"/>
          </a:xfrm>
          <a:prstGeom prst="rect">
            <a:avLst/>
          </a:prstGeom>
          <a:noFill/>
          <a:ln>
            <a:noFill/>
          </a:ln>
        </p:spPr>
      </p:pic>
      <p:pic>
        <p:nvPicPr>
          <p:cNvPr id="2061" name="Google Shape;2061;p167"/>
          <p:cNvPicPr preferRelativeResize="0"/>
          <p:nvPr/>
        </p:nvPicPr>
        <p:blipFill>
          <a:blip r:embed="rId5">
            <a:alphaModFix/>
          </a:blip>
          <a:stretch>
            <a:fillRect/>
          </a:stretch>
        </p:blipFill>
        <p:spPr>
          <a:xfrm>
            <a:off x="5507550" y="73675"/>
            <a:ext cx="3544375" cy="1035050"/>
          </a:xfrm>
          <a:prstGeom prst="rect">
            <a:avLst/>
          </a:prstGeom>
          <a:noFill/>
          <a:ln>
            <a:noFill/>
          </a:ln>
          <a:effectLst>
            <a:outerShdw blurRad="57150" rotWithShape="0" algn="bl" dir="5400000" dist="19050">
              <a:srgbClr val="000000">
                <a:alpha val="50000"/>
              </a:srgbClr>
            </a:outerShdw>
          </a:effectLst>
        </p:spPr>
      </p:pic>
      <p:sp>
        <p:nvSpPr>
          <p:cNvPr id="2062" name="Google Shape;2062;p167"/>
          <p:cNvSpPr/>
          <p:nvPr/>
        </p:nvSpPr>
        <p:spPr>
          <a:xfrm>
            <a:off x="4451375" y="4343450"/>
            <a:ext cx="310500" cy="512100"/>
          </a:xfrm>
          <a:prstGeom prst="ellipse">
            <a:avLst/>
          </a:prstGeom>
          <a:noFill/>
          <a:ln cap="flat" cmpd="sng" w="28575">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063" name="Google Shape;2063;p167"/>
          <p:cNvCxnSpPr/>
          <p:nvPr/>
        </p:nvCxnSpPr>
        <p:spPr>
          <a:xfrm flipH="1" rot="10800000">
            <a:off x="1853525" y="1051625"/>
            <a:ext cx="1384200" cy="3282900"/>
          </a:xfrm>
          <a:prstGeom prst="straightConnector1">
            <a:avLst/>
          </a:prstGeom>
          <a:noFill/>
          <a:ln cap="flat" cmpd="sng" w="38100">
            <a:solidFill>
              <a:srgbClr val="00FF00"/>
            </a:solidFill>
            <a:prstDash val="solid"/>
            <a:round/>
            <a:headEnd len="med" w="med" type="none"/>
            <a:tailEnd len="med" w="med" type="none"/>
          </a:ln>
        </p:spPr>
      </p:cxnSp>
      <p:cxnSp>
        <p:nvCxnSpPr>
          <p:cNvPr id="2064" name="Google Shape;2064;p167"/>
          <p:cNvCxnSpPr/>
          <p:nvPr/>
        </p:nvCxnSpPr>
        <p:spPr>
          <a:xfrm flipH="1" rot="10800000">
            <a:off x="2221825" y="1623075"/>
            <a:ext cx="882600" cy="2819400"/>
          </a:xfrm>
          <a:prstGeom prst="straightConnector1">
            <a:avLst/>
          </a:prstGeom>
          <a:noFill/>
          <a:ln cap="flat" cmpd="sng" w="38100">
            <a:solidFill>
              <a:srgbClr val="00FF00"/>
            </a:solidFill>
            <a:prstDash val="solid"/>
            <a:round/>
            <a:headEnd len="med" w="med" type="none"/>
            <a:tailEnd len="med" w="med" type="none"/>
          </a:ln>
        </p:spPr>
      </p:cxnSp>
      <p:cxnSp>
        <p:nvCxnSpPr>
          <p:cNvPr id="2065" name="Google Shape;2065;p167"/>
          <p:cNvCxnSpPr/>
          <p:nvPr/>
        </p:nvCxnSpPr>
        <p:spPr>
          <a:xfrm flipH="1" rot="10800000">
            <a:off x="2532975" y="2677275"/>
            <a:ext cx="787500" cy="1765200"/>
          </a:xfrm>
          <a:prstGeom prst="straightConnector1">
            <a:avLst/>
          </a:prstGeom>
          <a:noFill/>
          <a:ln cap="flat" cmpd="sng" w="38100">
            <a:solidFill>
              <a:srgbClr val="00FF00"/>
            </a:solidFill>
            <a:prstDash val="solid"/>
            <a:round/>
            <a:headEnd len="med" w="med" type="none"/>
            <a:tailEnd len="med" w="med" type="none"/>
          </a:ln>
        </p:spPr>
      </p:cxnSp>
      <p:cxnSp>
        <p:nvCxnSpPr>
          <p:cNvPr id="2066" name="Google Shape;2066;p167"/>
          <p:cNvCxnSpPr/>
          <p:nvPr/>
        </p:nvCxnSpPr>
        <p:spPr>
          <a:xfrm rot="10800000">
            <a:off x="3041025" y="2239075"/>
            <a:ext cx="158700" cy="2178000"/>
          </a:xfrm>
          <a:prstGeom prst="straightConnector1">
            <a:avLst/>
          </a:prstGeom>
          <a:noFill/>
          <a:ln cap="flat" cmpd="sng" w="38100">
            <a:solidFill>
              <a:srgbClr val="00FF00"/>
            </a:solidFill>
            <a:prstDash val="solid"/>
            <a:round/>
            <a:headEnd len="med" w="med" type="none"/>
            <a:tailEnd len="med" w="med" type="none"/>
          </a:ln>
        </p:spPr>
      </p:cxnSp>
      <p:cxnSp>
        <p:nvCxnSpPr>
          <p:cNvPr id="2067" name="Google Shape;2067;p167"/>
          <p:cNvCxnSpPr/>
          <p:nvPr/>
        </p:nvCxnSpPr>
        <p:spPr>
          <a:xfrm flipH="1" rot="10800000">
            <a:off x="2825075" y="3362775"/>
            <a:ext cx="2673300" cy="1041600"/>
          </a:xfrm>
          <a:prstGeom prst="straightConnector1">
            <a:avLst/>
          </a:prstGeom>
          <a:noFill/>
          <a:ln cap="flat" cmpd="sng" w="38100">
            <a:solidFill>
              <a:srgbClr val="00FF00"/>
            </a:solidFill>
            <a:prstDash val="solid"/>
            <a:round/>
            <a:headEnd len="med" w="med" type="none"/>
            <a:tailEnd len="med" w="med" type="none"/>
          </a:ln>
        </p:spPr>
      </p:cxnSp>
      <p:cxnSp>
        <p:nvCxnSpPr>
          <p:cNvPr id="2068" name="Google Shape;2068;p167"/>
          <p:cNvCxnSpPr/>
          <p:nvPr/>
        </p:nvCxnSpPr>
        <p:spPr>
          <a:xfrm flipH="1" rot="10800000">
            <a:off x="3479125" y="3826675"/>
            <a:ext cx="1104900" cy="590400"/>
          </a:xfrm>
          <a:prstGeom prst="straightConnector1">
            <a:avLst/>
          </a:prstGeom>
          <a:noFill/>
          <a:ln cap="flat" cmpd="sng" w="38100">
            <a:solidFill>
              <a:srgbClr val="00FF00"/>
            </a:solidFill>
            <a:prstDash val="solid"/>
            <a:round/>
            <a:headEnd len="med" w="med" type="none"/>
            <a:tailEnd len="med" w="med" type="none"/>
          </a:ln>
        </p:spPr>
      </p:cxnSp>
      <p:cxnSp>
        <p:nvCxnSpPr>
          <p:cNvPr id="2069" name="Google Shape;2069;p167"/>
          <p:cNvCxnSpPr/>
          <p:nvPr/>
        </p:nvCxnSpPr>
        <p:spPr>
          <a:xfrm flipH="1" rot="10800000">
            <a:off x="3815675" y="3661375"/>
            <a:ext cx="1251000" cy="755700"/>
          </a:xfrm>
          <a:prstGeom prst="straightConnector1">
            <a:avLst/>
          </a:prstGeom>
          <a:noFill/>
          <a:ln cap="flat" cmpd="sng" w="38100">
            <a:solidFill>
              <a:srgbClr val="00FF00"/>
            </a:solidFill>
            <a:prstDash val="solid"/>
            <a:round/>
            <a:headEnd len="med" w="med" type="none"/>
            <a:tailEnd len="med" w="med" type="none"/>
          </a:ln>
        </p:spPr>
      </p:cxnSp>
    </p:spTree>
  </p:cSld>
  <p:clrMapOvr>
    <a:masterClrMapping/>
  </p:clrMapOvr>
</p:sld>
</file>

<file path=ppt/slides/slide1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3" name="Shape 2073"/>
        <p:cNvGrpSpPr/>
        <p:nvPr/>
      </p:nvGrpSpPr>
      <p:grpSpPr>
        <a:xfrm>
          <a:off x="0" y="0"/>
          <a:ext cx="0" cy="0"/>
          <a:chOff x="0" y="0"/>
          <a:chExt cx="0" cy="0"/>
        </a:xfrm>
      </p:grpSpPr>
      <p:pic>
        <p:nvPicPr>
          <p:cNvPr id="2074" name="Google Shape;2074;p168"/>
          <p:cNvPicPr preferRelativeResize="0"/>
          <p:nvPr/>
        </p:nvPicPr>
        <p:blipFill>
          <a:blip r:embed="rId3">
            <a:alphaModFix/>
          </a:blip>
          <a:stretch>
            <a:fillRect/>
          </a:stretch>
        </p:blipFill>
        <p:spPr>
          <a:xfrm>
            <a:off x="1351850" y="616175"/>
            <a:ext cx="6149600" cy="4603524"/>
          </a:xfrm>
          <a:prstGeom prst="rect">
            <a:avLst/>
          </a:prstGeom>
          <a:noFill/>
          <a:ln>
            <a:noFill/>
          </a:ln>
        </p:spPr>
      </p:pic>
      <p:sp>
        <p:nvSpPr>
          <p:cNvPr id="2075" name="Google Shape;2075;p168"/>
          <p:cNvSpPr txBox="1"/>
          <p:nvPr/>
        </p:nvSpPr>
        <p:spPr>
          <a:xfrm>
            <a:off x="2707225" y="4804800"/>
            <a:ext cx="55455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t>Stahl’s Essential Psychopharmacology, 5th Edition, Page 224 ziprasidone</a:t>
            </a:r>
            <a:endParaRPr sz="1000"/>
          </a:p>
        </p:txBody>
      </p:sp>
      <p:sp>
        <p:nvSpPr>
          <p:cNvPr id="2076" name="Google Shape;2076;p168"/>
          <p:cNvSpPr txBox="1"/>
          <p:nvPr>
            <p:ph idx="4294967295" type="subTitle"/>
          </p:nvPr>
        </p:nvSpPr>
        <p:spPr>
          <a:xfrm>
            <a:off x="419475" y="984100"/>
            <a:ext cx="2183400" cy="512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1000"/>
              </a:spcAft>
              <a:buClr>
                <a:schemeClr val="dk1"/>
              </a:buClr>
              <a:buSzPts val="1100"/>
              <a:buFont typeface="Arial"/>
              <a:buNone/>
            </a:pPr>
            <a:r>
              <a:rPr lang="en" sz="2000">
                <a:solidFill>
                  <a:schemeClr val="dk1"/>
                </a:solidFill>
              </a:rPr>
              <a:t>“5HT1A agonist”</a:t>
            </a:r>
            <a:endParaRPr sz="2000">
              <a:solidFill>
                <a:schemeClr val="dk1"/>
              </a:solidFill>
            </a:endParaRPr>
          </a:p>
        </p:txBody>
      </p:sp>
      <p:pic>
        <p:nvPicPr>
          <p:cNvPr id="2077" name="Google Shape;2077;p168"/>
          <p:cNvPicPr preferRelativeResize="0"/>
          <p:nvPr/>
        </p:nvPicPr>
        <p:blipFill>
          <a:blip r:embed="rId4">
            <a:alphaModFix/>
          </a:blip>
          <a:stretch>
            <a:fillRect/>
          </a:stretch>
        </p:blipFill>
        <p:spPr>
          <a:xfrm>
            <a:off x="2396688" y="940652"/>
            <a:ext cx="310546" cy="467700"/>
          </a:xfrm>
          <a:prstGeom prst="rect">
            <a:avLst/>
          </a:prstGeom>
          <a:noFill/>
          <a:ln>
            <a:noFill/>
          </a:ln>
        </p:spPr>
      </p:pic>
      <p:pic>
        <p:nvPicPr>
          <p:cNvPr id="2078" name="Google Shape;2078;p168"/>
          <p:cNvPicPr preferRelativeResize="0"/>
          <p:nvPr/>
        </p:nvPicPr>
        <p:blipFill>
          <a:blip r:embed="rId5">
            <a:alphaModFix/>
          </a:blip>
          <a:stretch>
            <a:fillRect/>
          </a:stretch>
        </p:blipFill>
        <p:spPr>
          <a:xfrm>
            <a:off x="5507550" y="73675"/>
            <a:ext cx="3544375" cy="1035050"/>
          </a:xfrm>
          <a:prstGeom prst="rect">
            <a:avLst/>
          </a:prstGeom>
          <a:noFill/>
          <a:ln>
            <a:noFill/>
          </a:ln>
          <a:effectLst>
            <a:outerShdw blurRad="57150" rotWithShape="0" algn="bl" dir="5400000" dist="19050">
              <a:srgbClr val="000000">
                <a:alpha val="50000"/>
              </a:srgbClr>
            </a:outerShdw>
          </a:effectLst>
        </p:spPr>
      </p:pic>
      <p:sp>
        <p:nvSpPr>
          <p:cNvPr id="2079" name="Google Shape;2079;p168"/>
          <p:cNvSpPr/>
          <p:nvPr/>
        </p:nvSpPr>
        <p:spPr>
          <a:xfrm>
            <a:off x="4451375" y="4343450"/>
            <a:ext cx="310500" cy="512100"/>
          </a:xfrm>
          <a:prstGeom prst="ellipse">
            <a:avLst/>
          </a:prstGeom>
          <a:noFill/>
          <a:ln cap="flat" cmpd="sng" w="28575">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080" name="Google Shape;2080;p168"/>
          <p:cNvCxnSpPr/>
          <p:nvPr/>
        </p:nvCxnSpPr>
        <p:spPr>
          <a:xfrm flipH="1" rot="10800000">
            <a:off x="1853525" y="1051625"/>
            <a:ext cx="1384200" cy="3282900"/>
          </a:xfrm>
          <a:prstGeom prst="straightConnector1">
            <a:avLst/>
          </a:prstGeom>
          <a:noFill/>
          <a:ln cap="flat" cmpd="sng" w="38100">
            <a:solidFill>
              <a:srgbClr val="00FF00"/>
            </a:solidFill>
            <a:prstDash val="solid"/>
            <a:round/>
            <a:headEnd len="med" w="med" type="none"/>
            <a:tailEnd len="med" w="med" type="none"/>
          </a:ln>
        </p:spPr>
      </p:cxnSp>
      <p:cxnSp>
        <p:nvCxnSpPr>
          <p:cNvPr id="2081" name="Google Shape;2081;p168"/>
          <p:cNvCxnSpPr/>
          <p:nvPr/>
        </p:nvCxnSpPr>
        <p:spPr>
          <a:xfrm flipH="1" rot="10800000">
            <a:off x="2221825" y="1623075"/>
            <a:ext cx="882600" cy="2819400"/>
          </a:xfrm>
          <a:prstGeom prst="straightConnector1">
            <a:avLst/>
          </a:prstGeom>
          <a:noFill/>
          <a:ln cap="flat" cmpd="sng" w="38100">
            <a:solidFill>
              <a:srgbClr val="00FF00"/>
            </a:solidFill>
            <a:prstDash val="solid"/>
            <a:round/>
            <a:headEnd len="med" w="med" type="none"/>
            <a:tailEnd len="med" w="med" type="none"/>
          </a:ln>
        </p:spPr>
      </p:cxnSp>
      <p:cxnSp>
        <p:nvCxnSpPr>
          <p:cNvPr id="2082" name="Google Shape;2082;p168"/>
          <p:cNvCxnSpPr/>
          <p:nvPr/>
        </p:nvCxnSpPr>
        <p:spPr>
          <a:xfrm flipH="1" rot="10800000">
            <a:off x="2532975" y="2677275"/>
            <a:ext cx="787500" cy="1765200"/>
          </a:xfrm>
          <a:prstGeom prst="straightConnector1">
            <a:avLst/>
          </a:prstGeom>
          <a:noFill/>
          <a:ln cap="flat" cmpd="sng" w="38100">
            <a:solidFill>
              <a:srgbClr val="00FF00"/>
            </a:solidFill>
            <a:prstDash val="solid"/>
            <a:round/>
            <a:headEnd len="med" w="med" type="none"/>
            <a:tailEnd len="med" w="med" type="none"/>
          </a:ln>
        </p:spPr>
      </p:cxnSp>
      <p:cxnSp>
        <p:nvCxnSpPr>
          <p:cNvPr id="2083" name="Google Shape;2083;p168"/>
          <p:cNvCxnSpPr/>
          <p:nvPr/>
        </p:nvCxnSpPr>
        <p:spPr>
          <a:xfrm rot="10800000">
            <a:off x="3041025" y="2239075"/>
            <a:ext cx="158700" cy="2178000"/>
          </a:xfrm>
          <a:prstGeom prst="straightConnector1">
            <a:avLst/>
          </a:prstGeom>
          <a:noFill/>
          <a:ln cap="flat" cmpd="sng" w="38100">
            <a:solidFill>
              <a:srgbClr val="00FF00"/>
            </a:solidFill>
            <a:prstDash val="solid"/>
            <a:round/>
            <a:headEnd len="med" w="med" type="none"/>
            <a:tailEnd len="med" w="med" type="none"/>
          </a:ln>
        </p:spPr>
      </p:cxnSp>
      <p:cxnSp>
        <p:nvCxnSpPr>
          <p:cNvPr id="2084" name="Google Shape;2084;p168"/>
          <p:cNvCxnSpPr/>
          <p:nvPr/>
        </p:nvCxnSpPr>
        <p:spPr>
          <a:xfrm flipH="1" rot="10800000">
            <a:off x="2825075" y="3362775"/>
            <a:ext cx="2673300" cy="1041600"/>
          </a:xfrm>
          <a:prstGeom prst="straightConnector1">
            <a:avLst/>
          </a:prstGeom>
          <a:noFill/>
          <a:ln cap="flat" cmpd="sng" w="38100">
            <a:solidFill>
              <a:srgbClr val="00FF00"/>
            </a:solidFill>
            <a:prstDash val="solid"/>
            <a:round/>
            <a:headEnd len="med" w="med" type="none"/>
            <a:tailEnd len="med" w="med" type="none"/>
          </a:ln>
        </p:spPr>
      </p:cxnSp>
      <p:cxnSp>
        <p:nvCxnSpPr>
          <p:cNvPr id="2085" name="Google Shape;2085;p168"/>
          <p:cNvCxnSpPr/>
          <p:nvPr/>
        </p:nvCxnSpPr>
        <p:spPr>
          <a:xfrm flipH="1" rot="10800000">
            <a:off x="3479125" y="3826675"/>
            <a:ext cx="1104900" cy="590400"/>
          </a:xfrm>
          <a:prstGeom prst="straightConnector1">
            <a:avLst/>
          </a:prstGeom>
          <a:noFill/>
          <a:ln cap="flat" cmpd="sng" w="38100">
            <a:solidFill>
              <a:srgbClr val="00FF00"/>
            </a:solidFill>
            <a:prstDash val="solid"/>
            <a:round/>
            <a:headEnd len="med" w="med" type="none"/>
            <a:tailEnd len="med" w="med" type="none"/>
          </a:ln>
        </p:spPr>
      </p:cxnSp>
      <p:cxnSp>
        <p:nvCxnSpPr>
          <p:cNvPr id="2086" name="Google Shape;2086;p168"/>
          <p:cNvCxnSpPr/>
          <p:nvPr/>
        </p:nvCxnSpPr>
        <p:spPr>
          <a:xfrm flipH="1" rot="10800000">
            <a:off x="3815675" y="3661375"/>
            <a:ext cx="1251000" cy="755700"/>
          </a:xfrm>
          <a:prstGeom prst="straightConnector1">
            <a:avLst/>
          </a:prstGeom>
          <a:noFill/>
          <a:ln cap="flat" cmpd="sng" w="38100">
            <a:solidFill>
              <a:srgbClr val="00FF00"/>
            </a:solidFill>
            <a:prstDash val="solid"/>
            <a:round/>
            <a:headEnd len="med" w="med" type="none"/>
            <a:tailEnd len="med" w="med" type="none"/>
          </a:ln>
        </p:spPr>
      </p:cxnSp>
      <p:cxnSp>
        <p:nvCxnSpPr>
          <p:cNvPr id="2087" name="Google Shape;2087;p168"/>
          <p:cNvCxnSpPr/>
          <p:nvPr/>
        </p:nvCxnSpPr>
        <p:spPr>
          <a:xfrm flipH="1" rot="10800000">
            <a:off x="4196675" y="1756375"/>
            <a:ext cx="1536600" cy="2660700"/>
          </a:xfrm>
          <a:prstGeom prst="straightConnector1">
            <a:avLst/>
          </a:prstGeom>
          <a:noFill/>
          <a:ln cap="flat" cmpd="sng" w="38100">
            <a:solidFill>
              <a:srgbClr val="00FF00"/>
            </a:solidFill>
            <a:prstDash val="solid"/>
            <a:round/>
            <a:headEnd len="med" w="med" type="none"/>
            <a:tailEnd len="med" w="med" type="none"/>
          </a:ln>
        </p:spPr>
      </p:cxnSp>
    </p:spTree>
  </p:cSld>
  <p:clrMapOvr>
    <a:masterClrMapping/>
  </p:clrMapOvr>
</p:sld>
</file>

<file path=ppt/slides/slide1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1" name="Shape 2091"/>
        <p:cNvGrpSpPr/>
        <p:nvPr/>
      </p:nvGrpSpPr>
      <p:grpSpPr>
        <a:xfrm>
          <a:off x="0" y="0"/>
          <a:ext cx="0" cy="0"/>
          <a:chOff x="0" y="0"/>
          <a:chExt cx="0" cy="0"/>
        </a:xfrm>
      </p:grpSpPr>
      <p:pic>
        <p:nvPicPr>
          <p:cNvPr id="2092" name="Google Shape;2092;p169"/>
          <p:cNvPicPr preferRelativeResize="0"/>
          <p:nvPr/>
        </p:nvPicPr>
        <p:blipFill>
          <a:blip r:embed="rId3">
            <a:alphaModFix/>
          </a:blip>
          <a:stretch>
            <a:fillRect/>
          </a:stretch>
        </p:blipFill>
        <p:spPr>
          <a:xfrm>
            <a:off x="1351850" y="616175"/>
            <a:ext cx="6149600" cy="4603524"/>
          </a:xfrm>
          <a:prstGeom prst="rect">
            <a:avLst/>
          </a:prstGeom>
          <a:noFill/>
          <a:ln>
            <a:noFill/>
          </a:ln>
        </p:spPr>
      </p:pic>
      <p:sp>
        <p:nvSpPr>
          <p:cNvPr id="2093" name="Google Shape;2093;p169"/>
          <p:cNvSpPr txBox="1"/>
          <p:nvPr/>
        </p:nvSpPr>
        <p:spPr>
          <a:xfrm>
            <a:off x="2707225" y="4804800"/>
            <a:ext cx="55455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t>Stahl’s Essential Psychopharmacology, 5th Edition, Page 224 ziprasidone</a:t>
            </a:r>
            <a:endParaRPr sz="1000"/>
          </a:p>
        </p:txBody>
      </p:sp>
      <p:sp>
        <p:nvSpPr>
          <p:cNvPr id="2094" name="Google Shape;2094;p169"/>
          <p:cNvSpPr txBox="1"/>
          <p:nvPr>
            <p:ph idx="4294967295" type="subTitle"/>
          </p:nvPr>
        </p:nvSpPr>
        <p:spPr>
          <a:xfrm>
            <a:off x="419475" y="984100"/>
            <a:ext cx="2183400" cy="512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1000"/>
              </a:spcAft>
              <a:buClr>
                <a:schemeClr val="dk1"/>
              </a:buClr>
              <a:buSzPts val="1100"/>
              <a:buFont typeface="Arial"/>
              <a:buNone/>
            </a:pPr>
            <a:r>
              <a:rPr lang="en" sz="2000">
                <a:solidFill>
                  <a:schemeClr val="dk1"/>
                </a:solidFill>
              </a:rPr>
              <a:t>“5HT1A agonist”</a:t>
            </a:r>
            <a:endParaRPr sz="2000">
              <a:solidFill>
                <a:schemeClr val="dk1"/>
              </a:solidFill>
            </a:endParaRPr>
          </a:p>
        </p:txBody>
      </p:sp>
      <p:pic>
        <p:nvPicPr>
          <p:cNvPr id="2095" name="Google Shape;2095;p169"/>
          <p:cNvPicPr preferRelativeResize="0"/>
          <p:nvPr/>
        </p:nvPicPr>
        <p:blipFill>
          <a:blip r:embed="rId4">
            <a:alphaModFix/>
          </a:blip>
          <a:stretch>
            <a:fillRect/>
          </a:stretch>
        </p:blipFill>
        <p:spPr>
          <a:xfrm>
            <a:off x="2396688" y="940652"/>
            <a:ext cx="310546" cy="467700"/>
          </a:xfrm>
          <a:prstGeom prst="rect">
            <a:avLst/>
          </a:prstGeom>
          <a:noFill/>
          <a:ln>
            <a:noFill/>
          </a:ln>
        </p:spPr>
      </p:pic>
      <p:pic>
        <p:nvPicPr>
          <p:cNvPr id="2096" name="Google Shape;2096;p169"/>
          <p:cNvPicPr preferRelativeResize="0"/>
          <p:nvPr/>
        </p:nvPicPr>
        <p:blipFill>
          <a:blip r:embed="rId5">
            <a:alphaModFix/>
          </a:blip>
          <a:stretch>
            <a:fillRect/>
          </a:stretch>
        </p:blipFill>
        <p:spPr>
          <a:xfrm>
            <a:off x="5507550" y="73675"/>
            <a:ext cx="3544375" cy="1035050"/>
          </a:xfrm>
          <a:prstGeom prst="rect">
            <a:avLst/>
          </a:prstGeom>
          <a:noFill/>
          <a:ln>
            <a:noFill/>
          </a:ln>
          <a:effectLst>
            <a:outerShdw blurRad="57150" rotWithShape="0" algn="bl" dir="5400000" dist="19050">
              <a:srgbClr val="000000">
                <a:alpha val="50000"/>
              </a:srgbClr>
            </a:outerShdw>
          </a:effectLst>
        </p:spPr>
      </p:pic>
      <p:sp>
        <p:nvSpPr>
          <p:cNvPr id="2097" name="Google Shape;2097;p169"/>
          <p:cNvSpPr/>
          <p:nvPr/>
        </p:nvSpPr>
        <p:spPr>
          <a:xfrm>
            <a:off x="4241125" y="4343450"/>
            <a:ext cx="3174900" cy="512100"/>
          </a:xfrm>
          <a:prstGeom prst="ellipse">
            <a:avLst/>
          </a:prstGeom>
          <a:noFill/>
          <a:ln cap="flat" cmpd="sng" w="28575">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098" name="Google Shape;2098;p169"/>
          <p:cNvCxnSpPr/>
          <p:nvPr/>
        </p:nvCxnSpPr>
        <p:spPr>
          <a:xfrm flipH="1" rot="10800000">
            <a:off x="1853525" y="1051625"/>
            <a:ext cx="1384200" cy="3282900"/>
          </a:xfrm>
          <a:prstGeom prst="straightConnector1">
            <a:avLst/>
          </a:prstGeom>
          <a:noFill/>
          <a:ln cap="flat" cmpd="sng" w="38100">
            <a:solidFill>
              <a:srgbClr val="00FF00"/>
            </a:solidFill>
            <a:prstDash val="solid"/>
            <a:round/>
            <a:headEnd len="med" w="med" type="none"/>
            <a:tailEnd len="med" w="med" type="none"/>
          </a:ln>
        </p:spPr>
      </p:cxnSp>
      <p:cxnSp>
        <p:nvCxnSpPr>
          <p:cNvPr id="2099" name="Google Shape;2099;p169"/>
          <p:cNvCxnSpPr/>
          <p:nvPr/>
        </p:nvCxnSpPr>
        <p:spPr>
          <a:xfrm flipH="1" rot="10800000">
            <a:off x="2221825" y="1623075"/>
            <a:ext cx="882600" cy="2819400"/>
          </a:xfrm>
          <a:prstGeom prst="straightConnector1">
            <a:avLst/>
          </a:prstGeom>
          <a:noFill/>
          <a:ln cap="flat" cmpd="sng" w="38100">
            <a:solidFill>
              <a:srgbClr val="00FF00"/>
            </a:solidFill>
            <a:prstDash val="solid"/>
            <a:round/>
            <a:headEnd len="med" w="med" type="none"/>
            <a:tailEnd len="med" w="med" type="none"/>
          </a:ln>
        </p:spPr>
      </p:cxnSp>
      <p:cxnSp>
        <p:nvCxnSpPr>
          <p:cNvPr id="2100" name="Google Shape;2100;p169"/>
          <p:cNvCxnSpPr/>
          <p:nvPr/>
        </p:nvCxnSpPr>
        <p:spPr>
          <a:xfrm flipH="1" rot="10800000">
            <a:off x="2532975" y="2677275"/>
            <a:ext cx="787500" cy="1765200"/>
          </a:xfrm>
          <a:prstGeom prst="straightConnector1">
            <a:avLst/>
          </a:prstGeom>
          <a:noFill/>
          <a:ln cap="flat" cmpd="sng" w="38100">
            <a:solidFill>
              <a:srgbClr val="00FF00"/>
            </a:solidFill>
            <a:prstDash val="solid"/>
            <a:round/>
            <a:headEnd len="med" w="med" type="none"/>
            <a:tailEnd len="med" w="med" type="none"/>
          </a:ln>
        </p:spPr>
      </p:cxnSp>
      <p:cxnSp>
        <p:nvCxnSpPr>
          <p:cNvPr id="2101" name="Google Shape;2101;p169"/>
          <p:cNvCxnSpPr/>
          <p:nvPr/>
        </p:nvCxnSpPr>
        <p:spPr>
          <a:xfrm rot="10800000">
            <a:off x="3041025" y="2239075"/>
            <a:ext cx="158700" cy="2178000"/>
          </a:xfrm>
          <a:prstGeom prst="straightConnector1">
            <a:avLst/>
          </a:prstGeom>
          <a:noFill/>
          <a:ln cap="flat" cmpd="sng" w="38100">
            <a:solidFill>
              <a:srgbClr val="00FF00"/>
            </a:solidFill>
            <a:prstDash val="solid"/>
            <a:round/>
            <a:headEnd len="med" w="med" type="none"/>
            <a:tailEnd len="med" w="med" type="none"/>
          </a:ln>
        </p:spPr>
      </p:cxnSp>
      <p:cxnSp>
        <p:nvCxnSpPr>
          <p:cNvPr id="2102" name="Google Shape;2102;p169"/>
          <p:cNvCxnSpPr/>
          <p:nvPr/>
        </p:nvCxnSpPr>
        <p:spPr>
          <a:xfrm flipH="1" rot="10800000">
            <a:off x="2825075" y="3362775"/>
            <a:ext cx="2673300" cy="1041600"/>
          </a:xfrm>
          <a:prstGeom prst="straightConnector1">
            <a:avLst/>
          </a:prstGeom>
          <a:noFill/>
          <a:ln cap="flat" cmpd="sng" w="38100">
            <a:solidFill>
              <a:srgbClr val="00FF00"/>
            </a:solidFill>
            <a:prstDash val="solid"/>
            <a:round/>
            <a:headEnd len="med" w="med" type="none"/>
            <a:tailEnd len="med" w="med" type="none"/>
          </a:ln>
        </p:spPr>
      </p:cxnSp>
      <p:cxnSp>
        <p:nvCxnSpPr>
          <p:cNvPr id="2103" name="Google Shape;2103;p169"/>
          <p:cNvCxnSpPr/>
          <p:nvPr/>
        </p:nvCxnSpPr>
        <p:spPr>
          <a:xfrm flipH="1" rot="10800000">
            <a:off x="3479125" y="3826675"/>
            <a:ext cx="1104900" cy="590400"/>
          </a:xfrm>
          <a:prstGeom prst="straightConnector1">
            <a:avLst/>
          </a:prstGeom>
          <a:noFill/>
          <a:ln cap="flat" cmpd="sng" w="38100">
            <a:solidFill>
              <a:srgbClr val="00FF00"/>
            </a:solidFill>
            <a:prstDash val="solid"/>
            <a:round/>
            <a:headEnd len="med" w="med" type="none"/>
            <a:tailEnd len="med" w="med" type="none"/>
          </a:ln>
        </p:spPr>
      </p:cxnSp>
      <p:cxnSp>
        <p:nvCxnSpPr>
          <p:cNvPr id="2104" name="Google Shape;2104;p169"/>
          <p:cNvCxnSpPr/>
          <p:nvPr/>
        </p:nvCxnSpPr>
        <p:spPr>
          <a:xfrm flipH="1" rot="10800000">
            <a:off x="3815675" y="3661375"/>
            <a:ext cx="1251000" cy="755700"/>
          </a:xfrm>
          <a:prstGeom prst="straightConnector1">
            <a:avLst/>
          </a:prstGeom>
          <a:noFill/>
          <a:ln cap="flat" cmpd="sng" w="38100">
            <a:solidFill>
              <a:srgbClr val="00FF00"/>
            </a:solidFill>
            <a:prstDash val="solid"/>
            <a:round/>
            <a:headEnd len="med" w="med" type="none"/>
            <a:tailEnd len="med" w="med" type="none"/>
          </a:ln>
        </p:spPr>
      </p:cxnSp>
      <p:cxnSp>
        <p:nvCxnSpPr>
          <p:cNvPr id="2105" name="Google Shape;2105;p169"/>
          <p:cNvCxnSpPr/>
          <p:nvPr/>
        </p:nvCxnSpPr>
        <p:spPr>
          <a:xfrm flipH="1" rot="10800000">
            <a:off x="4196675" y="1756375"/>
            <a:ext cx="1536600" cy="2660700"/>
          </a:xfrm>
          <a:prstGeom prst="straightConnector1">
            <a:avLst/>
          </a:prstGeom>
          <a:noFill/>
          <a:ln cap="flat" cmpd="sng" w="38100">
            <a:solidFill>
              <a:srgbClr val="00FF00"/>
            </a:solidFill>
            <a:prstDash val="solid"/>
            <a:round/>
            <a:headEnd len="med" w="med" type="none"/>
            <a:tailEnd len="med" w="med" type="none"/>
          </a:ln>
        </p:spPr>
      </p:cxnSp>
      <p:pic>
        <p:nvPicPr>
          <p:cNvPr id="2106" name="Google Shape;2106;p169"/>
          <p:cNvPicPr preferRelativeResize="0"/>
          <p:nvPr/>
        </p:nvPicPr>
        <p:blipFill>
          <a:blip r:embed="rId6">
            <a:alphaModFix/>
          </a:blip>
          <a:stretch>
            <a:fillRect/>
          </a:stretch>
        </p:blipFill>
        <p:spPr>
          <a:xfrm>
            <a:off x="6503875" y="1819700"/>
            <a:ext cx="2433850" cy="2328799"/>
          </a:xfrm>
          <a:prstGeom prst="rect">
            <a:avLst/>
          </a:prstGeom>
          <a:noFill/>
          <a:ln>
            <a:noFill/>
          </a:ln>
        </p:spPr>
      </p:pic>
      <p:sp>
        <p:nvSpPr>
          <p:cNvPr id="2107" name="Google Shape;2107;p169"/>
          <p:cNvSpPr/>
          <p:nvPr/>
        </p:nvSpPr>
        <p:spPr>
          <a:xfrm rot="-1580527">
            <a:off x="7049054" y="1807251"/>
            <a:ext cx="310324" cy="512242"/>
          </a:xfrm>
          <a:prstGeom prst="ellipse">
            <a:avLst/>
          </a:prstGeom>
          <a:noFill/>
          <a:ln cap="flat" cmpd="sng" w="28575">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1" name="Shape 2111"/>
        <p:cNvGrpSpPr/>
        <p:nvPr/>
      </p:nvGrpSpPr>
      <p:grpSpPr>
        <a:xfrm>
          <a:off x="0" y="0"/>
          <a:ext cx="0" cy="0"/>
          <a:chOff x="0" y="0"/>
          <a:chExt cx="0" cy="0"/>
        </a:xfrm>
      </p:grpSpPr>
      <p:pic>
        <p:nvPicPr>
          <p:cNvPr id="2112" name="Google Shape;2112;p170"/>
          <p:cNvPicPr preferRelativeResize="0"/>
          <p:nvPr/>
        </p:nvPicPr>
        <p:blipFill>
          <a:blip r:embed="rId3">
            <a:alphaModFix/>
          </a:blip>
          <a:stretch>
            <a:fillRect/>
          </a:stretch>
        </p:blipFill>
        <p:spPr>
          <a:xfrm>
            <a:off x="1351850" y="616175"/>
            <a:ext cx="6149600" cy="4603524"/>
          </a:xfrm>
          <a:prstGeom prst="rect">
            <a:avLst/>
          </a:prstGeom>
          <a:noFill/>
          <a:ln>
            <a:noFill/>
          </a:ln>
        </p:spPr>
      </p:pic>
      <p:sp>
        <p:nvSpPr>
          <p:cNvPr id="2113" name="Google Shape;2113;p170"/>
          <p:cNvSpPr txBox="1"/>
          <p:nvPr/>
        </p:nvSpPr>
        <p:spPr>
          <a:xfrm>
            <a:off x="2707225" y="4804800"/>
            <a:ext cx="55455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t>Stahl’s Essential Psychopharmacology, 5th Edition, Page 224 ziprasidone</a:t>
            </a:r>
            <a:endParaRPr sz="1000"/>
          </a:p>
        </p:txBody>
      </p:sp>
      <p:sp>
        <p:nvSpPr>
          <p:cNvPr id="2114" name="Google Shape;2114;p170"/>
          <p:cNvSpPr txBox="1"/>
          <p:nvPr>
            <p:ph idx="4294967295" type="subTitle"/>
          </p:nvPr>
        </p:nvSpPr>
        <p:spPr>
          <a:xfrm>
            <a:off x="419475" y="984100"/>
            <a:ext cx="2183400" cy="512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1000"/>
              </a:spcAft>
              <a:buClr>
                <a:schemeClr val="dk1"/>
              </a:buClr>
              <a:buSzPts val="1100"/>
              <a:buFont typeface="Arial"/>
              <a:buNone/>
            </a:pPr>
            <a:r>
              <a:rPr lang="en" sz="2000">
                <a:solidFill>
                  <a:schemeClr val="dk1"/>
                </a:solidFill>
              </a:rPr>
              <a:t>“5HT1A agonist”</a:t>
            </a:r>
            <a:endParaRPr sz="2000">
              <a:solidFill>
                <a:schemeClr val="dk1"/>
              </a:solidFill>
            </a:endParaRPr>
          </a:p>
        </p:txBody>
      </p:sp>
      <p:pic>
        <p:nvPicPr>
          <p:cNvPr id="2115" name="Google Shape;2115;p170"/>
          <p:cNvPicPr preferRelativeResize="0"/>
          <p:nvPr/>
        </p:nvPicPr>
        <p:blipFill>
          <a:blip r:embed="rId4">
            <a:alphaModFix/>
          </a:blip>
          <a:stretch>
            <a:fillRect/>
          </a:stretch>
        </p:blipFill>
        <p:spPr>
          <a:xfrm>
            <a:off x="2396688" y="940652"/>
            <a:ext cx="310546" cy="467700"/>
          </a:xfrm>
          <a:prstGeom prst="rect">
            <a:avLst/>
          </a:prstGeom>
          <a:noFill/>
          <a:ln>
            <a:noFill/>
          </a:ln>
        </p:spPr>
      </p:pic>
      <p:pic>
        <p:nvPicPr>
          <p:cNvPr id="2116" name="Google Shape;2116;p170"/>
          <p:cNvPicPr preferRelativeResize="0"/>
          <p:nvPr/>
        </p:nvPicPr>
        <p:blipFill>
          <a:blip r:embed="rId5">
            <a:alphaModFix/>
          </a:blip>
          <a:stretch>
            <a:fillRect/>
          </a:stretch>
        </p:blipFill>
        <p:spPr>
          <a:xfrm>
            <a:off x="5507550" y="73675"/>
            <a:ext cx="3544375" cy="1035050"/>
          </a:xfrm>
          <a:prstGeom prst="rect">
            <a:avLst/>
          </a:prstGeom>
          <a:noFill/>
          <a:ln>
            <a:noFill/>
          </a:ln>
          <a:effectLst>
            <a:outerShdw blurRad="57150" rotWithShape="0" algn="bl" dir="5400000" dist="19050">
              <a:srgbClr val="000000">
                <a:alpha val="50000"/>
              </a:srgbClr>
            </a:outerShdw>
          </a:effectLst>
        </p:spPr>
      </p:pic>
      <p:sp>
        <p:nvSpPr>
          <p:cNvPr id="2117" name="Google Shape;2117;p170"/>
          <p:cNvSpPr txBox="1"/>
          <p:nvPr/>
        </p:nvSpPr>
        <p:spPr>
          <a:xfrm>
            <a:off x="6083300" y="2482850"/>
            <a:ext cx="30000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t>Stahl:</a:t>
            </a:r>
            <a:r>
              <a:rPr lang="en"/>
              <a:t> "As with all agents discussed, binding properties vary greatly with technique and from one laboratory to another; they are constantly being revised and updated".</a:t>
            </a:r>
            <a:endParaRPr/>
          </a:p>
        </p:txBody>
      </p:sp>
      <p:sp>
        <p:nvSpPr>
          <p:cNvPr id="2118" name="Google Shape;2118;p170"/>
          <p:cNvSpPr/>
          <p:nvPr/>
        </p:nvSpPr>
        <p:spPr>
          <a:xfrm>
            <a:off x="4451375" y="4343450"/>
            <a:ext cx="310500" cy="512100"/>
          </a:xfrm>
          <a:prstGeom prst="ellipse">
            <a:avLst/>
          </a:prstGeom>
          <a:noFill/>
          <a:ln cap="flat" cmpd="sng" w="28575">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119" name="Google Shape;2119;p170"/>
          <p:cNvCxnSpPr/>
          <p:nvPr/>
        </p:nvCxnSpPr>
        <p:spPr>
          <a:xfrm flipH="1" rot="10800000">
            <a:off x="1853525" y="1051625"/>
            <a:ext cx="1384200" cy="3282900"/>
          </a:xfrm>
          <a:prstGeom prst="straightConnector1">
            <a:avLst/>
          </a:prstGeom>
          <a:noFill/>
          <a:ln cap="flat" cmpd="sng" w="38100">
            <a:solidFill>
              <a:srgbClr val="00FF00"/>
            </a:solidFill>
            <a:prstDash val="solid"/>
            <a:round/>
            <a:headEnd len="med" w="med" type="none"/>
            <a:tailEnd len="med" w="med" type="none"/>
          </a:ln>
        </p:spPr>
      </p:cxnSp>
      <p:cxnSp>
        <p:nvCxnSpPr>
          <p:cNvPr id="2120" name="Google Shape;2120;p170"/>
          <p:cNvCxnSpPr/>
          <p:nvPr/>
        </p:nvCxnSpPr>
        <p:spPr>
          <a:xfrm flipH="1" rot="10800000">
            <a:off x="2221825" y="1623075"/>
            <a:ext cx="882600" cy="2819400"/>
          </a:xfrm>
          <a:prstGeom prst="straightConnector1">
            <a:avLst/>
          </a:prstGeom>
          <a:noFill/>
          <a:ln cap="flat" cmpd="sng" w="38100">
            <a:solidFill>
              <a:srgbClr val="00FF00"/>
            </a:solidFill>
            <a:prstDash val="solid"/>
            <a:round/>
            <a:headEnd len="med" w="med" type="none"/>
            <a:tailEnd len="med" w="med" type="none"/>
          </a:ln>
        </p:spPr>
      </p:cxnSp>
      <p:cxnSp>
        <p:nvCxnSpPr>
          <p:cNvPr id="2121" name="Google Shape;2121;p170"/>
          <p:cNvCxnSpPr/>
          <p:nvPr/>
        </p:nvCxnSpPr>
        <p:spPr>
          <a:xfrm flipH="1" rot="10800000">
            <a:off x="2532975" y="2677275"/>
            <a:ext cx="787500" cy="1765200"/>
          </a:xfrm>
          <a:prstGeom prst="straightConnector1">
            <a:avLst/>
          </a:prstGeom>
          <a:noFill/>
          <a:ln cap="flat" cmpd="sng" w="38100">
            <a:solidFill>
              <a:srgbClr val="00FF00"/>
            </a:solidFill>
            <a:prstDash val="solid"/>
            <a:round/>
            <a:headEnd len="med" w="med" type="none"/>
            <a:tailEnd len="med" w="med" type="none"/>
          </a:ln>
        </p:spPr>
      </p:cxnSp>
      <p:cxnSp>
        <p:nvCxnSpPr>
          <p:cNvPr id="2122" name="Google Shape;2122;p170"/>
          <p:cNvCxnSpPr/>
          <p:nvPr/>
        </p:nvCxnSpPr>
        <p:spPr>
          <a:xfrm rot="10800000">
            <a:off x="3041025" y="2239075"/>
            <a:ext cx="158700" cy="2178000"/>
          </a:xfrm>
          <a:prstGeom prst="straightConnector1">
            <a:avLst/>
          </a:prstGeom>
          <a:noFill/>
          <a:ln cap="flat" cmpd="sng" w="38100">
            <a:solidFill>
              <a:srgbClr val="00FF00"/>
            </a:solidFill>
            <a:prstDash val="solid"/>
            <a:round/>
            <a:headEnd len="med" w="med" type="none"/>
            <a:tailEnd len="med" w="med" type="none"/>
          </a:ln>
        </p:spPr>
      </p:cxnSp>
      <p:cxnSp>
        <p:nvCxnSpPr>
          <p:cNvPr id="2123" name="Google Shape;2123;p170"/>
          <p:cNvCxnSpPr/>
          <p:nvPr/>
        </p:nvCxnSpPr>
        <p:spPr>
          <a:xfrm flipH="1" rot="10800000">
            <a:off x="2825075" y="3362775"/>
            <a:ext cx="2673300" cy="1041600"/>
          </a:xfrm>
          <a:prstGeom prst="straightConnector1">
            <a:avLst/>
          </a:prstGeom>
          <a:noFill/>
          <a:ln cap="flat" cmpd="sng" w="38100">
            <a:solidFill>
              <a:srgbClr val="00FF00"/>
            </a:solidFill>
            <a:prstDash val="solid"/>
            <a:round/>
            <a:headEnd len="med" w="med" type="none"/>
            <a:tailEnd len="med" w="med" type="none"/>
          </a:ln>
        </p:spPr>
      </p:cxnSp>
      <p:cxnSp>
        <p:nvCxnSpPr>
          <p:cNvPr id="2124" name="Google Shape;2124;p170"/>
          <p:cNvCxnSpPr/>
          <p:nvPr/>
        </p:nvCxnSpPr>
        <p:spPr>
          <a:xfrm flipH="1" rot="10800000">
            <a:off x="3479125" y="3826675"/>
            <a:ext cx="1104900" cy="590400"/>
          </a:xfrm>
          <a:prstGeom prst="straightConnector1">
            <a:avLst/>
          </a:prstGeom>
          <a:noFill/>
          <a:ln cap="flat" cmpd="sng" w="38100">
            <a:solidFill>
              <a:srgbClr val="00FF00"/>
            </a:solidFill>
            <a:prstDash val="solid"/>
            <a:round/>
            <a:headEnd len="med" w="med" type="none"/>
            <a:tailEnd len="med" w="med" type="none"/>
          </a:ln>
        </p:spPr>
      </p:cxnSp>
      <p:cxnSp>
        <p:nvCxnSpPr>
          <p:cNvPr id="2125" name="Google Shape;2125;p170"/>
          <p:cNvCxnSpPr/>
          <p:nvPr/>
        </p:nvCxnSpPr>
        <p:spPr>
          <a:xfrm flipH="1" rot="10800000">
            <a:off x="3815675" y="3661375"/>
            <a:ext cx="1251000" cy="755700"/>
          </a:xfrm>
          <a:prstGeom prst="straightConnector1">
            <a:avLst/>
          </a:prstGeom>
          <a:noFill/>
          <a:ln cap="flat" cmpd="sng" w="38100">
            <a:solidFill>
              <a:srgbClr val="00FF00"/>
            </a:solidFill>
            <a:prstDash val="solid"/>
            <a:round/>
            <a:headEnd len="med" w="med" type="none"/>
            <a:tailEnd len="med" w="med" type="none"/>
          </a:ln>
        </p:spPr>
      </p:cxnSp>
      <p:cxnSp>
        <p:nvCxnSpPr>
          <p:cNvPr id="2126" name="Google Shape;2126;p170"/>
          <p:cNvCxnSpPr/>
          <p:nvPr/>
        </p:nvCxnSpPr>
        <p:spPr>
          <a:xfrm flipH="1" rot="10800000">
            <a:off x="4196675" y="1756375"/>
            <a:ext cx="1536600" cy="2660700"/>
          </a:xfrm>
          <a:prstGeom prst="straightConnector1">
            <a:avLst/>
          </a:prstGeom>
          <a:noFill/>
          <a:ln cap="flat" cmpd="sng" w="38100">
            <a:solidFill>
              <a:srgbClr val="00FF00"/>
            </a:solidFill>
            <a:prstDash val="solid"/>
            <a:round/>
            <a:headEnd len="med" w="med" type="none"/>
            <a:tailEnd len="med" w="med" type="none"/>
          </a:ln>
        </p:spPr>
      </p:cxnSp>
    </p:spTree>
  </p:cSld>
  <p:clrMapOvr>
    <a:masterClrMapping/>
  </p:clrMapOvr>
</p:sld>
</file>

<file path=ppt/slides/slide1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0" name="Shape 2130"/>
        <p:cNvGrpSpPr/>
        <p:nvPr/>
      </p:nvGrpSpPr>
      <p:grpSpPr>
        <a:xfrm>
          <a:off x="0" y="0"/>
          <a:ext cx="0" cy="0"/>
          <a:chOff x="0" y="0"/>
          <a:chExt cx="0" cy="0"/>
        </a:xfrm>
      </p:grpSpPr>
      <p:sp>
        <p:nvSpPr>
          <p:cNvPr id="2131" name="Google Shape;2131;p171"/>
          <p:cNvSpPr txBox="1"/>
          <p:nvPr>
            <p:ph idx="4294967295" type="subTitle"/>
          </p:nvPr>
        </p:nvSpPr>
        <p:spPr>
          <a:xfrm>
            <a:off x="419475" y="984100"/>
            <a:ext cx="2183400" cy="512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1000"/>
              </a:spcAft>
              <a:buClr>
                <a:schemeClr val="dk1"/>
              </a:buClr>
              <a:buSzPts val="1100"/>
              <a:buFont typeface="Arial"/>
              <a:buNone/>
            </a:pPr>
            <a:r>
              <a:rPr lang="en" sz="2000">
                <a:solidFill>
                  <a:schemeClr val="dk1"/>
                </a:solidFill>
              </a:rPr>
              <a:t>“5HT1A agonist”</a:t>
            </a:r>
            <a:endParaRPr sz="2000">
              <a:solidFill>
                <a:schemeClr val="dk1"/>
              </a:solidFill>
            </a:endParaRPr>
          </a:p>
        </p:txBody>
      </p:sp>
      <p:pic>
        <p:nvPicPr>
          <p:cNvPr id="2132" name="Google Shape;2132;p171"/>
          <p:cNvPicPr preferRelativeResize="0"/>
          <p:nvPr/>
        </p:nvPicPr>
        <p:blipFill>
          <a:blip r:embed="rId3">
            <a:alphaModFix/>
          </a:blip>
          <a:stretch>
            <a:fillRect/>
          </a:stretch>
        </p:blipFill>
        <p:spPr>
          <a:xfrm>
            <a:off x="2396688" y="940652"/>
            <a:ext cx="310546" cy="4677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28"/>
          <p:cNvSpPr txBox="1"/>
          <p:nvPr>
            <p:ph idx="1" type="subTitle"/>
          </p:nvPr>
        </p:nvSpPr>
        <p:spPr>
          <a:xfrm>
            <a:off x="1004960" y="131333"/>
            <a:ext cx="32724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Carlat podcast</a:t>
            </a:r>
            <a:endParaRPr/>
          </a:p>
        </p:txBody>
      </p:sp>
      <p:pic>
        <p:nvPicPr>
          <p:cNvPr id="160" name="Google Shape;160;p28"/>
          <p:cNvPicPr preferRelativeResize="0"/>
          <p:nvPr/>
        </p:nvPicPr>
        <p:blipFill>
          <a:blip r:embed="rId3">
            <a:alphaModFix/>
          </a:blip>
          <a:stretch>
            <a:fillRect/>
          </a:stretch>
        </p:blipFill>
        <p:spPr>
          <a:xfrm>
            <a:off x="861885" y="161048"/>
            <a:ext cx="572225" cy="535600"/>
          </a:xfrm>
          <a:prstGeom prst="rect">
            <a:avLst/>
          </a:prstGeom>
          <a:noFill/>
          <a:ln>
            <a:noFill/>
          </a:ln>
        </p:spPr>
      </p:pic>
      <p:sp>
        <p:nvSpPr>
          <p:cNvPr id="161" name="Google Shape;161;p28"/>
          <p:cNvSpPr txBox="1"/>
          <p:nvPr/>
        </p:nvSpPr>
        <p:spPr>
          <a:xfrm>
            <a:off x="861875" y="954225"/>
            <a:ext cx="5256600" cy="3378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Commandment #1</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Do not worsen mental illness with psychiatric medications</a:t>
            </a:r>
            <a:endParaRPr>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Do not start an antidepressant during mania</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Do not start stimulants during psychosis</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(No antidepressant monotherapy in bipolar I)</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(No stimulants in schizophrenia)</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(Don’t start a serotonergic antidepressant in bipolar)</a:t>
            </a:r>
            <a:endParaRPr sz="600">
              <a:solidFill>
                <a:schemeClr val="dk1"/>
              </a:solidFill>
            </a:endParaRPr>
          </a:p>
          <a:p>
            <a:pPr indent="0" lvl="0" marL="457200" rtl="0" algn="l">
              <a:lnSpc>
                <a:spcPct val="115000"/>
              </a:lnSpc>
              <a:spcBef>
                <a:spcPts val="0"/>
              </a:spcBef>
              <a:spcAft>
                <a:spcPts val="0"/>
              </a:spcAft>
              <a:buNone/>
            </a:pPr>
            <a:r>
              <a:t/>
            </a:r>
            <a:endParaRPr sz="6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Commandment #2</a:t>
            </a:r>
            <a:endParaRPr>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(In general) Don’t stop psych meds abruptly</a:t>
            </a:r>
            <a:endParaRPr sz="600">
              <a:solidFill>
                <a:schemeClr val="dk1"/>
              </a:solidFill>
            </a:endParaRPr>
          </a:p>
          <a:p>
            <a:pPr indent="0" lvl="0" marL="457200" rtl="0" algn="l">
              <a:lnSpc>
                <a:spcPct val="115000"/>
              </a:lnSpc>
              <a:spcBef>
                <a:spcPts val="0"/>
              </a:spcBef>
              <a:spcAft>
                <a:spcPts val="0"/>
              </a:spcAft>
              <a:buNone/>
            </a:pPr>
            <a:r>
              <a:t/>
            </a:r>
            <a:endParaRPr sz="6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Commandment #3</a:t>
            </a:r>
            <a:endParaRPr>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Prevent lithium toxicity by keeping tabs on:</a:t>
            </a:r>
            <a:endParaRPr sz="1200">
              <a:solidFill>
                <a:schemeClr val="dk1"/>
              </a:solidFill>
            </a:endParaRPr>
          </a:p>
          <a:p>
            <a:pPr indent="-304800" lvl="1" marL="914400" rtl="0" algn="l">
              <a:lnSpc>
                <a:spcPct val="115000"/>
              </a:lnSpc>
              <a:spcBef>
                <a:spcPts val="0"/>
              </a:spcBef>
              <a:spcAft>
                <a:spcPts val="0"/>
              </a:spcAft>
              <a:buClr>
                <a:schemeClr val="dk1"/>
              </a:buClr>
              <a:buSzPts val="1200"/>
              <a:buChar char="○"/>
            </a:pPr>
            <a:r>
              <a:rPr lang="en" sz="1200">
                <a:solidFill>
                  <a:schemeClr val="dk1"/>
                </a:solidFill>
              </a:rPr>
              <a:t> drug interactions</a:t>
            </a:r>
            <a:endParaRPr sz="1200">
              <a:solidFill>
                <a:schemeClr val="dk1"/>
              </a:solidFill>
            </a:endParaRPr>
          </a:p>
          <a:p>
            <a:pPr indent="0" lvl="0" marL="1371600" rtl="0" algn="l">
              <a:lnSpc>
                <a:spcPct val="115000"/>
              </a:lnSpc>
              <a:spcBef>
                <a:spcPts val="0"/>
              </a:spcBef>
              <a:spcAft>
                <a:spcPts val="0"/>
              </a:spcAft>
              <a:buNone/>
            </a:pPr>
            <a:r>
              <a:t/>
            </a:r>
            <a:endParaRPr sz="600">
              <a:solidFill>
                <a:schemeClr val="dk1"/>
              </a:solidFill>
            </a:endParaRPr>
          </a:p>
          <a:p>
            <a:pPr indent="0" lvl="0" marL="0" rtl="0" algn="l">
              <a:lnSpc>
                <a:spcPct val="115000"/>
              </a:lnSpc>
              <a:spcBef>
                <a:spcPts val="0"/>
              </a:spcBef>
              <a:spcAft>
                <a:spcPts val="0"/>
              </a:spcAft>
              <a:buNone/>
            </a:pPr>
            <a:r>
              <a:t/>
            </a:r>
            <a:endParaRPr sz="1200"/>
          </a:p>
        </p:txBody>
      </p:sp>
    </p:spTree>
  </p:cSld>
  <p:clrMapOvr>
    <a:masterClrMapping/>
  </p:clrMapOvr>
</p:sld>
</file>

<file path=ppt/slides/slide1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6" name="Shape 2136"/>
        <p:cNvGrpSpPr/>
        <p:nvPr/>
      </p:nvGrpSpPr>
      <p:grpSpPr>
        <a:xfrm>
          <a:off x="0" y="0"/>
          <a:ext cx="0" cy="0"/>
          <a:chOff x="0" y="0"/>
          <a:chExt cx="0" cy="0"/>
        </a:xfrm>
      </p:grpSpPr>
      <p:sp>
        <p:nvSpPr>
          <p:cNvPr id="2137" name="Google Shape;2137;p172"/>
          <p:cNvSpPr txBox="1"/>
          <p:nvPr>
            <p:ph idx="4294967295" type="ctrTitle"/>
          </p:nvPr>
        </p:nvSpPr>
        <p:spPr>
          <a:xfrm>
            <a:off x="2766750" y="133300"/>
            <a:ext cx="3610500" cy="5616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rPr>
              <a:t>Vilazodone (Viibryd)</a:t>
            </a:r>
            <a:endParaRPr>
              <a:solidFill>
                <a:schemeClr val="lt1"/>
              </a:solidFill>
            </a:endParaRPr>
          </a:p>
        </p:txBody>
      </p:sp>
      <p:grpSp>
        <p:nvGrpSpPr>
          <p:cNvPr id="2138" name="Google Shape;2138;p172"/>
          <p:cNvGrpSpPr/>
          <p:nvPr/>
        </p:nvGrpSpPr>
        <p:grpSpPr>
          <a:xfrm>
            <a:off x="1062302" y="1342800"/>
            <a:ext cx="1547617" cy="1888758"/>
            <a:chOff x="5099327" y="916100"/>
            <a:chExt cx="1547617" cy="1888758"/>
          </a:xfrm>
        </p:grpSpPr>
        <p:grpSp>
          <p:nvGrpSpPr>
            <p:cNvPr id="2139" name="Google Shape;2139;p172"/>
            <p:cNvGrpSpPr/>
            <p:nvPr/>
          </p:nvGrpSpPr>
          <p:grpSpPr>
            <a:xfrm>
              <a:off x="5099327" y="916100"/>
              <a:ext cx="1473830" cy="1888758"/>
              <a:chOff x="5099327" y="916100"/>
              <a:chExt cx="1473830" cy="1888758"/>
            </a:xfrm>
          </p:grpSpPr>
          <p:pic>
            <p:nvPicPr>
              <p:cNvPr id="2140" name="Google Shape;2140;p172"/>
              <p:cNvPicPr preferRelativeResize="0"/>
              <p:nvPr/>
            </p:nvPicPr>
            <p:blipFill>
              <a:blip r:embed="rId3">
                <a:alphaModFix/>
              </a:blip>
              <a:stretch>
                <a:fillRect/>
              </a:stretch>
            </p:blipFill>
            <p:spPr>
              <a:xfrm>
                <a:off x="5148682" y="1384233"/>
                <a:ext cx="1424475" cy="1420625"/>
              </a:xfrm>
              <a:prstGeom prst="rect">
                <a:avLst/>
              </a:prstGeom>
              <a:noFill/>
              <a:ln>
                <a:noFill/>
              </a:ln>
            </p:spPr>
          </p:pic>
          <p:pic>
            <p:nvPicPr>
              <p:cNvPr id="2141" name="Google Shape;2141;p172"/>
              <p:cNvPicPr preferRelativeResize="0"/>
              <p:nvPr/>
            </p:nvPicPr>
            <p:blipFill>
              <a:blip r:embed="rId4">
                <a:alphaModFix/>
              </a:blip>
              <a:stretch>
                <a:fillRect/>
              </a:stretch>
            </p:blipFill>
            <p:spPr>
              <a:xfrm>
                <a:off x="5099327" y="916100"/>
                <a:ext cx="581225" cy="674425"/>
              </a:xfrm>
              <a:prstGeom prst="rect">
                <a:avLst/>
              </a:prstGeom>
              <a:noFill/>
              <a:ln>
                <a:noFill/>
              </a:ln>
            </p:spPr>
          </p:pic>
        </p:grpSp>
        <p:sp>
          <p:nvSpPr>
            <p:cNvPr id="2142" name="Google Shape;2142;p172"/>
            <p:cNvSpPr txBox="1"/>
            <p:nvPr/>
          </p:nvSpPr>
          <p:spPr>
            <a:xfrm>
              <a:off x="5173044" y="2021125"/>
              <a:ext cx="1473900" cy="2970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 sz="1200">
                  <a:solidFill>
                    <a:srgbClr val="424242"/>
                  </a:solidFill>
                </a:rPr>
                <a:t>Buspirone</a:t>
              </a:r>
              <a:endParaRPr b="1" sz="1200">
                <a:solidFill>
                  <a:srgbClr val="424242"/>
                </a:solidFill>
              </a:endParaRPr>
            </a:p>
            <a:p>
              <a:pPr indent="0" lvl="0" marL="0" rtl="0" algn="ctr">
                <a:spcBef>
                  <a:spcPts val="0"/>
                </a:spcBef>
                <a:spcAft>
                  <a:spcPts val="0"/>
                </a:spcAft>
                <a:buNone/>
              </a:pPr>
              <a:r>
                <a:rPr b="1" lang="en" sz="1200">
                  <a:solidFill>
                    <a:srgbClr val="424242"/>
                  </a:solidFill>
                </a:rPr>
                <a:t>BUSPAR</a:t>
              </a:r>
              <a:endParaRPr b="1" sz="1200">
                <a:solidFill>
                  <a:srgbClr val="424242"/>
                </a:solidFill>
              </a:endParaRPr>
            </a:p>
          </p:txBody>
        </p:sp>
      </p:grpSp>
      <p:sp>
        <p:nvSpPr>
          <p:cNvPr id="2143" name="Google Shape;2143;p172"/>
          <p:cNvSpPr txBox="1"/>
          <p:nvPr>
            <p:ph idx="4294967295" type="subTitle"/>
          </p:nvPr>
        </p:nvSpPr>
        <p:spPr>
          <a:xfrm>
            <a:off x="673475" y="694900"/>
            <a:ext cx="3250200" cy="512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1000"/>
              </a:spcAft>
              <a:buClr>
                <a:schemeClr val="dk1"/>
              </a:buClr>
              <a:buSzPts val="1100"/>
              <a:buFont typeface="Arial"/>
              <a:buNone/>
            </a:pPr>
            <a:r>
              <a:rPr lang="en" sz="2000">
                <a:solidFill>
                  <a:schemeClr val="dk1"/>
                </a:solidFill>
              </a:rPr>
              <a:t>5HT1A partial agonist</a:t>
            </a:r>
            <a:endParaRPr sz="2000">
              <a:solidFill>
                <a:schemeClr val="dk1"/>
              </a:solidFill>
            </a:endParaRPr>
          </a:p>
        </p:txBody>
      </p:sp>
      <p:sp>
        <p:nvSpPr>
          <p:cNvPr id="2144" name="Google Shape;2144;p172"/>
          <p:cNvSpPr/>
          <p:nvPr/>
        </p:nvSpPr>
        <p:spPr>
          <a:xfrm>
            <a:off x="1379363" y="2063050"/>
            <a:ext cx="913500" cy="8934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5" name="Google Shape;2145;p172"/>
          <p:cNvSpPr txBox="1"/>
          <p:nvPr>
            <p:ph idx="4294967295" type="subTitle"/>
          </p:nvPr>
        </p:nvSpPr>
        <p:spPr>
          <a:xfrm>
            <a:off x="1607975" y="2066500"/>
            <a:ext cx="913500" cy="512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1000"/>
              </a:spcAft>
              <a:buClr>
                <a:schemeClr val="dk1"/>
              </a:buClr>
              <a:buSzPts val="1100"/>
              <a:buFont typeface="Arial"/>
              <a:buNone/>
            </a:pPr>
            <a:r>
              <a:rPr lang="en" sz="4000">
                <a:solidFill>
                  <a:schemeClr val="lt1"/>
                </a:solidFill>
              </a:rPr>
              <a:t>?</a:t>
            </a:r>
            <a:endParaRPr sz="4000">
              <a:solidFill>
                <a:schemeClr val="lt1"/>
              </a:solidFill>
            </a:endParaRPr>
          </a:p>
        </p:txBody>
      </p:sp>
    </p:spTree>
  </p:cSld>
  <p:clrMapOvr>
    <a:masterClrMapping/>
  </p:clrMapOvr>
</p:sld>
</file>

<file path=ppt/slides/slide1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9" name="Shape 2149"/>
        <p:cNvGrpSpPr/>
        <p:nvPr/>
      </p:nvGrpSpPr>
      <p:grpSpPr>
        <a:xfrm>
          <a:off x="0" y="0"/>
          <a:ext cx="0" cy="0"/>
          <a:chOff x="0" y="0"/>
          <a:chExt cx="0" cy="0"/>
        </a:xfrm>
      </p:grpSpPr>
      <p:sp>
        <p:nvSpPr>
          <p:cNvPr id="2150" name="Google Shape;2150;p173"/>
          <p:cNvSpPr txBox="1"/>
          <p:nvPr>
            <p:ph idx="4294967295" type="ctrTitle"/>
          </p:nvPr>
        </p:nvSpPr>
        <p:spPr>
          <a:xfrm>
            <a:off x="2766750" y="133300"/>
            <a:ext cx="3610500" cy="5616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rPr>
              <a:t>Vilazodone (Viibryd)</a:t>
            </a:r>
            <a:endParaRPr>
              <a:solidFill>
                <a:schemeClr val="lt1"/>
              </a:solidFill>
            </a:endParaRPr>
          </a:p>
        </p:txBody>
      </p:sp>
      <p:grpSp>
        <p:nvGrpSpPr>
          <p:cNvPr id="2151" name="Google Shape;2151;p173"/>
          <p:cNvGrpSpPr/>
          <p:nvPr/>
        </p:nvGrpSpPr>
        <p:grpSpPr>
          <a:xfrm>
            <a:off x="1062302" y="1342800"/>
            <a:ext cx="1547617" cy="1888758"/>
            <a:chOff x="5099327" y="916100"/>
            <a:chExt cx="1547617" cy="1888758"/>
          </a:xfrm>
        </p:grpSpPr>
        <p:grpSp>
          <p:nvGrpSpPr>
            <p:cNvPr id="2152" name="Google Shape;2152;p173"/>
            <p:cNvGrpSpPr/>
            <p:nvPr/>
          </p:nvGrpSpPr>
          <p:grpSpPr>
            <a:xfrm>
              <a:off x="5099327" y="916100"/>
              <a:ext cx="1473830" cy="1888758"/>
              <a:chOff x="5099327" y="916100"/>
              <a:chExt cx="1473830" cy="1888758"/>
            </a:xfrm>
          </p:grpSpPr>
          <p:pic>
            <p:nvPicPr>
              <p:cNvPr id="2153" name="Google Shape;2153;p173"/>
              <p:cNvPicPr preferRelativeResize="0"/>
              <p:nvPr/>
            </p:nvPicPr>
            <p:blipFill>
              <a:blip r:embed="rId3">
                <a:alphaModFix/>
              </a:blip>
              <a:stretch>
                <a:fillRect/>
              </a:stretch>
            </p:blipFill>
            <p:spPr>
              <a:xfrm>
                <a:off x="5148682" y="1384233"/>
                <a:ext cx="1424475" cy="1420625"/>
              </a:xfrm>
              <a:prstGeom prst="rect">
                <a:avLst/>
              </a:prstGeom>
              <a:noFill/>
              <a:ln>
                <a:noFill/>
              </a:ln>
            </p:spPr>
          </p:pic>
          <p:pic>
            <p:nvPicPr>
              <p:cNvPr id="2154" name="Google Shape;2154;p173"/>
              <p:cNvPicPr preferRelativeResize="0"/>
              <p:nvPr/>
            </p:nvPicPr>
            <p:blipFill>
              <a:blip r:embed="rId4">
                <a:alphaModFix/>
              </a:blip>
              <a:stretch>
                <a:fillRect/>
              </a:stretch>
            </p:blipFill>
            <p:spPr>
              <a:xfrm>
                <a:off x="5099327" y="916100"/>
                <a:ext cx="581225" cy="674425"/>
              </a:xfrm>
              <a:prstGeom prst="rect">
                <a:avLst/>
              </a:prstGeom>
              <a:noFill/>
              <a:ln>
                <a:noFill/>
              </a:ln>
            </p:spPr>
          </p:pic>
        </p:grpSp>
        <p:sp>
          <p:nvSpPr>
            <p:cNvPr id="2155" name="Google Shape;2155;p173"/>
            <p:cNvSpPr txBox="1"/>
            <p:nvPr/>
          </p:nvSpPr>
          <p:spPr>
            <a:xfrm>
              <a:off x="5173044" y="2021125"/>
              <a:ext cx="1473900" cy="2970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 sz="1200">
                  <a:solidFill>
                    <a:srgbClr val="424242"/>
                  </a:solidFill>
                </a:rPr>
                <a:t>Buspirone</a:t>
              </a:r>
              <a:endParaRPr b="1" sz="1200">
                <a:solidFill>
                  <a:srgbClr val="424242"/>
                </a:solidFill>
              </a:endParaRPr>
            </a:p>
            <a:p>
              <a:pPr indent="0" lvl="0" marL="0" rtl="0" algn="ctr">
                <a:spcBef>
                  <a:spcPts val="0"/>
                </a:spcBef>
                <a:spcAft>
                  <a:spcPts val="0"/>
                </a:spcAft>
                <a:buNone/>
              </a:pPr>
              <a:r>
                <a:rPr b="1" lang="en" sz="1200">
                  <a:solidFill>
                    <a:srgbClr val="424242"/>
                  </a:solidFill>
                </a:rPr>
                <a:t>BUSPAR</a:t>
              </a:r>
              <a:endParaRPr b="1" sz="1200">
                <a:solidFill>
                  <a:srgbClr val="424242"/>
                </a:solidFill>
              </a:endParaRPr>
            </a:p>
          </p:txBody>
        </p:sp>
      </p:grpSp>
      <p:sp>
        <p:nvSpPr>
          <p:cNvPr id="2156" name="Google Shape;2156;p173"/>
          <p:cNvSpPr txBox="1"/>
          <p:nvPr>
            <p:ph idx="4294967295" type="subTitle"/>
          </p:nvPr>
        </p:nvSpPr>
        <p:spPr>
          <a:xfrm>
            <a:off x="673475" y="694900"/>
            <a:ext cx="3250200" cy="512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1000"/>
              </a:spcAft>
              <a:buClr>
                <a:schemeClr val="dk1"/>
              </a:buClr>
              <a:buSzPts val="1100"/>
              <a:buFont typeface="Arial"/>
              <a:buNone/>
            </a:pPr>
            <a:r>
              <a:rPr lang="en" sz="2000">
                <a:solidFill>
                  <a:schemeClr val="dk1"/>
                </a:solidFill>
              </a:rPr>
              <a:t>5HT1A partial agonist</a:t>
            </a:r>
            <a:endParaRPr sz="2000">
              <a:solidFill>
                <a:schemeClr val="dk1"/>
              </a:solidFill>
            </a:endParaRPr>
          </a:p>
        </p:txBody>
      </p:sp>
    </p:spTree>
  </p:cSld>
  <p:clrMapOvr>
    <a:masterClrMapping/>
  </p:clrMapOvr>
</p:sld>
</file>

<file path=ppt/slides/slide1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0" name="Shape 2160"/>
        <p:cNvGrpSpPr/>
        <p:nvPr/>
      </p:nvGrpSpPr>
      <p:grpSpPr>
        <a:xfrm>
          <a:off x="0" y="0"/>
          <a:ext cx="0" cy="0"/>
          <a:chOff x="0" y="0"/>
          <a:chExt cx="0" cy="0"/>
        </a:xfrm>
      </p:grpSpPr>
      <p:sp>
        <p:nvSpPr>
          <p:cNvPr id="2161" name="Google Shape;2161;p174"/>
          <p:cNvSpPr txBox="1"/>
          <p:nvPr>
            <p:ph idx="4294967295" type="ctrTitle"/>
          </p:nvPr>
        </p:nvSpPr>
        <p:spPr>
          <a:xfrm>
            <a:off x="2766750" y="133300"/>
            <a:ext cx="3610500" cy="5616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rPr>
              <a:t>Vilazodone (Viibryd)</a:t>
            </a:r>
            <a:endParaRPr>
              <a:solidFill>
                <a:schemeClr val="lt1"/>
              </a:solidFill>
            </a:endParaRPr>
          </a:p>
        </p:txBody>
      </p:sp>
      <p:grpSp>
        <p:nvGrpSpPr>
          <p:cNvPr id="2162" name="Google Shape;2162;p174"/>
          <p:cNvGrpSpPr/>
          <p:nvPr/>
        </p:nvGrpSpPr>
        <p:grpSpPr>
          <a:xfrm>
            <a:off x="1062302" y="1342800"/>
            <a:ext cx="1547617" cy="1888758"/>
            <a:chOff x="5099327" y="916100"/>
            <a:chExt cx="1547617" cy="1888758"/>
          </a:xfrm>
        </p:grpSpPr>
        <p:grpSp>
          <p:nvGrpSpPr>
            <p:cNvPr id="2163" name="Google Shape;2163;p174"/>
            <p:cNvGrpSpPr/>
            <p:nvPr/>
          </p:nvGrpSpPr>
          <p:grpSpPr>
            <a:xfrm>
              <a:off x="5099327" y="916100"/>
              <a:ext cx="1473830" cy="1888758"/>
              <a:chOff x="5099327" y="916100"/>
              <a:chExt cx="1473830" cy="1888758"/>
            </a:xfrm>
          </p:grpSpPr>
          <p:pic>
            <p:nvPicPr>
              <p:cNvPr id="2164" name="Google Shape;2164;p174"/>
              <p:cNvPicPr preferRelativeResize="0"/>
              <p:nvPr/>
            </p:nvPicPr>
            <p:blipFill>
              <a:blip r:embed="rId3">
                <a:alphaModFix/>
              </a:blip>
              <a:stretch>
                <a:fillRect/>
              </a:stretch>
            </p:blipFill>
            <p:spPr>
              <a:xfrm>
                <a:off x="5148682" y="1384233"/>
                <a:ext cx="1424475" cy="1420625"/>
              </a:xfrm>
              <a:prstGeom prst="rect">
                <a:avLst/>
              </a:prstGeom>
              <a:noFill/>
              <a:ln>
                <a:noFill/>
              </a:ln>
            </p:spPr>
          </p:pic>
          <p:pic>
            <p:nvPicPr>
              <p:cNvPr id="2165" name="Google Shape;2165;p174"/>
              <p:cNvPicPr preferRelativeResize="0"/>
              <p:nvPr/>
            </p:nvPicPr>
            <p:blipFill>
              <a:blip r:embed="rId4">
                <a:alphaModFix/>
              </a:blip>
              <a:stretch>
                <a:fillRect/>
              </a:stretch>
            </p:blipFill>
            <p:spPr>
              <a:xfrm>
                <a:off x="5099327" y="916100"/>
                <a:ext cx="581225" cy="674425"/>
              </a:xfrm>
              <a:prstGeom prst="rect">
                <a:avLst/>
              </a:prstGeom>
              <a:noFill/>
              <a:ln>
                <a:noFill/>
              </a:ln>
            </p:spPr>
          </p:pic>
        </p:grpSp>
        <p:sp>
          <p:nvSpPr>
            <p:cNvPr id="2166" name="Google Shape;2166;p174"/>
            <p:cNvSpPr txBox="1"/>
            <p:nvPr/>
          </p:nvSpPr>
          <p:spPr>
            <a:xfrm>
              <a:off x="5173044" y="2021125"/>
              <a:ext cx="1473900" cy="2970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 sz="1200">
                  <a:solidFill>
                    <a:srgbClr val="424242"/>
                  </a:solidFill>
                </a:rPr>
                <a:t>Buspirone</a:t>
              </a:r>
              <a:endParaRPr b="1" sz="1200">
                <a:solidFill>
                  <a:srgbClr val="424242"/>
                </a:solidFill>
              </a:endParaRPr>
            </a:p>
            <a:p>
              <a:pPr indent="0" lvl="0" marL="0" rtl="0" algn="ctr">
                <a:spcBef>
                  <a:spcPts val="0"/>
                </a:spcBef>
                <a:spcAft>
                  <a:spcPts val="0"/>
                </a:spcAft>
                <a:buNone/>
              </a:pPr>
              <a:r>
                <a:rPr b="1" lang="en" sz="1200">
                  <a:solidFill>
                    <a:srgbClr val="424242"/>
                  </a:solidFill>
                </a:rPr>
                <a:t>BUSPAR</a:t>
              </a:r>
              <a:endParaRPr b="1" sz="1200">
                <a:solidFill>
                  <a:srgbClr val="424242"/>
                </a:solidFill>
              </a:endParaRPr>
            </a:p>
          </p:txBody>
        </p:sp>
      </p:grpSp>
      <p:grpSp>
        <p:nvGrpSpPr>
          <p:cNvPr id="2167" name="Google Shape;2167;p174"/>
          <p:cNvGrpSpPr/>
          <p:nvPr/>
        </p:nvGrpSpPr>
        <p:grpSpPr>
          <a:xfrm>
            <a:off x="3637075" y="1742725"/>
            <a:ext cx="2174650" cy="1444375"/>
            <a:chOff x="5999150" y="2142775"/>
            <a:chExt cx="2174650" cy="1444375"/>
          </a:xfrm>
        </p:grpSpPr>
        <p:pic>
          <p:nvPicPr>
            <p:cNvPr id="2168" name="Google Shape;2168;p174"/>
            <p:cNvPicPr preferRelativeResize="0"/>
            <p:nvPr/>
          </p:nvPicPr>
          <p:blipFill>
            <a:blip r:embed="rId5">
              <a:alphaModFix/>
            </a:blip>
            <a:stretch>
              <a:fillRect/>
            </a:stretch>
          </p:blipFill>
          <p:spPr>
            <a:xfrm>
              <a:off x="5999150" y="2142775"/>
              <a:ext cx="2174650" cy="1444375"/>
            </a:xfrm>
            <a:prstGeom prst="rect">
              <a:avLst/>
            </a:prstGeom>
            <a:noFill/>
            <a:ln>
              <a:noFill/>
            </a:ln>
          </p:spPr>
        </p:pic>
        <p:sp>
          <p:nvSpPr>
            <p:cNvPr id="2169" name="Google Shape;2169;p174"/>
            <p:cNvSpPr txBox="1"/>
            <p:nvPr/>
          </p:nvSpPr>
          <p:spPr>
            <a:xfrm>
              <a:off x="6032240" y="2934545"/>
              <a:ext cx="1473900" cy="2970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 sz="1200">
                  <a:solidFill>
                    <a:srgbClr val="424242"/>
                  </a:solidFill>
                </a:rPr>
                <a:t>LEXAPRO</a:t>
              </a:r>
              <a:endParaRPr b="1" sz="1200">
                <a:solidFill>
                  <a:srgbClr val="424242"/>
                </a:solidFill>
              </a:endParaRPr>
            </a:p>
          </p:txBody>
        </p:sp>
      </p:grpSp>
      <p:sp>
        <p:nvSpPr>
          <p:cNvPr id="2170" name="Google Shape;2170;p174"/>
          <p:cNvSpPr txBox="1"/>
          <p:nvPr>
            <p:ph idx="4294967295" type="subTitle"/>
          </p:nvPr>
        </p:nvSpPr>
        <p:spPr>
          <a:xfrm>
            <a:off x="673475" y="694900"/>
            <a:ext cx="3250200" cy="512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1000"/>
              </a:spcAft>
              <a:buClr>
                <a:schemeClr val="dk1"/>
              </a:buClr>
              <a:buSzPts val="1100"/>
              <a:buFont typeface="Arial"/>
              <a:buNone/>
            </a:pPr>
            <a:r>
              <a:rPr lang="en" sz="2000">
                <a:solidFill>
                  <a:schemeClr val="dk1"/>
                </a:solidFill>
              </a:rPr>
              <a:t>5HT1A partial agonist</a:t>
            </a:r>
            <a:endParaRPr sz="2000">
              <a:solidFill>
                <a:schemeClr val="dk1"/>
              </a:solidFill>
            </a:endParaRPr>
          </a:p>
        </p:txBody>
      </p:sp>
      <p:sp>
        <p:nvSpPr>
          <p:cNvPr id="2171" name="Google Shape;2171;p174"/>
          <p:cNvSpPr txBox="1"/>
          <p:nvPr>
            <p:ph idx="4294967295" type="subTitle"/>
          </p:nvPr>
        </p:nvSpPr>
        <p:spPr>
          <a:xfrm>
            <a:off x="3872875" y="707600"/>
            <a:ext cx="913500" cy="512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1000"/>
              </a:spcAft>
              <a:buClr>
                <a:schemeClr val="dk1"/>
              </a:buClr>
              <a:buSzPts val="1100"/>
              <a:buFont typeface="Arial"/>
              <a:buNone/>
            </a:pPr>
            <a:r>
              <a:rPr lang="en" sz="2000">
                <a:solidFill>
                  <a:schemeClr val="dk1"/>
                </a:solidFill>
              </a:rPr>
              <a:t>SSRI</a:t>
            </a:r>
            <a:endParaRPr sz="2000">
              <a:solidFill>
                <a:schemeClr val="dk1"/>
              </a:solidFill>
            </a:endParaRPr>
          </a:p>
        </p:txBody>
      </p:sp>
      <p:sp>
        <p:nvSpPr>
          <p:cNvPr id="2172" name="Google Shape;2172;p174"/>
          <p:cNvSpPr/>
          <p:nvPr/>
        </p:nvSpPr>
        <p:spPr>
          <a:xfrm>
            <a:off x="3943788" y="2044000"/>
            <a:ext cx="913500" cy="8934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3" name="Google Shape;2173;p174"/>
          <p:cNvSpPr txBox="1"/>
          <p:nvPr>
            <p:ph idx="4294967295" type="subTitle"/>
          </p:nvPr>
        </p:nvSpPr>
        <p:spPr>
          <a:xfrm>
            <a:off x="4172400" y="2047450"/>
            <a:ext cx="913500" cy="512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1000"/>
              </a:spcAft>
              <a:buClr>
                <a:schemeClr val="dk1"/>
              </a:buClr>
              <a:buSzPts val="1100"/>
              <a:buFont typeface="Arial"/>
              <a:buNone/>
            </a:pPr>
            <a:r>
              <a:rPr lang="en" sz="4000">
                <a:solidFill>
                  <a:schemeClr val="lt1"/>
                </a:solidFill>
              </a:rPr>
              <a:t>?</a:t>
            </a:r>
            <a:endParaRPr sz="4000">
              <a:solidFill>
                <a:schemeClr val="lt1"/>
              </a:solidFill>
            </a:endParaRPr>
          </a:p>
        </p:txBody>
      </p:sp>
    </p:spTree>
  </p:cSld>
  <p:clrMapOvr>
    <a:masterClrMapping/>
  </p:clrMapOvr>
</p:sld>
</file>

<file path=ppt/slides/slide1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7" name="Shape 2177"/>
        <p:cNvGrpSpPr/>
        <p:nvPr/>
      </p:nvGrpSpPr>
      <p:grpSpPr>
        <a:xfrm>
          <a:off x="0" y="0"/>
          <a:ext cx="0" cy="0"/>
          <a:chOff x="0" y="0"/>
          <a:chExt cx="0" cy="0"/>
        </a:xfrm>
      </p:grpSpPr>
      <p:sp>
        <p:nvSpPr>
          <p:cNvPr id="2178" name="Google Shape;2178;p175"/>
          <p:cNvSpPr txBox="1"/>
          <p:nvPr>
            <p:ph idx="4294967295" type="ctrTitle"/>
          </p:nvPr>
        </p:nvSpPr>
        <p:spPr>
          <a:xfrm>
            <a:off x="2766750" y="133300"/>
            <a:ext cx="3610500" cy="5616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rPr>
              <a:t>Vilazodone (Viibryd)</a:t>
            </a:r>
            <a:endParaRPr>
              <a:solidFill>
                <a:schemeClr val="lt1"/>
              </a:solidFill>
            </a:endParaRPr>
          </a:p>
        </p:txBody>
      </p:sp>
      <p:grpSp>
        <p:nvGrpSpPr>
          <p:cNvPr id="2179" name="Google Shape;2179;p175"/>
          <p:cNvGrpSpPr/>
          <p:nvPr/>
        </p:nvGrpSpPr>
        <p:grpSpPr>
          <a:xfrm>
            <a:off x="1062302" y="1342800"/>
            <a:ext cx="1547617" cy="1888758"/>
            <a:chOff x="5099327" y="916100"/>
            <a:chExt cx="1547617" cy="1888758"/>
          </a:xfrm>
        </p:grpSpPr>
        <p:grpSp>
          <p:nvGrpSpPr>
            <p:cNvPr id="2180" name="Google Shape;2180;p175"/>
            <p:cNvGrpSpPr/>
            <p:nvPr/>
          </p:nvGrpSpPr>
          <p:grpSpPr>
            <a:xfrm>
              <a:off x="5099327" y="916100"/>
              <a:ext cx="1473830" cy="1888758"/>
              <a:chOff x="5099327" y="916100"/>
              <a:chExt cx="1473830" cy="1888758"/>
            </a:xfrm>
          </p:grpSpPr>
          <p:pic>
            <p:nvPicPr>
              <p:cNvPr id="2181" name="Google Shape;2181;p175"/>
              <p:cNvPicPr preferRelativeResize="0"/>
              <p:nvPr/>
            </p:nvPicPr>
            <p:blipFill>
              <a:blip r:embed="rId3">
                <a:alphaModFix/>
              </a:blip>
              <a:stretch>
                <a:fillRect/>
              </a:stretch>
            </p:blipFill>
            <p:spPr>
              <a:xfrm>
                <a:off x="5148682" y="1384233"/>
                <a:ext cx="1424475" cy="1420625"/>
              </a:xfrm>
              <a:prstGeom prst="rect">
                <a:avLst/>
              </a:prstGeom>
              <a:noFill/>
              <a:ln>
                <a:noFill/>
              </a:ln>
            </p:spPr>
          </p:pic>
          <p:pic>
            <p:nvPicPr>
              <p:cNvPr id="2182" name="Google Shape;2182;p175"/>
              <p:cNvPicPr preferRelativeResize="0"/>
              <p:nvPr/>
            </p:nvPicPr>
            <p:blipFill>
              <a:blip r:embed="rId4">
                <a:alphaModFix/>
              </a:blip>
              <a:stretch>
                <a:fillRect/>
              </a:stretch>
            </p:blipFill>
            <p:spPr>
              <a:xfrm>
                <a:off x="5099327" y="916100"/>
                <a:ext cx="581225" cy="674425"/>
              </a:xfrm>
              <a:prstGeom prst="rect">
                <a:avLst/>
              </a:prstGeom>
              <a:noFill/>
              <a:ln>
                <a:noFill/>
              </a:ln>
            </p:spPr>
          </p:pic>
        </p:grpSp>
        <p:sp>
          <p:nvSpPr>
            <p:cNvPr id="2183" name="Google Shape;2183;p175"/>
            <p:cNvSpPr txBox="1"/>
            <p:nvPr/>
          </p:nvSpPr>
          <p:spPr>
            <a:xfrm>
              <a:off x="5173044" y="2021125"/>
              <a:ext cx="1473900" cy="2970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 sz="1200">
                  <a:solidFill>
                    <a:srgbClr val="424242"/>
                  </a:solidFill>
                </a:rPr>
                <a:t>Buspirone</a:t>
              </a:r>
              <a:endParaRPr b="1" sz="1200">
                <a:solidFill>
                  <a:srgbClr val="424242"/>
                </a:solidFill>
              </a:endParaRPr>
            </a:p>
            <a:p>
              <a:pPr indent="0" lvl="0" marL="0" rtl="0" algn="ctr">
                <a:spcBef>
                  <a:spcPts val="0"/>
                </a:spcBef>
                <a:spcAft>
                  <a:spcPts val="0"/>
                </a:spcAft>
                <a:buNone/>
              </a:pPr>
              <a:r>
                <a:rPr b="1" lang="en" sz="1200">
                  <a:solidFill>
                    <a:srgbClr val="424242"/>
                  </a:solidFill>
                </a:rPr>
                <a:t>BUSPAR</a:t>
              </a:r>
              <a:endParaRPr b="1" sz="1200">
                <a:solidFill>
                  <a:srgbClr val="424242"/>
                </a:solidFill>
              </a:endParaRPr>
            </a:p>
          </p:txBody>
        </p:sp>
      </p:grpSp>
      <p:grpSp>
        <p:nvGrpSpPr>
          <p:cNvPr id="2184" name="Google Shape;2184;p175"/>
          <p:cNvGrpSpPr/>
          <p:nvPr/>
        </p:nvGrpSpPr>
        <p:grpSpPr>
          <a:xfrm>
            <a:off x="3637075" y="1742725"/>
            <a:ext cx="2174650" cy="1444375"/>
            <a:chOff x="5999150" y="2142775"/>
            <a:chExt cx="2174650" cy="1444375"/>
          </a:xfrm>
        </p:grpSpPr>
        <p:pic>
          <p:nvPicPr>
            <p:cNvPr id="2185" name="Google Shape;2185;p175"/>
            <p:cNvPicPr preferRelativeResize="0"/>
            <p:nvPr/>
          </p:nvPicPr>
          <p:blipFill>
            <a:blip r:embed="rId5">
              <a:alphaModFix/>
            </a:blip>
            <a:stretch>
              <a:fillRect/>
            </a:stretch>
          </p:blipFill>
          <p:spPr>
            <a:xfrm>
              <a:off x="5999150" y="2142775"/>
              <a:ext cx="2174650" cy="1444375"/>
            </a:xfrm>
            <a:prstGeom prst="rect">
              <a:avLst/>
            </a:prstGeom>
            <a:noFill/>
            <a:ln>
              <a:noFill/>
            </a:ln>
          </p:spPr>
        </p:pic>
        <p:sp>
          <p:nvSpPr>
            <p:cNvPr id="2186" name="Google Shape;2186;p175"/>
            <p:cNvSpPr txBox="1"/>
            <p:nvPr/>
          </p:nvSpPr>
          <p:spPr>
            <a:xfrm>
              <a:off x="6032240" y="2934545"/>
              <a:ext cx="1473900" cy="2970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 sz="1200">
                  <a:solidFill>
                    <a:srgbClr val="424242"/>
                  </a:solidFill>
                </a:rPr>
                <a:t>LEXAPRO</a:t>
              </a:r>
              <a:endParaRPr b="1" sz="1200">
                <a:solidFill>
                  <a:srgbClr val="424242"/>
                </a:solidFill>
              </a:endParaRPr>
            </a:p>
          </p:txBody>
        </p:sp>
      </p:grpSp>
      <p:sp>
        <p:nvSpPr>
          <p:cNvPr id="2187" name="Google Shape;2187;p175"/>
          <p:cNvSpPr txBox="1"/>
          <p:nvPr>
            <p:ph idx="4294967295" type="subTitle"/>
          </p:nvPr>
        </p:nvSpPr>
        <p:spPr>
          <a:xfrm>
            <a:off x="673475" y="694900"/>
            <a:ext cx="3250200" cy="512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1000"/>
              </a:spcAft>
              <a:buClr>
                <a:schemeClr val="dk1"/>
              </a:buClr>
              <a:buSzPts val="1100"/>
              <a:buFont typeface="Arial"/>
              <a:buNone/>
            </a:pPr>
            <a:r>
              <a:rPr lang="en" sz="2000">
                <a:solidFill>
                  <a:schemeClr val="dk1"/>
                </a:solidFill>
              </a:rPr>
              <a:t>5HT1A partial agonist</a:t>
            </a:r>
            <a:endParaRPr sz="2000">
              <a:solidFill>
                <a:schemeClr val="dk1"/>
              </a:solidFill>
            </a:endParaRPr>
          </a:p>
        </p:txBody>
      </p:sp>
      <p:sp>
        <p:nvSpPr>
          <p:cNvPr id="2188" name="Google Shape;2188;p175"/>
          <p:cNvSpPr txBox="1"/>
          <p:nvPr>
            <p:ph idx="4294967295" type="subTitle"/>
          </p:nvPr>
        </p:nvSpPr>
        <p:spPr>
          <a:xfrm>
            <a:off x="3872875" y="707600"/>
            <a:ext cx="913500" cy="512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1000"/>
              </a:spcAft>
              <a:buClr>
                <a:schemeClr val="dk1"/>
              </a:buClr>
              <a:buSzPts val="1100"/>
              <a:buFont typeface="Arial"/>
              <a:buNone/>
            </a:pPr>
            <a:r>
              <a:rPr lang="en" sz="2000">
                <a:solidFill>
                  <a:schemeClr val="dk1"/>
                </a:solidFill>
              </a:rPr>
              <a:t>SSRI</a:t>
            </a:r>
            <a:endParaRPr sz="2000">
              <a:solidFill>
                <a:schemeClr val="dk1"/>
              </a:solidFill>
            </a:endParaRPr>
          </a:p>
        </p:txBody>
      </p:sp>
    </p:spTree>
  </p:cSld>
  <p:clrMapOvr>
    <a:masterClrMapping/>
  </p:clrMapOvr>
</p:sld>
</file>

<file path=ppt/slides/slide1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2" name="Shape 2192"/>
        <p:cNvGrpSpPr/>
        <p:nvPr/>
      </p:nvGrpSpPr>
      <p:grpSpPr>
        <a:xfrm>
          <a:off x="0" y="0"/>
          <a:ext cx="0" cy="0"/>
          <a:chOff x="0" y="0"/>
          <a:chExt cx="0" cy="0"/>
        </a:xfrm>
      </p:grpSpPr>
      <p:sp>
        <p:nvSpPr>
          <p:cNvPr id="2193" name="Google Shape;2193;p176"/>
          <p:cNvSpPr txBox="1"/>
          <p:nvPr>
            <p:ph idx="4294967295" type="ctrTitle"/>
          </p:nvPr>
        </p:nvSpPr>
        <p:spPr>
          <a:xfrm>
            <a:off x="2766750" y="133300"/>
            <a:ext cx="3610500" cy="5616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rPr>
              <a:t>Vilazodone (Viibryd)</a:t>
            </a:r>
            <a:endParaRPr>
              <a:solidFill>
                <a:schemeClr val="lt1"/>
              </a:solidFill>
            </a:endParaRPr>
          </a:p>
        </p:txBody>
      </p:sp>
      <p:grpSp>
        <p:nvGrpSpPr>
          <p:cNvPr id="2194" name="Google Shape;2194;p176"/>
          <p:cNvGrpSpPr/>
          <p:nvPr/>
        </p:nvGrpSpPr>
        <p:grpSpPr>
          <a:xfrm>
            <a:off x="1062302" y="1342800"/>
            <a:ext cx="1547617" cy="1888758"/>
            <a:chOff x="5099327" y="916100"/>
            <a:chExt cx="1547617" cy="1888758"/>
          </a:xfrm>
        </p:grpSpPr>
        <p:grpSp>
          <p:nvGrpSpPr>
            <p:cNvPr id="2195" name="Google Shape;2195;p176"/>
            <p:cNvGrpSpPr/>
            <p:nvPr/>
          </p:nvGrpSpPr>
          <p:grpSpPr>
            <a:xfrm>
              <a:off x="5099327" y="916100"/>
              <a:ext cx="1473830" cy="1888758"/>
              <a:chOff x="5099327" y="916100"/>
              <a:chExt cx="1473830" cy="1888758"/>
            </a:xfrm>
          </p:grpSpPr>
          <p:pic>
            <p:nvPicPr>
              <p:cNvPr id="2196" name="Google Shape;2196;p176"/>
              <p:cNvPicPr preferRelativeResize="0"/>
              <p:nvPr/>
            </p:nvPicPr>
            <p:blipFill>
              <a:blip r:embed="rId3">
                <a:alphaModFix/>
              </a:blip>
              <a:stretch>
                <a:fillRect/>
              </a:stretch>
            </p:blipFill>
            <p:spPr>
              <a:xfrm>
                <a:off x="5148682" y="1384233"/>
                <a:ext cx="1424475" cy="1420625"/>
              </a:xfrm>
              <a:prstGeom prst="rect">
                <a:avLst/>
              </a:prstGeom>
              <a:noFill/>
              <a:ln>
                <a:noFill/>
              </a:ln>
            </p:spPr>
          </p:pic>
          <p:pic>
            <p:nvPicPr>
              <p:cNvPr id="2197" name="Google Shape;2197;p176"/>
              <p:cNvPicPr preferRelativeResize="0"/>
              <p:nvPr/>
            </p:nvPicPr>
            <p:blipFill>
              <a:blip r:embed="rId4">
                <a:alphaModFix/>
              </a:blip>
              <a:stretch>
                <a:fillRect/>
              </a:stretch>
            </p:blipFill>
            <p:spPr>
              <a:xfrm>
                <a:off x="5099327" y="916100"/>
                <a:ext cx="581225" cy="674425"/>
              </a:xfrm>
              <a:prstGeom prst="rect">
                <a:avLst/>
              </a:prstGeom>
              <a:noFill/>
              <a:ln>
                <a:noFill/>
              </a:ln>
            </p:spPr>
          </p:pic>
        </p:grpSp>
        <p:sp>
          <p:nvSpPr>
            <p:cNvPr id="2198" name="Google Shape;2198;p176"/>
            <p:cNvSpPr txBox="1"/>
            <p:nvPr/>
          </p:nvSpPr>
          <p:spPr>
            <a:xfrm>
              <a:off x="5173044" y="2021125"/>
              <a:ext cx="1473900" cy="2970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 sz="1200">
                  <a:solidFill>
                    <a:srgbClr val="424242"/>
                  </a:solidFill>
                </a:rPr>
                <a:t>Buspirone</a:t>
              </a:r>
              <a:endParaRPr b="1" sz="1200">
                <a:solidFill>
                  <a:srgbClr val="424242"/>
                </a:solidFill>
              </a:endParaRPr>
            </a:p>
            <a:p>
              <a:pPr indent="0" lvl="0" marL="0" rtl="0" algn="ctr">
                <a:spcBef>
                  <a:spcPts val="0"/>
                </a:spcBef>
                <a:spcAft>
                  <a:spcPts val="0"/>
                </a:spcAft>
                <a:buNone/>
              </a:pPr>
              <a:r>
                <a:rPr b="1" lang="en" sz="1200">
                  <a:solidFill>
                    <a:srgbClr val="424242"/>
                  </a:solidFill>
                </a:rPr>
                <a:t>BUSPAR</a:t>
              </a:r>
              <a:endParaRPr b="1" sz="1200">
                <a:solidFill>
                  <a:srgbClr val="424242"/>
                </a:solidFill>
              </a:endParaRPr>
            </a:p>
          </p:txBody>
        </p:sp>
      </p:grpSp>
      <p:grpSp>
        <p:nvGrpSpPr>
          <p:cNvPr id="2199" name="Google Shape;2199;p176"/>
          <p:cNvGrpSpPr/>
          <p:nvPr/>
        </p:nvGrpSpPr>
        <p:grpSpPr>
          <a:xfrm>
            <a:off x="3637075" y="1742725"/>
            <a:ext cx="2174650" cy="1444375"/>
            <a:chOff x="5999150" y="2142775"/>
            <a:chExt cx="2174650" cy="1444375"/>
          </a:xfrm>
        </p:grpSpPr>
        <p:pic>
          <p:nvPicPr>
            <p:cNvPr id="2200" name="Google Shape;2200;p176"/>
            <p:cNvPicPr preferRelativeResize="0"/>
            <p:nvPr/>
          </p:nvPicPr>
          <p:blipFill>
            <a:blip r:embed="rId5">
              <a:alphaModFix/>
            </a:blip>
            <a:stretch>
              <a:fillRect/>
            </a:stretch>
          </p:blipFill>
          <p:spPr>
            <a:xfrm>
              <a:off x="5999150" y="2142775"/>
              <a:ext cx="2174650" cy="1444375"/>
            </a:xfrm>
            <a:prstGeom prst="rect">
              <a:avLst/>
            </a:prstGeom>
            <a:noFill/>
            <a:ln>
              <a:noFill/>
            </a:ln>
          </p:spPr>
        </p:pic>
        <p:sp>
          <p:nvSpPr>
            <p:cNvPr id="2201" name="Google Shape;2201;p176"/>
            <p:cNvSpPr txBox="1"/>
            <p:nvPr/>
          </p:nvSpPr>
          <p:spPr>
            <a:xfrm>
              <a:off x="6032240" y="2934545"/>
              <a:ext cx="1473900" cy="2970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 sz="1200">
                  <a:solidFill>
                    <a:srgbClr val="424242"/>
                  </a:solidFill>
                </a:rPr>
                <a:t>LEXAPRO</a:t>
              </a:r>
              <a:endParaRPr b="1" sz="1200">
                <a:solidFill>
                  <a:srgbClr val="424242"/>
                </a:solidFill>
              </a:endParaRPr>
            </a:p>
          </p:txBody>
        </p:sp>
      </p:grpSp>
      <p:sp>
        <p:nvSpPr>
          <p:cNvPr id="2202" name="Google Shape;2202;p176"/>
          <p:cNvSpPr txBox="1"/>
          <p:nvPr>
            <p:ph idx="4294967295" type="subTitle"/>
          </p:nvPr>
        </p:nvSpPr>
        <p:spPr>
          <a:xfrm>
            <a:off x="673475" y="694900"/>
            <a:ext cx="3250200" cy="512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1000"/>
              </a:spcAft>
              <a:buClr>
                <a:schemeClr val="dk1"/>
              </a:buClr>
              <a:buSzPts val="1100"/>
              <a:buFont typeface="Arial"/>
              <a:buNone/>
            </a:pPr>
            <a:r>
              <a:rPr lang="en" sz="2000">
                <a:solidFill>
                  <a:schemeClr val="dk1"/>
                </a:solidFill>
              </a:rPr>
              <a:t>5HT1A partial agonist</a:t>
            </a:r>
            <a:endParaRPr sz="2000">
              <a:solidFill>
                <a:schemeClr val="dk1"/>
              </a:solidFill>
            </a:endParaRPr>
          </a:p>
        </p:txBody>
      </p:sp>
      <p:sp>
        <p:nvSpPr>
          <p:cNvPr id="2203" name="Google Shape;2203;p176"/>
          <p:cNvSpPr txBox="1"/>
          <p:nvPr>
            <p:ph idx="4294967295" type="subTitle"/>
          </p:nvPr>
        </p:nvSpPr>
        <p:spPr>
          <a:xfrm>
            <a:off x="3872875" y="707600"/>
            <a:ext cx="913500" cy="512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1000"/>
              </a:spcAft>
              <a:buClr>
                <a:schemeClr val="dk1"/>
              </a:buClr>
              <a:buSzPts val="1100"/>
              <a:buFont typeface="Arial"/>
              <a:buNone/>
            </a:pPr>
            <a:r>
              <a:rPr lang="en" sz="2000">
                <a:solidFill>
                  <a:schemeClr val="dk1"/>
                </a:solidFill>
              </a:rPr>
              <a:t>SSRI</a:t>
            </a:r>
            <a:endParaRPr sz="2000">
              <a:solidFill>
                <a:schemeClr val="dk1"/>
              </a:solidFill>
            </a:endParaRPr>
          </a:p>
        </p:txBody>
      </p:sp>
      <p:sp>
        <p:nvSpPr>
          <p:cNvPr id="2204" name="Google Shape;2204;p176"/>
          <p:cNvSpPr txBox="1"/>
          <p:nvPr>
            <p:ph idx="4294967295" type="subTitle"/>
          </p:nvPr>
        </p:nvSpPr>
        <p:spPr>
          <a:xfrm>
            <a:off x="2959375" y="2150225"/>
            <a:ext cx="913500" cy="512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1000"/>
              </a:spcAft>
              <a:buClr>
                <a:schemeClr val="dk1"/>
              </a:buClr>
              <a:buSzPts val="1100"/>
              <a:buFont typeface="Arial"/>
              <a:buNone/>
            </a:pPr>
            <a:r>
              <a:rPr lang="en" sz="2900">
                <a:solidFill>
                  <a:schemeClr val="dk1"/>
                </a:solidFill>
              </a:rPr>
              <a:t>+</a:t>
            </a:r>
            <a:endParaRPr sz="2900">
              <a:solidFill>
                <a:schemeClr val="dk1"/>
              </a:solidFill>
            </a:endParaRPr>
          </a:p>
        </p:txBody>
      </p:sp>
      <p:sp>
        <p:nvSpPr>
          <p:cNvPr id="2205" name="Google Shape;2205;p176"/>
          <p:cNvSpPr txBox="1"/>
          <p:nvPr>
            <p:ph idx="4294967295" type="subTitle"/>
          </p:nvPr>
        </p:nvSpPr>
        <p:spPr>
          <a:xfrm>
            <a:off x="5947700" y="2181988"/>
            <a:ext cx="913500" cy="512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1000"/>
              </a:spcAft>
              <a:buClr>
                <a:schemeClr val="dk1"/>
              </a:buClr>
              <a:buSzPts val="1100"/>
              <a:buFont typeface="Arial"/>
              <a:buNone/>
            </a:pPr>
            <a:r>
              <a:rPr lang="en" sz="2900">
                <a:solidFill>
                  <a:schemeClr val="dk1"/>
                </a:solidFill>
              </a:rPr>
              <a:t>=</a:t>
            </a:r>
            <a:endParaRPr sz="2900">
              <a:solidFill>
                <a:schemeClr val="dk1"/>
              </a:solidFill>
            </a:endParaRPr>
          </a:p>
        </p:txBody>
      </p:sp>
    </p:spTree>
  </p:cSld>
  <p:clrMapOvr>
    <a:masterClrMapping/>
  </p:clrMapOvr>
</p:sld>
</file>

<file path=ppt/slides/slide1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9" name="Shape 2209"/>
        <p:cNvGrpSpPr/>
        <p:nvPr/>
      </p:nvGrpSpPr>
      <p:grpSpPr>
        <a:xfrm>
          <a:off x="0" y="0"/>
          <a:ext cx="0" cy="0"/>
          <a:chOff x="0" y="0"/>
          <a:chExt cx="0" cy="0"/>
        </a:xfrm>
      </p:grpSpPr>
      <p:sp>
        <p:nvSpPr>
          <p:cNvPr id="2210" name="Google Shape;2210;p177"/>
          <p:cNvSpPr txBox="1"/>
          <p:nvPr>
            <p:ph idx="4294967295" type="ctrTitle"/>
          </p:nvPr>
        </p:nvSpPr>
        <p:spPr>
          <a:xfrm>
            <a:off x="2766750" y="133300"/>
            <a:ext cx="3610500" cy="5616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rPr>
              <a:t>Vilazodone (Viibryd)</a:t>
            </a:r>
            <a:endParaRPr>
              <a:solidFill>
                <a:schemeClr val="lt1"/>
              </a:solidFill>
            </a:endParaRPr>
          </a:p>
        </p:txBody>
      </p:sp>
      <p:grpSp>
        <p:nvGrpSpPr>
          <p:cNvPr id="2211" name="Google Shape;2211;p177"/>
          <p:cNvGrpSpPr/>
          <p:nvPr/>
        </p:nvGrpSpPr>
        <p:grpSpPr>
          <a:xfrm>
            <a:off x="1062302" y="1342800"/>
            <a:ext cx="1547617" cy="1888758"/>
            <a:chOff x="5099327" y="916100"/>
            <a:chExt cx="1547617" cy="1888758"/>
          </a:xfrm>
        </p:grpSpPr>
        <p:grpSp>
          <p:nvGrpSpPr>
            <p:cNvPr id="2212" name="Google Shape;2212;p177"/>
            <p:cNvGrpSpPr/>
            <p:nvPr/>
          </p:nvGrpSpPr>
          <p:grpSpPr>
            <a:xfrm>
              <a:off x="5099327" y="916100"/>
              <a:ext cx="1473830" cy="1888758"/>
              <a:chOff x="5099327" y="916100"/>
              <a:chExt cx="1473830" cy="1888758"/>
            </a:xfrm>
          </p:grpSpPr>
          <p:pic>
            <p:nvPicPr>
              <p:cNvPr id="2213" name="Google Shape;2213;p177"/>
              <p:cNvPicPr preferRelativeResize="0"/>
              <p:nvPr/>
            </p:nvPicPr>
            <p:blipFill>
              <a:blip r:embed="rId3">
                <a:alphaModFix/>
              </a:blip>
              <a:stretch>
                <a:fillRect/>
              </a:stretch>
            </p:blipFill>
            <p:spPr>
              <a:xfrm>
                <a:off x="5148682" y="1384233"/>
                <a:ext cx="1424475" cy="1420625"/>
              </a:xfrm>
              <a:prstGeom prst="rect">
                <a:avLst/>
              </a:prstGeom>
              <a:noFill/>
              <a:ln>
                <a:noFill/>
              </a:ln>
            </p:spPr>
          </p:pic>
          <p:pic>
            <p:nvPicPr>
              <p:cNvPr id="2214" name="Google Shape;2214;p177"/>
              <p:cNvPicPr preferRelativeResize="0"/>
              <p:nvPr/>
            </p:nvPicPr>
            <p:blipFill>
              <a:blip r:embed="rId4">
                <a:alphaModFix/>
              </a:blip>
              <a:stretch>
                <a:fillRect/>
              </a:stretch>
            </p:blipFill>
            <p:spPr>
              <a:xfrm>
                <a:off x="5099327" y="916100"/>
                <a:ext cx="581225" cy="674425"/>
              </a:xfrm>
              <a:prstGeom prst="rect">
                <a:avLst/>
              </a:prstGeom>
              <a:noFill/>
              <a:ln>
                <a:noFill/>
              </a:ln>
            </p:spPr>
          </p:pic>
        </p:grpSp>
        <p:sp>
          <p:nvSpPr>
            <p:cNvPr id="2215" name="Google Shape;2215;p177"/>
            <p:cNvSpPr txBox="1"/>
            <p:nvPr/>
          </p:nvSpPr>
          <p:spPr>
            <a:xfrm>
              <a:off x="5173044" y="2021125"/>
              <a:ext cx="1473900" cy="2970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 sz="1200">
                  <a:solidFill>
                    <a:srgbClr val="424242"/>
                  </a:solidFill>
                </a:rPr>
                <a:t>Buspirone</a:t>
              </a:r>
              <a:endParaRPr b="1" sz="1200">
                <a:solidFill>
                  <a:srgbClr val="424242"/>
                </a:solidFill>
              </a:endParaRPr>
            </a:p>
            <a:p>
              <a:pPr indent="0" lvl="0" marL="0" rtl="0" algn="ctr">
                <a:spcBef>
                  <a:spcPts val="0"/>
                </a:spcBef>
                <a:spcAft>
                  <a:spcPts val="0"/>
                </a:spcAft>
                <a:buNone/>
              </a:pPr>
              <a:r>
                <a:rPr b="1" lang="en" sz="1200">
                  <a:solidFill>
                    <a:srgbClr val="424242"/>
                  </a:solidFill>
                </a:rPr>
                <a:t>BUSPAR</a:t>
              </a:r>
              <a:endParaRPr b="1" sz="1200">
                <a:solidFill>
                  <a:srgbClr val="424242"/>
                </a:solidFill>
              </a:endParaRPr>
            </a:p>
          </p:txBody>
        </p:sp>
      </p:grpSp>
      <p:grpSp>
        <p:nvGrpSpPr>
          <p:cNvPr id="2216" name="Google Shape;2216;p177"/>
          <p:cNvGrpSpPr/>
          <p:nvPr/>
        </p:nvGrpSpPr>
        <p:grpSpPr>
          <a:xfrm>
            <a:off x="3637075" y="1742725"/>
            <a:ext cx="2174650" cy="1444375"/>
            <a:chOff x="5999150" y="2142775"/>
            <a:chExt cx="2174650" cy="1444375"/>
          </a:xfrm>
        </p:grpSpPr>
        <p:pic>
          <p:nvPicPr>
            <p:cNvPr id="2217" name="Google Shape;2217;p177"/>
            <p:cNvPicPr preferRelativeResize="0"/>
            <p:nvPr/>
          </p:nvPicPr>
          <p:blipFill>
            <a:blip r:embed="rId5">
              <a:alphaModFix/>
            </a:blip>
            <a:stretch>
              <a:fillRect/>
            </a:stretch>
          </p:blipFill>
          <p:spPr>
            <a:xfrm>
              <a:off x="5999150" y="2142775"/>
              <a:ext cx="2174650" cy="1444375"/>
            </a:xfrm>
            <a:prstGeom prst="rect">
              <a:avLst/>
            </a:prstGeom>
            <a:noFill/>
            <a:ln>
              <a:noFill/>
            </a:ln>
          </p:spPr>
        </p:pic>
        <p:sp>
          <p:nvSpPr>
            <p:cNvPr id="2218" name="Google Shape;2218;p177"/>
            <p:cNvSpPr txBox="1"/>
            <p:nvPr/>
          </p:nvSpPr>
          <p:spPr>
            <a:xfrm>
              <a:off x="6032240" y="2934545"/>
              <a:ext cx="1473900" cy="2970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 sz="1200">
                  <a:solidFill>
                    <a:srgbClr val="424242"/>
                  </a:solidFill>
                </a:rPr>
                <a:t>LEXAPRO</a:t>
              </a:r>
              <a:endParaRPr b="1" sz="1200">
                <a:solidFill>
                  <a:srgbClr val="424242"/>
                </a:solidFill>
              </a:endParaRPr>
            </a:p>
          </p:txBody>
        </p:sp>
      </p:grpSp>
      <p:sp>
        <p:nvSpPr>
          <p:cNvPr id="2219" name="Google Shape;2219;p177"/>
          <p:cNvSpPr txBox="1"/>
          <p:nvPr>
            <p:ph idx="4294967295" type="subTitle"/>
          </p:nvPr>
        </p:nvSpPr>
        <p:spPr>
          <a:xfrm>
            <a:off x="673475" y="694900"/>
            <a:ext cx="3250200" cy="512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1000"/>
              </a:spcAft>
              <a:buClr>
                <a:schemeClr val="dk1"/>
              </a:buClr>
              <a:buSzPts val="1100"/>
              <a:buFont typeface="Arial"/>
              <a:buNone/>
            </a:pPr>
            <a:r>
              <a:rPr lang="en" sz="2000">
                <a:solidFill>
                  <a:schemeClr val="dk1"/>
                </a:solidFill>
              </a:rPr>
              <a:t>5HT1A partial agonist</a:t>
            </a:r>
            <a:endParaRPr sz="2000">
              <a:solidFill>
                <a:schemeClr val="dk1"/>
              </a:solidFill>
            </a:endParaRPr>
          </a:p>
        </p:txBody>
      </p:sp>
      <p:sp>
        <p:nvSpPr>
          <p:cNvPr id="2220" name="Google Shape;2220;p177"/>
          <p:cNvSpPr txBox="1"/>
          <p:nvPr>
            <p:ph idx="4294967295" type="subTitle"/>
          </p:nvPr>
        </p:nvSpPr>
        <p:spPr>
          <a:xfrm>
            <a:off x="3872875" y="707600"/>
            <a:ext cx="913500" cy="512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1000"/>
              </a:spcAft>
              <a:buClr>
                <a:schemeClr val="dk1"/>
              </a:buClr>
              <a:buSzPts val="1100"/>
              <a:buFont typeface="Arial"/>
              <a:buNone/>
            </a:pPr>
            <a:r>
              <a:rPr lang="en" sz="2000">
                <a:solidFill>
                  <a:schemeClr val="dk1"/>
                </a:solidFill>
              </a:rPr>
              <a:t>SSRI</a:t>
            </a:r>
            <a:endParaRPr sz="2000">
              <a:solidFill>
                <a:schemeClr val="dk1"/>
              </a:solidFill>
            </a:endParaRPr>
          </a:p>
        </p:txBody>
      </p:sp>
      <p:pic>
        <p:nvPicPr>
          <p:cNvPr id="2221" name="Google Shape;2221;p177"/>
          <p:cNvPicPr preferRelativeResize="0"/>
          <p:nvPr/>
        </p:nvPicPr>
        <p:blipFill rotWithShape="1">
          <a:blip r:embed="rId6">
            <a:alphaModFix/>
          </a:blip>
          <a:srcRect b="17099" l="0" r="0" t="9699"/>
          <a:stretch/>
        </p:blipFill>
        <p:spPr>
          <a:xfrm>
            <a:off x="6406475" y="1483775"/>
            <a:ext cx="2305375" cy="1845025"/>
          </a:xfrm>
          <a:prstGeom prst="rect">
            <a:avLst/>
          </a:prstGeom>
          <a:noFill/>
          <a:ln>
            <a:noFill/>
          </a:ln>
        </p:spPr>
      </p:pic>
      <p:sp>
        <p:nvSpPr>
          <p:cNvPr id="2222" name="Google Shape;2222;p177"/>
          <p:cNvSpPr txBox="1"/>
          <p:nvPr/>
        </p:nvSpPr>
        <p:spPr>
          <a:xfrm>
            <a:off x="6470965" y="2498932"/>
            <a:ext cx="1473900" cy="2970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
                <a:solidFill>
                  <a:srgbClr val="424242"/>
                </a:solidFill>
              </a:rPr>
              <a:t>Vilazodone</a:t>
            </a:r>
            <a:endParaRPr b="1">
              <a:solidFill>
                <a:srgbClr val="424242"/>
              </a:solidFill>
            </a:endParaRPr>
          </a:p>
          <a:p>
            <a:pPr indent="0" lvl="0" marL="0" rtl="0" algn="ctr">
              <a:spcBef>
                <a:spcPts val="0"/>
              </a:spcBef>
              <a:spcAft>
                <a:spcPts val="0"/>
              </a:spcAft>
              <a:buNone/>
            </a:pPr>
            <a:r>
              <a:rPr b="1" lang="en">
                <a:solidFill>
                  <a:srgbClr val="424242"/>
                </a:solidFill>
              </a:rPr>
              <a:t>VIIBRYD</a:t>
            </a:r>
            <a:endParaRPr b="1">
              <a:solidFill>
                <a:srgbClr val="424242"/>
              </a:solidFill>
            </a:endParaRPr>
          </a:p>
        </p:txBody>
      </p:sp>
      <p:sp>
        <p:nvSpPr>
          <p:cNvPr id="2223" name="Google Shape;2223;p177"/>
          <p:cNvSpPr/>
          <p:nvPr/>
        </p:nvSpPr>
        <p:spPr>
          <a:xfrm>
            <a:off x="6755863" y="2094800"/>
            <a:ext cx="913500" cy="8934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4" name="Google Shape;2224;p177"/>
          <p:cNvSpPr txBox="1"/>
          <p:nvPr>
            <p:ph idx="4294967295" type="subTitle"/>
          </p:nvPr>
        </p:nvSpPr>
        <p:spPr>
          <a:xfrm>
            <a:off x="6984475" y="2098250"/>
            <a:ext cx="913500" cy="512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1000"/>
              </a:spcAft>
              <a:buClr>
                <a:schemeClr val="dk1"/>
              </a:buClr>
              <a:buSzPts val="1100"/>
              <a:buFont typeface="Arial"/>
              <a:buNone/>
            </a:pPr>
            <a:r>
              <a:rPr lang="en" sz="4000">
                <a:solidFill>
                  <a:schemeClr val="lt1"/>
                </a:solidFill>
              </a:rPr>
              <a:t>?</a:t>
            </a:r>
            <a:endParaRPr sz="4000">
              <a:solidFill>
                <a:schemeClr val="lt1"/>
              </a:solidFill>
            </a:endParaRPr>
          </a:p>
        </p:txBody>
      </p:sp>
      <p:sp>
        <p:nvSpPr>
          <p:cNvPr id="2225" name="Google Shape;2225;p177"/>
          <p:cNvSpPr txBox="1"/>
          <p:nvPr>
            <p:ph idx="4294967295" type="subTitle"/>
          </p:nvPr>
        </p:nvSpPr>
        <p:spPr>
          <a:xfrm>
            <a:off x="2959375" y="2150225"/>
            <a:ext cx="913500" cy="512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1000"/>
              </a:spcAft>
              <a:buClr>
                <a:schemeClr val="dk1"/>
              </a:buClr>
              <a:buSzPts val="1100"/>
              <a:buFont typeface="Arial"/>
              <a:buNone/>
            </a:pPr>
            <a:r>
              <a:rPr lang="en" sz="2900">
                <a:solidFill>
                  <a:schemeClr val="dk1"/>
                </a:solidFill>
              </a:rPr>
              <a:t>+</a:t>
            </a:r>
            <a:endParaRPr sz="2900">
              <a:solidFill>
                <a:schemeClr val="dk1"/>
              </a:solidFill>
            </a:endParaRPr>
          </a:p>
        </p:txBody>
      </p:sp>
      <p:sp>
        <p:nvSpPr>
          <p:cNvPr id="2226" name="Google Shape;2226;p177"/>
          <p:cNvSpPr txBox="1"/>
          <p:nvPr>
            <p:ph idx="4294967295" type="subTitle"/>
          </p:nvPr>
        </p:nvSpPr>
        <p:spPr>
          <a:xfrm>
            <a:off x="5947700" y="2181988"/>
            <a:ext cx="913500" cy="512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1000"/>
              </a:spcAft>
              <a:buClr>
                <a:schemeClr val="dk1"/>
              </a:buClr>
              <a:buSzPts val="1100"/>
              <a:buFont typeface="Arial"/>
              <a:buNone/>
            </a:pPr>
            <a:r>
              <a:rPr lang="en" sz="2900">
                <a:solidFill>
                  <a:schemeClr val="dk1"/>
                </a:solidFill>
              </a:rPr>
              <a:t>=</a:t>
            </a:r>
            <a:endParaRPr sz="2900">
              <a:solidFill>
                <a:schemeClr val="dk1"/>
              </a:solidFill>
            </a:endParaRPr>
          </a:p>
        </p:txBody>
      </p:sp>
    </p:spTree>
  </p:cSld>
  <p:clrMapOvr>
    <a:masterClrMapping/>
  </p:clrMapOvr>
</p:sld>
</file>

<file path=ppt/slides/slide1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0" name="Shape 2230"/>
        <p:cNvGrpSpPr/>
        <p:nvPr/>
      </p:nvGrpSpPr>
      <p:grpSpPr>
        <a:xfrm>
          <a:off x="0" y="0"/>
          <a:ext cx="0" cy="0"/>
          <a:chOff x="0" y="0"/>
          <a:chExt cx="0" cy="0"/>
        </a:xfrm>
      </p:grpSpPr>
      <p:sp>
        <p:nvSpPr>
          <p:cNvPr id="2231" name="Google Shape;2231;p178"/>
          <p:cNvSpPr txBox="1"/>
          <p:nvPr>
            <p:ph idx="4294967295" type="ctrTitle"/>
          </p:nvPr>
        </p:nvSpPr>
        <p:spPr>
          <a:xfrm>
            <a:off x="2766750" y="133300"/>
            <a:ext cx="3610500" cy="5616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rPr>
              <a:t>Vilazodone (Viibryd)</a:t>
            </a:r>
            <a:endParaRPr>
              <a:solidFill>
                <a:schemeClr val="lt1"/>
              </a:solidFill>
            </a:endParaRPr>
          </a:p>
        </p:txBody>
      </p:sp>
      <p:grpSp>
        <p:nvGrpSpPr>
          <p:cNvPr id="2232" name="Google Shape;2232;p178"/>
          <p:cNvGrpSpPr/>
          <p:nvPr/>
        </p:nvGrpSpPr>
        <p:grpSpPr>
          <a:xfrm>
            <a:off x="1062302" y="1342800"/>
            <a:ext cx="1547617" cy="1888758"/>
            <a:chOff x="5099327" y="916100"/>
            <a:chExt cx="1547617" cy="1888758"/>
          </a:xfrm>
        </p:grpSpPr>
        <p:grpSp>
          <p:nvGrpSpPr>
            <p:cNvPr id="2233" name="Google Shape;2233;p178"/>
            <p:cNvGrpSpPr/>
            <p:nvPr/>
          </p:nvGrpSpPr>
          <p:grpSpPr>
            <a:xfrm>
              <a:off x="5099327" y="916100"/>
              <a:ext cx="1473830" cy="1888758"/>
              <a:chOff x="5099327" y="916100"/>
              <a:chExt cx="1473830" cy="1888758"/>
            </a:xfrm>
          </p:grpSpPr>
          <p:pic>
            <p:nvPicPr>
              <p:cNvPr id="2234" name="Google Shape;2234;p178"/>
              <p:cNvPicPr preferRelativeResize="0"/>
              <p:nvPr/>
            </p:nvPicPr>
            <p:blipFill>
              <a:blip r:embed="rId3">
                <a:alphaModFix/>
              </a:blip>
              <a:stretch>
                <a:fillRect/>
              </a:stretch>
            </p:blipFill>
            <p:spPr>
              <a:xfrm>
                <a:off x="5148682" y="1384233"/>
                <a:ext cx="1424475" cy="1420625"/>
              </a:xfrm>
              <a:prstGeom prst="rect">
                <a:avLst/>
              </a:prstGeom>
              <a:noFill/>
              <a:ln>
                <a:noFill/>
              </a:ln>
            </p:spPr>
          </p:pic>
          <p:pic>
            <p:nvPicPr>
              <p:cNvPr id="2235" name="Google Shape;2235;p178"/>
              <p:cNvPicPr preferRelativeResize="0"/>
              <p:nvPr/>
            </p:nvPicPr>
            <p:blipFill>
              <a:blip r:embed="rId4">
                <a:alphaModFix/>
              </a:blip>
              <a:stretch>
                <a:fillRect/>
              </a:stretch>
            </p:blipFill>
            <p:spPr>
              <a:xfrm>
                <a:off x="5099327" y="916100"/>
                <a:ext cx="581225" cy="674425"/>
              </a:xfrm>
              <a:prstGeom prst="rect">
                <a:avLst/>
              </a:prstGeom>
              <a:noFill/>
              <a:ln>
                <a:noFill/>
              </a:ln>
            </p:spPr>
          </p:pic>
        </p:grpSp>
        <p:sp>
          <p:nvSpPr>
            <p:cNvPr id="2236" name="Google Shape;2236;p178"/>
            <p:cNvSpPr txBox="1"/>
            <p:nvPr/>
          </p:nvSpPr>
          <p:spPr>
            <a:xfrm>
              <a:off x="5173044" y="2021125"/>
              <a:ext cx="1473900" cy="2970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 sz="1200">
                  <a:solidFill>
                    <a:srgbClr val="424242"/>
                  </a:solidFill>
                </a:rPr>
                <a:t>Buspirone</a:t>
              </a:r>
              <a:endParaRPr b="1" sz="1200">
                <a:solidFill>
                  <a:srgbClr val="424242"/>
                </a:solidFill>
              </a:endParaRPr>
            </a:p>
            <a:p>
              <a:pPr indent="0" lvl="0" marL="0" rtl="0" algn="ctr">
                <a:spcBef>
                  <a:spcPts val="0"/>
                </a:spcBef>
                <a:spcAft>
                  <a:spcPts val="0"/>
                </a:spcAft>
                <a:buNone/>
              </a:pPr>
              <a:r>
                <a:rPr b="1" lang="en" sz="1200">
                  <a:solidFill>
                    <a:srgbClr val="424242"/>
                  </a:solidFill>
                </a:rPr>
                <a:t>BUSPAR</a:t>
              </a:r>
              <a:endParaRPr b="1" sz="1200">
                <a:solidFill>
                  <a:srgbClr val="424242"/>
                </a:solidFill>
              </a:endParaRPr>
            </a:p>
          </p:txBody>
        </p:sp>
      </p:grpSp>
      <p:grpSp>
        <p:nvGrpSpPr>
          <p:cNvPr id="2237" name="Google Shape;2237;p178"/>
          <p:cNvGrpSpPr/>
          <p:nvPr/>
        </p:nvGrpSpPr>
        <p:grpSpPr>
          <a:xfrm>
            <a:off x="3637075" y="1742725"/>
            <a:ext cx="2174650" cy="1444375"/>
            <a:chOff x="5999150" y="2142775"/>
            <a:chExt cx="2174650" cy="1444375"/>
          </a:xfrm>
        </p:grpSpPr>
        <p:pic>
          <p:nvPicPr>
            <p:cNvPr id="2238" name="Google Shape;2238;p178"/>
            <p:cNvPicPr preferRelativeResize="0"/>
            <p:nvPr/>
          </p:nvPicPr>
          <p:blipFill>
            <a:blip r:embed="rId5">
              <a:alphaModFix/>
            </a:blip>
            <a:stretch>
              <a:fillRect/>
            </a:stretch>
          </p:blipFill>
          <p:spPr>
            <a:xfrm>
              <a:off x="5999150" y="2142775"/>
              <a:ext cx="2174650" cy="1444375"/>
            </a:xfrm>
            <a:prstGeom prst="rect">
              <a:avLst/>
            </a:prstGeom>
            <a:noFill/>
            <a:ln>
              <a:noFill/>
            </a:ln>
          </p:spPr>
        </p:pic>
        <p:sp>
          <p:nvSpPr>
            <p:cNvPr id="2239" name="Google Shape;2239;p178"/>
            <p:cNvSpPr txBox="1"/>
            <p:nvPr/>
          </p:nvSpPr>
          <p:spPr>
            <a:xfrm>
              <a:off x="6032240" y="2934545"/>
              <a:ext cx="1473900" cy="2970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 sz="1200">
                  <a:solidFill>
                    <a:srgbClr val="424242"/>
                  </a:solidFill>
                </a:rPr>
                <a:t>LEXAPRO</a:t>
              </a:r>
              <a:endParaRPr b="1" sz="1200">
                <a:solidFill>
                  <a:srgbClr val="424242"/>
                </a:solidFill>
              </a:endParaRPr>
            </a:p>
          </p:txBody>
        </p:sp>
      </p:grpSp>
      <p:sp>
        <p:nvSpPr>
          <p:cNvPr id="2240" name="Google Shape;2240;p178"/>
          <p:cNvSpPr txBox="1"/>
          <p:nvPr>
            <p:ph idx="4294967295" type="subTitle"/>
          </p:nvPr>
        </p:nvSpPr>
        <p:spPr>
          <a:xfrm>
            <a:off x="673475" y="694900"/>
            <a:ext cx="3250200" cy="512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1000"/>
              </a:spcAft>
              <a:buClr>
                <a:schemeClr val="dk1"/>
              </a:buClr>
              <a:buSzPts val="1100"/>
              <a:buFont typeface="Arial"/>
              <a:buNone/>
            </a:pPr>
            <a:r>
              <a:rPr lang="en" sz="2000">
                <a:solidFill>
                  <a:schemeClr val="dk1"/>
                </a:solidFill>
              </a:rPr>
              <a:t>5HT1A partial agonist</a:t>
            </a:r>
            <a:endParaRPr sz="2000">
              <a:solidFill>
                <a:schemeClr val="dk1"/>
              </a:solidFill>
            </a:endParaRPr>
          </a:p>
        </p:txBody>
      </p:sp>
      <p:sp>
        <p:nvSpPr>
          <p:cNvPr id="2241" name="Google Shape;2241;p178"/>
          <p:cNvSpPr txBox="1"/>
          <p:nvPr>
            <p:ph idx="4294967295" type="subTitle"/>
          </p:nvPr>
        </p:nvSpPr>
        <p:spPr>
          <a:xfrm>
            <a:off x="3872875" y="707600"/>
            <a:ext cx="913500" cy="512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1000"/>
              </a:spcAft>
              <a:buClr>
                <a:schemeClr val="dk1"/>
              </a:buClr>
              <a:buSzPts val="1100"/>
              <a:buFont typeface="Arial"/>
              <a:buNone/>
            </a:pPr>
            <a:r>
              <a:rPr lang="en" sz="2000">
                <a:solidFill>
                  <a:schemeClr val="dk1"/>
                </a:solidFill>
              </a:rPr>
              <a:t>SSRI</a:t>
            </a:r>
            <a:endParaRPr sz="2000">
              <a:solidFill>
                <a:schemeClr val="dk1"/>
              </a:solidFill>
            </a:endParaRPr>
          </a:p>
        </p:txBody>
      </p:sp>
      <p:pic>
        <p:nvPicPr>
          <p:cNvPr id="2242" name="Google Shape;2242;p178"/>
          <p:cNvPicPr preferRelativeResize="0"/>
          <p:nvPr/>
        </p:nvPicPr>
        <p:blipFill rotWithShape="1">
          <a:blip r:embed="rId6">
            <a:alphaModFix/>
          </a:blip>
          <a:srcRect b="17099" l="0" r="0" t="9699"/>
          <a:stretch/>
        </p:blipFill>
        <p:spPr>
          <a:xfrm>
            <a:off x="6406475" y="1483775"/>
            <a:ext cx="2305375" cy="1845025"/>
          </a:xfrm>
          <a:prstGeom prst="rect">
            <a:avLst/>
          </a:prstGeom>
          <a:noFill/>
          <a:ln>
            <a:noFill/>
          </a:ln>
        </p:spPr>
      </p:pic>
      <p:sp>
        <p:nvSpPr>
          <p:cNvPr id="2243" name="Google Shape;2243;p178"/>
          <p:cNvSpPr txBox="1"/>
          <p:nvPr/>
        </p:nvSpPr>
        <p:spPr>
          <a:xfrm>
            <a:off x="6470965" y="2498932"/>
            <a:ext cx="1473900" cy="2970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
                <a:solidFill>
                  <a:srgbClr val="424242"/>
                </a:solidFill>
              </a:rPr>
              <a:t>Vilazodone</a:t>
            </a:r>
            <a:endParaRPr b="1">
              <a:solidFill>
                <a:srgbClr val="424242"/>
              </a:solidFill>
            </a:endParaRPr>
          </a:p>
          <a:p>
            <a:pPr indent="0" lvl="0" marL="0" rtl="0" algn="ctr">
              <a:spcBef>
                <a:spcPts val="0"/>
              </a:spcBef>
              <a:spcAft>
                <a:spcPts val="0"/>
              </a:spcAft>
              <a:buNone/>
            </a:pPr>
            <a:r>
              <a:rPr b="1" lang="en">
                <a:solidFill>
                  <a:srgbClr val="424242"/>
                </a:solidFill>
              </a:rPr>
              <a:t>VIIBRYD</a:t>
            </a:r>
            <a:endParaRPr b="1">
              <a:solidFill>
                <a:srgbClr val="424242"/>
              </a:solidFill>
            </a:endParaRPr>
          </a:p>
        </p:txBody>
      </p:sp>
      <p:sp>
        <p:nvSpPr>
          <p:cNvPr id="2244" name="Google Shape;2244;p178"/>
          <p:cNvSpPr/>
          <p:nvPr/>
        </p:nvSpPr>
        <p:spPr>
          <a:xfrm>
            <a:off x="6755863" y="2094800"/>
            <a:ext cx="913500" cy="8934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5" name="Google Shape;2245;p178"/>
          <p:cNvSpPr txBox="1"/>
          <p:nvPr>
            <p:ph idx="4294967295" type="subTitle"/>
          </p:nvPr>
        </p:nvSpPr>
        <p:spPr>
          <a:xfrm>
            <a:off x="6984475" y="2098250"/>
            <a:ext cx="913500" cy="512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1000"/>
              </a:spcAft>
              <a:buClr>
                <a:schemeClr val="dk1"/>
              </a:buClr>
              <a:buSzPts val="1100"/>
              <a:buFont typeface="Arial"/>
              <a:buNone/>
            </a:pPr>
            <a:r>
              <a:rPr lang="en" sz="4000">
                <a:solidFill>
                  <a:schemeClr val="lt1"/>
                </a:solidFill>
              </a:rPr>
              <a:t>?</a:t>
            </a:r>
            <a:endParaRPr sz="4000">
              <a:solidFill>
                <a:schemeClr val="lt1"/>
              </a:solidFill>
            </a:endParaRPr>
          </a:p>
        </p:txBody>
      </p:sp>
      <p:sp>
        <p:nvSpPr>
          <p:cNvPr id="2246" name="Google Shape;2246;p178"/>
          <p:cNvSpPr txBox="1"/>
          <p:nvPr>
            <p:ph idx="4294967295" type="subTitle"/>
          </p:nvPr>
        </p:nvSpPr>
        <p:spPr>
          <a:xfrm>
            <a:off x="2959375" y="2150225"/>
            <a:ext cx="913500" cy="512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1000"/>
              </a:spcAft>
              <a:buClr>
                <a:schemeClr val="dk1"/>
              </a:buClr>
              <a:buSzPts val="1100"/>
              <a:buFont typeface="Arial"/>
              <a:buNone/>
            </a:pPr>
            <a:r>
              <a:rPr lang="en" sz="2900">
                <a:solidFill>
                  <a:schemeClr val="dk1"/>
                </a:solidFill>
              </a:rPr>
              <a:t>+</a:t>
            </a:r>
            <a:endParaRPr sz="2900">
              <a:solidFill>
                <a:schemeClr val="dk1"/>
              </a:solidFill>
            </a:endParaRPr>
          </a:p>
        </p:txBody>
      </p:sp>
      <p:sp>
        <p:nvSpPr>
          <p:cNvPr id="2247" name="Google Shape;2247;p178"/>
          <p:cNvSpPr txBox="1"/>
          <p:nvPr>
            <p:ph idx="4294967295" type="subTitle"/>
          </p:nvPr>
        </p:nvSpPr>
        <p:spPr>
          <a:xfrm>
            <a:off x="5947700" y="2181988"/>
            <a:ext cx="913500" cy="512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1000"/>
              </a:spcAft>
              <a:buClr>
                <a:schemeClr val="dk1"/>
              </a:buClr>
              <a:buSzPts val="1100"/>
              <a:buFont typeface="Arial"/>
              <a:buNone/>
            </a:pPr>
            <a:r>
              <a:rPr lang="en" sz="2900">
                <a:solidFill>
                  <a:schemeClr val="dk1"/>
                </a:solidFill>
              </a:rPr>
              <a:t>=</a:t>
            </a:r>
            <a:endParaRPr sz="2900">
              <a:solidFill>
                <a:schemeClr val="dk1"/>
              </a:solidFill>
            </a:endParaRPr>
          </a:p>
        </p:txBody>
      </p:sp>
      <p:sp>
        <p:nvSpPr>
          <p:cNvPr id="2248" name="Google Shape;2248;p178"/>
          <p:cNvSpPr txBox="1"/>
          <p:nvPr>
            <p:ph idx="4294967295" type="subTitle"/>
          </p:nvPr>
        </p:nvSpPr>
        <p:spPr>
          <a:xfrm>
            <a:off x="6070975" y="675850"/>
            <a:ext cx="2716800" cy="512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1000"/>
              </a:spcAft>
              <a:buClr>
                <a:schemeClr val="dk1"/>
              </a:buClr>
              <a:buSzPts val="1100"/>
              <a:buFont typeface="Arial"/>
              <a:buNone/>
            </a:pPr>
            <a:r>
              <a:rPr lang="en" sz="2000">
                <a:solidFill>
                  <a:schemeClr val="dk1"/>
                </a:solidFill>
              </a:rPr>
              <a:t>Serotonin Modulator &amp; Stimulator (SMS)</a:t>
            </a:r>
            <a:endParaRPr sz="2000">
              <a:solidFill>
                <a:schemeClr val="dk1"/>
              </a:solidFill>
            </a:endParaRPr>
          </a:p>
        </p:txBody>
      </p:sp>
    </p:spTree>
  </p:cSld>
  <p:clrMapOvr>
    <a:masterClrMapping/>
  </p:clrMapOvr>
</p:sld>
</file>

<file path=ppt/slides/slide1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2" name="Shape 2252"/>
        <p:cNvGrpSpPr/>
        <p:nvPr/>
      </p:nvGrpSpPr>
      <p:grpSpPr>
        <a:xfrm>
          <a:off x="0" y="0"/>
          <a:ext cx="0" cy="0"/>
          <a:chOff x="0" y="0"/>
          <a:chExt cx="0" cy="0"/>
        </a:xfrm>
      </p:grpSpPr>
      <p:sp>
        <p:nvSpPr>
          <p:cNvPr id="2253" name="Google Shape;2253;p179"/>
          <p:cNvSpPr txBox="1"/>
          <p:nvPr>
            <p:ph idx="4294967295" type="ctrTitle"/>
          </p:nvPr>
        </p:nvSpPr>
        <p:spPr>
          <a:xfrm>
            <a:off x="2766750" y="133300"/>
            <a:ext cx="3610500" cy="5616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rPr>
              <a:t>Vilazodone (Viibryd)</a:t>
            </a:r>
            <a:endParaRPr>
              <a:solidFill>
                <a:schemeClr val="lt1"/>
              </a:solidFill>
            </a:endParaRPr>
          </a:p>
        </p:txBody>
      </p:sp>
      <p:grpSp>
        <p:nvGrpSpPr>
          <p:cNvPr id="2254" name="Google Shape;2254;p179"/>
          <p:cNvGrpSpPr/>
          <p:nvPr/>
        </p:nvGrpSpPr>
        <p:grpSpPr>
          <a:xfrm>
            <a:off x="1062302" y="1342800"/>
            <a:ext cx="1547617" cy="1888758"/>
            <a:chOff x="5099327" y="916100"/>
            <a:chExt cx="1547617" cy="1888758"/>
          </a:xfrm>
        </p:grpSpPr>
        <p:grpSp>
          <p:nvGrpSpPr>
            <p:cNvPr id="2255" name="Google Shape;2255;p179"/>
            <p:cNvGrpSpPr/>
            <p:nvPr/>
          </p:nvGrpSpPr>
          <p:grpSpPr>
            <a:xfrm>
              <a:off x="5099327" y="916100"/>
              <a:ext cx="1473830" cy="1888758"/>
              <a:chOff x="5099327" y="916100"/>
              <a:chExt cx="1473830" cy="1888758"/>
            </a:xfrm>
          </p:grpSpPr>
          <p:pic>
            <p:nvPicPr>
              <p:cNvPr id="2256" name="Google Shape;2256;p179"/>
              <p:cNvPicPr preferRelativeResize="0"/>
              <p:nvPr/>
            </p:nvPicPr>
            <p:blipFill>
              <a:blip r:embed="rId3">
                <a:alphaModFix/>
              </a:blip>
              <a:stretch>
                <a:fillRect/>
              </a:stretch>
            </p:blipFill>
            <p:spPr>
              <a:xfrm>
                <a:off x="5148682" y="1384233"/>
                <a:ext cx="1424475" cy="1420625"/>
              </a:xfrm>
              <a:prstGeom prst="rect">
                <a:avLst/>
              </a:prstGeom>
              <a:noFill/>
              <a:ln>
                <a:noFill/>
              </a:ln>
            </p:spPr>
          </p:pic>
          <p:pic>
            <p:nvPicPr>
              <p:cNvPr id="2257" name="Google Shape;2257;p179"/>
              <p:cNvPicPr preferRelativeResize="0"/>
              <p:nvPr/>
            </p:nvPicPr>
            <p:blipFill>
              <a:blip r:embed="rId4">
                <a:alphaModFix/>
              </a:blip>
              <a:stretch>
                <a:fillRect/>
              </a:stretch>
            </p:blipFill>
            <p:spPr>
              <a:xfrm>
                <a:off x="5099327" y="916100"/>
                <a:ext cx="581225" cy="674425"/>
              </a:xfrm>
              <a:prstGeom prst="rect">
                <a:avLst/>
              </a:prstGeom>
              <a:noFill/>
              <a:ln>
                <a:noFill/>
              </a:ln>
            </p:spPr>
          </p:pic>
        </p:grpSp>
        <p:sp>
          <p:nvSpPr>
            <p:cNvPr id="2258" name="Google Shape;2258;p179"/>
            <p:cNvSpPr txBox="1"/>
            <p:nvPr/>
          </p:nvSpPr>
          <p:spPr>
            <a:xfrm>
              <a:off x="5173044" y="2021125"/>
              <a:ext cx="1473900" cy="2970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 sz="1200">
                  <a:solidFill>
                    <a:srgbClr val="424242"/>
                  </a:solidFill>
                </a:rPr>
                <a:t>Buspirone</a:t>
              </a:r>
              <a:endParaRPr b="1" sz="1200">
                <a:solidFill>
                  <a:srgbClr val="424242"/>
                </a:solidFill>
              </a:endParaRPr>
            </a:p>
            <a:p>
              <a:pPr indent="0" lvl="0" marL="0" rtl="0" algn="ctr">
                <a:spcBef>
                  <a:spcPts val="0"/>
                </a:spcBef>
                <a:spcAft>
                  <a:spcPts val="0"/>
                </a:spcAft>
                <a:buNone/>
              </a:pPr>
              <a:r>
                <a:rPr b="1" lang="en" sz="1200">
                  <a:solidFill>
                    <a:srgbClr val="424242"/>
                  </a:solidFill>
                </a:rPr>
                <a:t>BUSPAR</a:t>
              </a:r>
              <a:endParaRPr b="1" sz="1200">
                <a:solidFill>
                  <a:srgbClr val="424242"/>
                </a:solidFill>
              </a:endParaRPr>
            </a:p>
          </p:txBody>
        </p:sp>
      </p:grpSp>
      <p:grpSp>
        <p:nvGrpSpPr>
          <p:cNvPr id="2259" name="Google Shape;2259;p179"/>
          <p:cNvGrpSpPr/>
          <p:nvPr/>
        </p:nvGrpSpPr>
        <p:grpSpPr>
          <a:xfrm>
            <a:off x="3637075" y="1742725"/>
            <a:ext cx="2174650" cy="1444375"/>
            <a:chOff x="5999150" y="2142775"/>
            <a:chExt cx="2174650" cy="1444375"/>
          </a:xfrm>
        </p:grpSpPr>
        <p:pic>
          <p:nvPicPr>
            <p:cNvPr id="2260" name="Google Shape;2260;p179"/>
            <p:cNvPicPr preferRelativeResize="0"/>
            <p:nvPr/>
          </p:nvPicPr>
          <p:blipFill>
            <a:blip r:embed="rId5">
              <a:alphaModFix/>
            </a:blip>
            <a:stretch>
              <a:fillRect/>
            </a:stretch>
          </p:blipFill>
          <p:spPr>
            <a:xfrm>
              <a:off x="5999150" y="2142775"/>
              <a:ext cx="2174650" cy="1444375"/>
            </a:xfrm>
            <a:prstGeom prst="rect">
              <a:avLst/>
            </a:prstGeom>
            <a:noFill/>
            <a:ln>
              <a:noFill/>
            </a:ln>
          </p:spPr>
        </p:pic>
        <p:sp>
          <p:nvSpPr>
            <p:cNvPr id="2261" name="Google Shape;2261;p179"/>
            <p:cNvSpPr txBox="1"/>
            <p:nvPr/>
          </p:nvSpPr>
          <p:spPr>
            <a:xfrm>
              <a:off x="6032240" y="2934545"/>
              <a:ext cx="1473900" cy="2970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 sz="1200">
                  <a:solidFill>
                    <a:srgbClr val="424242"/>
                  </a:solidFill>
                </a:rPr>
                <a:t>LEXAPRO</a:t>
              </a:r>
              <a:endParaRPr b="1" sz="1200">
                <a:solidFill>
                  <a:srgbClr val="424242"/>
                </a:solidFill>
              </a:endParaRPr>
            </a:p>
          </p:txBody>
        </p:sp>
      </p:grpSp>
      <p:sp>
        <p:nvSpPr>
          <p:cNvPr id="2262" name="Google Shape;2262;p179"/>
          <p:cNvSpPr txBox="1"/>
          <p:nvPr>
            <p:ph idx="4294967295" type="subTitle"/>
          </p:nvPr>
        </p:nvSpPr>
        <p:spPr>
          <a:xfrm>
            <a:off x="673475" y="694900"/>
            <a:ext cx="3250200" cy="512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1000"/>
              </a:spcAft>
              <a:buClr>
                <a:schemeClr val="dk1"/>
              </a:buClr>
              <a:buSzPts val="1100"/>
              <a:buFont typeface="Arial"/>
              <a:buNone/>
            </a:pPr>
            <a:r>
              <a:rPr lang="en" sz="2000">
                <a:solidFill>
                  <a:schemeClr val="dk1"/>
                </a:solidFill>
              </a:rPr>
              <a:t>5HT1A partial agonist</a:t>
            </a:r>
            <a:endParaRPr sz="2000">
              <a:solidFill>
                <a:schemeClr val="dk1"/>
              </a:solidFill>
            </a:endParaRPr>
          </a:p>
        </p:txBody>
      </p:sp>
      <p:sp>
        <p:nvSpPr>
          <p:cNvPr id="2263" name="Google Shape;2263;p179"/>
          <p:cNvSpPr txBox="1"/>
          <p:nvPr>
            <p:ph idx="4294967295" type="subTitle"/>
          </p:nvPr>
        </p:nvSpPr>
        <p:spPr>
          <a:xfrm>
            <a:off x="3872875" y="707600"/>
            <a:ext cx="913500" cy="512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1000"/>
              </a:spcAft>
              <a:buClr>
                <a:schemeClr val="dk1"/>
              </a:buClr>
              <a:buSzPts val="1100"/>
              <a:buFont typeface="Arial"/>
              <a:buNone/>
            </a:pPr>
            <a:r>
              <a:rPr lang="en" sz="2000">
                <a:solidFill>
                  <a:schemeClr val="dk1"/>
                </a:solidFill>
              </a:rPr>
              <a:t>SSRI</a:t>
            </a:r>
            <a:endParaRPr sz="2000">
              <a:solidFill>
                <a:schemeClr val="dk1"/>
              </a:solidFill>
            </a:endParaRPr>
          </a:p>
        </p:txBody>
      </p:sp>
      <p:pic>
        <p:nvPicPr>
          <p:cNvPr id="2264" name="Google Shape;2264;p179"/>
          <p:cNvPicPr preferRelativeResize="0"/>
          <p:nvPr/>
        </p:nvPicPr>
        <p:blipFill rotWithShape="1">
          <a:blip r:embed="rId6">
            <a:alphaModFix/>
          </a:blip>
          <a:srcRect b="17099" l="0" r="0" t="9699"/>
          <a:stretch/>
        </p:blipFill>
        <p:spPr>
          <a:xfrm>
            <a:off x="6406475" y="1483775"/>
            <a:ext cx="2305375" cy="1845025"/>
          </a:xfrm>
          <a:prstGeom prst="rect">
            <a:avLst/>
          </a:prstGeom>
          <a:noFill/>
          <a:ln>
            <a:noFill/>
          </a:ln>
        </p:spPr>
      </p:pic>
      <p:sp>
        <p:nvSpPr>
          <p:cNvPr id="2265" name="Google Shape;2265;p179"/>
          <p:cNvSpPr txBox="1"/>
          <p:nvPr/>
        </p:nvSpPr>
        <p:spPr>
          <a:xfrm>
            <a:off x="6470965" y="2498932"/>
            <a:ext cx="1473900" cy="2970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
                <a:solidFill>
                  <a:srgbClr val="424242"/>
                </a:solidFill>
              </a:rPr>
              <a:t>Vilazodone</a:t>
            </a:r>
            <a:endParaRPr b="1">
              <a:solidFill>
                <a:srgbClr val="424242"/>
              </a:solidFill>
            </a:endParaRPr>
          </a:p>
          <a:p>
            <a:pPr indent="0" lvl="0" marL="0" rtl="0" algn="ctr">
              <a:spcBef>
                <a:spcPts val="0"/>
              </a:spcBef>
              <a:spcAft>
                <a:spcPts val="0"/>
              </a:spcAft>
              <a:buNone/>
            </a:pPr>
            <a:r>
              <a:rPr b="1" lang="en">
                <a:solidFill>
                  <a:srgbClr val="424242"/>
                </a:solidFill>
              </a:rPr>
              <a:t>VIIBRYD</a:t>
            </a:r>
            <a:endParaRPr b="1">
              <a:solidFill>
                <a:srgbClr val="424242"/>
              </a:solidFill>
            </a:endParaRPr>
          </a:p>
        </p:txBody>
      </p:sp>
      <p:sp>
        <p:nvSpPr>
          <p:cNvPr id="2266" name="Google Shape;2266;p179"/>
          <p:cNvSpPr txBox="1"/>
          <p:nvPr>
            <p:ph idx="4294967295" type="subTitle"/>
          </p:nvPr>
        </p:nvSpPr>
        <p:spPr>
          <a:xfrm>
            <a:off x="2959375" y="2150225"/>
            <a:ext cx="913500" cy="512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1000"/>
              </a:spcAft>
              <a:buClr>
                <a:schemeClr val="dk1"/>
              </a:buClr>
              <a:buSzPts val="1100"/>
              <a:buFont typeface="Arial"/>
              <a:buNone/>
            </a:pPr>
            <a:r>
              <a:rPr lang="en" sz="2900">
                <a:solidFill>
                  <a:schemeClr val="dk1"/>
                </a:solidFill>
              </a:rPr>
              <a:t>+</a:t>
            </a:r>
            <a:endParaRPr sz="2900">
              <a:solidFill>
                <a:schemeClr val="dk1"/>
              </a:solidFill>
            </a:endParaRPr>
          </a:p>
        </p:txBody>
      </p:sp>
      <p:sp>
        <p:nvSpPr>
          <p:cNvPr id="2267" name="Google Shape;2267;p179"/>
          <p:cNvSpPr txBox="1"/>
          <p:nvPr>
            <p:ph idx="4294967295" type="subTitle"/>
          </p:nvPr>
        </p:nvSpPr>
        <p:spPr>
          <a:xfrm>
            <a:off x="5947700" y="2181988"/>
            <a:ext cx="913500" cy="512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1000"/>
              </a:spcAft>
              <a:buClr>
                <a:schemeClr val="dk1"/>
              </a:buClr>
              <a:buSzPts val="1100"/>
              <a:buFont typeface="Arial"/>
              <a:buNone/>
            </a:pPr>
            <a:r>
              <a:rPr lang="en" sz="2900">
                <a:solidFill>
                  <a:schemeClr val="dk1"/>
                </a:solidFill>
              </a:rPr>
              <a:t>=</a:t>
            </a:r>
            <a:endParaRPr sz="2900">
              <a:solidFill>
                <a:schemeClr val="dk1"/>
              </a:solidFill>
            </a:endParaRPr>
          </a:p>
        </p:txBody>
      </p:sp>
      <p:sp>
        <p:nvSpPr>
          <p:cNvPr id="2268" name="Google Shape;2268;p179"/>
          <p:cNvSpPr txBox="1"/>
          <p:nvPr>
            <p:ph idx="4294967295" type="subTitle"/>
          </p:nvPr>
        </p:nvSpPr>
        <p:spPr>
          <a:xfrm>
            <a:off x="6070975" y="675850"/>
            <a:ext cx="2716800" cy="512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1000"/>
              </a:spcAft>
              <a:buClr>
                <a:schemeClr val="dk1"/>
              </a:buClr>
              <a:buSzPts val="1100"/>
              <a:buFont typeface="Arial"/>
              <a:buNone/>
            </a:pPr>
            <a:r>
              <a:rPr lang="en" sz="2000">
                <a:solidFill>
                  <a:schemeClr val="dk1"/>
                </a:solidFill>
              </a:rPr>
              <a:t>Serotonin Modulator &amp; Stimulator (SMS)</a:t>
            </a:r>
            <a:endParaRPr sz="2000">
              <a:solidFill>
                <a:schemeClr val="dk1"/>
              </a:solidFill>
            </a:endParaRPr>
          </a:p>
        </p:txBody>
      </p:sp>
      <p:sp>
        <p:nvSpPr>
          <p:cNvPr id="2269" name="Google Shape;2269;p179"/>
          <p:cNvSpPr txBox="1"/>
          <p:nvPr>
            <p:ph idx="4294967295" type="subTitle"/>
          </p:nvPr>
        </p:nvSpPr>
        <p:spPr>
          <a:xfrm>
            <a:off x="6650300" y="3328800"/>
            <a:ext cx="1197600" cy="512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1000"/>
              </a:spcAft>
              <a:buClr>
                <a:schemeClr val="dk1"/>
              </a:buClr>
              <a:buSzPts val="1100"/>
              <a:buFont typeface="Arial"/>
              <a:buNone/>
            </a:pPr>
            <a:r>
              <a:rPr lang="en" sz="2000">
                <a:solidFill>
                  <a:schemeClr val="dk1"/>
                </a:solidFill>
              </a:rPr>
              <a:t>“hybrid”</a:t>
            </a:r>
            <a:endParaRPr sz="2000">
              <a:solidFill>
                <a:schemeClr val="dk1"/>
              </a:solidFill>
            </a:endParaRPr>
          </a:p>
        </p:txBody>
      </p:sp>
    </p:spTree>
  </p:cSld>
  <p:clrMapOvr>
    <a:masterClrMapping/>
  </p:clrMapOvr>
</p:sld>
</file>

<file path=ppt/slides/slide1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3" name="Shape 2273"/>
        <p:cNvGrpSpPr/>
        <p:nvPr/>
      </p:nvGrpSpPr>
      <p:grpSpPr>
        <a:xfrm>
          <a:off x="0" y="0"/>
          <a:ext cx="0" cy="0"/>
          <a:chOff x="0" y="0"/>
          <a:chExt cx="0" cy="0"/>
        </a:xfrm>
      </p:grpSpPr>
      <p:pic>
        <p:nvPicPr>
          <p:cNvPr id="2274" name="Google Shape;2274;p180"/>
          <p:cNvPicPr preferRelativeResize="0"/>
          <p:nvPr/>
        </p:nvPicPr>
        <p:blipFill>
          <a:blip r:embed="rId3">
            <a:alphaModFix/>
          </a:blip>
          <a:stretch>
            <a:fillRect/>
          </a:stretch>
        </p:blipFill>
        <p:spPr>
          <a:xfrm>
            <a:off x="1351850" y="616175"/>
            <a:ext cx="6149600" cy="4603524"/>
          </a:xfrm>
          <a:prstGeom prst="rect">
            <a:avLst/>
          </a:prstGeom>
          <a:noFill/>
          <a:ln>
            <a:noFill/>
          </a:ln>
        </p:spPr>
      </p:pic>
      <p:sp>
        <p:nvSpPr>
          <p:cNvPr id="2275" name="Google Shape;2275;p180"/>
          <p:cNvSpPr txBox="1"/>
          <p:nvPr/>
        </p:nvSpPr>
        <p:spPr>
          <a:xfrm>
            <a:off x="2707225" y="4804800"/>
            <a:ext cx="55455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t>Stahl’s Essential Psychopharmacology, 5th Edition, Page 224 ziprasidone</a:t>
            </a:r>
            <a:endParaRPr sz="1000"/>
          </a:p>
        </p:txBody>
      </p:sp>
      <p:sp>
        <p:nvSpPr>
          <p:cNvPr id="2276" name="Google Shape;2276;p180"/>
          <p:cNvSpPr txBox="1"/>
          <p:nvPr>
            <p:ph idx="4294967295" type="subTitle"/>
          </p:nvPr>
        </p:nvSpPr>
        <p:spPr>
          <a:xfrm>
            <a:off x="419475" y="984100"/>
            <a:ext cx="2183400" cy="512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1000"/>
              </a:spcAft>
              <a:buClr>
                <a:schemeClr val="dk1"/>
              </a:buClr>
              <a:buSzPts val="1100"/>
              <a:buFont typeface="Arial"/>
              <a:buNone/>
            </a:pPr>
            <a:r>
              <a:rPr lang="en" sz="2000">
                <a:solidFill>
                  <a:schemeClr val="dk1"/>
                </a:solidFill>
              </a:rPr>
              <a:t>“5HT1A agonist”</a:t>
            </a:r>
            <a:endParaRPr sz="2000">
              <a:solidFill>
                <a:schemeClr val="dk1"/>
              </a:solidFill>
            </a:endParaRPr>
          </a:p>
        </p:txBody>
      </p:sp>
      <p:pic>
        <p:nvPicPr>
          <p:cNvPr id="2277" name="Google Shape;2277;p180"/>
          <p:cNvPicPr preferRelativeResize="0"/>
          <p:nvPr/>
        </p:nvPicPr>
        <p:blipFill>
          <a:blip r:embed="rId4">
            <a:alphaModFix/>
          </a:blip>
          <a:stretch>
            <a:fillRect/>
          </a:stretch>
        </p:blipFill>
        <p:spPr>
          <a:xfrm>
            <a:off x="2396688" y="940652"/>
            <a:ext cx="310546" cy="467700"/>
          </a:xfrm>
          <a:prstGeom prst="rect">
            <a:avLst/>
          </a:prstGeom>
          <a:noFill/>
          <a:ln>
            <a:noFill/>
          </a:ln>
        </p:spPr>
      </p:pic>
      <p:pic>
        <p:nvPicPr>
          <p:cNvPr id="2278" name="Google Shape;2278;p180"/>
          <p:cNvPicPr preferRelativeResize="0"/>
          <p:nvPr/>
        </p:nvPicPr>
        <p:blipFill>
          <a:blip r:embed="rId5">
            <a:alphaModFix/>
          </a:blip>
          <a:stretch>
            <a:fillRect/>
          </a:stretch>
        </p:blipFill>
        <p:spPr>
          <a:xfrm>
            <a:off x="5507550" y="73675"/>
            <a:ext cx="3544375" cy="1035050"/>
          </a:xfrm>
          <a:prstGeom prst="rect">
            <a:avLst/>
          </a:prstGeom>
          <a:noFill/>
          <a:ln>
            <a:noFill/>
          </a:ln>
          <a:effectLst>
            <a:outerShdw blurRad="57150" rotWithShape="0" algn="bl" dir="5400000" dist="19050">
              <a:srgbClr val="000000">
                <a:alpha val="50000"/>
              </a:srgbClr>
            </a:outerShdw>
          </a:effectLst>
        </p:spPr>
      </p:pic>
      <p:sp>
        <p:nvSpPr>
          <p:cNvPr id="2279" name="Google Shape;2279;p180"/>
          <p:cNvSpPr/>
          <p:nvPr/>
        </p:nvSpPr>
        <p:spPr>
          <a:xfrm>
            <a:off x="4451375" y="4343450"/>
            <a:ext cx="310500" cy="512100"/>
          </a:xfrm>
          <a:prstGeom prst="ellipse">
            <a:avLst/>
          </a:prstGeom>
          <a:noFill/>
          <a:ln cap="flat" cmpd="sng" w="28575">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3" name="Shape 2283"/>
        <p:cNvGrpSpPr/>
        <p:nvPr/>
      </p:nvGrpSpPr>
      <p:grpSpPr>
        <a:xfrm>
          <a:off x="0" y="0"/>
          <a:ext cx="0" cy="0"/>
          <a:chOff x="0" y="0"/>
          <a:chExt cx="0" cy="0"/>
        </a:xfrm>
      </p:grpSpPr>
      <p:pic>
        <p:nvPicPr>
          <p:cNvPr id="2284" name="Google Shape;2284;p181"/>
          <p:cNvPicPr preferRelativeResize="0"/>
          <p:nvPr/>
        </p:nvPicPr>
        <p:blipFill>
          <a:blip r:embed="rId3">
            <a:alphaModFix/>
          </a:blip>
          <a:stretch>
            <a:fillRect/>
          </a:stretch>
        </p:blipFill>
        <p:spPr>
          <a:xfrm>
            <a:off x="1351850" y="616175"/>
            <a:ext cx="6149600" cy="4603524"/>
          </a:xfrm>
          <a:prstGeom prst="rect">
            <a:avLst/>
          </a:prstGeom>
          <a:noFill/>
          <a:ln>
            <a:noFill/>
          </a:ln>
        </p:spPr>
      </p:pic>
      <p:sp>
        <p:nvSpPr>
          <p:cNvPr id="2285" name="Google Shape;2285;p181"/>
          <p:cNvSpPr txBox="1"/>
          <p:nvPr/>
        </p:nvSpPr>
        <p:spPr>
          <a:xfrm>
            <a:off x="2707225" y="4804800"/>
            <a:ext cx="55455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t>Stahl’s Essential Psychopharmacology, 5th Edition, Page 224 ziprasidone</a:t>
            </a:r>
            <a:endParaRPr sz="1000"/>
          </a:p>
        </p:txBody>
      </p:sp>
      <p:sp>
        <p:nvSpPr>
          <p:cNvPr id="2286" name="Google Shape;2286;p181"/>
          <p:cNvSpPr txBox="1"/>
          <p:nvPr>
            <p:ph idx="4294967295" type="subTitle"/>
          </p:nvPr>
        </p:nvSpPr>
        <p:spPr>
          <a:xfrm>
            <a:off x="419475" y="984100"/>
            <a:ext cx="2183400" cy="512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1000"/>
              </a:spcAft>
              <a:buClr>
                <a:schemeClr val="dk1"/>
              </a:buClr>
              <a:buSzPts val="1100"/>
              <a:buFont typeface="Arial"/>
              <a:buNone/>
            </a:pPr>
            <a:r>
              <a:rPr lang="en" sz="2000">
                <a:solidFill>
                  <a:schemeClr val="dk1"/>
                </a:solidFill>
              </a:rPr>
              <a:t>“5HT1A agonist”</a:t>
            </a:r>
            <a:endParaRPr sz="2000">
              <a:solidFill>
                <a:schemeClr val="dk1"/>
              </a:solidFill>
            </a:endParaRPr>
          </a:p>
        </p:txBody>
      </p:sp>
      <p:pic>
        <p:nvPicPr>
          <p:cNvPr id="2287" name="Google Shape;2287;p181"/>
          <p:cNvPicPr preferRelativeResize="0"/>
          <p:nvPr/>
        </p:nvPicPr>
        <p:blipFill>
          <a:blip r:embed="rId4">
            <a:alphaModFix/>
          </a:blip>
          <a:stretch>
            <a:fillRect/>
          </a:stretch>
        </p:blipFill>
        <p:spPr>
          <a:xfrm>
            <a:off x="2396688" y="940652"/>
            <a:ext cx="310546" cy="467700"/>
          </a:xfrm>
          <a:prstGeom prst="rect">
            <a:avLst/>
          </a:prstGeom>
          <a:noFill/>
          <a:ln>
            <a:noFill/>
          </a:ln>
        </p:spPr>
      </p:pic>
      <p:pic>
        <p:nvPicPr>
          <p:cNvPr id="2288" name="Google Shape;2288;p181"/>
          <p:cNvPicPr preferRelativeResize="0"/>
          <p:nvPr/>
        </p:nvPicPr>
        <p:blipFill>
          <a:blip r:embed="rId5">
            <a:alphaModFix/>
          </a:blip>
          <a:stretch>
            <a:fillRect/>
          </a:stretch>
        </p:blipFill>
        <p:spPr>
          <a:xfrm>
            <a:off x="5507550" y="73675"/>
            <a:ext cx="3544375" cy="1035050"/>
          </a:xfrm>
          <a:prstGeom prst="rect">
            <a:avLst/>
          </a:prstGeom>
          <a:noFill/>
          <a:ln>
            <a:noFill/>
          </a:ln>
          <a:effectLst>
            <a:outerShdw blurRad="57150" rotWithShape="0" algn="bl" dir="5400000" dist="19050">
              <a:srgbClr val="000000">
                <a:alpha val="50000"/>
              </a:srgbClr>
            </a:outerShdw>
          </a:effectLst>
        </p:spPr>
      </p:pic>
      <p:sp>
        <p:nvSpPr>
          <p:cNvPr id="2289" name="Google Shape;2289;p181"/>
          <p:cNvSpPr/>
          <p:nvPr/>
        </p:nvSpPr>
        <p:spPr>
          <a:xfrm>
            <a:off x="4451375" y="4343450"/>
            <a:ext cx="310500" cy="512100"/>
          </a:xfrm>
          <a:prstGeom prst="ellipse">
            <a:avLst/>
          </a:prstGeom>
          <a:noFill/>
          <a:ln cap="flat" cmpd="sng" w="28575">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0" name="Google Shape;2290;p181"/>
          <p:cNvSpPr txBox="1"/>
          <p:nvPr>
            <p:ph idx="4294967295" type="subTitle"/>
          </p:nvPr>
        </p:nvSpPr>
        <p:spPr>
          <a:xfrm>
            <a:off x="5677275" y="2989450"/>
            <a:ext cx="2183400" cy="512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1000"/>
              </a:spcAft>
              <a:buClr>
                <a:schemeClr val="dk1"/>
              </a:buClr>
              <a:buSzPts val="1100"/>
              <a:buFont typeface="Arial"/>
              <a:buNone/>
            </a:pPr>
            <a:r>
              <a:rPr lang="en" sz="2000">
                <a:solidFill>
                  <a:schemeClr val="dk1"/>
                </a:solidFill>
              </a:rPr>
              <a:t>D2 antagonist</a:t>
            </a:r>
            <a:endParaRPr sz="2000">
              <a:solidFill>
                <a:schemeClr val="dk1"/>
              </a:solidFill>
            </a:endParaRPr>
          </a:p>
        </p:txBody>
      </p:sp>
      <p:cxnSp>
        <p:nvCxnSpPr>
          <p:cNvPr id="2291" name="Google Shape;2291;p181"/>
          <p:cNvCxnSpPr/>
          <p:nvPr/>
        </p:nvCxnSpPr>
        <p:spPr>
          <a:xfrm flipH="1" rot="10800000">
            <a:off x="2887200" y="3350375"/>
            <a:ext cx="2598600" cy="1079400"/>
          </a:xfrm>
          <a:prstGeom prst="straightConnector1">
            <a:avLst/>
          </a:prstGeom>
          <a:noFill/>
          <a:ln cap="flat" cmpd="sng" w="38100">
            <a:solidFill>
              <a:srgbClr val="00FF00"/>
            </a:solidFill>
            <a:prstDash val="solid"/>
            <a:round/>
            <a:headEnd len="med" w="med" type="none"/>
            <a:tailEnd len="med" w="med" type="none"/>
          </a:ln>
        </p:spPr>
      </p:cxn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29"/>
          <p:cNvSpPr txBox="1"/>
          <p:nvPr>
            <p:ph idx="1" type="subTitle"/>
          </p:nvPr>
        </p:nvSpPr>
        <p:spPr>
          <a:xfrm>
            <a:off x="1004960" y="131333"/>
            <a:ext cx="32724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Carlat podcast</a:t>
            </a:r>
            <a:endParaRPr/>
          </a:p>
        </p:txBody>
      </p:sp>
      <p:pic>
        <p:nvPicPr>
          <p:cNvPr id="167" name="Google Shape;167;p29"/>
          <p:cNvPicPr preferRelativeResize="0"/>
          <p:nvPr/>
        </p:nvPicPr>
        <p:blipFill>
          <a:blip r:embed="rId3">
            <a:alphaModFix/>
          </a:blip>
          <a:stretch>
            <a:fillRect/>
          </a:stretch>
        </p:blipFill>
        <p:spPr>
          <a:xfrm>
            <a:off x="861885" y="161048"/>
            <a:ext cx="572225" cy="535600"/>
          </a:xfrm>
          <a:prstGeom prst="rect">
            <a:avLst/>
          </a:prstGeom>
          <a:noFill/>
          <a:ln>
            <a:noFill/>
          </a:ln>
        </p:spPr>
      </p:pic>
      <p:sp>
        <p:nvSpPr>
          <p:cNvPr id="168" name="Google Shape;168;p29"/>
          <p:cNvSpPr txBox="1"/>
          <p:nvPr/>
        </p:nvSpPr>
        <p:spPr>
          <a:xfrm>
            <a:off x="861875" y="954225"/>
            <a:ext cx="5256600" cy="3697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Commandment #1</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Do not worsen mental illness with psychiatric medications</a:t>
            </a:r>
            <a:endParaRPr>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Do not start an antidepressant during mania</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Do not start stimulants during psychosis</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(No antidepressant monotherapy in bipolar I)</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(No stimulants in schizophrenia)</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(Don’t start a serotonergic antidepressant in bipolar)</a:t>
            </a:r>
            <a:endParaRPr sz="600">
              <a:solidFill>
                <a:schemeClr val="dk1"/>
              </a:solidFill>
            </a:endParaRPr>
          </a:p>
          <a:p>
            <a:pPr indent="0" lvl="0" marL="457200" rtl="0" algn="l">
              <a:lnSpc>
                <a:spcPct val="115000"/>
              </a:lnSpc>
              <a:spcBef>
                <a:spcPts val="0"/>
              </a:spcBef>
              <a:spcAft>
                <a:spcPts val="0"/>
              </a:spcAft>
              <a:buNone/>
            </a:pPr>
            <a:r>
              <a:t/>
            </a:r>
            <a:endParaRPr sz="6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Commandment #2</a:t>
            </a:r>
            <a:endParaRPr>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(In general) Don’t stop psych meds abruptly</a:t>
            </a:r>
            <a:endParaRPr sz="600">
              <a:solidFill>
                <a:schemeClr val="dk1"/>
              </a:solidFill>
            </a:endParaRPr>
          </a:p>
          <a:p>
            <a:pPr indent="0" lvl="0" marL="457200" rtl="0" algn="l">
              <a:lnSpc>
                <a:spcPct val="115000"/>
              </a:lnSpc>
              <a:spcBef>
                <a:spcPts val="0"/>
              </a:spcBef>
              <a:spcAft>
                <a:spcPts val="0"/>
              </a:spcAft>
              <a:buNone/>
            </a:pPr>
            <a:r>
              <a:t/>
            </a:r>
            <a:endParaRPr sz="6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Commandment #3</a:t>
            </a:r>
            <a:endParaRPr>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Prevent lithium toxicity by keeping tabs on:</a:t>
            </a:r>
            <a:endParaRPr sz="1200">
              <a:solidFill>
                <a:schemeClr val="dk1"/>
              </a:solidFill>
            </a:endParaRPr>
          </a:p>
          <a:p>
            <a:pPr indent="-304800" lvl="1" marL="914400" rtl="0" algn="l">
              <a:lnSpc>
                <a:spcPct val="115000"/>
              </a:lnSpc>
              <a:spcBef>
                <a:spcPts val="0"/>
              </a:spcBef>
              <a:spcAft>
                <a:spcPts val="0"/>
              </a:spcAft>
              <a:buClr>
                <a:schemeClr val="dk1"/>
              </a:buClr>
              <a:buSzPts val="1200"/>
              <a:buChar char="○"/>
            </a:pPr>
            <a:r>
              <a:rPr lang="en" sz="1200">
                <a:solidFill>
                  <a:schemeClr val="dk1"/>
                </a:solidFill>
              </a:rPr>
              <a:t> drug interactions</a:t>
            </a:r>
            <a:endParaRPr sz="1200">
              <a:solidFill>
                <a:schemeClr val="dk1"/>
              </a:solidFill>
            </a:endParaRPr>
          </a:p>
          <a:p>
            <a:pPr indent="-304800" lvl="2" marL="1371600" rtl="0" algn="l">
              <a:lnSpc>
                <a:spcPct val="115000"/>
              </a:lnSpc>
              <a:spcBef>
                <a:spcPts val="0"/>
              </a:spcBef>
              <a:spcAft>
                <a:spcPts val="0"/>
              </a:spcAft>
              <a:buClr>
                <a:schemeClr val="dk1"/>
              </a:buClr>
              <a:buSzPts val="1200"/>
              <a:buChar char="■"/>
            </a:pPr>
            <a:r>
              <a:rPr lang="en" sz="1200">
                <a:solidFill>
                  <a:schemeClr val="dk1"/>
                </a:solidFill>
              </a:rPr>
              <a:t>especially thiazides and NSAIDS</a:t>
            </a:r>
            <a:endParaRPr sz="1200">
              <a:solidFill>
                <a:schemeClr val="dk1"/>
              </a:solidFill>
            </a:endParaRPr>
          </a:p>
          <a:p>
            <a:pPr indent="-304800" lvl="1" marL="914400" rtl="0" algn="l">
              <a:lnSpc>
                <a:spcPct val="115000"/>
              </a:lnSpc>
              <a:spcBef>
                <a:spcPts val="0"/>
              </a:spcBef>
              <a:spcAft>
                <a:spcPts val="0"/>
              </a:spcAft>
              <a:buClr>
                <a:schemeClr val="dk1"/>
              </a:buClr>
              <a:buSzPts val="1200"/>
              <a:buChar char="○"/>
            </a:pPr>
            <a:r>
              <a:t/>
            </a:r>
            <a:endParaRPr sz="600">
              <a:solidFill>
                <a:schemeClr val="dk1"/>
              </a:solidFill>
            </a:endParaRPr>
          </a:p>
          <a:p>
            <a:pPr indent="0" lvl="0" marL="0" rtl="0" algn="l">
              <a:lnSpc>
                <a:spcPct val="115000"/>
              </a:lnSpc>
              <a:spcBef>
                <a:spcPts val="0"/>
              </a:spcBef>
              <a:spcAft>
                <a:spcPts val="0"/>
              </a:spcAft>
              <a:buNone/>
            </a:pPr>
            <a:r>
              <a:t/>
            </a:r>
            <a:endParaRPr sz="1200"/>
          </a:p>
        </p:txBody>
      </p:sp>
    </p:spTree>
  </p:cSld>
  <p:clrMapOvr>
    <a:masterClrMapping/>
  </p:clrMapOvr>
</p:sld>
</file>

<file path=ppt/slides/slide1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5" name="Shape 2295"/>
        <p:cNvGrpSpPr/>
        <p:nvPr/>
      </p:nvGrpSpPr>
      <p:grpSpPr>
        <a:xfrm>
          <a:off x="0" y="0"/>
          <a:ext cx="0" cy="0"/>
          <a:chOff x="0" y="0"/>
          <a:chExt cx="0" cy="0"/>
        </a:xfrm>
      </p:grpSpPr>
      <p:pic>
        <p:nvPicPr>
          <p:cNvPr id="2296" name="Google Shape;2296;p182"/>
          <p:cNvPicPr preferRelativeResize="0"/>
          <p:nvPr/>
        </p:nvPicPr>
        <p:blipFill>
          <a:blip r:embed="rId3">
            <a:alphaModFix/>
          </a:blip>
          <a:stretch>
            <a:fillRect/>
          </a:stretch>
        </p:blipFill>
        <p:spPr>
          <a:xfrm>
            <a:off x="1351850" y="616175"/>
            <a:ext cx="6149600" cy="4603524"/>
          </a:xfrm>
          <a:prstGeom prst="rect">
            <a:avLst/>
          </a:prstGeom>
          <a:noFill/>
          <a:ln>
            <a:noFill/>
          </a:ln>
        </p:spPr>
      </p:pic>
      <p:sp>
        <p:nvSpPr>
          <p:cNvPr id="2297" name="Google Shape;2297;p182"/>
          <p:cNvSpPr txBox="1"/>
          <p:nvPr/>
        </p:nvSpPr>
        <p:spPr>
          <a:xfrm>
            <a:off x="2707225" y="4804800"/>
            <a:ext cx="55455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t>Stahl’s Essential Psychopharmacology, 5th Edition, Page 224 ziprasidone</a:t>
            </a:r>
            <a:endParaRPr sz="1000"/>
          </a:p>
        </p:txBody>
      </p:sp>
      <p:sp>
        <p:nvSpPr>
          <p:cNvPr id="2298" name="Google Shape;2298;p182"/>
          <p:cNvSpPr txBox="1"/>
          <p:nvPr>
            <p:ph idx="4294967295" type="subTitle"/>
          </p:nvPr>
        </p:nvSpPr>
        <p:spPr>
          <a:xfrm>
            <a:off x="419475" y="984100"/>
            <a:ext cx="2183400" cy="512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1000"/>
              </a:spcAft>
              <a:buClr>
                <a:schemeClr val="dk1"/>
              </a:buClr>
              <a:buSzPts val="1100"/>
              <a:buFont typeface="Arial"/>
              <a:buNone/>
            </a:pPr>
            <a:r>
              <a:rPr lang="en" sz="2000">
                <a:solidFill>
                  <a:schemeClr val="dk1"/>
                </a:solidFill>
              </a:rPr>
              <a:t>“5HT1A agonist”</a:t>
            </a:r>
            <a:endParaRPr sz="2000">
              <a:solidFill>
                <a:schemeClr val="dk1"/>
              </a:solidFill>
            </a:endParaRPr>
          </a:p>
        </p:txBody>
      </p:sp>
      <p:pic>
        <p:nvPicPr>
          <p:cNvPr id="2299" name="Google Shape;2299;p182"/>
          <p:cNvPicPr preferRelativeResize="0"/>
          <p:nvPr/>
        </p:nvPicPr>
        <p:blipFill>
          <a:blip r:embed="rId4">
            <a:alphaModFix/>
          </a:blip>
          <a:stretch>
            <a:fillRect/>
          </a:stretch>
        </p:blipFill>
        <p:spPr>
          <a:xfrm>
            <a:off x="2396688" y="940652"/>
            <a:ext cx="310546" cy="467700"/>
          </a:xfrm>
          <a:prstGeom prst="rect">
            <a:avLst/>
          </a:prstGeom>
          <a:noFill/>
          <a:ln>
            <a:noFill/>
          </a:ln>
        </p:spPr>
      </p:pic>
      <p:pic>
        <p:nvPicPr>
          <p:cNvPr id="2300" name="Google Shape;2300;p182"/>
          <p:cNvPicPr preferRelativeResize="0"/>
          <p:nvPr/>
        </p:nvPicPr>
        <p:blipFill>
          <a:blip r:embed="rId5">
            <a:alphaModFix/>
          </a:blip>
          <a:stretch>
            <a:fillRect/>
          </a:stretch>
        </p:blipFill>
        <p:spPr>
          <a:xfrm>
            <a:off x="5507550" y="73675"/>
            <a:ext cx="3544375" cy="1035050"/>
          </a:xfrm>
          <a:prstGeom prst="rect">
            <a:avLst/>
          </a:prstGeom>
          <a:noFill/>
          <a:ln>
            <a:noFill/>
          </a:ln>
          <a:effectLst>
            <a:outerShdw blurRad="57150" rotWithShape="0" algn="bl" dir="5400000" dist="19050">
              <a:srgbClr val="000000">
                <a:alpha val="50000"/>
              </a:srgbClr>
            </a:outerShdw>
          </a:effectLst>
        </p:spPr>
      </p:pic>
      <p:sp>
        <p:nvSpPr>
          <p:cNvPr id="2301" name="Google Shape;2301;p182"/>
          <p:cNvSpPr/>
          <p:nvPr/>
        </p:nvSpPr>
        <p:spPr>
          <a:xfrm>
            <a:off x="4451375" y="4343450"/>
            <a:ext cx="310500" cy="512100"/>
          </a:xfrm>
          <a:prstGeom prst="ellipse">
            <a:avLst/>
          </a:prstGeom>
          <a:noFill/>
          <a:ln cap="flat" cmpd="sng" w="28575">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2" name="Google Shape;2302;p182"/>
          <p:cNvSpPr txBox="1"/>
          <p:nvPr>
            <p:ph idx="4294967295" type="subTitle"/>
          </p:nvPr>
        </p:nvSpPr>
        <p:spPr>
          <a:xfrm>
            <a:off x="3708775" y="335150"/>
            <a:ext cx="2183400" cy="512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1000"/>
              </a:spcAft>
              <a:buClr>
                <a:schemeClr val="dk1"/>
              </a:buClr>
              <a:buSzPts val="1100"/>
              <a:buFont typeface="Arial"/>
              <a:buNone/>
            </a:pPr>
            <a:r>
              <a:rPr lang="en" sz="2000">
                <a:solidFill>
                  <a:schemeClr val="dk1"/>
                </a:solidFill>
              </a:rPr>
              <a:t>5HT</a:t>
            </a:r>
            <a:r>
              <a:rPr lang="en" sz="2000">
                <a:solidFill>
                  <a:schemeClr val="dk1"/>
                </a:solidFill>
                <a:highlight>
                  <a:srgbClr val="FFFF9F"/>
                </a:highlight>
              </a:rPr>
              <a:t>2A</a:t>
            </a:r>
            <a:r>
              <a:rPr lang="en" sz="2000">
                <a:solidFill>
                  <a:schemeClr val="dk1"/>
                </a:solidFill>
              </a:rPr>
              <a:t> antagonist</a:t>
            </a:r>
            <a:endParaRPr sz="2000">
              <a:solidFill>
                <a:schemeClr val="dk1"/>
              </a:solidFill>
            </a:endParaRPr>
          </a:p>
        </p:txBody>
      </p:sp>
      <p:sp>
        <p:nvSpPr>
          <p:cNvPr id="2303" name="Google Shape;2303;p182"/>
          <p:cNvSpPr txBox="1"/>
          <p:nvPr>
            <p:ph idx="4294967295" type="subTitle"/>
          </p:nvPr>
        </p:nvSpPr>
        <p:spPr>
          <a:xfrm>
            <a:off x="5677275" y="2989450"/>
            <a:ext cx="2183400" cy="512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1000"/>
              </a:spcAft>
              <a:buClr>
                <a:schemeClr val="dk1"/>
              </a:buClr>
              <a:buSzPts val="1100"/>
              <a:buFont typeface="Arial"/>
              <a:buNone/>
            </a:pPr>
            <a:r>
              <a:rPr lang="en" sz="2000">
                <a:solidFill>
                  <a:schemeClr val="dk1"/>
                </a:solidFill>
              </a:rPr>
              <a:t>D2 antagonist</a:t>
            </a:r>
            <a:endParaRPr sz="2000">
              <a:solidFill>
                <a:schemeClr val="dk1"/>
              </a:solidFill>
            </a:endParaRPr>
          </a:p>
        </p:txBody>
      </p:sp>
      <p:cxnSp>
        <p:nvCxnSpPr>
          <p:cNvPr id="2304" name="Google Shape;2304;p182"/>
          <p:cNvCxnSpPr/>
          <p:nvPr/>
        </p:nvCxnSpPr>
        <p:spPr>
          <a:xfrm flipH="1" rot="10800000">
            <a:off x="1853525" y="1051625"/>
            <a:ext cx="1384200" cy="3282900"/>
          </a:xfrm>
          <a:prstGeom prst="straightConnector1">
            <a:avLst/>
          </a:prstGeom>
          <a:noFill/>
          <a:ln cap="flat" cmpd="sng" w="38100">
            <a:solidFill>
              <a:srgbClr val="00FF00"/>
            </a:solidFill>
            <a:prstDash val="solid"/>
            <a:round/>
            <a:headEnd len="med" w="med" type="none"/>
            <a:tailEnd len="med" w="med" type="none"/>
          </a:ln>
        </p:spPr>
      </p:cxnSp>
      <p:cxnSp>
        <p:nvCxnSpPr>
          <p:cNvPr id="2305" name="Google Shape;2305;p182"/>
          <p:cNvCxnSpPr/>
          <p:nvPr/>
        </p:nvCxnSpPr>
        <p:spPr>
          <a:xfrm flipH="1" rot="10800000">
            <a:off x="2887200" y="3350375"/>
            <a:ext cx="2598600" cy="1079400"/>
          </a:xfrm>
          <a:prstGeom prst="straightConnector1">
            <a:avLst/>
          </a:prstGeom>
          <a:noFill/>
          <a:ln cap="flat" cmpd="sng" w="38100">
            <a:solidFill>
              <a:srgbClr val="00FF00"/>
            </a:solidFill>
            <a:prstDash val="solid"/>
            <a:round/>
            <a:headEnd len="med" w="med" type="none"/>
            <a:tailEnd len="med" w="med" type="none"/>
          </a:ln>
        </p:spPr>
      </p:cxnSp>
      <p:sp>
        <p:nvSpPr>
          <p:cNvPr id="2306" name="Google Shape;2306;p182"/>
          <p:cNvSpPr txBox="1"/>
          <p:nvPr>
            <p:ph idx="4294967295" type="subTitle"/>
          </p:nvPr>
        </p:nvSpPr>
        <p:spPr>
          <a:xfrm>
            <a:off x="3480300" y="159838"/>
            <a:ext cx="2183400" cy="512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1000"/>
              </a:spcAft>
              <a:buClr>
                <a:schemeClr val="dk1"/>
              </a:buClr>
              <a:buSzPts val="1100"/>
              <a:buFont typeface="Arial"/>
              <a:buNone/>
            </a:pPr>
            <a:r>
              <a:rPr lang="en" sz="1200" u="sng">
                <a:solidFill>
                  <a:srgbClr val="00FF00"/>
                </a:solidFill>
              </a:rPr>
              <a:t>2</a:t>
            </a:r>
            <a:r>
              <a:rPr lang="en" sz="1200">
                <a:solidFill>
                  <a:srgbClr val="00FF00"/>
                </a:solidFill>
              </a:rPr>
              <a:t>nd gen </a:t>
            </a:r>
            <a:r>
              <a:rPr lang="en" sz="1200" u="sng">
                <a:solidFill>
                  <a:srgbClr val="00FF00"/>
                </a:solidFill>
              </a:rPr>
              <a:t>A</a:t>
            </a:r>
            <a:r>
              <a:rPr lang="en" sz="1200">
                <a:solidFill>
                  <a:srgbClr val="00FF00"/>
                </a:solidFill>
              </a:rPr>
              <a:t>ntipsychotic</a:t>
            </a:r>
            <a:endParaRPr sz="1200">
              <a:solidFill>
                <a:srgbClr val="00FF00"/>
              </a:solidFill>
            </a:endParaRPr>
          </a:p>
        </p:txBody>
      </p:sp>
    </p:spTree>
  </p:cSld>
  <p:clrMapOvr>
    <a:masterClrMapping/>
  </p:clrMapOvr>
</p:sld>
</file>

<file path=ppt/slides/slide1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0" name="Shape 2310"/>
        <p:cNvGrpSpPr/>
        <p:nvPr/>
      </p:nvGrpSpPr>
      <p:grpSpPr>
        <a:xfrm>
          <a:off x="0" y="0"/>
          <a:ext cx="0" cy="0"/>
          <a:chOff x="0" y="0"/>
          <a:chExt cx="0" cy="0"/>
        </a:xfrm>
      </p:grpSpPr>
      <p:pic>
        <p:nvPicPr>
          <p:cNvPr id="2311" name="Google Shape;2311;p183"/>
          <p:cNvPicPr preferRelativeResize="0"/>
          <p:nvPr/>
        </p:nvPicPr>
        <p:blipFill>
          <a:blip r:embed="rId3">
            <a:alphaModFix/>
          </a:blip>
          <a:stretch>
            <a:fillRect/>
          </a:stretch>
        </p:blipFill>
        <p:spPr>
          <a:xfrm>
            <a:off x="1351850" y="616175"/>
            <a:ext cx="6149600" cy="4603524"/>
          </a:xfrm>
          <a:prstGeom prst="rect">
            <a:avLst/>
          </a:prstGeom>
          <a:noFill/>
          <a:ln>
            <a:noFill/>
          </a:ln>
        </p:spPr>
      </p:pic>
      <p:sp>
        <p:nvSpPr>
          <p:cNvPr id="2312" name="Google Shape;2312;p183"/>
          <p:cNvSpPr txBox="1"/>
          <p:nvPr/>
        </p:nvSpPr>
        <p:spPr>
          <a:xfrm>
            <a:off x="2707225" y="4804800"/>
            <a:ext cx="55455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t>Stahl’s Essential Psychopharmacology, 5th Edition, Page 224 ziprasidone</a:t>
            </a:r>
            <a:endParaRPr sz="1000"/>
          </a:p>
        </p:txBody>
      </p:sp>
      <p:sp>
        <p:nvSpPr>
          <p:cNvPr id="2313" name="Google Shape;2313;p183"/>
          <p:cNvSpPr txBox="1"/>
          <p:nvPr>
            <p:ph idx="4294967295" type="subTitle"/>
          </p:nvPr>
        </p:nvSpPr>
        <p:spPr>
          <a:xfrm>
            <a:off x="419475" y="984100"/>
            <a:ext cx="2183400" cy="512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1000"/>
              </a:spcAft>
              <a:buClr>
                <a:schemeClr val="dk1"/>
              </a:buClr>
              <a:buSzPts val="1100"/>
              <a:buFont typeface="Arial"/>
              <a:buNone/>
            </a:pPr>
            <a:r>
              <a:rPr lang="en" sz="2000">
                <a:solidFill>
                  <a:schemeClr val="dk1"/>
                </a:solidFill>
              </a:rPr>
              <a:t>“5HT1A agonist”</a:t>
            </a:r>
            <a:endParaRPr sz="2000">
              <a:solidFill>
                <a:schemeClr val="dk1"/>
              </a:solidFill>
            </a:endParaRPr>
          </a:p>
        </p:txBody>
      </p:sp>
      <p:pic>
        <p:nvPicPr>
          <p:cNvPr id="2314" name="Google Shape;2314;p183"/>
          <p:cNvPicPr preferRelativeResize="0"/>
          <p:nvPr/>
        </p:nvPicPr>
        <p:blipFill>
          <a:blip r:embed="rId4">
            <a:alphaModFix/>
          </a:blip>
          <a:stretch>
            <a:fillRect/>
          </a:stretch>
        </p:blipFill>
        <p:spPr>
          <a:xfrm>
            <a:off x="2396688" y="940652"/>
            <a:ext cx="310546" cy="467700"/>
          </a:xfrm>
          <a:prstGeom prst="rect">
            <a:avLst/>
          </a:prstGeom>
          <a:noFill/>
          <a:ln>
            <a:noFill/>
          </a:ln>
        </p:spPr>
      </p:pic>
      <p:cxnSp>
        <p:nvCxnSpPr>
          <p:cNvPr id="2315" name="Google Shape;2315;p183"/>
          <p:cNvCxnSpPr/>
          <p:nvPr/>
        </p:nvCxnSpPr>
        <p:spPr>
          <a:xfrm>
            <a:off x="3820950" y="1408350"/>
            <a:ext cx="1502100" cy="1700700"/>
          </a:xfrm>
          <a:prstGeom prst="straightConnector1">
            <a:avLst/>
          </a:prstGeom>
          <a:noFill/>
          <a:ln cap="flat" cmpd="sng" w="38100">
            <a:solidFill>
              <a:schemeClr val="lt1"/>
            </a:solidFill>
            <a:prstDash val="solid"/>
            <a:round/>
            <a:headEnd len="med" w="med" type="none"/>
            <a:tailEnd len="med" w="med" type="none"/>
          </a:ln>
        </p:spPr>
      </p:cxnSp>
      <p:pic>
        <p:nvPicPr>
          <p:cNvPr id="2316" name="Google Shape;2316;p183"/>
          <p:cNvPicPr preferRelativeResize="0"/>
          <p:nvPr/>
        </p:nvPicPr>
        <p:blipFill>
          <a:blip r:embed="rId5">
            <a:alphaModFix/>
          </a:blip>
          <a:stretch>
            <a:fillRect/>
          </a:stretch>
        </p:blipFill>
        <p:spPr>
          <a:xfrm>
            <a:off x="5507550" y="73675"/>
            <a:ext cx="3544375" cy="1035050"/>
          </a:xfrm>
          <a:prstGeom prst="rect">
            <a:avLst/>
          </a:prstGeom>
          <a:noFill/>
          <a:ln>
            <a:noFill/>
          </a:ln>
          <a:effectLst>
            <a:outerShdw blurRad="57150" rotWithShape="0" algn="bl" dir="5400000" dist="19050">
              <a:srgbClr val="000000">
                <a:alpha val="50000"/>
              </a:srgbClr>
            </a:outerShdw>
          </a:effectLst>
        </p:spPr>
      </p:pic>
      <p:sp>
        <p:nvSpPr>
          <p:cNvPr id="2317" name="Google Shape;2317;p183"/>
          <p:cNvSpPr/>
          <p:nvPr/>
        </p:nvSpPr>
        <p:spPr>
          <a:xfrm>
            <a:off x="4451375" y="4343450"/>
            <a:ext cx="310500" cy="512100"/>
          </a:xfrm>
          <a:prstGeom prst="ellipse">
            <a:avLst/>
          </a:prstGeom>
          <a:noFill/>
          <a:ln cap="flat" cmpd="sng" w="28575">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8" name="Google Shape;2318;p183"/>
          <p:cNvSpPr txBox="1"/>
          <p:nvPr>
            <p:ph idx="4294967295" type="subTitle"/>
          </p:nvPr>
        </p:nvSpPr>
        <p:spPr>
          <a:xfrm>
            <a:off x="3708775" y="335150"/>
            <a:ext cx="2183400" cy="512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1000"/>
              </a:spcAft>
              <a:buClr>
                <a:schemeClr val="dk1"/>
              </a:buClr>
              <a:buSzPts val="1100"/>
              <a:buFont typeface="Arial"/>
              <a:buNone/>
            </a:pPr>
            <a:r>
              <a:rPr lang="en" sz="2000">
                <a:solidFill>
                  <a:schemeClr val="dk1"/>
                </a:solidFill>
              </a:rPr>
              <a:t>5HT2A antagonist</a:t>
            </a:r>
            <a:endParaRPr sz="2000">
              <a:solidFill>
                <a:schemeClr val="dk1"/>
              </a:solidFill>
            </a:endParaRPr>
          </a:p>
        </p:txBody>
      </p:sp>
      <p:sp>
        <p:nvSpPr>
          <p:cNvPr id="2319" name="Google Shape;2319;p183"/>
          <p:cNvSpPr txBox="1"/>
          <p:nvPr>
            <p:ph idx="4294967295" type="subTitle"/>
          </p:nvPr>
        </p:nvSpPr>
        <p:spPr>
          <a:xfrm>
            <a:off x="5677275" y="2989450"/>
            <a:ext cx="2183400" cy="512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1000"/>
              </a:spcAft>
              <a:buClr>
                <a:schemeClr val="dk1"/>
              </a:buClr>
              <a:buSzPts val="1100"/>
              <a:buFont typeface="Arial"/>
              <a:buNone/>
            </a:pPr>
            <a:r>
              <a:rPr lang="en" sz="2000">
                <a:solidFill>
                  <a:schemeClr val="dk1"/>
                </a:solidFill>
              </a:rPr>
              <a:t>D2 antagonist</a:t>
            </a:r>
            <a:endParaRPr sz="2000">
              <a:solidFill>
                <a:schemeClr val="dk1"/>
              </a:solidFill>
            </a:endParaRPr>
          </a:p>
        </p:txBody>
      </p:sp>
      <p:cxnSp>
        <p:nvCxnSpPr>
          <p:cNvPr id="2320" name="Google Shape;2320;p183"/>
          <p:cNvCxnSpPr/>
          <p:nvPr/>
        </p:nvCxnSpPr>
        <p:spPr>
          <a:xfrm flipH="1" rot="10800000">
            <a:off x="1853525" y="1051625"/>
            <a:ext cx="1384200" cy="3282900"/>
          </a:xfrm>
          <a:prstGeom prst="straightConnector1">
            <a:avLst/>
          </a:prstGeom>
          <a:noFill/>
          <a:ln cap="flat" cmpd="sng" w="38100">
            <a:solidFill>
              <a:srgbClr val="00FF00"/>
            </a:solidFill>
            <a:prstDash val="solid"/>
            <a:round/>
            <a:headEnd len="med" w="med" type="none"/>
            <a:tailEnd len="med" w="med" type="none"/>
          </a:ln>
        </p:spPr>
      </p:cxnSp>
      <p:cxnSp>
        <p:nvCxnSpPr>
          <p:cNvPr id="2321" name="Google Shape;2321;p183"/>
          <p:cNvCxnSpPr/>
          <p:nvPr/>
        </p:nvCxnSpPr>
        <p:spPr>
          <a:xfrm flipH="1" rot="10800000">
            <a:off x="2887200" y="3350375"/>
            <a:ext cx="2598600" cy="1079400"/>
          </a:xfrm>
          <a:prstGeom prst="straightConnector1">
            <a:avLst/>
          </a:prstGeom>
          <a:noFill/>
          <a:ln cap="flat" cmpd="sng" w="38100">
            <a:solidFill>
              <a:srgbClr val="00FF00"/>
            </a:solidFill>
            <a:prstDash val="solid"/>
            <a:round/>
            <a:headEnd len="med" w="med" type="none"/>
            <a:tailEnd len="med" w="med" type="none"/>
          </a:ln>
        </p:spPr>
      </p:cxnSp>
      <p:sp>
        <p:nvSpPr>
          <p:cNvPr id="2322" name="Google Shape;2322;p183"/>
          <p:cNvSpPr txBox="1"/>
          <p:nvPr>
            <p:ph idx="4294967295" type="subTitle"/>
          </p:nvPr>
        </p:nvSpPr>
        <p:spPr>
          <a:xfrm>
            <a:off x="3708775" y="335150"/>
            <a:ext cx="2183400" cy="512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1000"/>
              </a:spcAft>
              <a:buClr>
                <a:schemeClr val="dk1"/>
              </a:buClr>
              <a:buSzPts val="1100"/>
              <a:buFont typeface="Arial"/>
              <a:buNone/>
            </a:pPr>
            <a:r>
              <a:rPr lang="en" sz="2000">
                <a:solidFill>
                  <a:schemeClr val="dk1"/>
                </a:solidFill>
              </a:rPr>
              <a:t>5HT</a:t>
            </a:r>
            <a:r>
              <a:rPr lang="en" sz="2000">
                <a:solidFill>
                  <a:schemeClr val="dk1"/>
                </a:solidFill>
                <a:highlight>
                  <a:srgbClr val="FFFF9F"/>
                </a:highlight>
              </a:rPr>
              <a:t>2A</a:t>
            </a:r>
            <a:r>
              <a:rPr lang="en" sz="2000">
                <a:solidFill>
                  <a:schemeClr val="dk1"/>
                </a:solidFill>
              </a:rPr>
              <a:t> antagonist</a:t>
            </a:r>
            <a:endParaRPr sz="2000">
              <a:solidFill>
                <a:schemeClr val="dk1"/>
              </a:solidFill>
            </a:endParaRPr>
          </a:p>
        </p:txBody>
      </p:sp>
      <p:sp>
        <p:nvSpPr>
          <p:cNvPr id="2323" name="Google Shape;2323;p183"/>
          <p:cNvSpPr txBox="1"/>
          <p:nvPr>
            <p:ph idx="4294967295" type="subTitle"/>
          </p:nvPr>
        </p:nvSpPr>
        <p:spPr>
          <a:xfrm>
            <a:off x="3480300" y="159838"/>
            <a:ext cx="2183400" cy="512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1000"/>
              </a:spcAft>
              <a:buClr>
                <a:schemeClr val="dk1"/>
              </a:buClr>
              <a:buSzPts val="1100"/>
              <a:buFont typeface="Arial"/>
              <a:buNone/>
            </a:pPr>
            <a:r>
              <a:rPr lang="en" sz="1200" u="sng">
                <a:solidFill>
                  <a:srgbClr val="00FF00"/>
                </a:solidFill>
              </a:rPr>
              <a:t>2</a:t>
            </a:r>
            <a:r>
              <a:rPr lang="en" sz="1200">
                <a:solidFill>
                  <a:srgbClr val="00FF00"/>
                </a:solidFill>
              </a:rPr>
              <a:t>nd gen </a:t>
            </a:r>
            <a:r>
              <a:rPr lang="en" sz="1200" u="sng">
                <a:solidFill>
                  <a:srgbClr val="00FF00"/>
                </a:solidFill>
              </a:rPr>
              <a:t>A</a:t>
            </a:r>
            <a:r>
              <a:rPr lang="en" sz="1200">
                <a:solidFill>
                  <a:srgbClr val="00FF00"/>
                </a:solidFill>
              </a:rPr>
              <a:t>ntipsychotic</a:t>
            </a:r>
            <a:endParaRPr sz="1200">
              <a:solidFill>
                <a:srgbClr val="00FF00"/>
              </a:solidFill>
            </a:endParaRPr>
          </a:p>
        </p:txBody>
      </p:sp>
    </p:spTree>
  </p:cSld>
  <p:clrMapOvr>
    <a:masterClrMapping/>
  </p:clrMapOvr>
</p:sld>
</file>

<file path=ppt/slides/slide1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7" name="Shape 2327"/>
        <p:cNvGrpSpPr/>
        <p:nvPr/>
      </p:nvGrpSpPr>
      <p:grpSpPr>
        <a:xfrm>
          <a:off x="0" y="0"/>
          <a:ext cx="0" cy="0"/>
          <a:chOff x="0" y="0"/>
          <a:chExt cx="0" cy="0"/>
        </a:xfrm>
      </p:grpSpPr>
      <p:pic>
        <p:nvPicPr>
          <p:cNvPr id="2328" name="Google Shape;2328;p184"/>
          <p:cNvPicPr preferRelativeResize="0"/>
          <p:nvPr/>
        </p:nvPicPr>
        <p:blipFill>
          <a:blip r:embed="rId3">
            <a:alphaModFix/>
          </a:blip>
          <a:stretch>
            <a:fillRect/>
          </a:stretch>
        </p:blipFill>
        <p:spPr>
          <a:xfrm>
            <a:off x="2536063" y="930925"/>
            <a:ext cx="4071875" cy="3913451"/>
          </a:xfrm>
          <a:prstGeom prst="rect">
            <a:avLst/>
          </a:prstGeom>
          <a:noFill/>
          <a:ln>
            <a:noFill/>
          </a:ln>
        </p:spPr>
      </p:pic>
      <p:cxnSp>
        <p:nvCxnSpPr>
          <p:cNvPr id="2329" name="Google Shape;2329;p184"/>
          <p:cNvCxnSpPr/>
          <p:nvPr/>
        </p:nvCxnSpPr>
        <p:spPr>
          <a:xfrm>
            <a:off x="3859050" y="1446450"/>
            <a:ext cx="1502100" cy="1700700"/>
          </a:xfrm>
          <a:prstGeom prst="straightConnector1">
            <a:avLst/>
          </a:prstGeom>
          <a:noFill/>
          <a:ln cap="flat" cmpd="sng" w="38100">
            <a:solidFill>
              <a:schemeClr val="lt1"/>
            </a:solidFill>
            <a:prstDash val="solid"/>
            <a:round/>
            <a:headEnd len="med" w="med" type="none"/>
            <a:tailEnd len="med" w="med" type="none"/>
          </a:ln>
        </p:spPr>
      </p:cxnSp>
      <p:cxnSp>
        <p:nvCxnSpPr>
          <p:cNvPr id="2330" name="Google Shape;2330;p184"/>
          <p:cNvCxnSpPr/>
          <p:nvPr/>
        </p:nvCxnSpPr>
        <p:spPr>
          <a:xfrm rot="10800000">
            <a:off x="3796475" y="1394425"/>
            <a:ext cx="819300" cy="3117900"/>
          </a:xfrm>
          <a:prstGeom prst="straightConnector1">
            <a:avLst/>
          </a:prstGeom>
          <a:noFill/>
          <a:ln cap="flat" cmpd="sng" w="38100">
            <a:solidFill>
              <a:srgbClr val="00FF00"/>
            </a:solidFill>
            <a:prstDash val="solid"/>
            <a:round/>
            <a:headEnd len="med" w="med" type="none"/>
            <a:tailEnd len="med" w="med" type="none"/>
          </a:ln>
        </p:spPr>
      </p:cxnSp>
      <p:cxnSp>
        <p:nvCxnSpPr>
          <p:cNvPr id="2331" name="Google Shape;2331;p184"/>
          <p:cNvCxnSpPr/>
          <p:nvPr/>
        </p:nvCxnSpPr>
        <p:spPr>
          <a:xfrm flipH="1" rot="10800000">
            <a:off x="3141200" y="3509025"/>
            <a:ext cx="2490600" cy="876300"/>
          </a:xfrm>
          <a:prstGeom prst="straightConnector1">
            <a:avLst/>
          </a:prstGeom>
          <a:noFill/>
          <a:ln cap="flat" cmpd="sng" w="38100">
            <a:solidFill>
              <a:srgbClr val="00FF00"/>
            </a:solidFill>
            <a:prstDash val="solid"/>
            <a:round/>
            <a:headEnd len="med" w="med" type="none"/>
            <a:tailEnd len="med" w="med" type="none"/>
          </a:ln>
        </p:spPr>
      </p:cxnSp>
      <p:sp>
        <p:nvSpPr>
          <p:cNvPr id="2332" name="Google Shape;2332;p184"/>
          <p:cNvSpPr txBox="1"/>
          <p:nvPr>
            <p:ph idx="4294967295" type="subTitle"/>
          </p:nvPr>
        </p:nvSpPr>
        <p:spPr>
          <a:xfrm>
            <a:off x="2851525" y="378800"/>
            <a:ext cx="2183400" cy="512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1000"/>
              </a:spcAft>
              <a:buClr>
                <a:schemeClr val="dk1"/>
              </a:buClr>
              <a:buSzPts val="1100"/>
              <a:buFont typeface="Arial"/>
              <a:buNone/>
            </a:pPr>
            <a:r>
              <a:rPr lang="en" sz="2000">
                <a:solidFill>
                  <a:schemeClr val="dk1"/>
                </a:solidFill>
              </a:rPr>
              <a:t>5HT2A antagonist</a:t>
            </a:r>
            <a:endParaRPr sz="2000">
              <a:solidFill>
                <a:schemeClr val="dk1"/>
              </a:solidFill>
            </a:endParaRPr>
          </a:p>
        </p:txBody>
      </p:sp>
      <p:sp>
        <p:nvSpPr>
          <p:cNvPr id="2333" name="Google Shape;2333;p184"/>
          <p:cNvSpPr txBox="1"/>
          <p:nvPr>
            <p:ph idx="4294967295" type="subTitle"/>
          </p:nvPr>
        </p:nvSpPr>
        <p:spPr>
          <a:xfrm>
            <a:off x="5709025" y="3332350"/>
            <a:ext cx="2183400" cy="512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1000"/>
              </a:spcAft>
              <a:buClr>
                <a:schemeClr val="dk1"/>
              </a:buClr>
              <a:buSzPts val="1100"/>
              <a:buFont typeface="Arial"/>
              <a:buNone/>
            </a:pPr>
            <a:r>
              <a:rPr lang="en" sz="2000">
                <a:solidFill>
                  <a:schemeClr val="dk1"/>
                </a:solidFill>
              </a:rPr>
              <a:t>D2 antagonist</a:t>
            </a:r>
            <a:endParaRPr sz="2000">
              <a:solidFill>
                <a:schemeClr val="dk1"/>
              </a:solidFill>
            </a:endParaRPr>
          </a:p>
        </p:txBody>
      </p:sp>
    </p:spTree>
  </p:cSld>
  <p:clrMapOvr>
    <a:masterClrMapping/>
  </p:clrMapOvr>
</p:sld>
</file>

<file path=ppt/slides/slide1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7" name="Shape 2337"/>
        <p:cNvGrpSpPr/>
        <p:nvPr/>
      </p:nvGrpSpPr>
      <p:grpSpPr>
        <a:xfrm>
          <a:off x="0" y="0"/>
          <a:ext cx="0" cy="0"/>
          <a:chOff x="0" y="0"/>
          <a:chExt cx="0" cy="0"/>
        </a:xfrm>
      </p:grpSpPr>
      <p:sp>
        <p:nvSpPr>
          <p:cNvPr id="2338" name="Google Shape;2338;p185"/>
          <p:cNvSpPr txBox="1"/>
          <p:nvPr/>
        </p:nvSpPr>
        <p:spPr>
          <a:xfrm>
            <a:off x="2707225" y="4804800"/>
            <a:ext cx="55455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t>Stahl’s Essential Psychopharmacology, 5th Edition, Page 217 clozapine</a:t>
            </a:r>
            <a:endParaRPr sz="1000"/>
          </a:p>
        </p:txBody>
      </p:sp>
      <p:pic>
        <p:nvPicPr>
          <p:cNvPr id="2339" name="Google Shape;2339;p185"/>
          <p:cNvPicPr preferRelativeResize="0"/>
          <p:nvPr/>
        </p:nvPicPr>
        <p:blipFill>
          <a:blip r:embed="rId3">
            <a:alphaModFix/>
          </a:blip>
          <a:stretch>
            <a:fillRect/>
          </a:stretch>
        </p:blipFill>
        <p:spPr>
          <a:xfrm>
            <a:off x="1454450" y="321750"/>
            <a:ext cx="5701705" cy="4500000"/>
          </a:xfrm>
          <a:prstGeom prst="rect">
            <a:avLst/>
          </a:prstGeom>
          <a:noFill/>
          <a:ln>
            <a:noFill/>
          </a:ln>
        </p:spPr>
      </p:pic>
      <p:cxnSp>
        <p:nvCxnSpPr>
          <p:cNvPr id="2340" name="Google Shape;2340;p185"/>
          <p:cNvCxnSpPr/>
          <p:nvPr/>
        </p:nvCxnSpPr>
        <p:spPr>
          <a:xfrm>
            <a:off x="3771200" y="1432575"/>
            <a:ext cx="1542900" cy="1581000"/>
          </a:xfrm>
          <a:prstGeom prst="straightConnector1">
            <a:avLst/>
          </a:prstGeom>
          <a:noFill/>
          <a:ln cap="flat" cmpd="sng" w="38100">
            <a:solidFill>
              <a:schemeClr val="lt1"/>
            </a:solidFill>
            <a:prstDash val="solid"/>
            <a:round/>
            <a:headEnd len="med" w="med" type="none"/>
            <a:tailEnd len="med" w="med" type="none"/>
          </a:ln>
        </p:spPr>
      </p:cxnSp>
      <p:sp>
        <p:nvSpPr>
          <p:cNvPr id="2341" name="Google Shape;2341;p185"/>
          <p:cNvSpPr txBox="1"/>
          <p:nvPr>
            <p:ph idx="4294967295" type="subTitle"/>
          </p:nvPr>
        </p:nvSpPr>
        <p:spPr>
          <a:xfrm>
            <a:off x="1137800" y="814900"/>
            <a:ext cx="3307200" cy="512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1000"/>
              </a:spcAft>
              <a:buClr>
                <a:schemeClr val="dk1"/>
              </a:buClr>
              <a:buSzPts val="1100"/>
              <a:buFont typeface="Arial"/>
              <a:buNone/>
            </a:pPr>
            <a:r>
              <a:rPr lang="en" sz="2000">
                <a:solidFill>
                  <a:schemeClr val="dk1"/>
                </a:solidFill>
              </a:rPr>
              <a:t>5HT2A antagonist</a:t>
            </a:r>
            <a:endParaRPr sz="2000">
              <a:solidFill>
                <a:schemeClr val="dk1"/>
              </a:solidFill>
            </a:endParaRPr>
          </a:p>
        </p:txBody>
      </p:sp>
      <p:sp>
        <p:nvSpPr>
          <p:cNvPr id="2342" name="Google Shape;2342;p185"/>
          <p:cNvSpPr txBox="1"/>
          <p:nvPr>
            <p:ph idx="4294967295" type="subTitle"/>
          </p:nvPr>
        </p:nvSpPr>
        <p:spPr>
          <a:xfrm>
            <a:off x="5588375" y="3013575"/>
            <a:ext cx="2183400" cy="512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1000"/>
              </a:spcAft>
              <a:buClr>
                <a:schemeClr val="dk1"/>
              </a:buClr>
              <a:buSzPts val="1100"/>
              <a:buFont typeface="Arial"/>
              <a:buNone/>
            </a:pPr>
            <a:r>
              <a:rPr lang="en" sz="2000">
                <a:solidFill>
                  <a:schemeClr val="dk1"/>
                </a:solidFill>
              </a:rPr>
              <a:t>D2 antagonist</a:t>
            </a:r>
            <a:endParaRPr sz="2000">
              <a:solidFill>
                <a:schemeClr val="dk1"/>
              </a:solidFill>
            </a:endParaRPr>
          </a:p>
        </p:txBody>
      </p:sp>
      <p:cxnSp>
        <p:nvCxnSpPr>
          <p:cNvPr id="2343" name="Google Shape;2343;p185"/>
          <p:cNvCxnSpPr/>
          <p:nvPr/>
        </p:nvCxnSpPr>
        <p:spPr>
          <a:xfrm flipH="1" rot="10800000">
            <a:off x="3294975" y="1394525"/>
            <a:ext cx="292200" cy="2901900"/>
          </a:xfrm>
          <a:prstGeom prst="straightConnector1">
            <a:avLst/>
          </a:prstGeom>
          <a:noFill/>
          <a:ln cap="flat" cmpd="sng" w="38100">
            <a:solidFill>
              <a:srgbClr val="00FF00"/>
            </a:solidFill>
            <a:prstDash val="solid"/>
            <a:round/>
            <a:headEnd len="med" w="med" type="none"/>
            <a:tailEnd len="med" w="med" type="none"/>
          </a:ln>
        </p:spPr>
      </p:cxnSp>
      <p:cxnSp>
        <p:nvCxnSpPr>
          <p:cNvPr id="2344" name="Google Shape;2344;p185"/>
          <p:cNvCxnSpPr/>
          <p:nvPr/>
        </p:nvCxnSpPr>
        <p:spPr>
          <a:xfrm rot="10800000">
            <a:off x="5479250" y="3210488"/>
            <a:ext cx="348000" cy="1173600"/>
          </a:xfrm>
          <a:prstGeom prst="straightConnector1">
            <a:avLst/>
          </a:prstGeom>
          <a:noFill/>
          <a:ln cap="flat" cmpd="sng" w="38100">
            <a:solidFill>
              <a:srgbClr val="00FF00"/>
            </a:solidFill>
            <a:prstDash val="solid"/>
            <a:round/>
            <a:headEnd len="med" w="med" type="none"/>
            <a:tailEnd len="med" w="med" type="none"/>
          </a:ln>
        </p:spPr>
      </p:cxnSp>
    </p:spTree>
  </p:cSld>
  <p:clrMapOvr>
    <a:masterClrMapping/>
  </p:clrMapOvr>
</p:sld>
</file>

<file path=ppt/slides/slide1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8" name="Shape 2348"/>
        <p:cNvGrpSpPr/>
        <p:nvPr/>
      </p:nvGrpSpPr>
      <p:grpSpPr>
        <a:xfrm>
          <a:off x="0" y="0"/>
          <a:ext cx="0" cy="0"/>
          <a:chOff x="0" y="0"/>
          <a:chExt cx="0" cy="0"/>
        </a:xfrm>
      </p:grpSpPr>
      <p:pic>
        <p:nvPicPr>
          <p:cNvPr id="2349" name="Google Shape;2349;p186"/>
          <p:cNvPicPr preferRelativeResize="0"/>
          <p:nvPr/>
        </p:nvPicPr>
        <p:blipFill>
          <a:blip r:embed="rId3">
            <a:alphaModFix/>
          </a:blip>
          <a:stretch>
            <a:fillRect/>
          </a:stretch>
        </p:blipFill>
        <p:spPr>
          <a:xfrm>
            <a:off x="2062188" y="469900"/>
            <a:ext cx="5108515" cy="4500001"/>
          </a:xfrm>
          <a:prstGeom prst="rect">
            <a:avLst/>
          </a:prstGeom>
          <a:noFill/>
          <a:ln>
            <a:noFill/>
          </a:ln>
        </p:spPr>
      </p:pic>
      <p:sp>
        <p:nvSpPr>
          <p:cNvPr id="2350" name="Google Shape;2350;p186"/>
          <p:cNvSpPr txBox="1"/>
          <p:nvPr/>
        </p:nvSpPr>
        <p:spPr>
          <a:xfrm>
            <a:off x="2707225" y="4804800"/>
            <a:ext cx="55455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t>Stahl’s Essential Psychopharmacology, 5th Edition, Page 218 olanzapine</a:t>
            </a:r>
            <a:endParaRPr sz="1000"/>
          </a:p>
        </p:txBody>
      </p:sp>
      <p:cxnSp>
        <p:nvCxnSpPr>
          <p:cNvPr id="2351" name="Google Shape;2351;p186"/>
          <p:cNvCxnSpPr/>
          <p:nvPr/>
        </p:nvCxnSpPr>
        <p:spPr>
          <a:xfrm>
            <a:off x="3771200" y="1432575"/>
            <a:ext cx="1542900" cy="1581000"/>
          </a:xfrm>
          <a:prstGeom prst="straightConnector1">
            <a:avLst/>
          </a:prstGeom>
          <a:noFill/>
          <a:ln cap="flat" cmpd="sng" w="38100">
            <a:solidFill>
              <a:schemeClr val="lt1"/>
            </a:solidFill>
            <a:prstDash val="solid"/>
            <a:round/>
            <a:headEnd len="med" w="med" type="none"/>
            <a:tailEnd len="med" w="med" type="none"/>
          </a:ln>
        </p:spPr>
      </p:cxnSp>
      <p:cxnSp>
        <p:nvCxnSpPr>
          <p:cNvPr id="2352" name="Google Shape;2352;p186"/>
          <p:cNvCxnSpPr/>
          <p:nvPr/>
        </p:nvCxnSpPr>
        <p:spPr>
          <a:xfrm flipH="1" rot="10800000">
            <a:off x="2793325" y="1394475"/>
            <a:ext cx="793800" cy="2857500"/>
          </a:xfrm>
          <a:prstGeom prst="straightConnector1">
            <a:avLst/>
          </a:prstGeom>
          <a:noFill/>
          <a:ln cap="flat" cmpd="sng" w="38100">
            <a:solidFill>
              <a:srgbClr val="00FF00"/>
            </a:solidFill>
            <a:prstDash val="solid"/>
            <a:round/>
            <a:headEnd len="med" w="med" type="none"/>
            <a:tailEnd len="med" w="med" type="none"/>
          </a:ln>
        </p:spPr>
      </p:cxnSp>
      <p:cxnSp>
        <p:nvCxnSpPr>
          <p:cNvPr id="2353" name="Google Shape;2353;p186"/>
          <p:cNvCxnSpPr/>
          <p:nvPr/>
        </p:nvCxnSpPr>
        <p:spPr>
          <a:xfrm flipH="1" rot="10800000">
            <a:off x="4082375" y="3331225"/>
            <a:ext cx="1308000" cy="990600"/>
          </a:xfrm>
          <a:prstGeom prst="straightConnector1">
            <a:avLst/>
          </a:prstGeom>
          <a:noFill/>
          <a:ln cap="flat" cmpd="sng" w="38100">
            <a:solidFill>
              <a:srgbClr val="00FF00"/>
            </a:solidFill>
            <a:prstDash val="solid"/>
            <a:round/>
            <a:headEnd len="med" w="med" type="none"/>
            <a:tailEnd len="med" w="med" type="none"/>
          </a:ln>
        </p:spPr>
      </p:cxnSp>
      <p:sp>
        <p:nvSpPr>
          <p:cNvPr id="2354" name="Google Shape;2354;p186"/>
          <p:cNvSpPr txBox="1"/>
          <p:nvPr>
            <p:ph idx="4294967295" type="subTitle"/>
          </p:nvPr>
        </p:nvSpPr>
        <p:spPr>
          <a:xfrm>
            <a:off x="1083250" y="767925"/>
            <a:ext cx="3307200" cy="512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1000"/>
              </a:spcAft>
              <a:buClr>
                <a:schemeClr val="dk1"/>
              </a:buClr>
              <a:buSzPts val="1100"/>
              <a:buFont typeface="Arial"/>
              <a:buNone/>
            </a:pPr>
            <a:r>
              <a:rPr lang="en" sz="2000">
                <a:solidFill>
                  <a:schemeClr val="dk1"/>
                </a:solidFill>
              </a:rPr>
              <a:t>5HT2A antagonist</a:t>
            </a:r>
            <a:endParaRPr sz="2000">
              <a:solidFill>
                <a:schemeClr val="dk1"/>
              </a:solidFill>
            </a:endParaRPr>
          </a:p>
        </p:txBody>
      </p:sp>
      <p:sp>
        <p:nvSpPr>
          <p:cNvPr id="2355" name="Google Shape;2355;p186"/>
          <p:cNvSpPr txBox="1"/>
          <p:nvPr>
            <p:ph idx="4294967295" type="subTitle"/>
          </p:nvPr>
        </p:nvSpPr>
        <p:spPr>
          <a:xfrm>
            <a:off x="5651875" y="3281550"/>
            <a:ext cx="2183400" cy="512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1000"/>
              </a:spcAft>
              <a:buClr>
                <a:schemeClr val="dk1"/>
              </a:buClr>
              <a:buSzPts val="1100"/>
              <a:buFont typeface="Arial"/>
              <a:buNone/>
            </a:pPr>
            <a:r>
              <a:rPr lang="en" sz="2000">
                <a:solidFill>
                  <a:schemeClr val="dk1"/>
                </a:solidFill>
              </a:rPr>
              <a:t>D2 antagonist</a:t>
            </a:r>
            <a:endParaRPr sz="2000">
              <a:solidFill>
                <a:schemeClr val="dk1"/>
              </a:solidFill>
            </a:endParaRPr>
          </a:p>
        </p:txBody>
      </p:sp>
    </p:spTree>
  </p:cSld>
  <p:clrMapOvr>
    <a:masterClrMapping/>
  </p:clrMapOvr>
</p:sld>
</file>

<file path=ppt/slides/slide1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9" name="Shape 2359"/>
        <p:cNvGrpSpPr/>
        <p:nvPr/>
      </p:nvGrpSpPr>
      <p:grpSpPr>
        <a:xfrm>
          <a:off x="0" y="0"/>
          <a:ext cx="0" cy="0"/>
          <a:chOff x="0" y="0"/>
          <a:chExt cx="0" cy="0"/>
        </a:xfrm>
      </p:grpSpPr>
      <p:pic>
        <p:nvPicPr>
          <p:cNvPr id="2360" name="Google Shape;2360;p187"/>
          <p:cNvPicPr preferRelativeResize="0"/>
          <p:nvPr/>
        </p:nvPicPr>
        <p:blipFill>
          <a:blip r:embed="rId3">
            <a:alphaModFix/>
          </a:blip>
          <a:stretch>
            <a:fillRect/>
          </a:stretch>
        </p:blipFill>
        <p:spPr>
          <a:xfrm>
            <a:off x="1758250" y="471575"/>
            <a:ext cx="5441951" cy="4529550"/>
          </a:xfrm>
          <a:prstGeom prst="rect">
            <a:avLst/>
          </a:prstGeom>
          <a:noFill/>
          <a:ln>
            <a:noFill/>
          </a:ln>
        </p:spPr>
      </p:pic>
      <p:sp>
        <p:nvSpPr>
          <p:cNvPr id="2361" name="Google Shape;2361;p187"/>
          <p:cNvSpPr txBox="1"/>
          <p:nvPr/>
        </p:nvSpPr>
        <p:spPr>
          <a:xfrm>
            <a:off x="2707225" y="4804800"/>
            <a:ext cx="55455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t>Stahl’s Essential Psychopharmacology, 5th Edition, Pages 219-220 quetiapine</a:t>
            </a:r>
            <a:endParaRPr sz="1000"/>
          </a:p>
        </p:txBody>
      </p:sp>
      <p:cxnSp>
        <p:nvCxnSpPr>
          <p:cNvPr id="2362" name="Google Shape;2362;p187"/>
          <p:cNvCxnSpPr/>
          <p:nvPr/>
        </p:nvCxnSpPr>
        <p:spPr>
          <a:xfrm>
            <a:off x="3771200" y="1432575"/>
            <a:ext cx="1625700" cy="1625700"/>
          </a:xfrm>
          <a:prstGeom prst="straightConnector1">
            <a:avLst/>
          </a:prstGeom>
          <a:noFill/>
          <a:ln cap="flat" cmpd="sng" w="38100">
            <a:solidFill>
              <a:schemeClr val="lt1"/>
            </a:solidFill>
            <a:prstDash val="solid"/>
            <a:round/>
            <a:headEnd len="med" w="med" type="none"/>
            <a:tailEnd len="med" w="med" type="none"/>
          </a:ln>
        </p:spPr>
      </p:cxnSp>
      <p:cxnSp>
        <p:nvCxnSpPr>
          <p:cNvPr id="2363" name="Google Shape;2363;p187"/>
          <p:cNvCxnSpPr/>
          <p:nvPr/>
        </p:nvCxnSpPr>
        <p:spPr>
          <a:xfrm flipH="1" rot="10800000">
            <a:off x="3542625" y="1394575"/>
            <a:ext cx="44400" cy="2908200"/>
          </a:xfrm>
          <a:prstGeom prst="straightConnector1">
            <a:avLst/>
          </a:prstGeom>
          <a:noFill/>
          <a:ln cap="flat" cmpd="sng" w="38100">
            <a:solidFill>
              <a:srgbClr val="00FF00"/>
            </a:solidFill>
            <a:prstDash val="solid"/>
            <a:round/>
            <a:headEnd len="med" w="med" type="none"/>
            <a:tailEnd len="med" w="med" type="none"/>
          </a:ln>
        </p:spPr>
      </p:cxnSp>
      <p:cxnSp>
        <p:nvCxnSpPr>
          <p:cNvPr id="2364" name="Google Shape;2364;p187"/>
          <p:cNvCxnSpPr/>
          <p:nvPr/>
        </p:nvCxnSpPr>
        <p:spPr>
          <a:xfrm rot="10800000">
            <a:off x="5599875" y="3318475"/>
            <a:ext cx="19200" cy="984300"/>
          </a:xfrm>
          <a:prstGeom prst="straightConnector1">
            <a:avLst/>
          </a:prstGeom>
          <a:noFill/>
          <a:ln cap="flat" cmpd="sng" w="38100">
            <a:solidFill>
              <a:srgbClr val="00FF00"/>
            </a:solidFill>
            <a:prstDash val="solid"/>
            <a:round/>
            <a:headEnd len="med" w="med" type="none"/>
            <a:tailEnd len="med" w="med" type="none"/>
          </a:ln>
        </p:spPr>
      </p:cxnSp>
      <p:sp>
        <p:nvSpPr>
          <p:cNvPr id="2365" name="Google Shape;2365;p187"/>
          <p:cNvSpPr txBox="1"/>
          <p:nvPr>
            <p:ph idx="4294967295" type="subTitle"/>
          </p:nvPr>
        </p:nvSpPr>
        <p:spPr>
          <a:xfrm>
            <a:off x="1045150" y="920475"/>
            <a:ext cx="3307200" cy="512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1000"/>
              </a:spcAft>
              <a:buClr>
                <a:schemeClr val="dk1"/>
              </a:buClr>
              <a:buSzPts val="1100"/>
              <a:buFont typeface="Arial"/>
              <a:buNone/>
            </a:pPr>
            <a:r>
              <a:rPr lang="en" sz="2000">
                <a:solidFill>
                  <a:schemeClr val="dk1"/>
                </a:solidFill>
              </a:rPr>
              <a:t>5HT2A antagonist</a:t>
            </a:r>
            <a:endParaRPr sz="2000">
              <a:solidFill>
                <a:schemeClr val="dk1"/>
              </a:solidFill>
            </a:endParaRPr>
          </a:p>
        </p:txBody>
      </p:sp>
      <p:sp>
        <p:nvSpPr>
          <p:cNvPr id="2366" name="Google Shape;2366;p187"/>
          <p:cNvSpPr txBox="1"/>
          <p:nvPr>
            <p:ph idx="4294967295" type="subTitle"/>
          </p:nvPr>
        </p:nvSpPr>
        <p:spPr>
          <a:xfrm>
            <a:off x="5740775" y="3205350"/>
            <a:ext cx="2183400" cy="512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1000"/>
              </a:spcAft>
              <a:buClr>
                <a:schemeClr val="dk1"/>
              </a:buClr>
              <a:buSzPts val="1100"/>
              <a:buFont typeface="Arial"/>
              <a:buNone/>
            </a:pPr>
            <a:r>
              <a:rPr lang="en" sz="2000">
                <a:solidFill>
                  <a:schemeClr val="dk1"/>
                </a:solidFill>
              </a:rPr>
              <a:t>D2 antagonist</a:t>
            </a:r>
            <a:endParaRPr sz="2000">
              <a:solidFill>
                <a:schemeClr val="dk1"/>
              </a:solidFill>
            </a:endParaRPr>
          </a:p>
        </p:txBody>
      </p:sp>
    </p:spTree>
  </p:cSld>
  <p:clrMapOvr>
    <a:masterClrMapping/>
  </p:clrMapOvr>
</p:sld>
</file>

<file path=ppt/slides/slide1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0" name="Shape 2370"/>
        <p:cNvGrpSpPr/>
        <p:nvPr/>
      </p:nvGrpSpPr>
      <p:grpSpPr>
        <a:xfrm>
          <a:off x="0" y="0"/>
          <a:ext cx="0" cy="0"/>
          <a:chOff x="0" y="0"/>
          <a:chExt cx="0" cy="0"/>
        </a:xfrm>
      </p:grpSpPr>
      <p:pic>
        <p:nvPicPr>
          <p:cNvPr id="2371" name="Google Shape;2371;p188"/>
          <p:cNvPicPr preferRelativeResize="0"/>
          <p:nvPr/>
        </p:nvPicPr>
        <p:blipFill>
          <a:blip r:embed="rId3">
            <a:alphaModFix/>
          </a:blip>
          <a:stretch>
            <a:fillRect/>
          </a:stretch>
        </p:blipFill>
        <p:spPr>
          <a:xfrm>
            <a:off x="520000" y="282075"/>
            <a:ext cx="6858700" cy="4671725"/>
          </a:xfrm>
          <a:prstGeom prst="rect">
            <a:avLst/>
          </a:prstGeom>
          <a:noFill/>
          <a:ln>
            <a:noFill/>
          </a:ln>
        </p:spPr>
      </p:pic>
      <p:sp>
        <p:nvSpPr>
          <p:cNvPr id="2372" name="Google Shape;2372;p188"/>
          <p:cNvSpPr txBox="1"/>
          <p:nvPr/>
        </p:nvSpPr>
        <p:spPr>
          <a:xfrm>
            <a:off x="2707225" y="4804800"/>
            <a:ext cx="55455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t>Stahl’s Essential Psychopharmacology, 5th Edition, Page 220 asenapine</a:t>
            </a:r>
            <a:endParaRPr sz="1000"/>
          </a:p>
        </p:txBody>
      </p:sp>
      <p:cxnSp>
        <p:nvCxnSpPr>
          <p:cNvPr id="2373" name="Google Shape;2373;p188"/>
          <p:cNvCxnSpPr/>
          <p:nvPr/>
        </p:nvCxnSpPr>
        <p:spPr>
          <a:xfrm>
            <a:off x="4279200" y="1089675"/>
            <a:ext cx="1181100" cy="1841400"/>
          </a:xfrm>
          <a:prstGeom prst="straightConnector1">
            <a:avLst/>
          </a:prstGeom>
          <a:noFill/>
          <a:ln cap="flat" cmpd="sng" w="38100">
            <a:solidFill>
              <a:schemeClr val="lt1"/>
            </a:solidFill>
            <a:prstDash val="solid"/>
            <a:round/>
            <a:headEnd len="med" w="med" type="none"/>
            <a:tailEnd len="med" w="med" type="none"/>
          </a:ln>
        </p:spPr>
      </p:cxnSp>
      <p:sp>
        <p:nvSpPr>
          <p:cNvPr id="2374" name="Google Shape;2374;p188"/>
          <p:cNvSpPr txBox="1"/>
          <p:nvPr>
            <p:ph idx="4294967295" type="subTitle"/>
          </p:nvPr>
        </p:nvSpPr>
        <p:spPr>
          <a:xfrm>
            <a:off x="1546800" y="160850"/>
            <a:ext cx="3307200" cy="512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1000"/>
              </a:spcAft>
              <a:buClr>
                <a:schemeClr val="dk1"/>
              </a:buClr>
              <a:buSzPts val="1100"/>
              <a:buFont typeface="Arial"/>
              <a:buNone/>
            </a:pPr>
            <a:r>
              <a:rPr lang="en" sz="2000">
                <a:solidFill>
                  <a:schemeClr val="dk1"/>
                </a:solidFill>
              </a:rPr>
              <a:t>5HT2A antagonist</a:t>
            </a:r>
            <a:endParaRPr sz="2000">
              <a:solidFill>
                <a:schemeClr val="dk1"/>
              </a:solidFill>
            </a:endParaRPr>
          </a:p>
        </p:txBody>
      </p:sp>
      <p:sp>
        <p:nvSpPr>
          <p:cNvPr id="2375" name="Google Shape;2375;p188"/>
          <p:cNvSpPr txBox="1"/>
          <p:nvPr>
            <p:ph idx="4294967295" type="subTitle"/>
          </p:nvPr>
        </p:nvSpPr>
        <p:spPr>
          <a:xfrm>
            <a:off x="6096375" y="3205350"/>
            <a:ext cx="2183400" cy="512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1000"/>
              </a:spcAft>
              <a:buClr>
                <a:schemeClr val="dk1"/>
              </a:buClr>
              <a:buSzPts val="1100"/>
              <a:buFont typeface="Arial"/>
              <a:buNone/>
            </a:pPr>
            <a:r>
              <a:rPr lang="en" sz="2000">
                <a:solidFill>
                  <a:schemeClr val="dk1"/>
                </a:solidFill>
              </a:rPr>
              <a:t>D2 antagonist</a:t>
            </a:r>
            <a:endParaRPr sz="2000">
              <a:solidFill>
                <a:schemeClr val="dk1"/>
              </a:solidFill>
            </a:endParaRPr>
          </a:p>
        </p:txBody>
      </p:sp>
      <p:cxnSp>
        <p:nvCxnSpPr>
          <p:cNvPr id="2376" name="Google Shape;2376;p188"/>
          <p:cNvCxnSpPr/>
          <p:nvPr/>
        </p:nvCxnSpPr>
        <p:spPr>
          <a:xfrm flipH="1" rot="10800000">
            <a:off x="1345525" y="1394525"/>
            <a:ext cx="2241600" cy="2940000"/>
          </a:xfrm>
          <a:prstGeom prst="straightConnector1">
            <a:avLst/>
          </a:prstGeom>
          <a:noFill/>
          <a:ln cap="flat" cmpd="sng" w="38100">
            <a:solidFill>
              <a:srgbClr val="00FF00"/>
            </a:solidFill>
            <a:prstDash val="solid"/>
            <a:round/>
            <a:headEnd len="med" w="med" type="none"/>
            <a:tailEnd len="med" w="med" type="none"/>
          </a:ln>
        </p:spPr>
      </p:cxnSp>
      <p:cxnSp>
        <p:nvCxnSpPr>
          <p:cNvPr id="2377" name="Google Shape;2377;p188"/>
          <p:cNvCxnSpPr/>
          <p:nvPr/>
        </p:nvCxnSpPr>
        <p:spPr>
          <a:xfrm flipH="1" rot="10800000">
            <a:off x="2298025" y="3261575"/>
            <a:ext cx="3390900" cy="1015800"/>
          </a:xfrm>
          <a:prstGeom prst="straightConnector1">
            <a:avLst/>
          </a:prstGeom>
          <a:noFill/>
          <a:ln cap="flat" cmpd="sng" w="38100">
            <a:solidFill>
              <a:srgbClr val="00FF00"/>
            </a:solidFill>
            <a:prstDash val="solid"/>
            <a:round/>
            <a:headEnd len="med" w="med" type="none"/>
            <a:tailEnd len="med" w="med" type="none"/>
          </a:ln>
        </p:spPr>
      </p:cxnSp>
    </p:spTree>
  </p:cSld>
  <p:clrMapOvr>
    <a:masterClrMapping/>
  </p:clrMapOvr>
</p:sld>
</file>

<file path=ppt/slides/slide1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1" name="Shape 2381"/>
        <p:cNvGrpSpPr/>
        <p:nvPr/>
      </p:nvGrpSpPr>
      <p:grpSpPr>
        <a:xfrm>
          <a:off x="0" y="0"/>
          <a:ext cx="0" cy="0"/>
          <a:chOff x="0" y="0"/>
          <a:chExt cx="0" cy="0"/>
        </a:xfrm>
      </p:grpSpPr>
      <p:pic>
        <p:nvPicPr>
          <p:cNvPr id="2382" name="Google Shape;2382;p189"/>
          <p:cNvPicPr preferRelativeResize="0"/>
          <p:nvPr/>
        </p:nvPicPr>
        <p:blipFill>
          <a:blip r:embed="rId3">
            <a:alphaModFix/>
          </a:blip>
          <a:stretch>
            <a:fillRect/>
          </a:stretch>
        </p:blipFill>
        <p:spPr>
          <a:xfrm>
            <a:off x="1885250" y="479200"/>
            <a:ext cx="5067476" cy="4726199"/>
          </a:xfrm>
          <a:prstGeom prst="rect">
            <a:avLst/>
          </a:prstGeom>
          <a:noFill/>
          <a:ln>
            <a:noFill/>
          </a:ln>
        </p:spPr>
      </p:pic>
      <p:sp>
        <p:nvSpPr>
          <p:cNvPr id="2383" name="Google Shape;2383;p189"/>
          <p:cNvSpPr txBox="1"/>
          <p:nvPr/>
        </p:nvSpPr>
        <p:spPr>
          <a:xfrm>
            <a:off x="2707225" y="4957200"/>
            <a:ext cx="55455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t>Stahl’s Essential Psychopharmacology, 5th Edition, Page 222 risperidone</a:t>
            </a:r>
            <a:endParaRPr sz="1000"/>
          </a:p>
        </p:txBody>
      </p:sp>
      <p:cxnSp>
        <p:nvCxnSpPr>
          <p:cNvPr id="2384" name="Google Shape;2384;p189"/>
          <p:cNvCxnSpPr/>
          <p:nvPr/>
        </p:nvCxnSpPr>
        <p:spPr>
          <a:xfrm>
            <a:off x="3745800" y="1426225"/>
            <a:ext cx="1632000" cy="1625700"/>
          </a:xfrm>
          <a:prstGeom prst="straightConnector1">
            <a:avLst/>
          </a:prstGeom>
          <a:noFill/>
          <a:ln cap="flat" cmpd="sng" w="38100">
            <a:solidFill>
              <a:schemeClr val="lt1"/>
            </a:solidFill>
            <a:prstDash val="solid"/>
            <a:round/>
            <a:headEnd len="med" w="med" type="none"/>
            <a:tailEnd len="med" w="med" type="none"/>
          </a:ln>
        </p:spPr>
      </p:cxnSp>
      <p:sp>
        <p:nvSpPr>
          <p:cNvPr id="2385" name="Google Shape;2385;p189"/>
          <p:cNvSpPr txBox="1"/>
          <p:nvPr>
            <p:ph idx="4294967295" type="subTitle"/>
          </p:nvPr>
        </p:nvSpPr>
        <p:spPr>
          <a:xfrm>
            <a:off x="753050" y="637100"/>
            <a:ext cx="3307200" cy="512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1000"/>
              </a:spcAft>
              <a:buClr>
                <a:schemeClr val="dk1"/>
              </a:buClr>
              <a:buSzPts val="1100"/>
              <a:buFont typeface="Arial"/>
              <a:buNone/>
            </a:pPr>
            <a:r>
              <a:rPr lang="en" sz="2000">
                <a:solidFill>
                  <a:schemeClr val="dk1"/>
                </a:solidFill>
              </a:rPr>
              <a:t>5HT2A antagonist</a:t>
            </a:r>
            <a:endParaRPr sz="2000">
              <a:solidFill>
                <a:schemeClr val="dk1"/>
              </a:solidFill>
            </a:endParaRPr>
          </a:p>
        </p:txBody>
      </p:sp>
      <p:sp>
        <p:nvSpPr>
          <p:cNvPr id="2386" name="Google Shape;2386;p189"/>
          <p:cNvSpPr txBox="1"/>
          <p:nvPr>
            <p:ph idx="4294967295" type="subTitle"/>
          </p:nvPr>
        </p:nvSpPr>
        <p:spPr>
          <a:xfrm>
            <a:off x="5874125" y="3256150"/>
            <a:ext cx="2183400" cy="512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1000"/>
              </a:spcAft>
              <a:buClr>
                <a:schemeClr val="dk1"/>
              </a:buClr>
              <a:buSzPts val="1100"/>
              <a:buFont typeface="Arial"/>
              <a:buNone/>
            </a:pPr>
            <a:r>
              <a:rPr lang="en" sz="2000">
                <a:solidFill>
                  <a:schemeClr val="dk1"/>
                </a:solidFill>
              </a:rPr>
              <a:t>D2 antagonist</a:t>
            </a:r>
            <a:endParaRPr sz="2000">
              <a:solidFill>
                <a:schemeClr val="dk1"/>
              </a:solidFill>
            </a:endParaRPr>
          </a:p>
        </p:txBody>
      </p:sp>
      <p:cxnSp>
        <p:nvCxnSpPr>
          <p:cNvPr id="2387" name="Google Shape;2387;p189"/>
          <p:cNvCxnSpPr/>
          <p:nvPr/>
        </p:nvCxnSpPr>
        <p:spPr>
          <a:xfrm flipH="1" rot="10800000">
            <a:off x="2272625" y="1394425"/>
            <a:ext cx="1314600" cy="3079800"/>
          </a:xfrm>
          <a:prstGeom prst="straightConnector1">
            <a:avLst/>
          </a:prstGeom>
          <a:noFill/>
          <a:ln cap="flat" cmpd="sng" w="38100">
            <a:solidFill>
              <a:srgbClr val="00FF00"/>
            </a:solidFill>
            <a:prstDash val="solid"/>
            <a:round/>
            <a:headEnd len="med" w="med" type="none"/>
            <a:tailEnd len="med" w="med" type="none"/>
          </a:ln>
        </p:spPr>
      </p:cxnSp>
      <p:cxnSp>
        <p:nvCxnSpPr>
          <p:cNvPr id="2388" name="Google Shape;2388;p189"/>
          <p:cNvCxnSpPr/>
          <p:nvPr/>
        </p:nvCxnSpPr>
        <p:spPr>
          <a:xfrm flipH="1" rot="10800000">
            <a:off x="2532975" y="3261725"/>
            <a:ext cx="3156000" cy="1263300"/>
          </a:xfrm>
          <a:prstGeom prst="straightConnector1">
            <a:avLst/>
          </a:prstGeom>
          <a:noFill/>
          <a:ln cap="flat" cmpd="sng" w="38100">
            <a:solidFill>
              <a:srgbClr val="00FF00"/>
            </a:solidFill>
            <a:prstDash val="solid"/>
            <a:round/>
            <a:headEnd len="med" w="med" type="none"/>
            <a:tailEnd len="med" w="med" type="none"/>
          </a:ln>
        </p:spPr>
      </p:cxnSp>
    </p:spTree>
  </p:cSld>
  <p:clrMapOvr>
    <a:masterClrMapping/>
  </p:clrMapOvr>
</p:sld>
</file>

<file path=ppt/slides/slide1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2" name="Shape 2392"/>
        <p:cNvGrpSpPr/>
        <p:nvPr/>
      </p:nvGrpSpPr>
      <p:grpSpPr>
        <a:xfrm>
          <a:off x="0" y="0"/>
          <a:ext cx="0" cy="0"/>
          <a:chOff x="0" y="0"/>
          <a:chExt cx="0" cy="0"/>
        </a:xfrm>
      </p:grpSpPr>
      <p:sp>
        <p:nvSpPr>
          <p:cNvPr id="2393" name="Google Shape;2393;p190"/>
          <p:cNvSpPr txBox="1"/>
          <p:nvPr/>
        </p:nvSpPr>
        <p:spPr>
          <a:xfrm>
            <a:off x="2707225" y="4804800"/>
            <a:ext cx="55455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t>Stahl’s Essential Psychopharmacology, 5th Edition, Page 223 paliperidone</a:t>
            </a:r>
            <a:endParaRPr sz="1000"/>
          </a:p>
        </p:txBody>
      </p:sp>
      <p:pic>
        <p:nvPicPr>
          <p:cNvPr id="2394" name="Google Shape;2394;p190"/>
          <p:cNvPicPr preferRelativeResize="0"/>
          <p:nvPr/>
        </p:nvPicPr>
        <p:blipFill>
          <a:blip r:embed="rId3">
            <a:alphaModFix/>
          </a:blip>
          <a:stretch>
            <a:fillRect/>
          </a:stretch>
        </p:blipFill>
        <p:spPr>
          <a:xfrm>
            <a:off x="1929699" y="477087"/>
            <a:ext cx="4817424" cy="4087725"/>
          </a:xfrm>
          <a:prstGeom prst="rect">
            <a:avLst/>
          </a:prstGeom>
          <a:noFill/>
          <a:ln>
            <a:noFill/>
          </a:ln>
        </p:spPr>
      </p:pic>
      <p:cxnSp>
        <p:nvCxnSpPr>
          <p:cNvPr id="2395" name="Google Shape;2395;p190"/>
          <p:cNvCxnSpPr/>
          <p:nvPr/>
        </p:nvCxnSpPr>
        <p:spPr>
          <a:xfrm>
            <a:off x="3745800" y="1426225"/>
            <a:ext cx="1632000" cy="1625700"/>
          </a:xfrm>
          <a:prstGeom prst="straightConnector1">
            <a:avLst/>
          </a:prstGeom>
          <a:noFill/>
          <a:ln cap="flat" cmpd="sng" w="38100">
            <a:solidFill>
              <a:schemeClr val="lt1"/>
            </a:solidFill>
            <a:prstDash val="solid"/>
            <a:round/>
            <a:headEnd len="med" w="med" type="none"/>
            <a:tailEnd len="med" w="med" type="none"/>
          </a:ln>
        </p:spPr>
      </p:cxnSp>
      <p:cxnSp>
        <p:nvCxnSpPr>
          <p:cNvPr id="2396" name="Google Shape;2396;p190"/>
          <p:cNvCxnSpPr/>
          <p:nvPr/>
        </p:nvCxnSpPr>
        <p:spPr>
          <a:xfrm flipH="1" rot="10800000">
            <a:off x="2704425" y="1394375"/>
            <a:ext cx="882900" cy="2730600"/>
          </a:xfrm>
          <a:prstGeom prst="straightConnector1">
            <a:avLst/>
          </a:prstGeom>
          <a:noFill/>
          <a:ln cap="flat" cmpd="sng" w="38100">
            <a:solidFill>
              <a:srgbClr val="00FF00"/>
            </a:solidFill>
            <a:prstDash val="solid"/>
            <a:round/>
            <a:headEnd len="med" w="med" type="none"/>
            <a:tailEnd len="med" w="med" type="none"/>
          </a:ln>
        </p:spPr>
      </p:cxnSp>
      <p:cxnSp>
        <p:nvCxnSpPr>
          <p:cNvPr id="2397" name="Google Shape;2397;p190"/>
          <p:cNvCxnSpPr/>
          <p:nvPr/>
        </p:nvCxnSpPr>
        <p:spPr>
          <a:xfrm flipH="1" rot="10800000">
            <a:off x="3929975" y="3445425"/>
            <a:ext cx="1752600" cy="597000"/>
          </a:xfrm>
          <a:prstGeom prst="straightConnector1">
            <a:avLst/>
          </a:prstGeom>
          <a:noFill/>
          <a:ln cap="flat" cmpd="sng" w="38100">
            <a:solidFill>
              <a:srgbClr val="00FF00"/>
            </a:solidFill>
            <a:prstDash val="solid"/>
            <a:round/>
            <a:headEnd len="med" w="med" type="none"/>
            <a:tailEnd len="med" w="med" type="none"/>
          </a:ln>
        </p:spPr>
      </p:cxnSp>
      <p:sp>
        <p:nvSpPr>
          <p:cNvPr id="2398" name="Google Shape;2398;p190"/>
          <p:cNvSpPr txBox="1"/>
          <p:nvPr>
            <p:ph idx="4294967295" type="subTitle"/>
          </p:nvPr>
        </p:nvSpPr>
        <p:spPr>
          <a:xfrm>
            <a:off x="1095950" y="618050"/>
            <a:ext cx="3307200" cy="512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1000"/>
              </a:spcAft>
              <a:buClr>
                <a:schemeClr val="dk1"/>
              </a:buClr>
              <a:buSzPts val="1100"/>
              <a:buFont typeface="Arial"/>
              <a:buNone/>
            </a:pPr>
            <a:r>
              <a:rPr lang="en" sz="2000">
                <a:solidFill>
                  <a:schemeClr val="dk1"/>
                </a:solidFill>
              </a:rPr>
              <a:t>5HT2A antagonist</a:t>
            </a:r>
            <a:endParaRPr sz="2000">
              <a:solidFill>
                <a:schemeClr val="dk1"/>
              </a:solidFill>
            </a:endParaRPr>
          </a:p>
        </p:txBody>
      </p:sp>
      <p:sp>
        <p:nvSpPr>
          <p:cNvPr id="2399" name="Google Shape;2399;p190"/>
          <p:cNvSpPr txBox="1"/>
          <p:nvPr>
            <p:ph idx="4294967295" type="subTitle"/>
          </p:nvPr>
        </p:nvSpPr>
        <p:spPr>
          <a:xfrm>
            <a:off x="5874125" y="3256150"/>
            <a:ext cx="2183400" cy="512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1000"/>
              </a:spcAft>
              <a:buClr>
                <a:schemeClr val="dk1"/>
              </a:buClr>
              <a:buSzPts val="1100"/>
              <a:buFont typeface="Arial"/>
              <a:buNone/>
            </a:pPr>
            <a:r>
              <a:rPr lang="en" sz="2000">
                <a:solidFill>
                  <a:schemeClr val="dk1"/>
                </a:solidFill>
              </a:rPr>
              <a:t>D2 antagonist</a:t>
            </a:r>
            <a:endParaRPr sz="2000">
              <a:solidFill>
                <a:schemeClr val="dk1"/>
              </a:solidFill>
            </a:endParaRPr>
          </a:p>
        </p:txBody>
      </p:sp>
    </p:spTree>
  </p:cSld>
  <p:clrMapOvr>
    <a:masterClrMapping/>
  </p:clrMapOvr>
</p:sld>
</file>

<file path=ppt/slides/slide1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3" name="Shape 2403"/>
        <p:cNvGrpSpPr/>
        <p:nvPr/>
      </p:nvGrpSpPr>
      <p:grpSpPr>
        <a:xfrm>
          <a:off x="0" y="0"/>
          <a:ext cx="0" cy="0"/>
          <a:chOff x="0" y="0"/>
          <a:chExt cx="0" cy="0"/>
        </a:xfrm>
      </p:grpSpPr>
      <p:pic>
        <p:nvPicPr>
          <p:cNvPr id="2404" name="Google Shape;2404;p191"/>
          <p:cNvPicPr preferRelativeResize="0"/>
          <p:nvPr/>
        </p:nvPicPr>
        <p:blipFill>
          <a:blip r:embed="rId3">
            <a:alphaModFix/>
          </a:blip>
          <a:stretch>
            <a:fillRect/>
          </a:stretch>
        </p:blipFill>
        <p:spPr>
          <a:xfrm>
            <a:off x="2018600" y="364050"/>
            <a:ext cx="3740150" cy="4822600"/>
          </a:xfrm>
          <a:prstGeom prst="rect">
            <a:avLst/>
          </a:prstGeom>
          <a:noFill/>
          <a:ln>
            <a:noFill/>
          </a:ln>
        </p:spPr>
      </p:pic>
      <p:sp>
        <p:nvSpPr>
          <p:cNvPr id="2405" name="Google Shape;2405;p191"/>
          <p:cNvSpPr txBox="1"/>
          <p:nvPr/>
        </p:nvSpPr>
        <p:spPr>
          <a:xfrm>
            <a:off x="2707225" y="4938150"/>
            <a:ext cx="55455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t>Stahl’s Essential Psychopharmacology, 5th Edition, Page 226 lurasidone</a:t>
            </a:r>
            <a:endParaRPr sz="1000"/>
          </a:p>
        </p:txBody>
      </p:sp>
      <p:cxnSp>
        <p:nvCxnSpPr>
          <p:cNvPr id="2406" name="Google Shape;2406;p191"/>
          <p:cNvCxnSpPr/>
          <p:nvPr/>
        </p:nvCxnSpPr>
        <p:spPr>
          <a:xfrm>
            <a:off x="3841050" y="1324625"/>
            <a:ext cx="1397100" cy="1765500"/>
          </a:xfrm>
          <a:prstGeom prst="straightConnector1">
            <a:avLst/>
          </a:prstGeom>
          <a:noFill/>
          <a:ln cap="flat" cmpd="sng" w="38100">
            <a:solidFill>
              <a:schemeClr val="lt1"/>
            </a:solidFill>
            <a:prstDash val="solid"/>
            <a:round/>
            <a:headEnd len="med" w="med" type="none"/>
            <a:tailEnd len="med" w="med" type="none"/>
          </a:ln>
        </p:spPr>
      </p:cxnSp>
      <p:sp>
        <p:nvSpPr>
          <p:cNvPr id="2407" name="Google Shape;2407;p191"/>
          <p:cNvSpPr txBox="1"/>
          <p:nvPr>
            <p:ph idx="4294967295" type="subTitle"/>
          </p:nvPr>
        </p:nvSpPr>
        <p:spPr>
          <a:xfrm>
            <a:off x="1095950" y="618050"/>
            <a:ext cx="3307200" cy="512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1000"/>
              </a:spcAft>
              <a:buClr>
                <a:schemeClr val="dk1"/>
              </a:buClr>
              <a:buSzPts val="1100"/>
              <a:buFont typeface="Arial"/>
              <a:buNone/>
            </a:pPr>
            <a:r>
              <a:rPr lang="en" sz="2000">
                <a:solidFill>
                  <a:schemeClr val="dk1"/>
                </a:solidFill>
              </a:rPr>
              <a:t>5HT2A antagonist</a:t>
            </a:r>
            <a:endParaRPr sz="2000">
              <a:solidFill>
                <a:schemeClr val="dk1"/>
              </a:solidFill>
            </a:endParaRPr>
          </a:p>
        </p:txBody>
      </p:sp>
      <p:sp>
        <p:nvSpPr>
          <p:cNvPr id="2408" name="Google Shape;2408;p191"/>
          <p:cNvSpPr txBox="1"/>
          <p:nvPr>
            <p:ph idx="4294967295" type="subTitle"/>
          </p:nvPr>
        </p:nvSpPr>
        <p:spPr>
          <a:xfrm>
            <a:off x="5874125" y="3256150"/>
            <a:ext cx="2183400" cy="512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1000"/>
              </a:spcAft>
              <a:buClr>
                <a:schemeClr val="dk1"/>
              </a:buClr>
              <a:buSzPts val="1100"/>
              <a:buFont typeface="Arial"/>
              <a:buNone/>
            </a:pPr>
            <a:r>
              <a:rPr lang="en" sz="2000">
                <a:solidFill>
                  <a:schemeClr val="dk1"/>
                </a:solidFill>
              </a:rPr>
              <a:t>D2 antagonist</a:t>
            </a:r>
            <a:endParaRPr sz="2000">
              <a:solidFill>
                <a:schemeClr val="dk1"/>
              </a:solidFill>
            </a:endParaRPr>
          </a:p>
        </p:txBody>
      </p:sp>
      <p:cxnSp>
        <p:nvCxnSpPr>
          <p:cNvPr id="2409" name="Google Shape;2409;p191"/>
          <p:cNvCxnSpPr/>
          <p:nvPr/>
        </p:nvCxnSpPr>
        <p:spPr>
          <a:xfrm rot="10800000">
            <a:off x="3720575" y="1368975"/>
            <a:ext cx="247500" cy="3225900"/>
          </a:xfrm>
          <a:prstGeom prst="straightConnector1">
            <a:avLst/>
          </a:prstGeom>
          <a:noFill/>
          <a:ln cap="flat" cmpd="sng" w="38100">
            <a:solidFill>
              <a:srgbClr val="00FF00"/>
            </a:solidFill>
            <a:prstDash val="solid"/>
            <a:round/>
            <a:headEnd len="med" w="med" type="none"/>
            <a:tailEnd len="med" w="med" type="none"/>
          </a:ln>
        </p:spPr>
      </p:cxnSp>
      <p:cxnSp>
        <p:nvCxnSpPr>
          <p:cNvPr id="2410" name="Google Shape;2410;p191"/>
          <p:cNvCxnSpPr/>
          <p:nvPr/>
        </p:nvCxnSpPr>
        <p:spPr>
          <a:xfrm flipH="1" rot="10800000">
            <a:off x="3612475" y="3515275"/>
            <a:ext cx="1955700" cy="1092300"/>
          </a:xfrm>
          <a:prstGeom prst="straightConnector1">
            <a:avLst/>
          </a:prstGeom>
          <a:noFill/>
          <a:ln cap="flat" cmpd="sng" w="38100">
            <a:solidFill>
              <a:srgbClr val="00FF00"/>
            </a:solidFill>
            <a:prstDash val="solid"/>
            <a:round/>
            <a:headEnd len="med" w="med" type="none"/>
            <a:tailEnd len="med" w="med" type="none"/>
          </a:ln>
        </p:spPr>
      </p:cxn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30"/>
          <p:cNvSpPr txBox="1"/>
          <p:nvPr>
            <p:ph idx="1" type="subTitle"/>
          </p:nvPr>
        </p:nvSpPr>
        <p:spPr>
          <a:xfrm>
            <a:off x="1004960" y="131333"/>
            <a:ext cx="32724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Carlat podcast</a:t>
            </a:r>
            <a:endParaRPr/>
          </a:p>
        </p:txBody>
      </p:sp>
      <p:pic>
        <p:nvPicPr>
          <p:cNvPr id="174" name="Google Shape;174;p30"/>
          <p:cNvPicPr preferRelativeResize="0"/>
          <p:nvPr/>
        </p:nvPicPr>
        <p:blipFill>
          <a:blip r:embed="rId3">
            <a:alphaModFix/>
          </a:blip>
          <a:stretch>
            <a:fillRect/>
          </a:stretch>
        </p:blipFill>
        <p:spPr>
          <a:xfrm>
            <a:off x="861885" y="161048"/>
            <a:ext cx="572225" cy="535600"/>
          </a:xfrm>
          <a:prstGeom prst="rect">
            <a:avLst/>
          </a:prstGeom>
          <a:noFill/>
          <a:ln>
            <a:noFill/>
          </a:ln>
        </p:spPr>
      </p:pic>
      <p:sp>
        <p:nvSpPr>
          <p:cNvPr id="175" name="Google Shape;175;p30"/>
          <p:cNvSpPr txBox="1"/>
          <p:nvPr/>
        </p:nvSpPr>
        <p:spPr>
          <a:xfrm>
            <a:off x="861875" y="954225"/>
            <a:ext cx="5256600" cy="3909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Commandment #1</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Do not worsen mental illness with psychiatric medications</a:t>
            </a:r>
            <a:endParaRPr>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Do not start an antidepressant during mania</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Do not start stimulants during psychosis</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(No antidepressant monotherapy in bipolar I)</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(No stimulants in schizophrenia)</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(Don’t start a serotonergic antidepressant in bipolar)</a:t>
            </a:r>
            <a:endParaRPr sz="600">
              <a:solidFill>
                <a:schemeClr val="dk1"/>
              </a:solidFill>
            </a:endParaRPr>
          </a:p>
          <a:p>
            <a:pPr indent="0" lvl="0" marL="457200" rtl="0" algn="l">
              <a:lnSpc>
                <a:spcPct val="115000"/>
              </a:lnSpc>
              <a:spcBef>
                <a:spcPts val="0"/>
              </a:spcBef>
              <a:spcAft>
                <a:spcPts val="0"/>
              </a:spcAft>
              <a:buNone/>
            </a:pPr>
            <a:r>
              <a:t/>
            </a:r>
            <a:endParaRPr sz="6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Commandment #2</a:t>
            </a:r>
            <a:endParaRPr>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(In general) Don’t stop psych meds abruptly</a:t>
            </a:r>
            <a:endParaRPr sz="600">
              <a:solidFill>
                <a:schemeClr val="dk1"/>
              </a:solidFill>
            </a:endParaRPr>
          </a:p>
          <a:p>
            <a:pPr indent="0" lvl="0" marL="457200" rtl="0" algn="l">
              <a:lnSpc>
                <a:spcPct val="115000"/>
              </a:lnSpc>
              <a:spcBef>
                <a:spcPts val="0"/>
              </a:spcBef>
              <a:spcAft>
                <a:spcPts val="0"/>
              </a:spcAft>
              <a:buNone/>
            </a:pPr>
            <a:r>
              <a:t/>
            </a:r>
            <a:endParaRPr sz="6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Commandment #3</a:t>
            </a:r>
            <a:endParaRPr>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Prevent lithium toxicity by keeping tabs on:</a:t>
            </a:r>
            <a:endParaRPr sz="1200">
              <a:solidFill>
                <a:schemeClr val="dk1"/>
              </a:solidFill>
            </a:endParaRPr>
          </a:p>
          <a:p>
            <a:pPr indent="-304800" lvl="1" marL="914400" rtl="0" algn="l">
              <a:lnSpc>
                <a:spcPct val="115000"/>
              </a:lnSpc>
              <a:spcBef>
                <a:spcPts val="0"/>
              </a:spcBef>
              <a:spcAft>
                <a:spcPts val="0"/>
              </a:spcAft>
              <a:buClr>
                <a:schemeClr val="dk1"/>
              </a:buClr>
              <a:buSzPts val="1200"/>
              <a:buChar char="○"/>
            </a:pPr>
            <a:r>
              <a:rPr lang="en" sz="1200">
                <a:solidFill>
                  <a:schemeClr val="dk1"/>
                </a:solidFill>
              </a:rPr>
              <a:t> drug interactions</a:t>
            </a:r>
            <a:endParaRPr sz="1200">
              <a:solidFill>
                <a:schemeClr val="dk1"/>
              </a:solidFill>
            </a:endParaRPr>
          </a:p>
          <a:p>
            <a:pPr indent="-304800" lvl="2" marL="1371600" rtl="0" algn="l">
              <a:lnSpc>
                <a:spcPct val="115000"/>
              </a:lnSpc>
              <a:spcBef>
                <a:spcPts val="0"/>
              </a:spcBef>
              <a:spcAft>
                <a:spcPts val="0"/>
              </a:spcAft>
              <a:buClr>
                <a:schemeClr val="dk1"/>
              </a:buClr>
              <a:buSzPts val="1200"/>
              <a:buChar char="■"/>
            </a:pPr>
            <a:r>
              <a:rPr lang="en" sz="1200">
                <a:solidFill>
                  <a:schemeClr val="dk1"/>
                </a:solidFill>
              </a:rPr>
              <a:t>especially thiazides and NSAIDS</a:t>
            </a:r>
            <a:endParaRPr sz="1200">
              <a:solidFill>
                <a:schemeClr val="dk1"/>
              </a:solidFill>
            </a:endParaRPr>
          </a:p>
          <a:p>
            <a:pPr indent="-304800" lvl="1" marL="914400" rtl="0" algn="l">
              <a:lnSpc>
                <a:spcPct val="115000"/>
              </a:lnSpc>
              <a:spcBef>
                <a:spcPts val="0"/>
              </a:spcBef>
              <a:spcAft>
                <a:spcPts val="0"/>
              </a:spcAft>
              <a:buClr>
                <a:schemeClr val="dk1"/>
              </a:buClr>
              <a:buSzPts val="1200"/>
              <a:buChar char="○"/>
            </a:pPr>
            <a:r>
              <a:rPr lang="en" sz="1200">
                <a:solidFill>
                  <a:schemeClr val="dk1"/>
                </a:solidFill>
              </a:rPr>
              <a:t>patient’s age</a:t>
            </a:r>
            <a:endParaRPr sz="1200">
              <a:solidFill>
                <a:schemeClr val="dk1"/>
              </a:solidFill>
            </a:endParaRPr>
          </a:p>
          <a:p>
            <a:pPr indent="-304800" lvl="1" marL="914400" rtl="0" algn="l">
              <a:lnSpc>
                <a:spcPct val="115000"/>
              </a:lnSpc>
              <a:spcBef>
                <a:spcPts val="0"/>
              </a:spcBef>
              <a:spcAft>
                <a:spcPts val="0"/>
              </a:spcAft>
              <a:buClr>
                <a:schemeClr val="dk1"/>
              </a:buClr>
              <a:buSzPts val="1200"/>
              <a:buChar char="○"/>
            </a:pPr>
            <a:r>
              <a:t/>
            </a:r>
            <a:endParaRPr sz="1200">
              <a:solidFill>
                <a:schemeClr val="dk1"/>
              </a:solidFill>
            </a:endParaRPr>
          </a:p>
          <a:p>
            <a:pPr indent="0" lvl="0" marL="0" rtl="0" algn="l">
              <a:lnSpc>
                <a:spcPct val="115000"/>
              </a:lnSpc>
              <a:spcBef>
                <a:spcPts val="0"/>
              </a:spcBef>
              <a:spcAft>
                <a:spcPts val="0"/>
              </a:spcAft>
              <a:buNone/>
            </a:pPr>
            <a:r>
              <a:t/>
            </a:r>
            <a:endParaRPr sz="1200"/>
          </a:p>
        </p:txBody>
      </p:sp>
    </p:spTree>
  </p:cSld>
  <p:clrMapOvr>
    <a:masterClrMapping/>
  </p:clrMapOvr>
</p:sld>
</file>

<file path=ppt/slides/slide1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4" name="Shape 2414"/>
        <p:cNvGrpSpPr/>
        <p:nvPr/>
      </p:nvGrpSpPr>
      <p:grpSpPr>
        <a:xfrm>
          <a:off x="0" y="0"/>
          <a:ext cx="0" cy="0"/>
          <a:chOff x="0" y="0"/>
          <a:chExt cx="0" cy="0"/>
        </a:xfrm>
      </p:grpSpPr>
      <p:sp>
        <p:nvSpPr>
          <p:cNvPr id="2415" name="Google Shape;2415;p192"/>
          <p:cNvSpPr txBox="1"/>
          <p:nvPr/>
        </p:nvSpPr>
        <p:spPr>
          <a:xfrm>
            <a:off x="2707225" y="4804800"/>
            <a:ext cx="55455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t>Stahl’s Essential Psychopharmacology, 5th Edition, Page 227 lumateperone</a:t>
            </a:r>
            <a:endParaRPr sz="1000"/>
          </a:p>
        </p:txBody>
      </p:sp>
      <p:pic>
        <p:nvPicPr>
          <p:cNvPr id="2416" name="Google Shape;2416;p192"/>
          <p:cNvPicPr preferRelativeResize="0"/>
          <p:nvPr/>
        </p:nvPicPr>
        <p:blipFill>
          <a:blip r:embed="rId3">
            <a:alphaModFix/>
          </a:blip>
          <a:stretch>
            <a:fillRect/>
          </a:stretch>
        </p:blipFill>
        <p:spPr>
          <a:xfrm>
            <a:off x="1948749" y="418525"/>
            <a:ext cx="4175825" cy="4245700"/>
          </a:xfrm>
          <a:prstGeom prst="rect">
            <a:avLst/>
          </a:prstGeom>
          <a:noFill/>
          <a:ln>
            <a:noFill/>
          </a:ln>
        </p:spPr>
      </p:pic>
      <p:cxnSp>
        <p:nvCxnSpPr>
          <p:cNvPr id="2417" name="Google Shape;2417;p192"/>
          <p:cNvCxnSpPr/>
          <p:nvPr/>
        </p:nvCxnSpPr>
        <p:spPr>
          <a:xfrm>
            <a:off x="3752150" y="1388125"/>
            <a:ext cx="1581300" cy="1663800"/>
          </a:xfrm>
          <a:prstGeom prst="straightConnector1">
            <a:avLst/>
          </a:prstGeom>
          <a:noFill/>
          <a:ln cap="flat" cmpd="sng" w="38100">
            <a:solidFill>
              <a:schemeClr val="lt1"/>
            </a:solidFill>
            <a:prstDash val="solid"/>
            <a:round/>
            <a:headEnd len="med" w="med" type="none"/>
            <a:tailEnd len="med" w="med" type="none"/>
          </a:ln>
        </p:spPr>
      </p:cxnSp>
      <p:sp>
        <p:nvSpPr>
          <p:cNvPr id="2418" name="Google Shape;2418;p192"/>
          <p:cNvSpPr txBox="1"/>
          <p:nvPr>
            <p:ph idx="4294967295" type="subTitle"/>
          </p:nvPr>
        </p:nvSpPr>
        <p:spPr>
          <a:xfrm>
            <a:off x="1095950" y="618050"/>
            <a:ext cx="3307200" cy="512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1000"/>
              </a:spcAft>
              <a:buClr>
                <a:schemeClr val="dk1"/>
              </a:buClr>
              <a:buSzPts val="1100"/>
              <a:buFont typeface="Arial"/>
              <a:buNone/>
            </a:pPr>
            <a:r>
              <a:rPr lang="en" sz="2000">
                <a:solidFill>
                  <a:schemeClr val="dk1"/>
                </a:solidFill>
              </a:rPr>
              <a:t>5HT2A antagonist</a:t>
            </a:r>
            <a:endParaRPr sz="2000">
              <a:solidFill>
                <a:schemeClr val="dk1"/>
              </a:solidFill>
            </a:endParaRPr>
          </a:p>
        </p:txBody>
      </p:sp>
      <p:sp>
        <p:nvSpPr>
          <p:cNvPr id="2419" name="Google Shape;2419;p192"/>
          <p:cNvSpPr txBox="1"/>
          <p:nvPr>
            <p:ph idx="4294967295" type="subTitle"/>
          </p:nvPr>
        </p:nvSpPr>
        <p:spPr>
          <a:xfrm>
            <a:off x="5543925" y="3319650"/>
            <a:ext cx="2183400" cy="512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1000"/>
              </a:spcAft>
              <a:buClr>
                <a:schemeClr val="dk1"/>
              </a:buClr>
              <a:buSzPts val="1100"/>
              <a:buFont typeface="Arial"/>
              <a:buNone/>
            </a:pPr>
            <a:r>
              <a:rPr lang="en" sz="2000">
                <a:solidFill>
                  <a:schemeClr val="dk1"/>
                </a:solidFill>
              </a:rPr>
              <a:t>D2 antagonist</a:t>
            </a:r>
            <a:endParaRPr sz="2000">
              <a:solidFill>
                <a:schemeClr val="dk1"/>
              </a:solidFill>
            </a:endParaRPr>
          </a:p>
        </p:txBody>
      </p:sp>
      <p:cxnSp>
        <p:nvCxnSpPr>
          <p:cNvPr id="2420" name="Google Shape;2420;p192"/>
          <p:cNvCxnSpPr/>
          <p:nvPr/>
        </p:nvCxnSpPr>
        <p:spPr>
          <a:xfrm rot="10800000">
            <a:off x="3720425" y="1368975"/>
            <a:ext cx="228600" cy="2349600"/>
          </a:xfrm>
          <a:prstGeom prst="straightConnector1">
            <a:avLst/>
          </a:prstGeom>
          <a:noFill/>
          <a:ln cap="flat" cmpd="sng" w="38100">
            <a:solidFill>
              <a:srgbClr val="00FF00"/>
            </a:solidFill>
            <a:prstDash val="solid"/>
            <a:round/>
            <a:headEnd len="med" w="med" type="none"/>
            <a:tailEnd len="med" w="med" type="none"/>
          </a:ln>
        </p:spPr>
      </p:cxnSp>
      <p:cxnSp>
        <p:nvCxnSpPr>
          <p:cNvPr id="2421" name="Google Shape;2421;p192"/>
          <p:cNvCxnSpPr/>
          <p:nvPr/>
        </p:nvCxnSpPr>
        <p:spPr>
          <a:xfrm flipH="1" rot="10800000">
            <a:off x="4247475" y="3331275"/>
            <a:ext cx="1257300" cy="539700"/>
          </a:xfrm>
          <a:prstGeom prst="straightConnector1">
            <a:avLst/>
          </a:prstGeom>
          <a:noFill/>
          <a:ln cap="flat" cmpd="sng" w="38100">
            <a:solidFill>
              <a:srgbClr val="00FF00"/>
            </a:solidFill>
            <a:prstDash val="solid"/>
            <a:round/>
            <a:headEnd len="med" w="med" type="none"/>
            <a:tailEnd len="med" w="med" type="none"/>
          </a:ln>
        </p:spPr>
      </p:cxnSp>
    </p:spTree>
  </p:cSld>
  <p:clrMapOvr>
    <a:masterClrMapping/>
  </p:clrMapOvr>
</p:sld>
</file>

<file path=ppt/slides/slide1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5" name="Shape 2425"/>
        <p:cNvGrpSpPr/>
        <p:nvPr/>
      </p:nvGrpSpPr>
      <p:grpSpPr>
        <a:xfrm>
          <a:off x="0" y="0"/>
          <a:ext cx="0" cy="0"/>
          <a:chOff x="0" y="0"/>
          <a:chExt cx="0" cy="0"/>
        </a:xfrm>
      </p:grpSpPr>
      <p:sp>
        <p:nvSpPr>
          <p:cNvPr id="2426" name="Google Shape;2426;p193"/>
          <p:cNvSpPr txBox="1"/>
          <p:nvPr/>
        </p:nvSpPr>
        <p:spPr>
          <a:xfrm>
            <a:off x="2707225" y="4804800"/>
            <a:ext cx="55455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t>Stahl’s Essential Psychopharmacology, 5th Edition, Page 229 aripiprazole </a:t>
            </a:r>
            <a:endParaRPr sz="1000"/>
          </a:p>
        </p:txBody>
      </p:sp>
      <p:pic>
        <p:nvPicPr>
          <p:cNvPr id="2427" name="Google Shape;2427;p193"/>
          <p:cNvPicPr preferRelativeResize="0"/>
          <p:nvPr/>
        </p:nvPicPr>
        <p:blipFill>
          <a:blip r:embed="rId3">
            <a:alphaModFix/>
          </a:blip>
          <a:stretch>
            <a:fillRect/>
          </a:stretch>
        </p:blipFill>
        <p:spPr>
          <a:xfrm>
            <a:off x="1667800" y="416575"/>
            <a:ext cx="4789751" cy="4404676"/>
          </a:xfrm>
          <a:prstGeom prst="rect">
            <a:avLst/>
          </a:prstGeom>
          <a:noFill/>
          <a:ln>
            <a:noFill/>
          </a:ln>
        </p:spPr>
      </p:pic>
      <p:cxnSp>
        <p:nvCxnSpPr>
          <p:cNvPr id="2428" name="Google Shape;2428;p193"/>
          <p:cNvCxnSpPr/>
          <p:nvPr/>
        </p:nvCxnSpPr>
        <p:spPr>
          <a:xfrm>
            <a:off x="3752150" y="1388125"/>
            <a:ext cx="1581300" cy="1663800"/>
          </a:xfrm>
          <a:prstGeom prst="straightConnector1">
            <a:avLst/>
          </a:prstGeom>
          <a:noFill/>
          <a:ln cap="flat" cmpd="sng" w="38100">
            <a:solidFill>
              <a:schemeClr val="lt1"/>
            </a:solidFill>
            <a:prstDash val="solid"/>
            <a:round/>
            <a:headEnd len="med" w="med" type="none"/>
            <a:tailEnd len="med" w="med" type="none"/>
          </a:ln>
        </p:spPr>
      </p:cxnSp>
      <p:sp>
        <p:nvSpPr>
          <p:cNvPr id="2429" name="Google Shape;2429;p193"/>
          <p:cNvSpPr txBox="1"/>
          <p:nvPr>
            <p:ph idx="4294967295" type="subTitle"/>
          </p:nvPr>
        </p:nvSpPr>
        <p:spPr>
          <a:xfrm>
            <a:off x="1160325" y="694250"/>
            <a:ext cx="3307200" cy="512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1000"/>
              </a:spcAft>
              <a:buClr>
                <a:schemeClr val="dk1"/>
              </a:buClr>
              <a:buSzPts val="1100"/>
              <a:buFont typeface="Arial"/>
              <a:buNone/>
            </a:pPr>
            <a:r>
              <a:rPr lang="en" sz="2000">
                <a:solidFill>
                  <a:schemeClr val="dk1"/>
                </a:solidFill>
              </a:rPr>
              <a:t>5HT2A antagonist</a:t>
            </a:r>
            <a:endParaRPr sz="2000">
              <a:solidFill>
                <a:schemeClr val="dk1"/>
              </a:solidFill>
            </a:endParaRPr>
          </a:p>
        </p:txBody>
      </p:sp>
      <p:sp>
        <p:nvSpPr>
          <p:cNvPr id="2430" name="Google Shape;2430;p193"/>
          <p:cNvSpPr txBox="1"/>
          <p:nvPr>
            <p:ph idx="4294967295" type="subTitle"/>
          </p:nvPr>
        </p:nvSpPr>
        <p:spPr>
          <a:xfrm>
            <a:off x="5639175" y="3332350"/>
            <a:ext cx="2412000" cy="512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1000"/>
              </a:spcAft>
              <a:buClr>
                <a:schemeClr val="dk1"/>
              </a:buClr>
              <a:buSzPts val="1100"/>
              <a:buFont typeface="Arial"/>
              <a:buNone/>
            </a:pPr>
            <a:r>
              <a:rPr lang="en" sz="2000">
                <a:solidFill>
                  <a:schemeClr val="dk1"/>
                </a:solidFill>
              </a:rPr>
              <a:t>D2 </a:t>
            </a:r>
            <a:r>
              <a:rPr b="1" lang="en" sz="2000">
                <a:solidFill>
                  <a:schemeClr val="dk1"/>
                </a:solidFill>
                <a:highlight>
                  <a:srgbClr val="00FF00"/>
                </a:highlight>
              </a:rPr>
              <a:t>partial</a:t>
            </a:r>
            <a:r>
              <a:rPr lang="en" sz="2000">
                <a:solidFill>
                  <a:schemeClr val="dk1"/>
                </a:solidFill>
              </a:rPr>
              <a:t> agonist</a:t>
            </a:r>
            <a:endParaRPr sz="2000">
              <a:solidFill>
                <a:schemeClr val="dk1"/>
              </a:solidFill>
            </a:endParaRPr>
          </a:p>
        </p:txBody>
      </p:sp>
      <p:cxnSp>
        <p:nvCxnSpPr>
          <p:cNvPr id="2431" name="Google Shape;2431;p193"/>
          <p:cNvCxnSpPr/>
          <p:nvPr/>
        </p:nvCxnSpPr>
        <p:spPr>
          <a:xfrm flipH="1" rot="10800000">
            <a:off x="3155275" y="1368975"/>
            <a:ext cx="565200" cy="2844900"/>
          </a:xfrm>
          <a:prstGeom prst="straightConnector1">
            <a:avLst/>
          </a:prstGeom>
          <a:noFill/>
          <a:ln cap="flat" cmpd="sng" w="38100">
            <a:solidFill>
              <a:srgbClr val="00FF00"/>
            </a:solidFill>
            <a:prstDash val="solid"/>
            <a:round/>
            <a:headEnd len="med" w="med" type="none"/>
            <a:tailEnd len="med" w="med" type="none"/>
          </a:ln>
        </p:spPr>
      </p:cxnSp>
      <p:cxnSp>
        <p:nvCxnSpPr>
          <p:cNvPr id="2432" name="Google Shape;2432;p193"/>
          <p:cNvCxnSpPr/>
          <p:nvPr/>
        </p:nvCxnSpPr>
        <p:spPr>
          <a:xfrm flipH="1" rot="10800000">
            <a:off x="2818725" y="3451875"/>
            <a:ext cx="2793900" cy="723900"/>
          </a:xfrm>
          <a:prstGeom prst="straightConnector1">
            <a:avLst/>
          </a:prstGeom>
          <a:noFill/>
          <a:ln cap="flat" cmpd="sng" w="38100">
            <a:solidFill>
              <a:srgbClr val="00FF00"/>
            </a:solidFill>
            <a:prstDash val="dash"/>
            <a:round/>
            <a:headEnd len="med" w="med" type="none"/>
            <a:tailEnd len="med" w="med" type="none"/>
          </a:ln>
        </p:spPr>
      </p:cxnSp>
    </p:spTree>
  </p:cSld>
  <p:clrMapOvr>
    <a:masterClrMapping/>
  </p:clrMapOvr>
</p:sld>
</file>

<file path=ppt/slides/slide1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6" name="Shape 2436"/>
        <p:cNvGrpSpPr/>
        <p:nvPr/>
      </p:nvGrpSpPr>
      <p:grpSpPr>
        <a:xfrm>
          <a:off x="0" y="0"/>
          <a:ext cx="0" cy="0"/>
          <a:chOff x="0" y="0"/>
          <a:chExt cx="0" cy="0"/>
        </a:xfrm>
      </p:grpSpPr>
      <p:sp>
        <p:nvSpPr>
          <p:cNvPr id="2437" name="Google Shape;2437;p194"/>
          <p:cNvSpPr txBox="1"/>
          <p:nvPr/>
        </p:nvSpPr>
        <p:spPr>
          <a:xfrm>
            <a:off x="2707225" y="4804800"/>
            <a:ext cx="55455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t>Stahl’s Essential Psychopharmacology, 5th Edition, Page 230 brexpiprazole</a:t>
            </a:r>
            <a:endParaRPr sz="1000"/>
          </a:p>
        </p:txBody>
      </p:sp>
      <p:pic>
        <p:nvPicPr>
          <p:cNvPr id="2438" name="Google Shape;2438;p194"/>
          <p:cNvPicPr preferRelativeResize="0"/>
          <p:nvPr/>
        </p:nvPicPr>
        <p:blipFill>
          <a:blip r:embed="rId3">
            <a:alphaModFix/>
          </a:blip>
          <a:stretch>
            <a:fillRect/>
          </a:stretch>
        </p:blipFill>
        <p:spPr>
          <a:xfrm>
            <a:off x="1430975" y="91017"/>
            <a:ext cx="5545500" cy="4727309"/>
          </a:xfrm>
          <a:prstGeom prst="rect">
            <a:avLst/>
          </a:prstGeom>
          <a:noFill/>
          <a:ln>
            <a:noFill/>
          </a:ln>
        </p:spPr>
      </p:pic>
      <p:cxnSp>
        <p:nvCxnSpPr>
          <p:cNvPr id="2439" name="Google Shape;2439;p194"/>
          <p:cNvCxnSpPr/>
          <p:nvPr/>
        </p:nvCxnSpPr>
        <p:spPr>
          <a:xfrm>
            <a:off x="3752150" y="1388125"/>
            <a:ext cx="1581300" cy="1663800"/>
          </a:xfrm>
          <a:prstGeom prst="straightConnector1">
            <a:avLst/>
          </a:prstGeom>
          <a:noFill/>
          <a:ln cap="flat" cmpd="sng" w="38100">
            <a:solidFill>
              <a:schemeClr val="lt1"/>
            </a:solidFill>
            <a:prstDash val="solid"/>
            <a:round/>
            <a:headEnd len="med" w="med" type="none"/>
            <a:tailEnd len="med" w="med" type="none"/>
          </a:ln>
        </p:spPr>
      </p:cxnSp>
      <p:sp>
        <p:nvSpPr>
          <p:cNvPr id="2440" name="Google Shape;2440;p194"/>
          <p:cNvSpPr txBox="1"/>
          <p:nvPr>
            <p:ph idx="4294967295" type="subTitle"/>
          </p:nvPr>
        </p:nvSpPr>
        <p:spPr>
          <a:xfrm>
            <a:off x="925375" y="624400"/>
            <a:ext cx="3307200" cy="512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1000"/>
              </a:spcAft>
              <a:buClr>
                <a:schemeClr val="dk1"/>
              </a:buClr>
              <a:buSzPts val="1100"/>
              <a:buFont typeface="Arial"/>
              <a:buNone/>
            </a:pPr>
            <a:r>
              <a:rPr lang="en" sz="2000">
                <a:solidFill>
                  <a:schemeClr val="dk1"/>
                </a:solidFill>
              </a:rPr>
              <a:t>5HT2A antagonist</a:t>
            </a:r>
            <a:endParaRPr sz="2000">
              <a:solidFill>
                <a:schemeClr val="dk1"/>
              </a:solidFill>
            </a:endParaRPr>
          </a:p>
        </p:txBody>
      </p:sp>
      <p:sp>
        <p:nvSpPr>
          <p:cNvPr id="2441" name="Google Shape;2441;p194"/>
          <p:cNvSpPr txBox="1"/>
          <p:nvPr>
            <p:ph idx="4294967295" type="subTitle"/>
          </p:nvPr>
        </p:nvSpPr>
        <p:spPr>
          <a:xfrm>
            <a:off x="5840725" y="3345050"/>
            <a:ext cx="2412000" cy="512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1000"/>
              </a:spcAft>
              <a:buClr>
                <a:schemeClr val="dk1"/>
              </a:buClr>
              <a:buSzPts val="1100"/>
              <a:buFont typeface="Arial"/>
              <a:buNone/>
            </a:pPr>
            <a:r>
              <a:rPr lang="en" sz="2000">
                <a:solidFill>
                  <a:schemeClr val="dk1"/>
                </a:solidFill>
              </a:rPr>
              <a:t>D2 </a:t>
            </a:r>
            <a:r>
              <a:rPr b="1" lang="en" sz="2000">
                <a:solidFill>
                  <a:schemeClr val="dk1"/>
                </a:solidFill>
                <a:highlight>
                  <a:srgbClr val="00FF00"/>
                </a:highlight>
              </a:rPr>
              <a:t>partial</a:t>
            </a:r>
            <a:r>
              <a:rPr lang="en" sz="2000">
                <a:solidFill>
                  <a:schemeClr val="dk1"/>
                </a:solidFill>
              </a:rPr>
              <a:t> agonist</a:t>
            </a:r>
            <a:endParaRPr sz="2000">
              <a:solidFill>
                <a:schemeClr val="dk1"/>
              </a:solidFill>
            </a:endParaRPr>
          </a:p>
        </p:txBody>
      </p:sp>
      <p:cxnSp>
        <p:nvCxnSpPr>
          <p:cNvPr id="2442" name="Google Shape;2442;p194"/>
          <p:cNvCxnSpPr/>
          <p:nvPr/>
        </p:nvCxnSpPr>
        <p:spPr>
          <a:xfrm flipH="1" rot="10800000">
            <a:off x="3034625" y="1368875"/>
            <a:ext cx="685800" cy="2794200"/>
          </a:xfrm>
          <a:prstGeom prst="straightConnector1">
            <a:avLst/>
          </a:prstGeom>
          <a:noFill/>
          <a:ln cap="flat" cmpd="sng" w="38100">
            <a:solidFill>
              <a:srgbClr val="00FF00"/>
            </a:solidFill>
            <a:prstDash val="solid"/>
            <a:round/>
            <a:headEnd len="med" w="med" type="none"/>
            <a:tailEnd len="med" w="med" type="none"/>
          </a:ln>
        </p:spPr>
      </p:cxnSp>
      <p:cxnSp>
        <p:nvCxnSpPr>
          <p:cNvPr id="2443" name="Google Shape;2443;p194"/>
          <p:cNvCxnSpPr/>
          <p:nvPr/>
        </p:nvCxnSpPr>
        <p:spPr>
          <a:xfrm flipH="1" rot="10800000">
            <a:off x="2679025" y="3451775"/>
            <a:ext cx="2933700" cy="673200"/>
          </a:xfrm>
          <a:prstGeom prst="straightConnector1">
            <a:avLst/>
          </a:prstGeom>
          <a:noFill/>
          <a:ln cap="flat" cmpd="sng" w="38100">
            <a:solidFill>
              <a:srgbClr val="00FF00"/>
            </a:solidFill>
            <a:prstDash val="dash"/>
            <a:round/>
            <a:headEnd len="med" w="med" type="none"/>
            <a:tailEnd len="med" w="med" type="none"/>
          </a:ln>
        </p:spPr>
      </p:cxnSp>
    </p:spTree>
  </p:cSld>
  <p:clrMapOvr>
    <a:masterClrMapping/>
  </p:clrMapOvr>
</p:sld>
</file>

<file path=ppt/slides/slide1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7" name="Shape 2447"/>
        <p:cNvGrpSpPr/>
        <p:nvPr/>
      </p:nvGrpSpPr>
      <p:grpSpPr>
        <a:xfrm>
          <a:off x="0" y="0"/>
          <a:ext cx="0" cy="0"/>
          <a:chOff x="0" y="0"/>
          <a:chExt cx="0" cy="0"/>
        </a:xfrm>
      </p:grpSpPr>
      <p:pic>
        <p:nvPicPr>
          <p:cNvPr id="2448" name="Google Shape;2448;p195"/>
          <p:cNvPicPr preferRelativeResize="0"/>
          <p:nvPr/>
        </p:nvPicPr>
        <p:blipFill>
          <a:blip r:embed="rId3">
            <a:alphaModFix/>
          </a:blip>
          <a:stretch>
            <a:fillRect/>
          </a:stretch>
        </p:blipFill>
        <p:spPr>
          <a:xfrm>
            <a:off x="1821751" y="293125"/>
            <a:ext cx="4955174" cy="4729575"/>
          </a:xfrm>
          <a:prstGeom prst="rect">
            <a:avLst/>
          </a:prstGeom>
          <a:noFill/>
          <a:ln>
            <a:noFill/>
          </a:ln>
        </p:spPr>
      </p:pic>
      <p:sp>
        <p:nvSpPr>
          <p:cNvPr id="2449" name="Google Shape;2449;p195"/>
          <p:cNvSpPr txBox="1"/>
          <p:nvPr/>
        </p:nvSpPr>
        <p:spPr>
          <a:xfrm>
            <a:off x="2707225" y="4804800"/>
            <a:ext cx="55455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t>Stahl’s Essential Psychopharmacology, 5th Edition, Page 231 cariprazine</a:t>
            </a:r>
            <a:endParaRPr sz="1000"/>
          </a:p>
        </p:txBody>
      </p:sp>
      <p:cxnSp>
        <p:nvCxnSpPr>
          <p:cNvPr id="2450" name="Google Shape;2450;p195"/>
          <p:cNvCxnSpPr/>
          <p:nvPr/>
        </p:nvCxnSpPr>
        <p:spPr>
          <a:xfrm>
            <a:off x="3752150" y="1388125"/>
            <a:ext cx="1581300" cy="1663800"/>
          </a:xfrm>
          <a:prstGeom prst="straightConnector1">
            <a:avLst/>
          </a:prstGeom>
          <a:noFill/>
          <a:ln cap="flat" cmpd="sng" w="38100">
            <a:solidFill>
              <a:schemeClr val="lt1"/>
            </a:solidFill>
            <a:prstDash val="solid"/>
            <a:round/>
            <a:headEnd len="med" w="med" type="none"/>
            <a:tailEnd len="med" w="med" type="none"/>
          </a:ln>
        </p:spPr>
      </p:cxnSp>
      <p:sp>
        <p:nvSpPr>
          <p:cNvPr id="2451" name="Google Shape;2451;p195"/>
          <p:cNvSpPr txBox="1"/>
          <p:nvPr>
            <p:ph idx="4294967295" type="subTitle"/>
          </p:nvPr>
        </p:nvSpPr>
        <p:spPr>
          <a:xfrm>
            <a:off x="1192075" y="876025"/>
            <a:ext cx="3307200" cy="512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1000"/>
              </a:spcAft>
              <a:buClr>
                <a:schemeClr val="dk1"/>
              </a:buClr>
              <a:buSzPts val="1100"/>
              <a:buFont typeface="Arial"/>
              <a:buNone/>
            </a:pPr>
            <a:r>
              <a:rPr lang="en" sz="2000">
                <a:solidFill>
                  <a:schemeClr val="dk1"/>
                </a:solidFill>
              </a:rPr>
              <a:t>5HT2A antagonist</a:t>
            </a:r>
            <a:endParaRPr sz="2000">
              <a:solidFill>
                <a:schemeClr val="dk1"/>
              </a:solidFill>
            </a:endParaRPr>
          </a:p>
        </p:txBody>
      </p:sp>
      <p:sp>
        <p:nvSpPr>
          <p:cNvPr id="2452" name="Google Shape;2452;p195"/>
          <p:cNvSpPr txBox="1"/>
          <p:nvPr>
            <p:ph idx="4294967295" type="subTitle"/>
          </p:nvPr>
        </p:nvSpPr>
        <p:spPr>
          <a:xfrm>
            <a:off x="5840725" y="3345050"/>
            <a:ext cx="2412000" cy="512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1000"/>
              </a:spcAft>
              <a:buClr>
                <a:schemeClr val="dk1"/>
              </a:buClr>
              <a:buSzPts val="1100"/>
              <a:buFont typeface="Arial"/>
              <a:buNone/>
            </a:pPr>
            <a:r>
              <a:rPr lang="en" sz="2000">
                <a:solidFill>
                  <a:schemeClr val="dk1"/>
                </a:solidFill>
              </a:rPr>
              <a:t>D2 </a:t>
            </a:r>
            <a:r>
              <a:rPr b="1" lang="en" sz="2000">
                <a:solidFill>
                  <a:schemeClr val="dk1"/>
                </a:solidFill>
                <a:highlight>
                  <a:srgbClr val="00FF00"/>
                </a:highlight>
              </a:rPr>
              <a:t>partial</a:t>
            </a:r>
            <a:r>
              <a:rPr lang="en" sz="2000">
                <a:solidFill>
                  <a:schemeClr val="dk1"/>
                </a:solidFill>
              </a:rPr>
              <a:t> agonist</a:t>
            </a:r>
            <a:endParaRPr sz="2000">
              <a:solidFill>
                <a:schemeClr val="dk1"/>
              </a:solidFill>
            </a:endParaRPr>
          </a:p>
        </p:txBody>
      </p:sp>
      <p:cxnSp>
        <p:nvCxnSpPr>
          <p:cNvPr id="2453" name="Google Shape;2453;p195"/>
          <p:cNvCxnSpPr/>
          <p:nvPr/>
        </p:nvCxnSpPr>
        <p:spPr>
          <a:xfrm rot="10800000">
            <a:off x="3720425" y="1368775"/>
            <a:ext cx="2286000" cy="3124500"/>
          </a:xfrm>
          <a:prstGeom prst="straightConnector1">
            <a:avLst/>
          </a:prstGeom>
          <a:noFill/>
          <a:ln cap="flat" cmpd="sng" w="38100">
            <a:solidFill>
              <a:srgbClr val="00FF00"/>
            </a:solidFill>
            <a:prstDash val="solid"/>
            <a:round/>
            <a:headEnd len="med" w="med" type="none"/>
            <a:tailEnd len="med" w="med" type="none"/>
          </a:ln>
        </p:spPr>
      </p:cxnSp>
      <p:cxnSp>
        <p:nvCxnSpPr>
          <p:cNvPr id="2454" name="Google Shape;2454;p195"/>
          <p:cNvCxnSpPr/>
          <p:nvPr/>
        </p:nvCxnSpPr>
        <p:spPr>
          <a:xfrm flipH="1" rot="10800000">
            <a:off x="4120475" y="3451675"/>
            <a:ext cx="1492200" cy="774900"/>
          </a:xfrm>
          <a:prstGeom prst="straightConnector1">
            <a:avLst/>
          </a:prstGeom>
          <a:noFill/>
          <a:ln cap="flat" cmpd="sng" w="38100">
            <a:solidFill>
              <a:srgbClr val="00FF00"/>
            </a:solidFill>
            <a:prstDash val="dash"/>
            <a:round/>
            <a:headEnd len="med" w="med" type="none"/>
            <a:tailEnd len="med" w="med" type="none"/>
          </a:ln>
        </p:spPr>
      </p:cxnSp>
    </p:spTree>
  </p:cSld>
  <p:clrMapOvr>
    <a:masterClrMapping/>
  </p:clrMapOvr>
</p:sld>
</file>

<file path=ppt/slides/slide1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8" name="Shape 2458"/>
        <p:cNvGrpSpPr/>
        <p:nvPr/>
      </p:nvGrpSpPr>
      <p:grpSpPr>
        <a:xfrm>
          <a:off x="0" y="0"/>
          <a:ext cx="0" cy="0"/>
          <a:chOff x="0" y="0"/>
          <a:chExt cx="0" cy="0"/>
        </a:xfrm>
      </p:grpSpPr>
      <p:sp>
        <p:nvSpPr>
          <p:cNvPr id="2459" name="Google Shape;2459;p196"/>
          <p:cNvSpPr txBox="1"/>
          <p:nvPr/>
        </p:nvSpPr>
        <p:spPr>
          <a:xfrm>
            <a:off x="2707225" y="4868300"/>
            <a:ext cx="55455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t>Stahl’s Essential Psychopharmacology, 5th Edition, Page 225 iloperidone</a:t>
            </a:r>
            <a:endParaRPr sz="1000"/>
          </a:p>
        </p:txBody>
      </p:sp>
      <p:pic>
        <p:nvPicPr>
          <p:cNvPr id="2460" name="Google Shape;2460;p196"/>
          <p:cNvPicPr preferRelativeResize="0"/>
          <p:nvPr/>
        </p:nvPicPr>
        <p:blipFill>
          <a:blip r:embed="rId3">
            <a:alphaModFix/>
          </a:blip>
          <a:stretch>
            <a:fillRect/>
          </a:stretch>
        </p:blipFill>
        <p:spPr>
          <a:xfrm>
            <a:off x="1840800" y="469925"/>
            <a:ext cx="4398075" cy="4271375"/>
          </a:xfrm>
          <a:prstGeom prst="rect">
            <a:avLst/>
          </a:prstGeom>
          <a:noFill/>
          <a:ln>
            <a:noFill/>
          </a:ln>
        </p:spPr>
      </p:pic>
      <p:cxnSp>
        <p:nvCxnSpPr>
          <p:cNvPr id="2461" name="Google Shape;2461;p196"/>
          <p:cNvCxnSpPr/>
          <p:nvPr/>
        </p:nvCxnSpPr>
        <p:spPr>
          <a:xfrm>
            <a:off x="4514850" y="2000088"/>
            <a:ext cx="705000" cy="1143300"/>
          </a:xfrm>
          <a:prstGeom prst="straightConnector1">
            <a:avLst/>
          </a:prstGeom>
          <a:noFill/>
          <a:ln cap="flat" cmpd="sng" w="38100">
            <a:solidFill>
              <a:schemeClr val="lt1"/>
            </a:solidFill>
            <a:prstDash val="solid"/>
            <a:round/>
            <a:headEnd len="med" w="med" type="none"/>
            <a:tailEnd len="med" w="med" type="none"/>
          </a:ln>
        </p:spPr>
      </p:cxnSp>
      <p:cxnSp>
        <p:nvCxnSpPr>
          <p:cNvPr id="2462" name="Google Shape;2462;p196"/>
          <p:cNvCxnSpPr/>
          <p:nvPr/>
        </p:nvCxnSpPr>
        <p:spPr>
          <a:xfrm flipH="1" rot="10800000">
            <a:off x="3256875" y="3458225"/>
            <a:ext cx="2254200" cy="762000"/>
          </a:xfrm>
          <a:prstGeom prst="straightConnector1">
            <a:avLst/>
          </a:prstGeom>
          <a:noFill/>
          <a:ln cap="flat" cmpd="sng" w="38100">
            <a:solidFill>
              <a:srgbClr val="00FF00"/>
            </a:solidFill>
            <a:prstDash val="solid"/>
            <a:round/>
            <a:headEnd len="med" w="med" type="none"/>
            <a:tailEnd len="med" w="med" type="none"/>
          </a:ln>
        </p:spPr>
      </p:cxnSp>
      <p:sp>
        <p:nvSpPr>
          <p:cNvPr id="2463" name="Google Shape;2463;p196"/>
          <p:cNvSpPr txBox="1"/>
          <p:nvPr>
            <p:ph idx="4294967295" type="subTitle"/>
          </p:nvPr>
        </p:nvSpPr>
        <p:spPr>
          <a:xfrm>
            <a:off x="5620125" y="3256150"/>
            <a:ext cx="2183400" cy="512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1000"/>
              </a:spcAft>
              <a:buClr>
                <a:schemeClr val="dk1"/>
              </a:buClr>
              <a:buSzPts val="1100"/>
              <a:buFont typeface="Arial"/>
              <a:buNone/>
            </a:pPr>
            <a:r>
              <a:rPr lang="en" sz="2000">
                <a:solidFill>
                  <a:schemeClr val="dk1"/>
                </a:solidFill>
              </a:rPr>
              <a:t>D2 antagonist</a:t>
            </a:r>
            <a:endParaRPr sz="2000">
              <a:solidFill>
                <a:schemeClr val="dk1"/>
              </a:solidFill>
            </a:endParaRPr>
          </a:p>
        </p:txBody>
      </p:sp>
      <p:cxnSp>
        <p:nvCxnSpPr>
          <p:cNvPr id="2464" name="Google Shape;2464;p196"/>
          <p:cNvCxnSpPr/>
          <p:nvPr/>
        </p:nvCxnSpPr>
        <p:spPr>
          <a:xfrm flipH="1" rot="10800000">
            <a:off x="6101675" y="4550275"/>
            <a:ext cx="349200" cy="19200"/>
          </a:xfrm>
          <a:prstGeom prst="straightConnector1">
            <a:avLst/>
          </a:prstGeom>
          <a:noFill/>
          <a:ln cap="flat" cmpd="sng" w="38100">
            <a:solidFill>
              <a:srgbClr val="00FF00"/>
            </a:solidFill>
            <a:prstDash val="dot"/>
            <a:round/>
            <a:headEnd len="med" w="med" type="none"/>
            <a:tailEnd len="med" w="med" type="none"/>
          </a:ln>
        </p:spPr>
      </p:cxnSp>
      <p:sp>
        <p:nvSpPr>
          <p:cNvPr id="2465" name="Google Shape;2465;p196"/>
          <p:cNvSpPr txBox="1"/>
          <p:nvPr>
            <p:ph idx="4294967295" type="subTitle"/>
          </p:nvPr>
        </p:nvSpPr>
        <p:spPr>
          <a:xfrm>
            <a:off x="6450875" y="4303825"/>
            <a:ext cx="2183400" cy="512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1000"/>
              </a:spcAft>
              <a:buClr>
                <a:schemeClr val="dk1"/>
              </a:buClr>
              <a:buSzPts val="1100"/>
              <a:buFont typeface="Arial"/>
              <a:buNone/>
            </a:pPr>
            <a:r>
              <a:rPr lang="en" sz="2000">
                <a:solidFill>
                  <a:srgbClr val="00FF00"/>
                </a:solidFill>
              </a:rPr>
              <a:t>n</a:t>
            </a:r>
            <a:r>
              <a:rPr lang="en" sz="2000">
                <a:solidFill>
                  <a:srgbClr val="00FF00"/>
                </a:solidFill>
              </a:rPr>
              <a:t>o 5HT2A here</a:t>
            </a:r>
            <a:endParaRPr sz="2000">
              <a:solidFill>
                <a:srgbClr val="00FF00"/>
              </a:solidFill>
            </a:endParaRPr>
          </a:p>
        </p:txBody>
      </p:sp>
      <p:sp>
        <p:nvSpPr>
          <p:cNvPr id="2466" name="Google Shape;2466;p196"/>
          <p:cNvSpPr txBox="1"/>
          <p:nvPr>
            <p:ph idx="4294967295" type="subTitle"/>
          </p:nvPr>
        </p:nvSpPr>
        <p:spPr>
          <a:xfrm>
            <a:off x="2159950" y="162925"/>
            <a:ext cx="2023500" cy="512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1000"/>
              </a:spcAft>
              <a:buClr>
                <a:schemeClr val="dk1"/>
              </a:buClr>
              <a:buSzPts val="1100"/>
              <a:buFont typeface="Arial"/>
              <a:buNone/>
            </a:pPr>
            <a:r>
              <a:rPr lang="en" sz="2000">
                <a:solidFill>
                  <a:srgbClr val="00FF00"/>
                </a:solidFill>
              </a:rPr>
              <a:t>I think this is a typo. Should be 5HT2A?</a:t>
            </a:r>
            <a:endParaRPr sz="2000">
              <a:solidFill>
                <a:srgbClr val="00FF00"/>
              </a:solidFill>
            </a:endParaRPr>
          </a:p>
        </p:txBody>
      </p:sp>
    </p:spTree>
  </p:cSld>
  <p:clrMapOvr>
    <a:masterClrMapping/>
  </p:clrMapOvr>
</p:sld>
</file>

<file path=ppt/slides/slide1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0" name="Shape 2470"/>
        <p:cNvGrpSpPr/>
        <p:nvPr/>
      </p:nvGrpSpPr>
      <p:grpSpPr>
        <a:xfrm>
          <a:off x="0" y="0"/>
          <a:ext cx="0" cy="0"/>
          <a:chOff x="0" y="0"/>
          <a:chExt cx="0" cy="0"/>
        </a:xfrm>
      </p:grpSpPr>
      <p:sp>
        <p:nvSpPr>
          <p:cNvPr id="2471" name="Google Shape;2471;p197"/>
          <p:cNvSpPr txBox="1"/>
          <p:nvPr/>
        </p:nvSpPr>
        <p:spPr>
          <a:xfrm>
            <a:off x="2707225" y="4804800"/>
            <a:ext cx="55455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t>Stahl’s Essential Psychopharmacology, 5th Edition, Page 231 pimavanserin</a:t>
            </a:r>
            <a:endParaRPr sz="1000"/>
          </a:p>
        </p:txBody>
      </p:sp>
      <p:pic>
        <p:nvPicPr>
          <p:cNvPr id="2472" name="Google Shape;2472;p197"/>
          <p:cNvPicPr preferRelativeResize="0"/>
          <p:nvPr/>
        </p:nvPicPr>
        <p:blipFill>
          <a:blip r:embed="rId3">
            <a:alphaModFix/>
          </a:blip>
          <a:stretch>
            <a:fillRect/>
          </a:stretch>
        </p:blipFill>
        <p:spPr>
          <a:xfrm>
            <a:off x="1671975" y="295925"/>
            <a:ext cx="4190599" cy="4251676"/>
          </a:xfrm>
          <a:prstGeom prst="rect">
            <a:avLst/>
          </a:prstGeom>
          <a:noFill/>
          <a:ln>
            <a:noFill/>
          </a:ln>
        </p:spPr>
      </p:pic>
      <p:cxnSp>
        <p:nvCxnSpPr>
          <p:cNvPr id="2473" name="Google Shape;2473;p197"/>
          <p:cNvCxnSpPr/>
          <p:nvPr/>
        </p:nvCxnSpPr>
        <p:spPr>
          <a:xfrm>
            <a:off x="3752150" y="1388125"/>
            <a:ext cx="743100" cy="743100"/>
          </a:xfrm>
          <a:prstGeom prst="straightConnector1">
            <a:avLst/>
          </a:prstGeom>
          <a:noFill/>
          <a:ln cap="flat" cmpd="sng" w="38100">
            <a:solidFill>
              <a:schemeClr val="lt1"/>
            </a:solidFill>
            <a:prstDash val="solid"/>
            <a:round/>
            <a:headEnd len="med" w="med" type="none"/>
            <a:tailEnd len="med" w="med" type="none"/>
          </a:ln>
        </p:spPr>
      </p:cxnSp>
      <p:cxnSp>
        <p:nvCxnSpPr>
          <p:cNvPr id="2474" name="Google Shape;2474;p197"/>
          <p:cNvCxnSpPr/>
          <p:nvPr/>
        </p:nvCxnSpPr>
        <p:spPr>
          <a:xfrm rot="10800000">
            <a:off x="3555375" y="1381975"/>
            <a:ext cx="806400" cy="2235000"/>
          </a:xfrm>
          <a:prstGeom prst="straightConnector1">
            <a:avLst/>
          </a:prstGeom>
          <a:noFill/>
          <a:ln cap="flat" cmpd="sng" w="38100">
            <a:solidFill>
              <a:srgbClr val="00FF00"/>
            </a:solidFill>
            <a:prstDash val="solid"/>
            <a:round/>
            <a:headEnd len="med" w="med" type="none"/>
            <a:tailEnd len="med" w="med" type="none"/>
          </a:ln>
        </p:spPr>
      </p:cxnSp>
      <p:cxnSp>
        <p:nvCxnSpPr>
          <p:cNvPr id="2475" name="Google Shape;2475;p197"/>
          <p:cNvCxnSpPr/>
          <p:nvPr/>
        </p:nvCxnSpPr>
        <p:spPr>
          <a:xfrm flipH="1" rot="10800000">
            <a:off x="4971375" y="3966075"/>
            <a:ext cx="349200" cy="19200"/>
          </a:xfrm>
          <a:prstGeom prst="straightConnector1">
            <a:avLst/>
          </a:prstGeom>
          <a:noFill/>
          <a:ln cap="flat" cmpd="sng" w="38100">
            <a:solidFill>
              <a:srgbClr val="00FF00"/>
            </a:solidFill>
            <a:prstDash val="dot"/>
            <a:round/>
            <a:headEnd len="med" w="med" type="none"/>
            <a:tailEnd len="med" w="med" type="none"/>
          </a:ln>
        </p:spPr>
      </p:cxnSp>
      <p:sp>
        <p:nvSpPr>
          <p:cNvPr id="2476" name="Google Shape;2476;p197"/>
          <p:cNvSpPr txBox="1"/>
          <p:nvPr>
            <p:ph idx="4294967295" type="subTitle"/>
          </p:nvPr>
        </p:nvSpPr>
        <p:spPr>
          <a:xfrm>
            <a:off x="5320575" y="3719625"/>
            <a:ext cx="2183400" cy="512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1000"/>
              </a:spcAft>
              <a:buClr>
                <a:schemeClr val="dk1"/>
              </a:buClr>
              <a:buSzPts val="1100"/>
              <a:buFont typeface="Arial"/>
              <a:buNone/>
            </a:pPr>
            <a:r>
              <a:rPr lang="en" sz="2000">
                <a:solidFill>
                  <a:srgbClr val="00FF00"/>
                </a:solidFill>
              </a:rPr>
              <a:t>no D2 here</a:t>
            </a:r>
            <a:endParaRPr sz="2000">
              <a:solidFill>
                <a:srgbClr val="00FF00"/>
              </a:solidFill>
            </a:endParaRPr>
          </a:p>
        </p:txBody>
      </p:sp>
    </p:spTree>
  </p:cSld>
  <p:clrMapOvr>
    <a:masterClrMapping/>
  </p:clrMapOvr>
</p:sld>
</file>

<file path=ppt/slides/slide1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0" name="Shape 2480"/>
        <p:cNvGrpSpPr/>
        <p:nvPr/>
      </p:nvGrpSpPr>
      <p:grpSpPr>
        <a:xfrm>
          <a:off x="0" y="0"/>
          <a:ext cx="0" cy="0"/>
          <a:chOff x="0" y="0"/>
          <a:chExt cx="0" cy="0"/>
        </a:xfrm>
      </p:grpSpPr>
      <p:pic>
        <p:nvPicPr>
          <p:cNvPr id="2481" name="Google Shape;2481;p198"/>
          <p:cNvPicPr preferRelativeResize="0"/>
          <p:nvPr/>
        </p:nvPicPr>
        <p:blipFill>
          <a:blip r:embed="rId3">
            <a:alphaModFix/>
          </a:blip>
          <a:stretch>
            <a:fillRect/>
          </a:stretch>
        </p:blipFill>
        <p:spPr>
          <a:xfrm>
            <a:off x="1351850" y="616175"/>
            <a:ext cx="6149600" cy="4603524"/>
          </a:xfrm>
          <a:prstGeom prst="rect">
            <a:avLst/>
          </a:prstGeom>
          <a:noFill/>
          <a:ln>
            <a:noFill/>
          </a:ln>
        </p:spPr>
      </p:pic>
      <p:sp>
        <p:nvSpPr>
          <p:cNvPr id="2482" name="Google Shape;2482;p198"/>
          <p:cNvSpPr txBox="1"/>
          <p:nvPr/>
        </p:nvSpPr>
        <p:spPr>
          <a:xfrm>
            <a:off x="2707225" y="4804800"/>
            <a:ext cx="55455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t>Stahl’s Essential Psychopharmacology, 5th Edition, Page 224 ziprasidone</a:t>
            </a:r>
            <a:endParaRPr sz="1000"/>
          </a:p>
        </p:txBody>
      </p:sp>
      <p:sp>
        <p:nvSpPr>
          <p:cNvPr id="2483" name="Google Shape;2483;p198"/>
          <p:cNvSpPr txBox="1"/>
          <p:nvPr>
            <p:ph idx="4294967295" type="subTitle"/>
          </p:nvPr>
        </p:nvSpPr>
        <p:spPr>
          <a:xfrm>
            <a:off x="419475" y="984100"/>
            <a:ext cx="2183400" cy="512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1000"/>
              </a:spcAft>
              <a:buClr>
                <a:schemeClr val="dk1"/>
              </a:buClr>
              <a:buSzPts val="1100"/>
              <a:buFont typeface="Arial"/>
              <a:buNone/>
            </a:pPr>
            <a:r>
              <a:rPr lang="en" sz="2000">
                <a:solidFill>
                  <a:schemeClr val="dk1"/>
                </a:solidFill>
              </a:rPr>
              <a:t>“5HT1A agonist”</a:t>
            </a:r>
            <a:endParaRPr sz="2000">
              <a:solidFill>
                <a:schemeClr val="dk1"/>
              </a:solidFill>
            </a:endParaRPr>
          </a:p>
        </p:txBody>
      </p:sp>
      <p:pic>
        <p:nvPicPr>
          <p:cNvPr id="2484" name="Google Shape;2484;p198"/>
          <p:cNvPicPr preferRelativeResize="0"/>
          <p:nvPr/>
        </p:nvPicPr>
        <p:blipFill>
          <a:blip r:embed="rId4">
            <a:alphaModFix/>
          </a:blip>
          <a:stretch>
            <a:fillRect/>
          </a:stretch>
        </p:blipFill>
        <p:spPr>
          <a:xfrm>
            <a:off x="2396688" y="940652"/>
            <a:ext cx="310546" cy="467700"/>
          </a:xfrm>
          <a:prstGeom prst="rect">
            <a:avLst/>
          </a:prstGeom>
          <a:noFill/>
          <a:ln>
            <a:noFill/>
          </a:ln>
        </p:spPr>
      </p:pic>
      <p:pic>
        <p:nvPicPr>
          <p:cNvPr id="2485" name="Google Shape;2485;p198"/>
          <p:cNvPicPr preferRelativeResize="0"/>
          <p:nvPr/>
        </p:nvPicPr>
        <p:blipFill>
          <a:blip r:embed="rId5">
            <a:alphaModFix/>
          </a:blip>
          <a:stretch>
            <a:fillRect/>
          </a:stretch>
        </p:blipFill>
        <p:spPr>
          <a:xfrm>
            <a:off x="5507550" y="73675"/>
            <a:ext cx="3544375" cy="1035050"/>
          </a:xfrm>
          <a:prstGeom prst="rect">
            <a:avLst/>
          </a:prstGeom>
          <a:noFill/>
          <a:ln>
            <a:noFill/>
          </a:ln>
          <a:effectLst>
            <a:outerShdw blurRad="57150" rotWithShape="0" algn="bl" dir="5400000" dist="19050">
              <a:srgbClr val="000000">
                <a:alpha val="50000"/>
              </a:srgbClr>
            </a:outerShdw>
          </a:effectLst>
        </p:spPr>
      </p:pic>
      <p:sp>
        <p:nvSpPr>
          <p:cNvPr id="2486" name="Google Shape;2486;p198"/>
          <p:cNvSpPr/>
          <p:nvPr/>
        </p:nvSpPr>
        <p:spPr>
          <a:xfrm>
            <a:off x="4451375" y="4343450"/>
            <a:ext cx="310500" cy="512100"/>
          </a:xfrm>
          <a:prstGeom prst="ellipse">
            <a:avLst/>
          </a:prstGeom>
          <a:noFill/>
          <a:ln cap="flat" cmpd="sng" w="28575">
            <a:solidFill>
              <a:srgbClr val="C875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7" name="Google Shape;2487;p198"/>
          <p:cNvSpPr txBox="1"/>
          <p:nvPr>
            <p:ph idx="4294967295" type="subTitle"/>
          </p:nvPr>
        </p:nvSpPr>
        <p:spPr>
          <a:xfrm>
            <a:off x="3708775" y="335150"/>
            <a:ext cx="2183400" cy="512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1000"/>
              </a:spcAft>
              <a:buClr>
                <a:schemeClr val="dk1"/>
              </a:buClr>
              <a:buSzPts val="1100"/>
              <a:buFont typeface="Arial"/>
              <a:buNone/>
            </a:pPr>
            <a:r>
              <a:rPr lang="en" sz="2000">
                <a:solidFill>
                  <a:schemeClr val="dk1"/>
                </a:solidFill>
              </a:rPr>
              <a:t>5HT2A antagonist</a:t>
            </a:r>
            <a:endParaRPr sz="2000">
              <a:solidFill>
                <a:schemeClr val="dk1"/>
              </a:solidFill>
            </a:endParaRPr>
          </a:p>
        </p:txBody>
      </p:sp>
      <p:sp>
        <p:nvSpPr>
          <p:cNvPr id="2488" name="Google Shape;2488;p198"/>
          <p:cNvSpPr txBox="1"/>
          <p:nvPr>
            <p:ph idx="4294967295" type="subTitle"/>
          </p:nvPr>
        </p:nvSpPr>
        <p:spPr>
          <a:xfrm>
            <a:off x="5677275" y="2989450"/>
            <a:ext cx="2183400" cy="512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1000"/>
              </a:spcAft>
              <a:buClr>
                <a:schemeClr val="dk1"/>
              </a:buClr>
              <a:buSzPts val="1100"/>
              <a:buFont typeface="Arial"/>
              <a:buNone/>
            </a:pPr>
            <a:r>
              <a:rPr lang="en" sz="2000">
                <a:solidFill>
                  <a:schemeClr val="dk1"/>
                </a:solidFill>
              </a:rPr>
              <a:t>D2 antagonist</a:t>
            </a:r>
            <a:endParaRPr sz="2000">
              <a:solidFill>
                <a:schemeClr val="dk1"/>
              </a:solidFill>
            </a:endParaRPr>
          </a:p>
        </p:txBody>
      </p:sp>
      <p:cxnSp>
        <p:nvCxnSpPr>
          <p:cNvPr id="2489" name="Google Shape;2489;p198"/>
          <p:cNvCxnSpPr>
            <a:stCxn id="2486" idx="1"/>
          </p:cNvCxnSpPr>
          <p:nvPr/>
        </p:nvCxnSpPr>
        <p:spPr>
          <a:xfrm rot="10800000">
            <a:off x="3631647" y="3680445"/>
            <a:ext cx="865200" cy="738000"/>
          </a:xfrm>
          <a:prstGeom prst="straightConnector1">
            <a:avLst/>
          </a:prstGeom>
          <a:noFill/>
          <a:ln cap="flat" cmpd="sng" w="38100">
            <a:solidFill>
              <a:srgbClr val="C875FF"/>
            </a:solidFill>
            <a:prstDash val="solid"/>
            <a:round/>
            <a:headEnd len="med" w="med" type="none"/>
            <a:tailEnd len="med" w="med" type="none"/>
          </a:ln>
        </p:spPr>
      </p:cxnSp>
    </p:spTree>
  </p:cSld>
  <p:clrMapOvr>
    <a:masterClrMapping/>
  </p:clrMapOvr>
</p:sld>
</file>

<file path=ppt/slides/slide1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3" name="Shape 2493"/>
        <p:cNvGrpSpPr/>
        <p:nvPr/>
      </p:nvGrpSpPr>
      <p:grpSpPr>
        <a:xfrm>
          <a:off x="0" y="0"/>
          <a:ext cx="0" cy="0"/>
          <a:chOff x="0" y="0"/>
          <a:chExt cx="0" cy="0"/>
        </a:xfrm>
      </p:grpSpPr>
      <p:pic>
        <p:nvPicPr>
          <p:cNvPr id="2494" name="Google Shape;2494;p199"/>
          <p:cNvPicPr preferRelativeResize="0"/>
          <p:nvPr/>
        </p:nvPicPr>
        <p:blipFill>
          <a:blip r:embed="rId3">
            <a:alphaModFix/>
          </a:blip>
          <a:stretch>
            <a:fillRect/>
          </a:stretch>
        </p:blipFill>
        <p:spPr>
          <a:xfrm>
            <a:off x="1351850" y="616175"/>
            <a:ext cx="6149600" cy="4603524"/>
          </a:xfrm>
          <a:prstGeom prst="rect">
            <a:avLst/>
          </a:prstGeom>
          <a:noFill/>
          <a:ln>
            <a:noFill/>
          </a:ln>
        </p:spPr>
      </p:pic>
      <p:sp>
        <p:nvSpPr>
          <p:cNvPr id="2495" name="Google Shape;2495;p199"/>
          <p:cNvSpPr txBox="1"/>
          <p:nvPr/>
        </p:nvSpPr>
        <p:spPr>
          <a:xfrm>
            <a:off x="2707225" y="4804800"/>
            <a:ext cx="55455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t>Stahl’s Essential Psychopharmacology, 5th Edition, Page 224 ziprasidone</a:t>
            </a:r>
            <a:endParaRPr sz="1000"/>
          </a:p>
        </p:txBody>
      </p:sp>
      <p:sp>
        <p:nvSpPr>
          <p:cNvPr id="2496" name="Google Shape;2496;p199"/>
          <p:cNvSpPr txBox="1"/>
          <p:nvPr>
            <p:ph idx="4294967295" type="subTitle"/>
          </p:nvPr>
        </p:nvSpPr>
        <p:spPr>
          <a:xfrm>
            <a:off x="419475" y="984100"/>
            <a:ext cx="2183400" cy="512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1000"/>
              </a:spcAft>
              <a:buClr>
                <a:schemeClr val="dk1"/>
              </a:buClr>
              <a:buSzPts val="1100"/>
              <a:buFont typeface="Arial"/>
              <a:buNone/>
            </a:pPr>
            <a:r>
              <a:rPr lang="en" sz="2000">
                <a:solidFill>
                  <a:schemeClr val="dk1"/>
                </a:solidFill>
              </a:rPr>
              <a:t>“5HT1A agonist”</a:t>
            </a:r>
            <a:endParaRPr sz="2000">
              <a:solidFill>
                <a:schemeClr val="dk1"/>
              </a:solidFill>
            </a:endParaRPr>
          </a:p>
        </p:txBody>
      </p:sp>
      <p:pic>
        <p:nvPicPr>
          <p:cNvPr id="2497" name="Google Shape;2497;p199"/>
          <p:cNvPicPr preferRelativeResize="0"/>
          <p:nvPr/>
        </p:nvPicPr>
        <p:blipFill>
          <a:blip r:embed="rId4">
            <a:alphaModFix/>
          </a:blip>
          <a:stretch>
            <a:fillRect/>
          </a:stretch>
        </p:blipFill>
        <p:spPr>
          <a:xfrm>
            <a:off x="2396688" y="940652"/>
            <a:ext cx="310546" cy="467700"/>
          </a:xfrm>
          <a:prstGeom prst="rect">
            <a:avLst/>
          </a:prstGeom>
          <a:noFill/>
          <a:ln>
            <a:noFill/>
          </a:ln>
        </p:spPr>
      </p:pic>
      <p:sp>
        <p:nvSpPr>
          <p:cNvPr id="2498" name="Google Shape;2498;p199"/>
          <p:cNvSpPr/>
          <p:nvPr/>
        </p:nvSpPr>
        <p:spPr>
          <a:xfrm>
            <a:off x="4451375" y="4343450"/>
            <a:ext cx="310500" cy="512100"/>
          </a:xfrm>
          <a:prstGeom prst="ellipse">
            <a:avLst/>
          </a:prstGeom>
          <a:noFill/>
          <a:ln cap="flat" cmpd="sng" w="28575">
            <a:solidFill>
              <a:srgbClr val="C875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9" name="Google Shape;2499;p199"/>
          <p:cNvSpPr txBox="1"/>
          <p:nvPr>
            <p:ph idx="4294967295" type="subTitle"/>
          </p:nvPr>
        </p:nvSpPr>
        <p:spPr>
          <a:xfrm>
            <a:off x="3708775" y="335150"/>
            <a:ext cx="2183400" cy="512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1000"/>
              </a:spcAft>
              <a:buClr>
                <a:schemeClr val="dk1"/>
              </a:buClr>
              <a:buSzPts val="1100"/>
              <a:buFont typeface="Arial"/>
              <a:buNone/>
            </a:pPr>
            <a:r>
              <a:rPr lang="en" sz="2000">
                <a:solidFill>
                  <a:schemeClr val="dk1"/>
                </a:solidFill>
              </a:rPr>
              <a:t>5HT2A antagonist</a:t>
            </a:r>
            <a:endParaRPr sz="2000">
              <a:solidFill>
                <a:schemeClr val="dk1"/>
              </a:solidFill>
            </a:endParaRPr>
          </a:p>
        </p:txBody>
      </p:sp>
      <p:sp>
        <p:nvSpPr>
          <p:cNvPr id="2500" name="Google Shape;2500;p199"/>
          <p:cNvSpPr txBox="1"/>
          <p:nvPr>
            <p:ph idx="4294967295" type="subTitle"/>
          </p:nvPr>
        </p:nvSpPr>
        <p:spPr>
          <a:xfrm>
            <a:off x="5677275" y="2989450"/>
            <a:ext cx="2183400" cy="512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1000"/>
              </a:spcAft>
              <a:buClr>
                <a:schemeClr val="dk1"/>
              </a:buClr>
              <a:buSzPts val="1100"/>
              <a:buFont typeface="Arial"/>
              <a:buNone/>
            </a:pPr>
            <a:r>
              <a:rPr lang="en" sz="2000">
                <a:solidFill>
                  <a:schemeClr val="dk1"/>
                </a:solidFill>
              </a:rPr>
              <a:t>D2 antagonist</a:t>
            </a:r>
            <a:endParaRPr sz="2000">
              <a:solidFill>
                <a:schemeClr val="dk1"/>
              </a:solidFill>
            </a:endParaRPr>
          </a:p>
        </p:txBody>
      </p:sp>
      <p:cxnSp>
        <p:nvCxnSpPr>
          <p:cNvPr id="2501" name="Google Shape;2501;p199"/>
          <p:cNvCxnSpPr>
            <a:stCxn id="2498" idx="1"/>
          </p:cNvCxnSpPr>
          <p:nvPr/>
        </p:nvCxnSpPr>
        <p:spPr>
          <a:xfrm rot="10800000">
            <a:off x="3631647" y="3680445"/>
            <a:ext cx="865200" cy="738000"/>
          </a:xfrm>
          <a:prstGeom prst="straightConnector1">
            <a:avLst/>
          </a:prstGeom>
          <a:noFill/>
          <a:ln cap="flat" cmpd="sng" w="38100">
            <a:solidFill>
              <a:srgbClr val="C875FF"/>
            </a:solidFill>
            <a:prstDash val="solid"/>
            <a:round/>
            <a:headEnd len="med" w="med" type="none"/>
            <a:tailEnd len="med" w="med" type="none"/>
          </a:ln>
        </p:spPr>
      </p:cxnSp>
      <p:pic>
        <p:nvPicPr>
          <p:cNvPr id="2502" name="Google Shape;2502;p199"/>
          <p:cNvPicPr preferRelativeResize="0"/>
          <p:nvPr/>
        </p:nvPicPr>
        <p:blipFill>
          <a:blip r:embed="rId5">
            <a:alphaModFix/>
          </a:blip>
          <a:stretch>
            <a:fillRect/>
          </a:stretch>
        </p:blipFill>
        <p:spPr>
          <a:xfrm>
            <a:off x="530679" y="0"/>
            <a:ext cx="8082642" cy="5143499"/>
          </a:xfrm>
          <a:prstGeom prst="rect">
            <a:avLst/>
          </a:prstGeom>
          <a:noFill/>
          <a:ln>
            <a:noFill/>
          </a:ln>
        </p:spPr>
      </p:pic>
      <p:sp>
        <p:nvSpPr>
          <p:cNvPr id="2503" name="Google Shape;2503;p199"/>
          <p:cNvSpPr/>
          <p:nvPr/>
        </p:nvSpPr>
        <p:spPr>
          <a:xfrm>
            <a:off x="2508275" y="984100"/>
            <a:ext cx="596100" cy="512100"/>
          </a:xfrm>
          <a:prstGeom prst="ellipse">
            <a:avLst/>
          </a:prstGeom>
          <a:noFill/>
          <a:ln cap="flat" cmpd="sng" w="76200">
            <a:solidFill>
              <a:srgbClr val="C875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4" name="Google Shape;2504;p199"/>
          <p:cNvSpPr/>
          <p:nvPr/>
        </p:nvSpPr>
        <p:spPr>
          <a:xfrm>
            <a:off x="6280175" y="3638400"/>
            <a:ext cx="596100" cy="366000"/>
          </a:xfrm>
          <a:prstGeom prst="ellipse">
            <a:avLst/>
          </a:prstGeom>
          <a:noFill/>
          <a:ln cap="flat" cmpd="sng" w="76200">
            <a:solidFill>
              <a:srgbClr val="C875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8" name="Shape 2508"/>
        <p:cNvGrpSpPr/>
        <p:nvPr/>
      </p:nvGrpSpPr>
      <p:grpSpPr>
        <a:xfrm>
          <a:off x="0" y="0"/>
          <a:ext cx="0" cy="0"/>
          <a:chOff x="0" y="0"/>
          <a:chExt cx="0" cy="0"/>
        </a:xfrm>
      </p:grpSpPr>
      <p:sp>
        <p:nvSpPr>
          <p:cNvPr id="2509" name="Google Shape;2509;p200"/>
          <p:cNvSpPr txBox="1"/>
          <p:nvPr/>
        </p:nvSpPr>
        <p:spPr>
          <a:xfrm>
            <a:off x="2707225" y="4804800"/>
            <a:ext cx="55455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t>Stahl’s Essential Psychopharmacology, 5th Edition, Page 229 aripiprazole </a:t>
            </a:r>
            <a:endParaRPr sz="1000"/>
          </a:p>
        </p:txBody>
      </p:sp>
      <p:pic>
        <p:nvPicPr>
          <p:cNvPr id="2510" name="Google Shape;2510;p200"/>
          <p:cNvPicPr preferRelativeResize="0"/>
          <p:nvPr/>
        </p:nvPicPr>
        <p:blipFill>
          <a:blip r:embed="rId3">
            <a:alphaModFix/>
          </a:blip>
          <a:stretch>
            <a:fillRect/>
          </a:stretch>
        </p:blipFill>
        <p:spPr>
          <a:xfrm>
            <a:off x="1667800" y="416575"/>
            <a:ext cx="4789751" cy="4404676"/>
          </a:xfrm>
          <a:prstGeom prst="rect">
            <a:avLst/>
          </a:prstGeom>
          <a:noFill/>
          <a:ln>
            <a:noFill/>
          </a:ln>
        </p:spPr>
      </p:pic>
      <p:sp>
        <p:nvSpPr>
          <p:cNvPr id="2511" name="Google Shape;2511;p200"/>
          <p:cNvSpPr txBox="1"/>
          <p:nvPr>
            <p:ph idx="4294967295" type="subTitle"/>
          </p:nvPr>
        </p:nvSpPr>
        <p:spPr>
          <a:xfrm>
            <a:off x="1442625" y="179900"/>
            <a:ext cx="3307200" cy="512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1000"/>
              </a:spcAft>
              <a:buClr>
                <a:schemeClr val="dk1"/>
              </a:buClr>
              <a:buSzPts val="1100"/>
              <a:buFont typeface="Arial"/>
              <a:buNone/>
            </a:pPr>
            <a:r>
              <a:rPr lang="en" sz="2000">
                <a:solidFill>
                  <a:schemeClr val="dk1"/>
                </a:solidFill>
              </a:rPr>
              <a:t>5HT1A partial agonist</a:t>
            </a:r>
            <a:endParaRPr sz="2000">
              <a:solidFill>
                <a:schemeClr val="dk1"/>
              </a:solidFill>
            </a:endParaRPr>
          </a:p>
        </p:txBody>
      </p:sp>
      <p:sp>
        <p:nvSpPr>
          <p:cNvPr id="2512" name="Google Shape;2512;p200"/>
          <p:cNvSpPr/>
          <p:nvPr/>
        </p:nvSpPr>
        <p:spPr>
          <a:xfrm>
            <a:off x="2906629" y="4130838"/>
            <a:ext cx="528000" cy="556200"/>
          </a:xfrm>
          <a:prstGeom prst="ellipse">
            <a:avLst/>
          </a:prstGeom>
          <a:noFill/>
          <a:ln cap="flat" cmpd="sng" w="28575">
            <a:solidFill>
              <a:srgbClr val="C875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513" name="Google Shape;2513;p200"/>
          <p:cNvCxnSpPr>
            <a:stCxn id="2512" idx="0"/>
          </p:cNvCxnSpPr>
          <p:nvPr/>
        </p:nvCxnSpPr>
        <p:spPr>
          <a:xfrm flipH="1" rot="10800000">
            <a:off x="3170629" y="1204038"/>
            <a:ext cx="822900" cy="2926800"/>
          </a:xfrm>
          <a:prstGeom prst="straightConnector1">
            <a:avLst/>
          </a:prstGeom>
          <a:noFill/>
          <a:ln cap="flat" cmpd="sng" w="38100">
            <a:solidFill>
              <a:srgbClr val="C875FF"/>
            </a:solidFill>
            <a:prstDash val="solid"/>
            <a:round/>
            <a:headEnd len="med" w="med" type="none"/>
            <a:tailEnd len="med" w="med" type="none"/>
          </a:ln>
        </p:spPr>
      </p:cxnSp>
    </p:spTree>
  </p:cSld>
  <p:clrMapOvr>
    <a:masterClrMapping/>
  </p:clrMapOvr>
</p:sld>
</file>

<file path=ppt/slides/slide1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7" name="Shape 2517"/>
        <p:cNvGrpSpPr/>
        <p:nvPr/>
      </p:nvGrpSpPr>
      <p:grpSpPr>
        <a:xfrm>
          <a:off x="0" y="0"/>
          <a:ext cx="0" cy="0"/>
          <a:chOff x="0" y="0"/>
          <a:chExt cx="0" cy="0"/>
        </a:xfrm>
      </p:grpSpPr>
      <p:sp>
        <p:nvSpPr>
          <p:cNvPr id="2518" name="Google Shape;2518;p201"/>
          <p:cNvSpPr txBox="1"/>
          <p:nvPr/>
        </p:nvSpPr>
        <p:spPr>
          <a:xfrm>
            <a:off x="2707225" y="4804800"/>
            <a:ext cx="55455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t>Stahl’s Essential Psychopharmacology, 5th Edition, Page 230 brexpiprazole</a:t>
            </a:r>
            <a:endParaRPr sz="1000"/>
          </a:p>
        </p:txBody>
      </p:sp>
      <p:pic>
        <p:nvPicPr>
          <p:cNvPr id="2519" name="Google Shape;2519;p201"/>
          <p:cNvPicPr preferRelativeResize="0"/>
          <p:nvPr/>
        </p:nvPicPr>
        <p:blipFill>
          <a:blip r:embed="rId3">
            <a:alphaModFix/>
          </a:blip>
          <a:stretch>
            <a:fillRect/>
          </a:stretch>
        </p:blipFill>
        <p:spPr>
          <a:xfrm>
            <a:off x="1430975" y="91017"/>
            <a:ext cx="5545500" cy="4727309"/>
          </a:xfrm>
          <a:prstGeom prst="rect">
            <a:avLst/>
          </a:prstGeom>
          <a:noFill/>
          <a:ln>
            <a:noFill/>
          </a:ln>
        </p:spPr>
      </p:pic>
      <p:sp>
        <p:nvSpPr>
          <p:cNvPr id="2520" name="Google Shape;2520;p201"/>
          <p:cNvSpPr/>
          <p:nvPr/>
        </p:nvSpPr>
        <p:spPr>
          <a:xfrm>
            <a:off x="1623929" y="4013075"/>
            <a:ext cx="528000" cy="556200"/>
          </a:xfrm>
          <a:prstGeom prst="ellipse">
            <a:avLst/>
          </a:prstGeom>
          <a:noFill/>
          <a:ln cap="flat" cmpd="sng" w="28575">
            <a:solidFill>
              <a:srgbClr val="C875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521" name="Google Shape;2521;p201"/>
          <p:cNvCxnSpPr>
            <a:stCxn id="2520" idx="0"/>
          </p:cNvCxnSpPr>
          <p:nvPr/>
        </p:nvCxnSpPr>
        <p:spPr>
          <a:xfrm flipH="1" rot="10800000">
            <a:off x="1887929" y="1032575"/>
            <a:ext cx="2327700" cy="2980500"/>
          </a:xfrm>
          <a:prstGeom prst="straightConnector1">
            <a:avLst/>
          </a:prstGeom>
          <a:noFill/>
          <a:ln cap="flat" cmpd="sng" w="38100">
            <a:solidFill>
              <a:srgbClr val="C875FF"/>
            </a:solidFill>
            <a:prstDash val="solid"/>
            <a:round/>
            <a:headEnd len="med" w="med" type="none"/>
            <a:tailEnd len="med" w="med" type="none"/>
          </a:ln>
        </p:spPr>
      </p:cxnSp>
      <p:sp>
        <p:nvSpPr>
          <p:cNvPr id="2522" name="Google Shape;2522;p201"/>
          <p:cNvSpPr txBox="1"/>
          <p:nvPr>
            <p:ph idx="4294967295" type="subTitle"/>
          </p:nvPr>
        </p:nvSpPr>
        <p:spPr>
          <a:xfrm>
            <a:off x="1302925" y="122750"/>
            <a:ext cx="3307200" cy="512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1000"/>
              </a:spcAft>
              <a:buClr>
                <a:schemeClr val="dk1"/>
              </a:buClr>
              <a:buSzPts val="1100"/>
              <a:buFont typeface="Arial"/>
              <a:buNone/>
            </a:pPr>
            <a:r>
              <a:rPr lang="en" sz="2000">
                <a:solidFill>
                  <a:schemeClr val="dk1"/>
                </a:solidFill>
              </a:rPr>
              <a:t>5HT1A partial agonist</a:t>
            </a:r>
            <a:endParaRPr sz="2000">
              <a:solidFill>
                <a:schemeClr val="dk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31"/>
          <p:cNvSpPr txBox="1"/>
          <p:nvPr>
            <p:ph idx="1" type="subTitle"/>
          </p:nvPr>
        </p:nvSpPr>
        <p:spPr>
          <a:xfrm>
            <a:off x="1004960" y="131333"/>
            <a:ext cx="32724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Carlat podcast</a:t>
            </a:r>
            <a:endParaRPr/>
          </a:p>
        </p:txBody>
      </p:sp>
      <p:pic>
        <p:nvPicPr>
          <p:cNvPr id="181" name="Google Shape;181;p31"/>
          <p:cNvPicPr preferRelativeResize="0"/>
          <p:nvPr/>
        </p:nvPicPr>
        <p:blipFill>
          <a:blip r:embed="rId3">
            <a:alphaModFix/>
          </a:blip>
          <a:stretch>
            <a:fillRect/>
          </a:stretch>
        </p:blipFill>
        <p:spPr>
          <a:xfrm>
            <a:off x="861885" y="161048"/>
            <a:ext cx="572225" cy="535600"/>
          </a:xfrm>
          <a:prstGeom prst="rect">
            <a:avLst/>
          </a:prstGeom>
          <a:noFill/>
          <a:ln>
            <a:noFill/>
          </a:ln>
        </p:spPr>
      </p:pic>
      <p:sp>
        <p:nvSpPr>
          <p:cNvPr id="182" name="Google Shape;182;p31"/>
          <p:cNvSpPr txBox="1"/>
          <p:nvPr/>
        </p:nvSpPr>
        <p:spPr>
          <a:xfrm>
            <a:off x="861875" y="954225"/>
            <a:ext cx="5256600" cy="3909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Commandment #1</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Do not worsen mental illness with psychiatric medications</a:t>
            </a:r>
            <a:endParaRPr>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Do not start an antidepressant during mania</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Do not start stimulants during psychosis</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(No antidepressant monotherapy in bipolar I)</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(No stimulants in schizophrenia)</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(Don’t start a serotonergic antidepressant in bipolar)</a:t>
            </a:r>
            <a:endParaRPr sz="600">
              <a:solidFill>
                <a:schemeClr val="dk1"/>
              </a:solidFill>
            </a:endParaRPr>
          </a:p>
          <a:p>
            <a:pPr indent="0" lvl="0" marL="457200" rtl="0" algn="l">
              <a:lnSpc>
                <a:spcPct val="115000"/>
              </a:lnSpc>
              <a:spcBef>
                <a:spcPts val="0"/>
              </a:spcBef>
              <a:spcAft>
                <a:spcPts val="0"/>
              </a:spcAft>
              <a:buNone/>
            </a:pPr>
            <a:r>
              <a:t/>
            </a:r>
            <a:endParaRPr sz="6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Commandment #2</a:t>
            </a:r>
            <a:endParaRPr>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(In general) Don’t stop psych meds abruptly</a:t>
            </a:r>
            <a:endParaRPr sz="600">
              <a:solidFill>
                <a:schemeClr val="dk1"/>
              </a:solidFill>
            </a:endParaRPr>
          </a:p>
          <a:p>
            <a:pPr indent="0" lvl="0" marL="457200" rtl="0" algn="l">
              <a:lnSpc>
                <a:spcPct val="115000"/>
              </a:lnSpc>
              <a:spcBef>
                <a:spcPts val="0"/>
              </a:spcBef>
              <a:spcAft>
                <a:spcPts val="0"/>
              </a:spcAft>
              <a:buNone/>
            </a:pPr>
            <a:r>
              <a:t/>
            </a:r>
            <a:endParaRPr sz="6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Commandment #3</a:t>
            </a:r>
            <a:endParaRPr>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Prevent lithium toxicity by keeping tabs on:</a:t>
            </a:r>
            <a:endParaRPr sz="1200">
              <a:solidFill>
                <a:schemeClr val="dk1"/>
              </a:solidFill>
            </a:endParaRPr>
          </a:p>
          <a:p>
            <a:pPr indent="-304800" lvl="1" marL="914400" rtl="0" algn="l">
              <a:lnSpc>
                <a:spcPct val="115000"/>
              </a:lnSpc>
              <a:spcBef>
                <a:spcPts val="0"/>
              </a:spcBef>
              <a:spcAft>
                <a:spcPts val="0"/>
              </a:spcAft>
              <a:buClr>
                <a:schemeClr val="dk1"/>
              </a:buClr>
              <a:buSzPts val="1200"/>
              <a:buChar char="○"/>
            </a:pPr>
            <a:r>
              <a:rPr lang="en" sz="1200">
                <a:solidFill>
                  <a:schemeClr val="dk1"/>
                </a:solidFill>
              </a:rPr>
              <a:t> drug interactions</a:t>
            </a:r>
            <a:endParaRPr sz="1200">
              <a:solidFill>
                <a:schemeClr val="dk1"/>
              </a:solidFill>
            </a:endParaRPr>
          </a:p>
          <a:p>
            <a:pPr indent="-304800" lvl="2" marL="1371600" rtl="0" algn="l">
              <a:lnSpc>
                <a:spcPct val="115000"/>
              </a:lnSpc>
              <a:spcBef>
                <a:spcPts val="0"/>
              </a:spcBef>
              <a:spcAft>
                <a:spcPts val="0"/>
              </a:spcAft>
              <a:buClr>
                <a:schemeClr val="dk1"/>
              </a:buClr>
              <a:buSzPts val="1200"/>
              <a:buChar char="■"/>
            </a:pPr>
            <a:r>
              <a:rPr lang="en" sz="1200">
                <a:solidFill>
                  <a:schemeClr val="dk1"/>
                </a:solidFill>
              </a:rPr>
              <a:t>especially thiazides and NSAIDS</a:t>
            </a:r>
            <a:endParaRPr sz="1200">
              <a:solidFill>
                <a:schemeClr val="dk1"/>
              </a:solidFill>
            </a:endParaRPr>
          </a:p>
          <a:p>
            <a:pPr indent="-304800" lvl="1" marL="914400" rtl="0" algn="l">
              <a:lnSpc>
                <a:spcPct val="115000"/>
              </a:lnSpc>
              <a:spcBef>
                <a:spcPts val="0"/>
              </a:spcBef>
              <a:spcAft>
                <a:spcPts val="0"/>
              </a:spcAft>
              <a:buClr>
                <a:schemeClr val="dk1"/>
              </a:buClr>
              <a:buSzPts val="1200"/>
              <a:buChar char="○"/>
            </a:pPr>
            <a:r>
              <a:rPr lang="en" sz="1200">
                <a:solidFill>
                  <a:schemeClr val="dk1"/>
                </a:solidFill>
              </a:rPr>
              <a:t>patient’s age</a:t>
            </a:r>
            <a:endParaRPr sz="1200">
              <a:solidFill>
                <a:schemeClr val="dk1"/>
              </a:solidFill>
            </a:endParaRPr>
          </a:p>
          <a:p>
            <a:pPr indent="-304800" lvl="1" marL="914400" rtl="0" algn="l">
              <a:lnSpc>
                <a:spcPct val="115000"/>
              </a:lnSpc>
              <a:spcBef>
                <a:spcPts val="0"/>
              </a:spcBef>
              <a:spcAft>
                <a:spcPts val="0"/>
              </a:spcAft>
              <a:buClr>
                <a:schemeClr val="dk1"/>
              </a:buClr>
              <a:buSzPts val="1200"/>
              <a:buChar char="○"/>
            </a:pPr>
            <a:r>
              <a:rPr lang="en" sz="1200">
                <a:solidFill>
                  <a:schemeClr val="dk1"/>
                </a:solidFill>
              </a:rPr>
              <a:t>renal function</a:t>
            </a:r>
            <a:endParaRPr sz="1200">
              <a:solidFill>
                <a:schemeClr val="dk1"/>
              </a:solidFill>
            </a:endParaRPr>
          </a:p>
          <a:p>
            <a:pPr indent="0" lvl="0" marL="0" rtl="0" algn="l">
              <a:lnSpc>
                <a:spcPct val="115000"/>
              </a:lnSpc>
              <a:spcBef>
                <a:spcPts val="0"/>
              </a:spcBef>
              <a:spcAft>
                <a:spcPts val="0"/>
              </a:spcAft>
              <a:buNone/>
            </a:pPr>
            <a:r>
              <a:t/>
            </a:r>
            <a:endParaRPr sz="1200"/>
          </a:p>
        </p:txBody>
      </p:sp>
    </p:spTree>
  </p:cSld>
  <p:clrMapOvr>
    <a:masterClrMapping/>
  </p:clrMapOvr>
</p:sld>
</file>

<file path=ppt/slides/slide1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6" name="Shape 2526"/>
        <p:cNvGrpSpPr/>
        <p:nvPr/>
      </p:nvGrpSpPr>
      <p:grpSpPr>
        <a:xfrm>
          <a:off x="0" y="0"/>
          <a:ext cx="0" cy="0"/>
          <a:chOff x="0" y="0"/>
          <a:chExt cx="0" cy="0"/>
        </a:xfrm>
      </p:grpSpPr>
      <p:pic>
        <p:nvPicPr>
          <p:cNvPr id="2527" name="Google Shape;2527;p202"/>
          <p:cNvPicPr preferRelativeResize="0"/>
          <p:nvPr/>
        </p:nvPicPr>
        <p:blipFill>
          <a:blip r:embed="rId3">
            <a:alphaModFix/>
          </a:blip>
          <a:stretch>
            <a:fillRect/>
          </a:stretch>
        </p:blipFill>
        <p:spPr>
          <a:xfrm>
            <a:off x="1821751" y="293125"/>
            <a:ext cx="4955174" cy="4729575"/>
          </a:xfrm>
          <a:prstGeom prst="rect">
            <a:avLst/>
          </a:prstGeom>
          <a:noFill/>
          <a:ln>
            <a:noFill/>
          </a:ln>
        </p:spPr>
      </p:pic>
      <p:sp>
        <p:nvSpPr>
          <p:cNvPr id="2528" name="Google Shape;2528;p202"/>
          <p:cNvSpPr txBox="1"/>
          <p:nvPr/>
        </p:nvSpPr>
        <p:spPr>
          <a:xfrm>
            <a:off x="2707225" y="4804800"/>
            <a:ext cx="55455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t>Stahl’s Essential Psychopharmacology, 5th Edition, Page 231 cariprazine</a:t>
            </a:r>
            <a:endParaRPr sz="1000"/>
          </a:p>
        </p:txBody>
      </p:sp>
      <p:sp>
        <p:nvSpPr>
          <p:cNvPr id="2529" name="Google Shape;2529;p202"/>
          <p:cNvSpPr txBox="1"/>
          <p:nvPr>
            <p:ph idx="4294967295" type="subTitle"/>
          </p:nvPr>
        </p:nvSpPr>
        <p:spPr>
          <a:xfrm>
            <a:off x="3260525" y="234800"/>
            <a:ext cx="3307200" cy="512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1000"/>
              </a:spcAft>
              <a:buClr>
                <a:schemeClr val="dk1"/>
              </a:buClr>
              <a:buSzPts val="1100"/>
              <a:buFont typeface="Arial"/>
              <a:buNone/>
            </a:pPr>
            <a:r>
              <a:rPr lang="en" sz="2000">
                <a:solidFill>
                  <a:schemeClr val="dk1"/>
                </a:solidFill>
              </a:rPr>
              <a:t>5HT1A partial agonist</a:t>
            </a:r>
            <a:endParaRPr sz="2000">
              <a:solidFill>
                <a:schemeClr val="dk1"/>
              </a:solidFill>
            </a:endParaRPr>
          </a:p>
        </p:txBody>
      </p:sp>
      <p:sp>
        <p:nvSpPr>
          <p:cNvPr id="2530" name="Google Shape;2530;p202"/>
          <p:cNvSpPr/>
          <p:nvPr/>
        </p:nvSpPr>
        <p:spPr>
          <a:xfrm>
            <a:off x="4316318" y="4279943"/>
            <a:ext cx="337200" cy="556200"/>
          </a:xfrm>
          <a:prstGeom prst="ellipse">
            <a:avLst/>
          </a:prstGeom>
          <a:noFill/>
          <a:ln cap="flat" cmpd="sng" w="28575">
            <a:solidFill>
              <a:srgbClr val="C875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531" name="Google Shape;2531;p202"/>
          <p:cNvCxnSpPr>
            <a:stCxn id="2530" idx="0"/>
          </p:cNvCxnSpPr>
          <p:nvPr/>
        </p:nvCxnSpPr>
        <p:spPr>
          <a:xfrm rot="10800000">
            <a:off x="4139618" y="1191143"/>
            <a:ext cx="345300" cy="3088800"/>
          </a:xfrm>
          <a:prstGeom prst="straightConnector1">
            <a:avLst/>
          </a:prstGeom>
          <a:noFill/>
          <a:ln cap="flat" cmpd="sng" w="38100">
            <a:solidFill>
              <a:srgbClr val="C875FF"/>
            </a:solidFill>
            <a:prstDash val="solid"/>
            <a:round/>
            <a:headEnd len="med" w="med" type="none"/>
            <a:tailEnd len="med" w="med" type="none"/>
          </a:ln>
        </p:spPr>
      </p:cxnSp>
    </p:spTree>
  </p:cSld>
  <p:clrMapOvr>
    <a:masterClrMapping/>
  </p:clrMapOvr>
</p:sld>
</file>

<file path=ppt/slides/slide1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5" name="Shape 2535"/>
        <p:cNvGrpSpPr/>
        <p:nvPr/>
      </p:nvGrpSpPr>
      <p:grpSpPr>
        <a:xfrm>
          <a:off x="0" y="0"/>
          <a:ext cx="0" cy="0"/>
          <a:chOff x="0" y="0"/>
          <a:chExt cx="0" cy="0"/>
        </a:xfrm>
      </p:grpSpPr>
      <p:sp>
        <p:nvSpPr>
          <p:cNvPr id="2536" name="Google Shape;2536;p203"/>
          <p:cNvSpPr txBox="1"/>
          <p:nvPr/>
        </p:nvSpPr>
        <p:spPr>
          <a:xfrm>
            <a:off x="2707225" y="4804800"/>
            <a:ext cx="55455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t>Stahl’s Essential Psychopharmacology, 5th Edition, Page 217 clozapine</a:t>
            </a:r>
            <a:endParaRPr sz="1000"/>
          </a:p>
        </p:txBody>
      </p:sp>
      <p:pic>
        <p:nvPicPr>
          <p:cNvPr id="2537" name="Google Shape;2537;p203"/>
          <p:cNvPicPr preferRelativeResize="0"/>
          <p:nvPr/>
        </p:nvPicPr>
        <p:blipFill>
          <a:blip r:embed="rId3">
            <a:alphaModFix/>
          </a:blip>
          <a:stretch>
            <a:fillRect/>
          </a:stretch>
        </p:blipFill>
        <p:spPr>
          <a:xfrm>
            <a:off x="1454450" y="321750"/>
            <a:ext cx="5701705" cy="4500000"/>
          </a:xfrm>
          <a:prstGeom prst="rect">
            <a:avLst/>
          </a:prstGeom>
          <a:noFill/>
          <a:ln>
            <a:noFill/>
          </a:ln>
        </p:spPr>
      </p:pic>
      <p:sp>
        <p:nvSpPr>
          <p:cNvPr id="2538" name="Google Shape;2538;p203"/>
          <p:cNvSpPr txBox="1"/>
          <p:nvPr>
            <p:ph idx="4294967295" type="subTitle"/>
          </p:nvPr>
        </p:nvSpPr>
        <p:spPr>
          <a:xfrm>
            <a:off x="5588375" y="3013575"/>
            <a:ext cx="2183400" cy="512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1000"/>
              </a:spcAft>
              <a:buClr>
                <a:schemeClr val="dk1"/>
              </a:buClr>
              <a:buSzPts val="1100"/>
              <a:buFont typeface="Arial"/>
              <a:buNone/>
            </a:pPr>
            <a:r>
              <a:rPr lang="en" sz="2000">
                <a:solidFill>
                  <a:schemeClr val="dk1"/>
                </a:solidFill>
              </a:rPr>
              <a:t>D2 antagonist</a:t>
            </a:r>
            <a:endParaRPr sz="2000">
              <a:solidFill>
                <a:schemeClr val="dk1"/>
              </a:solidFill>
            </a:endParaRPr>
          </a:p>
        </p:txBody>
      </p:sp>
      <p:sp>
        <p:nvSpPr>
          <p:cNvPr id="2539" name="Google Shape;2539;p203"/>
          <p:cNvSpPr/>
          <p:nvPr/>
        </p:nvSpPr>
        <p:spPr>
          <a:xfrm>
            <a:off x="5433926" y="4302750"/>
            <a:ext cx="425100" cy="447900"/>
          </a:xfrm>
          <a:prstGeom prst="ellipse">
            <a:avLst/>
          </a:prstGeom>
          <a:noFill/>
          <a:ln cap="flat" cmpd="sng" w="28575">
            <a:solidFill>
              <a:srgbClr val="C875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540" name="Google Shape;2540;p203"/>
          <p:cNvCxnSpPr>
            <a:stCxn id="2539" idx="0"/>
          </p:cNvCxnSpPr>
          <p:nvPr/>
        </p:nvCxnSpPr>
        <p:spPr>
          <a:xfrm rot="10800000">
            <a:off x="4088576" y="1191150"/>
            <a:ext cx="1557900" cy="3111600"/>
          </a:xfrm>
          <a:prstGeom prst="straightConnector1">
            <a:avLst/>
          </a:prstGeom>
          <a:noFill/>
          <a:ln cap="flat" cmpd="sng" w="38100">
            <a:solidFill>
              <a:srgbClr val="C875FF"/>
            </a:solidFill>
            <a:prstDash val="solid"/>
            <a:round/>
            <a:headEnd len="med" w="med" type="none"/>
            <a:tailEnd len="med" w="med" type="none"/>
          </a:ln>
        </p:spPr>
      </p:cxnSp>
      <p:sp>
        <p:nvSpPr>
          <p:cNvPr id="2541" name="Google Shape;2541;p203"/>
          <p:cNvSpPr txBox="1"/>
          <p:nvPr>
            <p:ph idx="4294967295" type="subTitle"/>
          </p:nvPr>
        </p:nvSpPr>
        <p:spPr>
          <a:xfrm>
            <a:off x="1518825" y="446600"/>
            <a:ext cx="3307200" cy="512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1000"/>
              </a:spcAft>
              <a:buClr>
                <a:schemeClr val="dk1"/>
              </a:buClr>
              <a:buSzPts val="1100"/>
              <a:buFont typeface="Arial"/>
              <a:buNone/>
            </a:pPr>
            <a:r>
              <a:rPr lang="en" sz="2000">
                <a:solidFill>
                  <a:schemeClr val="dk1"/>
                </a:solidFill>
              </a:rPr>
              <a:t>5HT1A partial agonist</a:t>
            </a:r>
            <a:endParaRPr sz="2000">
              <a:solidFill>
                <a:schemeClr val="dk1"/>
              </a:solidFill>
            </a:endParaRPr>
          </a:p>
        </p:txBody>
      </p:sp>
    </p:spTree>
  </p:cSld>
  <p:clrMapOvr>
    <a:masterClrMapping/>
  </p:clrMapOvr>
</p:sld>
</file>

<file path=ppt/slides/slide1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5" name="Shape 2545"/>
        <p:cNvGrpSpPr/>
        <p:nvPr/>
      </p:nvGrpSpPr>
      <p:grpSpPr>
        <a:xfrm>
          <a:off x="0" y="0"/>
          <a:ext cx="0" cy="0"/>
          <a:chOff x="0" y="0"/>
          <a:chExt cx="0" cy="0"/>
        </a:xfrm>
      </p:grpSpPr>
      <p:pic>
        <p:nvPicPr>
          <p:cNvPr id="2546" name="Google Shape;2546;p204"/>
          <p:cNvPicPr preferRelativeResize="0"/>
          <p:nvPr/>
        </p:nvPicPr>
        <p:blipFill>
          <a:blip r:embed="rId3">
            <a:alphaModFix/>
          </a:blip>
          <a:stretch>
            <a:fillRect/>
          </a:stretch>
        </p:blipFill>
        <p:spPr>
          <a:xfrm>
            <a:off x="2018600" y="364050"/>
            <a:ext cx="3740150" cy="4822600"/>
          </a:xfrm>
          <a:prstGeom prst="rect">
            <a:avLst/>
          </a:prstGeom>
          <a:noFill/>
          <a:ln>
            <a:noFill/>
          </a:ln>
        </p:spPr>
      </p:pic>
      <p:sp>
        <p:nvSpPr>
          <p:cNvPr id="2547" name="Google Shape;2547;p204"/>
          <p:cNvSpPr txBox="1"/>
          <p:nvPr/>
        </p:nvSpPr>
        <p:spPr>
          <a:xfrm>
            <a:off x="2707225" y="4938150"/>
            <a:ext cx="55455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t>Stahl’s Essential Psychopharmacology, 5th Edition, Page 226 lurasidone</a:t>
            </a:r>
            <a:endParaRPr sz="1000"/>
          </a:p>
        </p:txBody>
      </p:sp>
      <p:sp>
        <p:nvSpPr>
          <p:cNvPr id="2548" name="Google Shape;2548;p204"/>
          <p:cNvSpPr/>
          <p:nvPr/>
        </p:nvSpPr>
        <p:spPr>
          <a:xfrm>
            <a:off x="4121968" y="4540293"/>
            <a:ext cx="337200" cy="556200"/>
          </a:xfrm>
          <a:prstGeom prst="ellipse">
            <a:avLst/>
          </a:prstGeom>
          <a:noFill/>
          <a:ln cap="flat" cmpd="sng" w="28575">
            <a:solidFill>
              <a:srgbClr val="C875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549" name="Google Shape;2549;p204"/>
          <p:cNvCxnSpPr>
            <a:stCxn id="2548" idx="0"/>
          </p:cNvCxnSpPr>
          <p:nvPr/>
        </p:nvCxnSpPr>
        <p:spPr>
          <a:xfrm rot="10800000">
            <a:off x="4158568" y="1051593"/>
            <a:ext cx="132000" cy="3488700"/>
          </a:xfrm>
          <a:prstGeom prst="straightConnector1">
            <a:avLst/>
          </a:prstGeom>
          <a:noFill/>
          <a:ln cap="flat" cmpd="sng" w="38100">
            <a:solidFill>
              <a:srgbClr val="C875FF"/>
            </a:solidFill>
            <a:prstDash val="solid"/>
            <a:round/>
            <a:headEnd len="med" w="med" type="none"/>
            <a:tailEnd len="med" w="med" type="none"/>
          </a:ln>
        </p:spPr>
      </p:cxnSp>
      <p:sp>
        <p:nvSpPr>
          <p:cNvPr id="2550" name="Google Shape;2550;p204"/>
          <p:cNvSpPr txBox="1"/>
          <p:nvPr>
            <p:ph idx="4294967295" type="subTitle"/>
          </p:nvPr>
        </p:nvSpPr>
        <p:spPr>
          <a:xfrm>
            <a:off x="4216775" y="279250"/>
            <a:ext cx="2183400" cy="512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1000"/>
              </a:spcAft>
              <a:buClr>
                <a:schemeClr val="dk1"/>
              </a:buClr>
              <a:buSzPts val="1100"/>
              <a:buFont typeface="Arial"/>
              <a:buNone/>
            </a:pPr>
            <a:r>
              <a:rPr lang="en" sz="2000">
                <a:solidFill>
                  <a:schemeClr val="dk1"/>
                </a:solidFill>
              </a:rPr>
              <a:t>5HT1A agonist</a:t>
            </a:r>
            <a:endParaRPr sz="2000">
              <a:solidFill>
                <a:schemeClr val="dk1"/>
              </a:solidFill>
            </a:endParaRPr>
          </a:p>
        </p:txBody>
      </p:sp>
      <p:sp>
        <p:nvSpPr>
          <p:cNvPr id="2551" name="Google Shape;2551;p204"/>
          <p:cNvSpPr txBox="1"/>
          <p:nvPr>
            <p:ph idx="4294967295" type="subTitle"/>
          </p:nvPr>
        </p:nvSpPr>
        <p:spPr>
          <a:xfrm>
            <a:off x="6547225" y="1555600"/>
            <a:ext cx="2183400" cy="512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1000"/>
              </a:spcAft>
              <a:buClr>
                <a:schemeClr val="dk1"/>
              </a:buClr>
              <a:buSzPts val="1100"/>
              <a:buFont typeface="Arial"/>
              <a:buNone/>
            </a:pPr>
            <a:r>
              <a:rPr lang="en" sz="2000">
                <a:solidFill>
                  <a:schemeClr val="dk1"/>
                </a:solidFill>
              </a:rPr>
              <a:t>From Stahl’s visuals, you would think lurasidone is more concerning for serotonin syndrome than ziprasidone.</a:t>
            </a:r>
            <a:endParaRPr sz="2000">
              <a:solidFill>
                <a:schemeClr val="dk1"/>
              </a:solidFill>
            </a:endParaRPr>
          </a:p>
        </p:txBody>
      </p:sp>
    </p:spTree>
  </p:cSld>
  <p:clrMapOvr>
    <a:masterClrMapping/>
  </p:clrMapOvr>
</p:sld>
</file>

<file path=ppt/slides/slide1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5" name="Shape 2555"/>
        <p:cNvGrpSpPr/>
        <p:nvPr/>
      </p:nvGrpSpPr>
      <p:grpSpPr>
        <a:xfrm>
          <a:off x="0" y="0"/>
          <a:ext cx="0" cy="0"/>
          <a:chOff x="0" y="0"/>
          <a:chExt cx="0" cy="0"/>
        </a:xfrm>
      </p:grpSpPr>
      <p:pic>
        <p:nvPicPr>
          <p:cNvPr id="2556" name="Google Shape;2556;p205"/>
          <p:cNvPicPr preferRelativeResize="0"/>
          <p:nvPr/>
        </p:nvPicPr>
        <p:blipFill>
          <a:blip r:embed="rId3">
            <a:alphaModFix/>
          </a:blip>
          <a:stretch>
            <a:fillRect/>
          </a:stretch>
        </p:blipFill>
        <p:spPr>
          <a:xfrm>
            <a:off x="1758250" y="471575"/>
            <a:ext cx="5441951" cy="4529550"/>
          </a:xfrm>
          <a:prstGeom prst="rect">
            <a:avLst/>
          </a:prstGeom>
          <a:noFill/>
          <a:ln>
            <a:noFill/>
          </a:ln>
        </p:spPr>
      </p:pic>
      <p:sp>
        <p:nvSpPr>
          <p:cNvPr id="2557" name="Google Shape;2557;p205"/>
          <p:cNvSpPr txBox="1"/>
          <p:nvPr/>
        </p:nvSpPr>
        <p:spPr>
          <a:xfrm>
            <a:off x="2707225" y="4804800"/>
            <a:ext cx="55455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t>Stahl’s Essential Psychopharmacology, 5th Edition, Pages 219-220 quetiapine</a:t>
            </a:r>
            <a:endParaRPr sz="1000"/>
          </a:p>
        </p:txBody>
      </p:sp>
      <p:sp>
        <p:nvSpPr>
          <p:cNvPr id="2558" name="Google Shape;2558;p205"/>
          <p:cNvSpPr/>
          <p:nvPr/>
        </p:nvSpPr>
        <p:spPr>
          <a:xfrm>
            <a:off x="4820468" y="4279943"/>
            <a:ext cx="337200" cy="556200"/>
          </a:xfrm>
          <a:prstGeom prst="ellipse">
            <a:avLst/>
          </a:prstGeom>
          <a:noFill/>
          <a:ln cap="flat" cmpd="sng" w="28575">
            <a:solidFill>
              <a:srgbClr val="C875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559" name="Google Shape;2559;p205"/>
          <p:cNvCxnSpPr>
            <a:stCxn id="2558" idx="0"/>
          </p:cNvCxnSpPr>
          <p:nvPr/>
        </p:nvCxnSpPr>
        <p:spPr>
          <a:xfrm rot="10800000">
            <a:off x="3980768" y="1210343"/>
            <a:ext cx="1008300" cy="3069600"/>
          </a:xfrm>
          <a:prstGeom prst="straightConnector1">
            <a:avLst/>
          </a:prstGeom>
          <a:noFill/>
          <a:ln cap="flat" cmpd="sng" w="38100">
            <a:solidFill>
              <a:srgbClr val="C875FF"/>
            </a:solidFill>
            <a:prstDash val="solid"/>
            <a:round/>
            <a:headEnd len="med" w="med" type="none"/>
            <a:tailEnd len="med" w="med" type="none"/>
          </a:ln>
        </p:spPr>
      </p:cxnSp>
      <p:sp>
        <p:nvSpPr>
          <p:cNvPr id="2560" name="Google Shape;2560;p205"/>
          <p:cNvSpPr txBox="1"/>
          <p:nvPr>
            <p:ph type="title"/>
          </p:nvPr>
        </p:nvSpPr>
        <p:spPr>
          <a:xfrm>
            <a:off x="241850" y="112800"/>
            <a:ext cx="8266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1820"/>
              <a:t>The one case of serotonin syndrome I saw implicated quetiapine (Seroquel)</a:t>
            </a:r>
            <a:endParaRPr sz="1820"/>
          </a:p>
        </p:txBody>
      </p:sp>
    </p:spTree>
  </p:cSld>
  <p:clrMapOvr>
    <a:masterClrMapping/>
  </p:clrMapOvr>
</p:sld>
</file>

<file path=ppt/slides/slide1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4" name="Shape 2564"/>
        <p:cNvGrpSpPr/>
        <p:nvPr/>
      </p:nvGrpSpPr>
      <p:grpSpPr>
        <a:xfrm>
          <a:off x="0" y="0"/>
          <a:ext cx="0" cy="0"/>
          <a:chOff x="0" y="0"/>
          <a:chExt cx="0" cy="0"/>
        </a:xfrm>
      </p:grpSpPr>
      <p:pic>
        <p:nvPicPr>
          <p:cNvPr id="2565" name="Google Shape;2565;p206"/>
          <p:cNvPicPr preferRelativeResize="0"/>
          <p:nvPr/>
        </p:nvPicPr>
        <p:blipFill>
          <a:blip r:embed="rId3">
            <a:alphaModFix/>
          </a:blip>
          <a:stretch>
            <a:fillRect/>
          </a:stretch>
        </p:blipFill>
        <p:spPr>
          <a:xfrm>
            <a:off x="323850" y="464525"/>
            <a:ext cx="3682324" cy="4214449"/>
          </a:xfrm>
          <a:prstGeom prst="rect">
            <a:avLst/>
          </a:prstGeom>
          <a:noFill/>
          <a:ln>
            <a:noFill/>
          </a:ln>
        </p:spPr>
      </p:pic>
    </p:spTree>
  </p:cSld>
  <p:clrMapOvr>
    <a:masterClrMapping/>
  </p:clrMapOvr>
</p:sld>
</file>

<file path=ppt/slides/slide1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9" name="Shape 2569"/>
        <p:cNvGrpSpPr/>
        <p:nvPr/>
      </p:nvGrpSpPr>
      <p:grpSpPr>
        <a:xfrm>
          <a:off x="0" y="0"/>
          <a:ext cx="0" cy="0"/>
          <a:chOff x="0" y="0"/>
          <a:chExt cx="0" cy="0"/>
        </a:xfrm>
      </p:grpSpPr>
      <p:pic>
        <p:nvPicPr>
          <p:cNvPr id="2570" name="Google Shape;2570;p207"/>
          <p:cNvPicPr preferRelativeResize="0"/>
          <p:nvPr/>
        </p:nvPicPr>
        <p:blipFill>
          <a:blip r:embed="rId3">
            <a:alphaModFix/>
          </a:blip>
          <a:stretch>
            <a:fillRect/>
          </a:stretch>
        </p:blipFill>
        <p:spPr>
          <a:xfrm>
            <a:off x="323850" y="464525"/>
            <a:ext cx="2317076" cy="2651925"/>
          </a:xfrm>
          <a:prstGeom prst="rect">
            <a:avLst/>
          </a:prstGeom>
          <a:noFill/>
          <a:ln>
            <a:noFill/>
          </a:ln>
        </p:spPr>
      </p:pic>
      <p:pic>
        <p:nvPicPr>
          <p:cNvPr id="2571" name="Google Shape;2571;p207"/>
          <p:cNvPicPr preferRelativeResize="0"/>
          <p:nvPr/>
        </p:nvPicPr>
        <p:blipFill>
          <a:blip r:embed="rId4">
            <a:alphaModFix/>
          </a:blip>
          <a:stretch>
            <a:fillRect/>
          </a:stretch>
        </p:blipFill>
        <p:spPr>
          <a:xfrm>
            <a:off x="2834262" y="378798"/>
            <a:ext cx="3556676" cy="2972249"/>
          </a:xfrm>
          <a:prstGeom prst="rect">
            <a:avLst/>
          </a:prstGeom>
          <a:noFill/>
          <a:ln>
            <a:noFill/>
          </a:ln>
        </p:spPr>
      </p:pic>
    </p:spTree>
  </p:cSld>
  <p:clrMapOvr>
    <a:masterClrMapping/>
  </p:clrMapOvr>
</p:sld>
</file>

<file path=ppt/slides/slide1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5" name="Shape 2575"/>
        <p:cNvGrpSpPr/>
        <p:nvPr/>
      </p:nvGrpSpPr>
      <p:grpSpPr>
        <a:xfrm>
          <a:off x="0" y="0"/>
          <a:ext cx="0" cy="0"/>
          <a:chOff x="0" y="0"/>
          <a:chExt cx="0" cy="0"/>
        </a:xfrm>
      </p:grpSpPr>
      <p:pic>
        <p:nvPicPr>
          <p:cNvPr id="2576" name="Google Shape;2576;p208"/>
          <p:cNvPicPr preferRelativeResize="0"/>
          <p:nvPr/>
        </p:nvPicPr>
        <p:blipFill>
          <a:blip r:embed="rId3">
            <a:alphaModFix/>
          </a:blip>
          <a:stretch>
            <a:fillRect/>
          </a:stretch>
        </p:blipFill>
        <p:spPr>
          <a:xfrm>
            <a:off x="323850" y="464525"/>
            <a:ext cx="2317076" cy="2651925"/>
          </a:xfrm>
          <a:prstGeom prst="rect">
            <a:avLst/>
          </a:prstGeom>
          <a:noFill/>
          <a:ln>
            <a:noFill/>
          </a:ln>
        </p:spPr>
      </p:pic>
      <p:pic>
        <p:nvPicPr>
          <p:cNvPr id="2577" name="Google Shape;2577;p208"/>
          <p:cNvPicPr preferRelativeResize="0"/>
          <p:nvPr/>
        </p:nvPicPr>
        <p:blipFill>
          <a:blip r:embed="rId4">
            <a:alphaModFix/>
          </a:blip>
          <a:stretch>
            <a:fillRect/>
          </a:stretch>
        </p:blipFill>
        <p:spPr>
          <a:xfrm>
            <a:off x="2834262" y="378798"/>
            <a:ext cx="3556676" cy="2972249"/>
          </a:xfrm>
          <a:prstGeom prst="rect">
            <a:avLst/>
          </a:prstGeom>
          <a:noFill/>
          <a:ln>
            <a:noFill/>
          </a:ln>
        </p:spPr>
      </p:pic>
      <p:pic>
        <p:nvPicPr>
          <p:cNvPr id="2578" name="Google Shape;2578;p208"/>
          <p:cNvPicPr preferRelativeResize="0"/>
          <p:nvPr/>
        </p:nvPicPr>
        <p:blipFill rotWithShape="1">
          <a:blip r:embed="rId5">
            <a:alphaModFix/>
          </a:blip>
          <a:srcRect b="0" l="4534" r="0" t="0"/>
          <a:stretch/>
        </p:blipFill>
        <p:spPr>
          <a:xfrm>
            <a:off x="6825575" y="512750"/>
            <a:ext cx="1337350" cy="2781325"/>
          </a:xfrm>
          <a:prstGeom prst="rect">
            <a:avLst/>
          </a:prstGeom>
          <a:noFill/>
          <a:ln>
            <a:noFill/>
          </a:ln>
        </p:spPr>
      </p:pic>
    </p:spTree>
  </p:cSld>
  <p:clrMapOvr>
    <a:masterClrMapping/>
  </p:clrMapOvr>
</p:sld>
</file>

<file path=ppt/slides/slide1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2" name="Shape 2582"/>
        <p:cNvGrpSpPr/>
        <p:nvPr/>
      </p:nvGrpSpPr>
      <p:grpSpPr>
        <a:xfrm>
          <a:off x="0" y="0"/>
          <a:ext cx="0" cy="0"/>
          <a:chOff x="0" y="0"/>
          <a:chExt cx="0" cy="0"/>
        </a:xfrm>
      </p:grpSpPr>
      <p:sp>
        <p:nvSpPr>
          <p:cNvPr id="2583" name="Google Shape;2583;p209"/>
          <p:cNvSpPr txBox="1"/>
          <p:nvPr>
            <p:ph idx="1" type="subTitle"/>
          </p:nvPr>
        </p:nvSpPr>
        <p:spPr>
          <a:xfrm>
            <a:off x="1004960" y="131333"/>
            <a:ext cx="32724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Carlat podcast</a:t>
            </a:r>
            <a:endParaRPr/>
          </a:p>
        </p:txBody>
      </p:sp>
      <p:pic>
        <p:nvPicPr>
          <p:cNvPr id="2584" name="Google Shape;2584;p209"/>
          <p:cNvPicPr preferRelativeResize="0"/>
          <p:nvPr/>
        </p:nvPicPr>
        <p:blipFill>
          <a:blip r:embed="rId3">
            <a:alphaModFix/>
          </a:blip>
          <a:stretch>
            <a:fillRect/>
          </a:stretch>
        </p:blipFill>
        <p:spPr>
          <a:xfrm>
            <a:off x="861885" y="161048"/>
            <a:ext cx="572225" cy="535600"/>
          </a:xfrm>
          <a:prstGeom prst="rect">
            <a:avLst/>
          </a:prstGeom>
          <a:noFill/>
          <a:ln>
            <a:noFill/>
          </a:ln>
        </p:spPr>
      </p:pic>
      <p:sp>
        <p:nvSpPr>
          <p:cNvPr id="2585" name="Google Shape;2585;p209"/>
          <p:cNvSpPr txBox="1"/>
          <p:nvPr>
            <p:ph idx="1" type="subTitle"/>
          </p:nvPr>
        </p:nvSpPr>
        <p:spPr>
          <a:xfrm>
            <a:off x="775075" y="869800"/>
            <a:ext cx="7547400" cy="3908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000">
                <a:solidFill>
                  <a:schemeClr val="dk1"/>
                </a:solidFill>
              </a:rPr>
              <a:t>CHRIS AIKEN: </a:t>
            </a:r>
            <a:endParaRPr sz="2000">
              <a:solidFill>
                <a:schemeClr val="dk1"/>
              </a:solidFill>
            </a:endParaRPr>
          </a:p>
          <a:p>
            <a:pPr indent="0" lvl="0" marL="0" rtl="0" algn="l">
              <a:lnSpc>
                <a:spcPct val="100000"/>
              </a:lnSpc>
              <a:spcBef>
                <a:spcPts val="1000"/>
              </a:spcBef>
              <a:spcAft>
                <a:spcPts val="0"/>
              </a:spcAft>
              <a:buNone/>
            </a:pPr>
            <a:r>
              <a:rPr b="1" lang="en" sz="2000">
                <a:solidFill>
                  <a:schemeClr val="dk1"/>
                </a:solidFill>
              </a:rPr>
              <a:t>Stimulants are included</a:t>
            </a:r>
            <a:r>
              <a:rPr lang="en" sz="2000">
                <a:solidFill>
                  <a:schemeClr val="dk1"/>
                </a:solidFill>
              </a:rPr>
              <a:t> – these meds </a:t>
            </a:r>
            <a:r>
              <a:rPr b="1" lang="en" sz="2000">
                <a:solidFill>
                  <a:schemeClr val="dk1"/>
                </a:solidFill>
              </a:rPr>
              <a:t>not only raise serotonin</a:t>
            </a:r>
            <a:r>
              <a:rPr lang="en" sz="2000">
                <a:solidFill>
                  <a:schemeClr val="dk1"/>
                </a:solidFill>
              </a:rPr>
              <a:t> but like cheese can also cause a hypertensive crisis. </a:t>
            </a:r>
            <a:endParaRPr sz="2000">
              <a:solidFill>
                <a:schemeClr val="dk1"/>
              </a:solidFill>
            </a:endParaRPr>
          </a:p>
          <a:p>
            <a:pPr indent="0" lvl="0" marL="0" rtl="0" algn="l">
              <a:lnSpc>
                <a:spcPct val="100000"/>
              </a:lnSpc>
              <a:spcBef>
                <a:spcPts val="1000"/>
              </a:spcBef>
              <a:spcAft>
                <a:spcPts val="1000"/>
              </a:spcAft>
              <a:buNone/>
            </a:pPr>
            <a:r>
              <a:t/>
            </a:r>
            <a:endParaRPr sz="2000">
              <a:solidFill>
                <a:schemeClr val="dk1"/>
              </a:solidFill>
            </a:endParaRPr>
          </a:p>
        </p:txBody>
      </p:sp>
      <p:sp>
        <p:nvSpPr>
          <p:cNvPr id="2586" name="Google Shape;2586;p209"/>
          <p:cNvSpPr/>
          <p:nvPr/>
        </p:nvSpPr>
        <p:spPr>
          <a:xfrm>
            <a:off x="6475050" y="5554100"/>
            <a:ext cx="1436700" cy="3438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0" name="Shape 2590"/>
        <p:cNvGrpSpPr/>
        <p:nvPr/>
      </p:nvGrpSpPr>
      <p:grpSpPr>
        <a:xfrm>
          <a:off x="0" y="0"/>
          <a:ext cx="0" cy="0"/>
          <a:chOff x="0" y="0"/>
          <a:chExt cx="0" cy="0"/>
        </a:xfrm>
      </p:grpSpPr>
      <p:sp>
        <p:nvSpPr>
          <p:cNvPr id="2591" name="Google Shape;2591;p210"/>
          <p:cNvSpPr txBox="1"/>
          <p:nvPr>
            <p:ph idx="1" type="subTitle"/>
          </p:nvPr>
        </p:nvSpPr>
        <p:spPr>
          <a:xfrm>
            <a:off x="1004960" y="131333"/>
            <a:ext cx="32724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Carlat podcast</a:t>
            </a:r>
            <a:endParaRPr/>
          </a:p>
        </p:txBody>
      </p:sp>
      <p:pic>
        <p:nvPicPr>
          <p:cNvPr id="2592" name="Google Shape;2592;p210"/>
          <p:cNvPicPr preferRelativeResize="0"/>
          <p:nvPr/>
        </p:nvPicPr>
        <p:blipFill>
          <a:blip r:embed="rId3">
            <a:alphaModFix/>
          </a:blip>
          <a:stretch>
            <a:fillRect/>
          </a:stretch>
        </p:blipFill>
        <p:spPr>
          <a:xfrm>
            <a:off x="861885" y="161048"/>
            <a:ext cx="572225" cy="535600"/>
          </a:xfrm>
          <a:prstGeom prst="rect">
            <a:avLst/>
          </a:prstGeom>
          <a:noFill/>
          <a:ln>
            <a:noFill/>
          </a:ln>
        </p:spPr>
      </p:pic>
      <p:sp>
        <p:nvSpPr>
          <p:cNvPr id="2593" name="Google Shape;2593;p210"/>
          <p:cNvSpPr txBox="1"/>
          <p:nvPr>
            <p:ph idx="1" type="subTitle"/>
          </p:nvPr>
        </p:nvSpPr>
        <p:spPr>
          <a:xfrm>
            <a:off x="775075" y="869800"/>
            <a:ext cx="7547400" cy="3908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000">
                <a:solidFill>
                  <a:schemeClr val="dk1"/>
                </a:solidFill>
              </a:rPr>
              <a:t>CHRIS AIKEN: </a:t>
            </a:r>
            <a:endParaRPr sz="2000">
              <a:solidFill>
                <a:schemeClr val="dk1"/>
              </a:solidFill>
            </a:endParaRPr>
          </a:p>
          <a:p>
            <a:pPr indent="0" lvl="0" marL="0" rtl="0" algn="l">
              <a:lnSpc>
                <a:spcPct val="100000"/>
              </a:lnSpc>
              <a:spcBef>
                <a:spcPts val="1000"/>
              </a:spcBef>
              <a:spcAft>
                <a:spcPts val="0"/>
              </a:spcAft>
              <a:buNone/>
            </a:pPr>
            <a:r>
              <a:rPr b="1" lang="en" sz="2000">
                <a:solidFill>
                  <a:schemeClr val="dk1"/>
                </a:solidFill>
              </a:rPr>
              <a:t>Stimulants are included</a:t>
            </a:r>
            <a:r>
              <a:rPr lang="en" sz="2000">
                <a:solidFill>
                  <a:schemeClr val="dk1"/>
                </a:solidFill>
              </a:rPr>
              <a:t> – these meds </a:t>
            </a:r>
            <a:r>
              <a:rPr b="1" lang="en" sz="2000">
                <a:solidFill>
                  <a:schemeClr val="dk1"/>
                </a:solidFill>
              </a:rPr>
              <a:t>not only raise serotonin</a:t>
            </a:r>
            <a:r>
              <a:rPr lang="en" sz="2000">
                <a:solidFill>
                  <a:schemeClr val="dk1"/>
                </a:solidFill>
              </a:rPr>
              <a:t> but like cheese can also cause a hypertensive crisis. </a:t>
            </a:r>
            <a:endParaRPr sz="2000">
              <a:solidFill>
                <a:schemeClr val="dk1"/>
              </a:solidFill>
            </a:endParaRPr>
          </a:p>
          <a:p>
            <a:pPr indent="0" lvl="0" marL="0" rtl="0" algn="l">
              <a:lnSpc>
                <a:spcPct val="100000"/>
              </a:lnSpc>
              <a:spcBef>
                <a:spcPts val="1000"/>
              </a:spcBef>
              <a:spcAft>
                <a:spcPts val="0"/>
              </a:spcAft>
              <a:buNone/>
            </a:pPr>
            <a:r>
              <a:rPr lang="en" sz="2000">
                <a:solidFill>
                  <a:schemeClr val="dk1"/>
                </a:solidFill>
              </a:rPr>
              <a:t>Then there are some opioids with serotonergic effects, a few odds and ends like fenfluramine, and other-the-counter meds like L-tryptophan, SAMe, St. John’s wort, and </a:t>
            </a:r>
            <a:r>
              <a:rPr b="1" lang="en" sz="2000">
                <a:solidFill>
                  <a:schemeClr val="dk1"/>
                </a:solidFill>
              </a:rPr>
              <a:t>decongestants containing phenylephrine</a:t>
            </a:r>
            <a:r>
              <a:rPr lang="en" sz="2000">
                <a:solidFill>
                  <a:schemeClr val="dk1"/>
                </a:solidFill>
              </a:rPr>
              <a:t>, pseudoephedrine, dextromethorphan, or chlorpheniramine; </a:t>
            </a:r>
            <a:endParaRPr sz="2000">
              <a:solidFill>
                <a:schemeClr val="dk1"/>
              </a:solidFill>
            </a:endParaRPr>
          </a:p>
          <a:p>
            <a:pPr indent="0" lvl="0" marL="0" rtl="0" algn="l">
              <a:lnSpc>
                <a:spcPct val="100000"/>
              </a:lnSpc>
              <a:spcBef>
                <a:spcPts val="1000"/>
              </a:spcBef>
              <a:spcAft>
                <a:spcPts val="1000"/>
              </a:spcAft>
              <a:buNone/>
            </a:pPr>
            <a:r>
              <a:t/>
            </a:r>
            <a:endParaRPr sz="2000">
              <a:solidFill>
                <a:schemeClr val="dk1"/>
              </a:solidFill>
            </a:endParaRPr>
          </a:p>
        </p:txBody>
      </p:sp>
      <p:sp>
        <p:nvSpPr>
          <p:cNvPr id="2594" name="Google Shape;2594;p210"/>
          <p:cNvSpPr/>
          <p:nvPr/>
        </p:nvSpPr>
        <p:spPr>
          <a:xfrm>
            <a:off x="6475050" y="5554100"/>
            <a:ext cx="1436700" cy="3438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8" name="Shape 2598"/>
        <p:cNvGrpSpPr/>
        <p:nvPr/>
      </p:nvGrpSpPr>
      <p:grpSpPr>
        <a:xfrm>
          <a:off x="0" y="0"/>
          <a:ext cx="0" cy="0"/>
          <a:chOff x="0" y="0"/>
          <a:chExt cx="0" cy="0"/>
        </a:xfrm>
      </p:grpSpPr>
      <p:sp>
        <p:nvSpPr>
          <p:cNvPr id="2599" name="Google Shape;2599;p211"/>
          <p:cNvSpPr txBox="1"/>
          <p:nvPr>
            <p:ph idx="1" type="subTitle"/>
          </p:nvPr>
        </p:nvSpPr>
        <p:spPr>
          <a:xfrm>
            <a:off x="1004960" y="131333"/>
            <a:ext cx="32724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Carlat podcast</a:t>
            </a:r>
            <a:endParaRPr/>
          </a:p>
        </p:txBody>
      </p:sp>
      <p:pic>
        <p:nvPicPr>
          <p:cNvPr id="2600" name="Google Shape;2600;p211"/>
          <p:cNvPicPr preferRelativeResize="0"/>
          <p:nvPr/>
        </p:nvPicPr>
        <p:blipFill>
          <a:blip r:embed="rId3">
            <a:alphaModFix/>
          </a:blip>
          <a:stretch>
            <a:fillRect/>
          </a:stretch>
        </p:blipFill>
        <p:spPr>
          <a:xfrm>
            <a:off x="861885" y="161048"/>
            <a:ext cx="572225" cy="535600"/>
          </a:xfrm>
          <a:prstGeom prst="rect">
            <a:avLst/>
          </a:prstGeom>
          <a:noFill/>
          <a:ln>
            <a:noFill/>
          </a:ln>
        </p:spPr>
      </p:pic>
      <p:sp>
        <p:nvSpPr>
          <p:cNvPr id="2601" name="Google Shape;2601;p211"/>
          <p:cNvSpPr txBox="1"/>
          <p:nvPr>
            <p:ph idx="1" type="subTitle"/>
          </p:nvPr>
        </p:nvSpPr>
        <p:spPr>
          <a:xfrm>
            <a:off x="775075" y="869800"/>
            <a:ext cx="7547400" cy="3908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000">
                <a:solidFill>
                  <a:schemeClr val="dk1"/>
                </a:solidFill>
              </a:rPr>
              <a:t>CHRIS AIKEN: </a:t>
            </a:r>
            <a:endParaRPr sz="2000">
              <a:solidFill>
                <a:schemeClr val="dk1"/>
              </a:solidFill>
            </a:endParaRPr>
          </a:p>
          <a:p>
            <a:pPr indent="0" lvl="0" marL="0" rtl="0" algn="l">
              <a:lnSpc>
                <a:spcPct val="100000"/>
              </a:lnSpc>
              <a:spcBef>
                <a:spcPts val="1000"/>
              </a:spcBef>
              <a:spcAft>
                <a:spcPts val="0"/>
              </a:spcAft>
              <a:buNone/>
            </a:pPr>
            <a:r>
              <a:rPr b="1" lang="en" sz="2000">
                <a:solidFill>
                  <a:schemeClr val="dk1"/>
                </a:solidFill>
              </a:rPr>
              <a:t>Stimulants are included</a:t>
            </a:r>
            <a:r>
              <a:rPr lang="en" sz="2000">
                <a:solidFill>
                  <a:schemeClr val="dk1"/>
                </a:solidFill>
              </a:rPr>
              <a:t> – these meds </a:t>
            </a:r>
            <a:r>
              <a:rPr b="1" lang="en" sz="2000">
                <a:solidFill>
                  <a:schemeClr val="dk1"/>
                </a:solidFill>
              </a:rPr>
              <a:t>not only raise serotonin</a:t>
            </a:r>
            <a:r>
              <a:rPr lang="en" sz="2000">
                <a:solidFill>
                  <a:schemeClr val="dk1"/>
                </a:solidFill>
              </a:rPr>
              <a:t> but like cheese can also cause a hypertensive crisis. </a:t>
            </a:r>
            <a:endParaRPr sz="2000">
              <a:solidFill>
                <a:schemeClr val="dk1"/>
              </a:solidFill>
            </a:endParaRPr>
          </a:p>
          <a:p>
            <a:pPr indent="0" lvl="0" marL="0" rtl="0" algn="l">
              <a:lnSpc>
                <a:spcPct val="100000"/>
              </a:lnSpc>
              <a:spcBef>
                <a:spcPts val="1000"/>
              </a:spcBef>
              <a:spcAft>
                <a:spcPts val="0"/>
              </a:spcAft>
              <a:buNone/>
            </a:pPr>
            <a:r>
              <a:rPr lang="en" sz="2000">
                <a:solidFill>
                  <a:schemeClr val="dk1"/>
                </a:solidFill>
              </a:rPr>
              <a:t>Then there are some opioids with serotonergic effects, a few odds and ends like fenfluramine, and other-the-counter meds like L-tryptophan, SAMe, St. John’s wort, and </a:t>
            </a:r>
            <a:r>
              <a:rPr b="1" lang="en" sz="2000">
                <a:solidFill>
                  <a:schemeClr val="dk1"/>
                </a:solidFill>
              </a:rPr>
              <a:t>decongestants containing phenylephrine</a:t>
            </a:r>
            <a:r>
              <a:rPr lang="en" sz="2000">
                <a:solidFill>
                  <a:schemeClr val="dk1"/>
                </a:solidFill>
              </a:rPr>
              <a:t>, pseudoephedrine, dextromethorphan, or chlorpheniramine; as well as recreational drugs like cocaine, amphetamines, LSD, MDMA, ecstasy, and bath salts.</a:t>
            </a:r>
            <a:endParaRPr sz="2000">
              <a:solidFill>
                <a:schemeClr val="dk1"/>
              </a:solidFill>
            </a:endParaRPr>
          </a:p>
          <a:p>
            <a:pPr indent="0" lvl="0" marL="0" rtl="0" algn="l">
              <a:lnSpc>
                <a:spcPct val="100000"/>
              </a:lnSpc>
              <a:spcBef>
                <a:spcPts val="1000"/>
              </a:spcBef>
              <a:spcAft>
                <a:spcPts val="1000"/>
              </a:spcAft>
              <a:buNone/>
            </a:pPr>
            <a:r>
              <a:t/>
            </a:r>
            <a:endParaRPr sz="2000">
              <a:solidFill>
                <a:schemeClr val="dk1"/>
              </a:solidFill>
            </a:endParaRPr>
          </a:p>
        </p:txBody>
      </p:sp>
      <p:sp>
        <p:nvSpPr>
          <p:cNvPr id="2602" name="Google Shape;2602;p211"/>
          <p:cNvSpPr/>
          <p:nvPr/>
        </p:nvSpPr>
        <p:spPr>
          <a:xfrm>
            <a:off x="6475050" y="5554100"/>
            <a:ext cx="1436700" cy="3438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 name="Shape 60"/>
        <p:cNvGrpSpPr/>
        <p:nvPr/>
      </p:nvGrpSpPr>
      <p:grpSpPr>
        <a:xfrm>
          <a:off x="0" y="0"/>
          <a:ext cx="0" cy="0"/>
          <a:chOff x="0" y="0"/>
          <a:chExt cx="0" cy="0"/>
        </a:xfrm>
      </p:grpSpPr>
      <p:sp>
        <p:nvSpPr>
          <p:cNvPr id="61" name="Google Shape;61;p14"/>
          <p:cNvSpPr txBox="1"/>
          <p:nvPr>
            <p:ph idx="1" type="subTitle"/>
          </p:nvPr>
        </p:nvSpPr>
        <p:spPr>
          <a:xfrm>
            <a:off x="1004960" y="131333"/>
            <a:ext cx="32724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Carlat podcast</a:t>
            </a:r>
            <a:endParaRPr/>
          </a:p>
        </p:txBody>
      </p:sp>
      <p:pic>
        <p:nvPicPr>
          <p:cNvPr id="62" name="Google Shape;62;p14"/>
          <p:cNvPicPr preferRelativeResize="0"/>
          <p:nvPr/>
        </p:nvPicPr>
        <p:blipFill>
          <a:blip r:embed="rId3">
            <a:alphaModFix/>
          </a:blip>
          <a:stretch>
            <a:fillRect/>
          </a:stretch>
        </p:blipFill>
        <p:spPr>
          <a:xfrm>
            <a:off x="861885" y="161048"/>
            <a:ext cx="572225" cy="535600"/>
          </a:xfrm>
          <a:prstGeom prst="rect">
            <a:avLst/>
          </a:prstGeom>
          <a:noFill/>
          <a:ln>
            <a:noFill/>
          </a:ln>
        </p:spPr>
      </p:pic>
      <p:sp>
        <p:nvSpPr>
          <p:cNvPr id="63" name="Google Shape;63;p14"/>
          <p:cNvSpPr txBox="1"/>
          <p:nvPr/>
        </p:nvSpPr>
        <p:spPr>
          <a:xfrm>
            <a:off x="861875" y="954225"/>
            <a:ext cx="5256600" cy="935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Commandment #1</a:t>
            </a:r>
            <a:endParaRPr>
              <a:solidFill>
                <a:schemeClr val="dk1"/>
              </a:solidFill>
            </a:endParaRPr>
          </a:p>
          <a:p>
            <a:pPr indent="-304800" lvl="0" marL="457200" rtl="0" algn="l">
              <a:lnSpc>
                <a:spcPct val="115000"/>
              </a:lnSpc>
              <a:spcBef>
                <a:spcPts val="0"/>
              </a:spcBef>
              <a:spcAft>
                <a:spcPts val="0"/>
              </a:spcAft>
              <a:buClr>
                <a:schemeClr val="dk1"/>
              </a:buClr>
              <a:buSzPts val="1200"/>
              <a:buChar char="●"/>
            </a:pPr>
            <a:r>
              <a:t/>
            </a:r>
            <a:endParaRPr sz="600">
              <a:solidFill>
                <a:schemeClr val="dk1"/>
              </a:solidFill>
            </a:endParaRPr>
          </a:p>
          <a:p>
            <a:pPr indent="0" lvl="0" marL="457200" rtl="0" algn="l">
              <a:lnSpc>
                <a:spcPct val="115000"/>
              </a:lnSpc>
              <a:spcBef>
                <a:spcPts val="0"/>
              </a:spcBef>
              <a:spcAft>
                <a:spcPts val="0"/>
              </a:spcAft>
              <a:buNone/>
            </a:pPr>
            <a:r>
              <a:t/>
            </a:r>
            <a:endParaRPr sz="600">
              <a:solidFill>
                <a:schemeClr val="dk1"/>
              </a:solidFill>
            </a:endParaRPr>
          </a:p>
          <a:p>
            <a:pPr indent="0" lvl="0" marL="0" rtl="0" algn="l">
              <a:lnSpc>
                <a:spcPct val="115000"/>
              </a:lnSpc>
              <a:spcBef>
                <a:spcPts val="0"/>
              </a:spcBef>
              <a:spcAft>
                <a:spcPts val="0"/>
              </a:spcAft>
              <a:buNone/>
            </a:pPr>
            <a:r>
              <a:t/>
            </a:r>
            <a:endParaRPr sz="12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32"/>
          <p:cNvSpPr txBox="1"/>
          <p:nvPr>
            <p:ph idx="1" type="subTitle"/>
          </p:nvPr>
        </p:nvSpPr>
        <p:spPr>
          <a:xfrm>
            <a:off x="1004960" y="131333"/>
            <a:ext cx="32724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Carlat podcast</a:t>
            </a:r>
            <a:endParaRPr/>
          </a:p>
        </p:txBody>
      </p:sp>
      <p:pic>
        <p:nvPicPr>
          <p:cNvPr id="188" name="Google Shape;188;p32"/>
          <p:cNvPicPr preferRelativeResize="0"/>
          <p:nvPr/>
        </p:nvPicPr>
        <p:blipFill>
          <a:blip r:embed="rId3">
            <a:alphaModFix/>
          </a:blip>
          <a:stretch>
            <a:fillRect/>
          </a:stretch>
        </p:blipFill>
        <p:spPr>
          <a:xfrm>
            <a:off x="861885" y="161048"/>
            <a:ext cx="572225" cy="535600"/>
          </a:xfrm>
          <a:prstGeom prst="rect">
            <a:avLst/>
          </a:prstGeom>
          <a:noFill/>
          <a:ln>
            <a:noFill/>
          </a:ln>
        </p:spPr>
      </p:pic>
      <p:sp>
        <p:nvSpPr>
          <p:cNvPr id="189" name="Google Shape;189;p32"/>
          <p:cNvSpPr txBox="1"/>
          <p:nvPr/>
        </p:nvSpPr>
        <p:spPr>
          <a:xfrm>
            <a:off x="861875" y="954225"/>
            <a:ext cx="5256600" cy="3657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Commandment #1</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Do not worsen mental illness with psychiatric medications</a:t>
            </a:r>
            <a:endParaRPr>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Do not start an antidepressant during mania</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Do not start stimulants during psychosis</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(No antidepressant monotherapy in bipolar I)</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(No stimulants in schizophrenia)</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(Don’t start a serotonergic antidepressant in bipolar)</a:t>
            </a:r>
            <a:endParaRPr sz="600">
              <a:solidFill>
                <a:schemeClr val="dk1"/>
              </a:solidFill>
            </a:endParaRPr>
          </a:p>
          <a:p>
            <a:pPr indent="0" lvl="0" marL="457200" rtl="0" algn="l">
              <a:lnSpc>
                <a:spcPct val="115000"/>
              </a:lnSpc>
              <a:spcBef>
                <a:spcPts val="0"/>
              </a:spcBef>
              <a:spcAft>
                <a:spcPts val="0"/>
              </a:spcAft>
              <a:buNone/>
            </a:pPr>
            <a:r>
              <a:t/>
            </a:r>
            <a:endParaRPr sz="6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Commandment #2</a:t>
            </a:r>
            <a:endParaRPr>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(In general) Don’t stop psych meds abruptly</a:t>
            </a:r>
            <a:endParaRPr sz="600">
              <a:solidFill>
                <a:schemeClr val="dk1"/>
              </a:solidFill>
            </a:endParaRPr>
          </a:p>
          <a:p>
            <a:pPr indent="0" lvl="0" marL="457200" rtl="0" algn="l">
              <a:lnSpc>
                <a:spcPct val="115000"/>
              </a:lnSpc>
              <a:spcBef>
                <a:spcPts val="0"/>
              </a:spcBef>
              <a:spcAft>
                <a:spcPts val="0"/>
              </a:spcAft>
              <a:buNone/>
            </a:pPr>
            <a:r>
              <a:t/>
            </a:r>
            <a:endParaRPr sz="6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Commandment #3</a:t>
            </a:r>
            <a:endParaRPr>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Prevent lithium toxicity by keeping tabs on drug interactions, your patient’s age, and their renal function</a:t>
            </a:r>
            <a:endParaRPr sz="600">
              <a:solidFill>
                <a:schemeClr val="dk1"/>
              </a:solidFill>
            </a:endParaRPr>
          </a:p>
          <a:p>
            <a:pPr indent="0" lvl="0" marL="457200" rtl="0" algn="l">
              <a:lnSpc>
                <a:spcPct val="115000"/>
              </a:lnSpc>
              <a:spcBef>
                <a:spcPts val="0"/>
              </a:spcBef>
              <a:spcAft>
                <a:spcPts val="0"/>
              </a:spcAft>
              <a:buNone/>
            </a:pPr>
            <a:r>
              <a:t/>
            </a:r>
            <a:endParaRPr sz="600">
              <a:solidFill>
                <a:schemeClr val="dk1"/>
              </a:solidFill>
            </a:endParaRPr>
          </a:p>
          <a:p>
            <a:pPr indent="0" lvl="0" marL="0" rtl="0" algn="l">
              <a:lnSpc>
                <a:spcPct val="115000"/>
              </a:lnSpc>
              <a:spcBef>
                <a:spcPts val="0"/>
              </a:spcBef>
              <a:spcAft>
                <a:spcPts val="0"/>
              </a:spcAft>
              <a:buNone/>
            </a:pPr>
            <a:r>
              <a:rPr lang="en">
                <a:solidFill>
                  <a:schemeClr val="dk1"/>
                </a:solidFill>
              </a:rPr>
              <a:t>Commandment #4</a:t>
            </a:r>
            <a:endParaRPr>
              <a:solidFill>
                <a:schemeClr val="dk1"/>
              </a:solidFill>
            </a:endParaRPr>
          </a:p>
          <a:p>
            <a:pPr indent="-292100" lvl="0" marL="457200" rtl="0" algn="l">
              <a:lnSpc>
                <a:spcPct val="115000"/>
              </a:lnSpc>
              <a:spcBef>
                <a:spcPts val="0"/>
              </a:spcBef>
              <a:spcAft>
                <a:spcPts val="0"/>
              </a:spcAft>
              <a:buClr>
                <a:schemeClr val="dk1"/>
              </a:buClr>
              <a:buSzPts val="1000"/>
              <a:buChar char="●"/>
            </a:pPr>
            <a:r>
              <a:t/>
            </a:r>
            <a:endParaRPr>
              <a:solidFill>
                <a:schemeClr val="dk1"/>
              </a:solidFill>
            </a:endParaRPr>
          </a:p>
        </p:txBody>
      </p:sp>
    </p:spTree>
  </p:cSld>
  <p:clrMapOvr>
    <a:masterClrMapping/>
  </p:clrMapOvr>
</p:sld>
</file>

<file path=ppt/slides/slide2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6" name="Shape 2606"/>
        <p:cNvGrpSpPr/>
        <p:nvPr/>
      </p:nvGrpSpPr>
      <p:grpSpPr>
        <a:xfrm>
          <a:off x="0" y="0"/>
          <a:ext cx="0" cy="0"/>
          <a:chOff x="0" y="0"/>
          <a:chExt cx="0" cy="0"/>
        </a:xfrm>
      </p:grpSpPr>
      <p:sp>
        <p:nvSpPr>
          <p:cNvPr id="2607" name="Google Shape;2607;p212"/>
          <p:cNvSpPr txBox="1"/>
          <p:nvPr>
            <p:ph idx="1" type="subTitle"/>
          </p:nvPr>
        </p:nvSpPr>
        <p:spPr>
          <a:xfrm>
            <a:off x="1004960" y="131333"/>
            <a:ext cx="32724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Carlat podcast</a:t>
            </a:r>
            <a:endParaRPr/>
          </a:p>
        </p:txBody>
      </p:sp>
      <p:pic>
        <p:nvPicPr>
          <p:cNvPr id="2608" name="Google Shape;2608;p212"/>
          <p:cNvPicPr preferRelativeResize="0"/>
          <p:nvPr/>
        </p:nvPicPr>
        <p:blipFill>
          <a:blip r:embed="rId3">
            <a:alphaModFix/>
          </a:blip>
          <a:stretch>
            <a:fillRect/>
          </a:stretch>
        </p:blipFill>
        <p:spPr>
          <a:xfrm>
            <a:off x="861885" y="161048"/>
            <a:ext cx="572225" cy="535600"/>
          </a:xfrm>
          <a:prstGeom prst="rect">
            <a:avLst/>
          </a:prstGeom>
          <a:noFill/>
          <a:ln>
            <a:noFill/>
          </a:ln>
        </p:spPr>
      </p:pic>
      <p:sp>
        <p:nvSpPr>
          <p:cNvPr id="2609" name="Google Shape;2609;p212"/>
          <p:cNvSpPr txBox="1"/>
          <p:nvPr>
            <p:ph idx="1" type="subTitle"/>
          </p:nvPr>
        </p:nvSpPr>
        <p:spPr>
          <a:xfrm>
            <a:off x="775075" y="869800"/>
            <a:ext cx="7547400" cy="3908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000">
                <a:solidFill>
                  <a:schemeClr val="dk1"/>
                </a:solidFill>
              </a:rPr>
              <a:t>KELLIE NEWSOME: </a:t>
            </a:r>
            <a:endParaRPr sz="2000">
              <a:solidFill>
                <a:schemeClr val="dk1"/>
              </a:solidFill>
            </a:endParaRPr>
          </a:p>
          <a:p>
            <a:pPr indent="0" lvl="0" marL="0" rtl="0" algn="l">
              <a:lnSpc>
                <a:spcPct val="100000"/>
              </a:lnSpc>
              <a:spcBef>
                <a:spcPts val="1000"/>
              </a:spcBef>
              <a:spcAft>
                <a:spcPts val="0"/>
              </a:spcAft>
              <a:buNone/>
            </a:pPr>
            <a:r>
              <a:rPr lang="en" sz="2000">
                <a:solidFill>
                  <a:schemeClr val="dk1"/>
                </a:solidFill>
              </a:rPr>
              <a:t>The bulk of those medicines are antidepressants, which presents a challenge when starting MAOIs cause you have to get them off their old antidepressant first to avoid these drug interactions. </a:t>
            </a:r>
            <a:endParaRPr sz="2000">
              <a:solidFill>
                <a:schemeClr val="dk1"/>
              </a:solidFill>
            </a:endParaRPr>
          </a:p>
          <a:p>
            <a:pPr indent="0" lvl="0" marL="0" rtl="0" algn="l">
              <a:lnSpc>
                <a:spcPct val="100000"/>
              </a:lnSpc>
              <a:spcBef>
                <a:spcPts val="1000"/>
              </a:spcBef>
              <a:spcAft>
                <a:spcPts val="0"/>
              </a:spcAft>
              <a:buNone/>
            </a:pPr>
            <a:r>
              <a:rPr lang="en" sz="2000">
                <a:solidFill>
                  <a:schemeClr val="dk1"/>
                </a:solidFill>
              </a:rPr>
              <a:t>Technically, it takes 5 half-lives for a med to clear the system, but just because it’s out of the blood stream doesn’t mean it’s pharmacodynamic effects in the brain have settled down. </a:t>
            </a:r>
            <a:endParaRPr sz="2000">
              <a:solidFill>
                <a:schemeClr val="dk1"/>
              </a:solidFill>
            </a:endParaRPr>
          </a:p>
          <a:p>
            <a:pPr indent="0" lvl="0" marL="0" rtl="0" algn="l">
              <a:lnSpc>
                <a:spcPct val="100000"/>
              </a:lnSpc>
              <a:spcBef>
                <a:spcPts val="1000"/>
              </a:spcBef>
              <a:spcAft>
                <a:spcPts val="1000"/>
              </a:spcAft>
              <a:buNone/>
            </a:pPr>
            <a:r>
              <a:rPr lang="en" sz="2000">
                <a:solidFill>
                  <a:schemeClr val="dk1"/>
                </a:solidFill>
              </a:rPr>
              <a:t>So add a little buffer. For</a:t>
            </a:r>
            <a:r>
              <a:rPr b="1" lang="en" sz="2000">
                <a:solidFill>
                  <a:schemeClr val="dk1"/>
                </a:solidFill>
              </a:rPr>
              <a:t> most</a:t>
            </a:r>
            <a:r>
              <a:rPr lang="en" sz="2000">
                <a:solidFill>
                  <a:schemeClr val="dk1"/>
                </a:solidFill>
              </a:rPr>
              <a:t> meds, 5 half lives is 5 days, so we’d wait at least 7 days after stopping it before starting the MAOI. </a:t>
            </a:r>
            <a:endParaRPr sz="2000">
              <a:solidFill>
                <a:schemeClr val="dk1"/>
              </a:solidFill>
            </a:endParaRPr>
          </a:p>
        </p:txBody>
      </p:sp>
      <p:sp>
        <p:nvSpPr>
          <p:cNvPr id="2610" name="Google Shape;2610;p212"/>
          <p:cNvSpPr/>
          <p:nvPr/>
        </p:nvSpPr>
        <p:spPr>
          <a:xfrm>
            <a:off x="3039300" y="2399850"/>
            <a:ext cx="273300" cy="3438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1" name="Google Shape;2611;p212"/>
          <p:cNvSpPr/>
          <p:nvPr/>
        </p:nvSpPr>
        <p:spPr>
          <a:xfrm>
            <a:off x="6573350" y="3458525"/>
            <a:ext cx="273300" cy="3438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2" name="Google Shape;2612;p212"/>
          <p:cNvSpPr/>
          <p:nvPr/>
        </p:nvSpPr>
        <p:spPr>
          <a:xfrm>
            <a:off x="2766000" y="3748225"/>
            <a:ext cx="370800" cy="3438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6" name="Shape 2616"/>
        <p:cNvGrpSpPr/>
        <p:nvPr/>
      </p:nvGrpSpPr>
      <p:grpSpPr>
        <a:xfrm>
          <a:off x="0" y="0"/>
          <a:ext cx="0" cy="0"/>
          <a:chOff x="0" y="0"/>
          <a:chExt cx="0" cy="0"/>
        </a:xfrm>
      </p:grpSpPr>
      <p:sp>
        <p:nvSpPr>
          <p:cNvPr id="2617" name="Google Shape;2617;p213"/>
          <p:cNvSpPr txBox="1"/>
          <p:nvPr>
            <p:ph idx="1" type="subTitle"/>
          </p:nvPr>
        </p:nvSpPr>
        <p:spPr>
          <a:xfrm>
            <a:off x="1004960" y="131333"/>
            <a:ext cx="32724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Carlat podcast</a:t>
            </a:r>
            <a:endParaRPr/>
          </a:p>
        </p:txBody>
      </p:sp>
      <p:pic>
        <p:nvPicPr>
          <p:cNvPr id="2618" name="Google Shape;2618;p213"/>
          <p:cNvPicPr preferRelativeResize="0"/>
          <p:nvPr/>
        </p:nvPicPr>
        <p:blipFill>
          <a:blip r:embed="rId3">
            <a:alphaModFix/>
          </a:blip>
          <a:stretch>
            <a:fillRect/>
          </a:stretch>
        </p:blipFill>
        <p:spPr>
          <a:xfrm>
            <a:off x="861885" y="161048"/>
            <a:ext cx="572225" cy="535600"/>
          </a:xfrm>
          <a:prstGeom prst="rect">
            <a:avLst/>
          </a:prstGeom>
          <a:noFill/>
          <a:ln>
            <a:noFill/>
          </a:ln>
        </p:spPr>
      </p:pic>
      <p:sp>
        <p:nvSpPr>
          <p:cNvPr id="2619" name="Google Shape;2619;p213"/>
          <p:cNvSpPr txBox="1"/>
          <p:nvPr>
            <p:ph idx="1" type="subTitle"/>
          </p:nvPr>
        </p:nvSpPr>
        <p:spPr>
          <a:xfrm>
            <a:off x="775075" y="869800"/>
            <a:ext cx="7547400" cy="3908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000">
                <a:solidFill>
                  <a:schemeClr val="dk1"/>
                </a:solidFill>
              </a:rPr>
              <a:t>KELLIE NEWSOME: </a:t>
            </a:r>
            <a:endParaRPr sz="2000">
              <a:solidFill>
                <a:schemeClr val="dk1"/>
              </a:solidFill>
            </a:endParaRPr>
          </a:p>
          <a:p>
            <a:pPr indent="0" lvl="0" marL="0" rtl="0" algn="l">
              <a:lnSpc>
                <a:spcPct val="100000"/>
              </a:lnSpc>
              <a:spcBef>
                <a:spcPts val="1000"/>
              </a:spcBef>
              <a:spcAft>
                <a:spcPts val="0"/>
              </a:spcAft>
              <a:buNone/>
            </a:pPr>
            <a:r>
              <a:rPr lang="en" sz="2000">
                <a:solidFill>
                  <a:schemeClr val="dk1"/>
                </a:solidFill>
              </a:rPr>
              <a:t>The bulk of those medicines are antidepressants, which presents a challenge when starting MAOIs cause you have to get them off their old antidepressant first to avoid these drug interactions. </a:t>
            </a:r>
            <a:endParaRPr sz="2000">
              <a:solidFill>
                <a:schemeClr val="dk1"/>
              </a:solidFill>
            </a:endParaRPr>
          </a:p>
          <a:p>
            <a:pPr indent="0" lvl="0" marL="0" rtl="0" algn="l">
              <a:lnSpc>
                <a:spcPct val="100000"/>
              </a:lnSpc>
              <a:spcBef>
                <a:spcPts val="1000"/>
              </a:spcBef>
              <a:spcAft>
                <a:spcPts val="0"/>
              </a:spcAft>
              <a:buNone/>
            </a:pPr>
            <a:r>
              <a:rPr lang="en" sz="2000">
                <a:solidFill>
                  <a:schemeClr val="dk1"/>
                </a:solidFill>
              </a:rPr>
              <a:t>Technically, it takes 5 half-lives for a med to clear the system, but just because it’s out of the blood stream doesn’t mean it’s pharmacodynamic effects in the brain have settled down. </a:t>
            </a:r>
            <a:endParaRPr sz="2000">
              <a:solidFill>
                <a:schemeClr val="dk1"/>
              </a:solidFill>
            </a:endParaRPr>
          </a:p>
          <a:p>
            <a:pPr indent="0" lvl="0" marL="0" rtl="0" algn="l">
              <a:lnSpc>
                <a:spcPct val="100000"/>
              </a:lnSpc>
              <a:spcBef>
                <a:spcPts val="1000"/>
              </a:spcBef>
              <a:spcAft>
                <a:spcPts val="1000"/>
              </a:spcAft>
              <a:buNone/>
            </a:pPr>
            <a:r>
              <a:rPr lang="en" sz="2000">
                <a:solidFill>
                  <a:schemeClr val="dk1"/>
                </a:solidFill>
              </a:rPr>
              <a:t>So add a little buffer. For</a:t>
            </a:r>
            <a:r>
              <a:rPr b="1" lang="en" sz="2000">
                <a:solidFill>
                  <a:schemeClr val="dk1"/>
                </a:solidFill>
              </a:rPr>
              <a:t> most</a:t>
            </a:r>
            <a:r>
              <a:rPr lang="en" sz="2000">
                <a:solidFill>
                  <a:schemeClr val="dk1"/>
                </a:solidFill>
              </a:rPr>
              <a:t> meds, 5 half lives is 5 days, so we’d wait at least 7 days after stopping it before starting the MAOI..</a:t>
            </a:r>
            <a:endParaRPr sz="2000">
              <a:solidFill>
                <a:schemeClr val="dk1"/>
              </a:solidFill>
            </a:endParaRPr>
          </a:p>
        </p:txBody>
      </p:sp>
      <p:sp>
        <p:nvSpPr>
          <p:cNvPr id="2620" name="Google Shape;2620;p213"/>
          <p:cNvSpPr/>
          <p:nvPr/>
        </p:nvSpPr>
        <p:spPr>
          <a:xfrm>
            <a:off x="6573350" y="3458525"/>
            <a:ext cx="273300" cy="3438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1" name="Google Shape;2621;p213"/>
          <p:cNvSpPr/>
          <p:nvPr/>
        </p:nvSpPr>
        <p:spPr>
          <a:xfrm>
            <a:off x="2766000" y="3748225"/>
            <a:ext cx="370800" cy="3438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5" name="Shape 2625"/>
        <p:cNvGrpSpPr/>
        <p:nvPr/>
      </p:nvGrpSpPr>
      <p:grpSpPr>
        <a:xfrm>
          <a:off x="0" y="0"/>
          <a:ext cx="0" cy="0"/>
          <a:chOff x="0" y="0"/>
          <a:chExt cx="0" cy="0"/>
        </a:xfrm>
      </p:grpSpPr>
      <p:sp>
        <p:nvSpPr>
          <p:cNvPr id="2626" name="Google Shape;2626;p214"/>
          <p:cNvSpPr txBox="1"/>
          <p:nvPr>
            <p:ph idx="1" type="subTitle"/>
          </p:nvPr>
        </p:nvSpPr>
        <p:spPr>
          <a:xfrm>
            <a:off x="1004960" y="131333"/>
            <a:ext cx="32724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Carlat podcast</a:t>
            </a:r>
            <a:endParaRPr/>
          </a:p>
        </p:txBody>
      </p:sp>
      <p:pic>
        <p:nvPicPr>
          <p:cNvPr id="2627" name="Google Shape;2627;p214"/>
          <p:cNvPicPr preferRelativeResize="0"/>
          <p:nvPr/>
        </p:nvPicPr>
        <p:blipFill>
          <a:blip r:embed="rId3">
            <a:alphaModFix/>
          </a:blip>
          <a:stretch>
            <a:fillRect/>
          </a:stretch>
        </p:blipFill>
        <p:spPr>
          <a:xfrm>
            <a:off x="861885" y="161048"/>
            <a:ext cx="572225" cy="535600"/>
          </a:xfrm>
          <a:prstGeom prst="rect">
            <a:avLst/>
          </a:prstGeom>
          <a:noFill/>
          <a:ln>
            <a:noFill/>
          </a:ln>
        </p:spPr>
      </p:pic>
      <p:sp>
        <p:nvSpPr>
          <p:cNvPr id="2628" name="Google Shape;2628;p214"/>
          <p:cNvSpPr txBox="1"/>
          <p:nvPr>
            <p:ph idx="1" type="subTitle"/>
          </p:nvPr>
        </p:nvSpPr>
        <p:spPr>
          <a:xfrm>
            <a:off x="775075" y="869800"/>
            <a:ext cx="7547400" cy="3908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000">
                <a:solidFill>
                  <a:schemeClr val="dk1"/>
                </a:solidFill>
              </a:rPr>
              <a:t>KELLIE NEWSOME: </a:t>
            </a:r>
            <a:endParaRPr sz="2000">
              <a:solidFill>
                <a:schemeClr val="dk1"/>
              </a:solidFill>
            </a:endParaRPr>
          </a:p>
          <a:p>
            <a:pPr indent="0" lvl="0" marL="0" rtl="0" algn="l">
              <a:lnSpc>
                <a:spcPct val="100000"/>
              </a:lnSpc>
              <a:spcBef>
                <a:spcPts val="1000"/>
              </a:spcBef>
              <a:spcAft>
                <a:spcPts val="0"/>
              </a:spcAft>
              <a:buNone/>
            </a:pPr>
            <a:r>
              <a:rPr lang="en" sz="2000">
                <a:solidFill>
                  <a:schemeClr val="dk1"/>
                </a:solidFill>
              </a:rPr>
              <a:t>The bulk of those medicines are antidepressants, which presents a challenge when starting MAOIs cause you have to get them off their old antidepressant first to avoid these drug interactions. </a:t>
            </a:r>
            <a:endParaRPr sz="2000">
              <a:solidFill>
                <a:schemeClr val="dk1"/>
              </a:solidFill>
            </a:endParaRPr>
          </a:p>
          <a:p>
            <a:pPr indent="0" lvl="0" marL="0" rtl="0" algn="l">
              <a:lnSpc>
                <a:spcPct val="100000"/>
              </a:lnSpc>
              <a:spcBef>
                <a:spcPts val="1000"/>
              </a:spcBef>
              <a:spcAft>
                <a:spcPts val="0"/>
              </a:spcAft>
              <a:buNone/>
            </a:pPr>
            <a:r>
              <a:rPr lang="en" sz="2000">
                <a:solidFill>
                  <a:schemeClr val="dk1"/>
                </a:solidFill>
              </a:rPr>
              <a:t>Technically, it takes 5 half-lives for a med to clear the system, but just because it’s out of the blood stream doesn’t mean it’s pharmacodynamic effects in the brain have settled down. </a:t>
            </a:r>
            <a:endParaRPr sz="2000">
              <a:solidFill>
                <a:schemeClr val="dk1"/>
              </a:solidFill>
            </a:endParaRPr>
          </a:p>
          <a:p>
            <a:pPr indent="0" lvl="0" marL="0" rtl="0" algn="l">
              <a:lnSpc>
                <a:spcPct val="100000"/>
              </a:lnSpc>
              <a:spcBef>
                <a:spcPts val="1000"/>
              </a:spcBef>
              <a:spcAft>
                <a:spcPts val="1000"/>
              </a:spcAft>
              <a:buNone/>
            </a:pPr>
            <a:r>
              <a:rPr lang="en" sz="2000">
                <a:solidFill>
                  <a:schemeClr val="dk1"/>
                </a:solidFill>
              </a:rPr>
              <a:t>So add a little buffer. For</a:t>
            </a:r>
            <a:r>
              <a:rPr b="1" lang="en" sz="2000">
                <a:solidFill>
                  <a:schemeClr val="dk1"/>
                </a:solidFill>
              </a:rPr>
              <a:t> most</a:t>
            </a:r>
            <a:r>
              <a:rPr lang="en" sz="2000">
                <a:solidFill>
                  <a:schemeClr val="dk1"/>
                </a:solidFill>
              </a:rPr>
              <a:t> meds, 5 half lives is 5 days, so we’d wait at least 7 days after stopping it before starting the MAOI. </a:t>
            </a:r>
            <a:endParaRPr sz="2000">
              <a:solidFill>
                <a:schemeClr val="dk1"/>
              </a:solidFill>
            </a:endParaRPr>
          </a:p>
        </p:txBody>
      </p:sp>
      <p:sp>
        <p:nvSpPr>
          <p:cNvPr id="2629" name="Google Shape;2629;p214"/>
          <p:cNvSpPr/>
          <p:nvPr/>
        </p:nvSpPr>
        <p:spPr>
          <a:xfrm>
            <a:off x="2766000" y="3748225"/>
            <a:ext cx="370800" cy="3438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3" name="Shape 2633"/>
        <p:cNvGrpSpPr/>
        <p:nvPr/>
      </p:nvGrpSpPr>
      <p:grpSpPr>
        <a:xfrm>
          <a:off x="0" y="0"/>
          <a:ext cx="0" cy="0"/>
          <a:chOff x="0" y="0"/>
          <a:chExt cx="0" cy="0"/>
        </a:xfrm>
      </p:grpSpPr>
      <p:sp>
        <p:nvSpPr>
          <p:cNvPr id="2634" name="Google Shape;2634;p215"/>
          <p:cNvSpPr txBox="1"/>
          <p:nvPr>
            <p:ph idx="1" type="subTitle"/>
          </p:nvPr>
        </p:nvSpPr>
        <p:spPr>
          <a:xfrm>
            <a:off x="1004960" y="131333"/>
            <a:ext cx="32724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Carlat podcast</a:t>
            </a:r>
            <a:endParaRPr/>
          </a:p>
        </p:txBody>
      </p:sp>
      <p:pic>
        <p:nvPicPr>
          <p:cNvPr id="2635" name="Google Shape;2635;p215"/>
          <p:cNvPicPr preferRelativeResize="0"/>
          <p:nvPr/>
        </p:nvPicPr>
        <p:blipFill>
          <a:blip r:embed="rId3">
            <a:alphaModFix/>
          </a:blip>
          <a:stretch>
            <a:fillRect/>
          </a:stretch>
        </p:blipFill>
        <p:spPr>
          <a:xfrm>
            <a:off x="861885" y="161048"/>
            <a:ext cx="572225" cy="535600"/>
          </a:xfrm>
          <a:prstGeom prst="rect">
            <a:avLst/>
          </a:prstGeom>
          <a:noFill/>
          <a:ln>
            <a:noFill/>
          </a:ln>
        </p:spPr>
      </p:pic>
      <p:sp>
        <p:nvSpPr>
          <p:cNvPr id="2636" name="Google Shape;2636;p215"/>
          <p:cNvSpPr txBox="1"/>
          <p:nvPr>
            <p:ph idx="1" type="subTitle"/>
          </p:nvPr>
        </p:nvSpPr>
        <p:spPr>
          <a:xfrm>
            <a:off x="775075" y="869800"/>
            <a:ext cx="7547400" cy="3908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000">
                <a:solidFill>
                  <a:schemeClr val="dk1"/>
                </a:solidFill>
              </a:rPr>
              <a:t>KELLIE NEWSOME: </a:t>
            </a:r>
            <a:endParaRPr sz="2000">
              <a:solidFill>
                <a:schemeClr val="dk1"/>
              </a:solidFill>
            </a:endParaRPr>
          </a:p>
          <a:p>
            <a:pPr indent="0" lvl="0" marL="0" rtl="0" algn="l">
              <a:lnSpc>
                <a:spcPct val="100000"/>
              </a:lnSpc>
              <a:spcBef>
                <a:spcPts val="1000"/>
              </a:spcBef>
              <a:spcAft>
                <a:spcPts val="0"/>
              </a:spcAft>
              <a:buNone/>
            </a:pPr>
            <a:r>
              <a:rPr lang="en" sz="2000">
                <a:solidFill>
                  <a:schemeClr val="dk1"/>
                </a:solidFill>
              </a:rPr>
              <a:t>The bulk of those medicines are antidepressants, which presents a challenge when starting MAOIs cause you have to get them off their old antidepressant first to avoid these drug interactions. </a:t>
            </a:r>
            <a:endParaRPr sz="2000">
              <a:solidFill>
                <a:schemeClr val="dk1"/>
              </a:solidFill>
            </a:endParaRPr>
          </a:p>
          <a:p>
            <a:pPr indent="0" lvl="0" marL="0" rtl="0" algn="l">
              <a:lnSpc>
                <a:spcPct val="100000"/>
              </a:lnSpc>
              <a:spcBef>
                <a:spcPts val="1000"/>
              </a:spcBef>
              <a:spcAft>
                <a:spcPts val="0"/>
              </a:spcAft>
              <a:buNone/>
            </a:pPr>
            <a:r>
              <a:rPr lang="en" sz="2000">
                <a:solidFill>
                  <a:schemeClr val="dk1"/>
                </a:solidFill>
              </a:rPr>
              <a:t>Technically, it takes 5 half-lives for a med to clear the system, but just because it’s out of the blood stream doesn’t mean it’s pharmacodynamic effects in the brain have settled down. </a:t>
            </a:r>
            <a:endParaRPr sz="2000">
              <a:solidFill>
                <a:schemeClr val="dk1"/>
              </a:solidFill>
            </a:endParaRPr>
          </a:p>
          <a:p>
            <a:pPr indent="0" lvl="0" marL="0" rtl="0" algn="l">
              <a:lnSpc>
                <a:spcPct val="100000"/>
              </a:lnSpc>
              <a:spcBef>
                <a:spcPts val="1000"/>
              </a:spcBef>
              <a:spcAft>
                <a:spcPts val="1000"/>
              </a:spcAft>
              <a:buNone/>
            </a:pPr>
            <a:r>
              <a:rPr lang="en" sz="2000">
                <a:solidFill>
                  <a:schemeClr val="dk1"/>
                </a:solidFill>
              </a:rPr>
              <a:t>So add a little buffer. For</a:t>
            </a:r>
            <a:r>
              <a:rPr b="1" lang="en" sz="2000">
                <a:solidFill>
                  <a:schemeClr val="dk1"/>
                </a:solidFill>
              </a:rPr>
              <a:t> most</a:t>
            </a:r>
            <a:r>
              <a:rPr lang="en" sz="2000">
                <a:solidFill>
                  <a:schemeClr val="dk1"/>
                </a:solidFill>
              </a:rPr>
              <a:t> meds, 5 half lives is 5 days, so we’d wait at least 7 days after stopping it before starting the MAOI. </a:t>
            </a:r>
            <a:endParaRPr sz="2000">
              <a:solidFill>
                <a:schemeClr val="dk1"/>
              </a:solidFill>
            </a:endParaRPr>
          </a:p>
        </p:txBody>
      </p:sp>
    </p:spTree>
  </p:cSld>
  <p:clrMapOvr>
    <a:masterClrMapping/>
  </p:clrMapOvr>
</p:sld>
</file>

<file path=ppt/slides/slide2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0" name="Shape 2640"/>
        <p:cNvGrpSpPr/>
        <p:nvPr/>
      </p:nvGrpSpPr>
      <p:grpSpPr>
        <a:xfrm>
          <a:off x="0" y="0"/>
          <a:ext cx="0" cy="0"/>
          <a:chOff x="0" y="0"/>
          <a:chExt cx="0" cy="0"/>
        </a:xfrm>
      </p:grpSpPr>
      <p:sp>
        <p:nvSpPr>
          <p:cNvPr id="2641" name="Google Shape;2641;p216"/>
          <p:cNvSpPr txBox="1"/>
          <p:nvPr>
            <p:ph idx="1" type="subTitle"/>
          </p:nvPr>
        </p:nvSpPr>
        <p:spPr>
          <a:xfrm>
            <a:off x="1004960" y="131333"/>
            <a:ext cx="32724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Carlat podcast</a:t>
            </a:r>
            <a:endParaRPr/>
          </a:p>
        </p:txBody>
      </p:sp>
      <p:pic>
        <p:nvPicPr>
          <p:cNvPr id="2642" name="Google Shape;2642;p216"/>
          <p:cNvPicPr preferRelativeResize="0"/>
          <p:nvPr/>
        </p:nvPicPr>
        <p:blipFill>
          <a:blip r:embed="rId3">
            <a:alphaModFix/>
          </a:blip>
          <a:stretch>
            <a:fillRect/>
          </a:stretch>
        </p:blipFill>
        <p:spPr>
          <a:xfrm>
            <a:off x="861885" y="161048"/>
            <a:ext cx="572225" cy="535600"/>
          </a:xfrm>
          <a:prstGeom prst="rect">
            <a:avLst/>
          </a:prstGeom>
          <a:noFill/>
          <a:ln>
            <a:noFill/>
          </a:ln>
        </p:spPr>
      </p:pic>
      <p:sp>
        <p:nvSpPr>
          <p:cNvPr id="2643" name="Google Shape;2643;p216"/>
          <p:cNvSpPr txBox="1"/>
          <p:nvPr>
            <p:ph idx="1" type="subTitle"/>
          </p:nvPr>
        </p:nvSpPr>
        <p:spPr>
          <a:xfrm>
            <a:off x="775075" y="869800"/>
            <a:ext cx="7547400" cy="3908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000">
                <a:solidFill>
                  <a:schemeClr val="dk1"/>
                </a:solidFill>
              </a:rPr>
              <a:t>KELLIE NEWSOME: </a:t>
            </a:r>
            <a:endParaRPr sz="2000">
              <a:solidFill>
                <a:schemeClr val="dk1"/>
              </a:solidFill>
            </a:endParaRPr>
          </a:p>
          <a:p>
            <a:pPr indent="0" lvl="0" marL="0" rtl="0" algn="l">
              <a:lnSpc>
                <a:spcPct val="100000"/>
              </a:lnSpc>
              <a:spcBef>
                <a:spcPts val="1000"/>
              </a:spcBef>
              <a:spcAft>
                <a:spcPts val="1000"/>
              </a:spcAft>
              <a:buNone/>
            </a:pPr>
            <a:r>
              <a:rPr lang="en" sz="2000">
                <a:solidFill>
                  <a:schemeClr val="dk1"/>
                </a:solidFill>
              </a:rPr>
              <a:t>The two with longer half lives are fluoxetine (Prozac) and vortioxetine (Trintellix). </a:t>
            </a:r>
            <a:endParaRPr sz="2000">
              <a:solidFill>
                <a:schemeClr val="dk1"/>
              </a:solidFill>
            </a:endParaRPr>
          </a:p>
        </p:txBody>
      </p:sp>
      <p:sp>
        <p:nvSpPr>
          <p:cNvPr id="2644" name="Google Shape;2644;p216"/>
          <p:cNvSpPr/>
          <p:nvPr/>
        </p:nvSpPr>
        <p:spPr>
          <a:xfrm>
            <a:off x="4670275" y="1371850"/>
            <a:ext cx="2112900" cy="3438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5" name="Google Shape;2645;p216"/>
          <p:cNvSpPr/>
          <p:nvPr/>
        </p:nvSpPr>
        <p:spPr>
          <a:xfrm>
            <a:off x="775075" y="1715650"/>
            <a:ext cx="2659200" cy="3438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9" name="Shape 2649"/>
        <p:cNvGrpSpPr/>
        <p:nvPr/>
      </p:nvGrpSpPr>
      <p:grpSpPr>
        <a:xfrm>
          <a:off x="0" y="0"/>
          <a:ext cx="0" cy="0"/>
          <a:chOff x="0" y="0"/>
          <a:chExt cx="0" cy="0"/>
        </a:xfrm>
      </p:grpSpPr>
      <p:sp>
        <p:nvSpPr>
          <p:cNvPr id="2650" name="Google Shape;2650;p217"/>
          <p:cNvSpPr txBox="1"/>
          <p:nvPr>
            <p:ph idx="1" type="subTitle"/>
          </p:nvPr>
        </p:nvSpPr>
        <p:spPr>
          <a:xfrm>
            <a:off x="1004960" y="131333"/>
            <a:ext cx="32724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Carlat podcast</a:t>
            </a:r>
            <a:endParaRPr/>
          </a:p>
        </p:txBody>
      </p:sp>
      <p:pic>
        <p:nvPicPr>
          <p:cNvPr id="2651" name="Google Shape;2651;p217"/>
          <p:cNvPicPr preferRelativeResize="0"/>
          <p:nvPr/>
        </p:nvPicPr>
        <p:blipFill>
          <a:blip r:embed="rId3">
            <a:alphaModFix/>
          </a:blip>
          <a:stretch>
            <a:fillRect/>
          </a:stretch>
        </p:blipFill>
        <p:spPr>
          <a:xfrm>
            <a:off x="861885" y="161048"/>
            <a:ext cx="572225" cy="535600"/>
          </a:xfrm>
          <a:prstGeom prst="rect">
            <a:avLst/>
          </a:prstGeom>
          <a:noFill/>
          <a:ln>
            <a:noFill/>
          </a:ln>
        </p:spPr>
      </p:pic>
      <p:sp>
        <p:nvSpPr>
          <p:cNvPr id="2652" name="Google Shape;2652;p217"/>
          <p:cNvSpPr txBox="1"/>
          <p:nvPr>
            <p:ph idx="1" type="subTitle"/>
          </p:nvPr>
        </p:nvSpPr>
        <p:spPr>
          <a:xfrm>
            <a:off x="775075" y="869800"/>
            <a:ext cx="7547400" cy="3908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000">
                <a:solidFill>
                  <a:schemeClr val="dk1"/>
                </a:solidFill>
              </a:rPr>
              <a:t>KELLIE NEWSOME: </a:t>
            </a:r>
            <a:endParaRPr sz="2000">
              <a:solidFill>
                <a:schemeClr val="dk1"/>
              </a:solidFill>
            </a:endParaRPr>
          </a:p>
          <a:p>
            <a:pPr indent="0" lvl="0" marL="0" rtl="0" algn="l">
              <a:lnSpc>
                <a:spcPct val="100000"/>
              </a:lnSpc>
              <a:spcBef>
                <a:spcPts val="1000"/>
              </a:spcBef>
              <a:spcAft>
                <a:spcPts val="1000"/>
              </a:spcAft>
              <a:buNone/>
            </a:pPr>
            <a:r>
              <a:rPr lang="en" sz="2000">
                <a:solidFill>
                  <a:schemeClr val="dk1"/>
                </a:solidFill>
              </a:rPr>
              <a:t>The two with longer half lives are fluoxetine (Prozac) and vortioxetine (Trintellix). </a:t>
            </a:r>
            <a:endParaRPr sz="2000">
              <a:solidFill>
                <a:schemeClr val="dk1"/>
              </a:solidFill>
            </a:endParaRPr>
          </a:p>
        </p:txBody>
      </p:sp>
      <p:sp>
        <p:nvSpPr>
          <p:cNvPr id="2653" name="Google Shape;2653;p217"/>
          <p:cNvSpPr/>
          <p:nvPr/>
        </p:nvSpPr>
        <p:spPr>
          <a:xfrm>
            <a:off x="775075" y="1715650"/>
            <a:ext cx="2659200" cy="3438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7" name="Shape 2657"/>
        <p:cNvGrpSpPr/>
        <p:nvPr/>
      </p:nvGrpSpPr>
      <p:grpSpPr>
        <a:xfrm>
          <a:off x="0" y="0"/>
          <a:ext cx="0" cy="0"/>
          <a:chOff x="0" y="0"/>
          <a:chExt cx="0" cy="0"/>
        </a:xfrm>
      </p:grpSpPr>
      <p:sp>
        <p:nvSpPr>
          <p:cNvPr id="2658" name="Google Shape;2658;p218"/>
          <p:cNvSpPr txBox="1"/>
          <p:nvPr>
            <p:ph idx="1" type="subTitle"/>
          </p:nvPr>
        </p:nvSpPr>
        <p:spPr>
          <a:xfrm>
            <a:off x="1004960" y="131333"/>
            <a:ext cx="32724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Carlat podcast</a:t>
            </a:r>
            <a:endParaRPr/>
          </a:p>
        </p:txBody>
      </p:sp>
      <p:pic>
        <p:nvPicPr>
          <p:cNvPr id="2659" name="Google Shape;2659;p218"/>
          <p:cNvPicPr preferRelativeResize="0"/>
          <p:nvPr/>
        </p:nvPicPr>
        <p:blipFill>
          <a:blip r:embed="rId3">
            <a:alphaModFix/>
          </a:blip>
          <a:stretch>
            <a:fillRect/>
          </a:stretch>
        </p:blipFill>
        <p:spPr>
          <a:xfrm>
            <a:off x="861885" y="161048"/>
            <a:ext cx="572225" cy="535600"/>
          </a:xfrm>
          <a:prstGeom prst="rect">
            <a:avLst/>
          </a:prstGeom>
          <a:noFill/>
          <a:ln>
            <a:noFill/>
          </a:ln>
        </p:spPr>
      </p:pic>
      <p:sp>
        <p:nvSpPr>
          <p:cNvPr id="2660" name="Google Shape;2660;p218"/>
          <p:cNvSpPr txBox="1"/>
          <p:nvPr>
            <p:ph idx="1" type="subTitle"/>
          </p:nvPr>
        </p:nvSpPr>
        <p:spPr>
          <a:xfrm>
            <a:off x="775075" y="869800"/>
            <a:ext cx="7547400" cy="3908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000">
                <a:solidFill>
                  <a:schemeClr val="dk1"/>
                </a:solidFill>
              </a:rPr>
              <a:t>KELLIE NEWSOME: </a:t>
            </a:r>
            <a:endParaRPr sz="2000">
              <a:solidFill>
                <a:schemeClr val="dk1"/>
              </a:solidFill>
            </a:endParaRPr>
          </a:p>
          <a:p>
            <a:pPr indent="0" lvl="0" marL="0" rtl="0" algn="l">
              <a:lnSpc>
                <a:spcPct val="100000"/>
              </a:lnSpc>
              <a:spcBef>
                <a:spcPts val="1000"/>
              </a:spcBef>
              <a:spcAft>
                <a:spcPts val="0"/>
              </a:spcAft>
              <a:buNone/>
            </a:pPr>
            <a:r>
              <a:rPr lang="en" sz="2000">
                <a:solidFill>
                  <a:schemeClr val="dk1"/>
                </a:solidFill>
              </a:rPr>
              <a:t>The two with longer half lives are fluoxetine (Prozac) and vortioxetine (Trintellix). </a:t>
            </a:r>
            <a:endParaRPr sz="2000">
              <a:solidFill>
                <a:schemeClr val="dk1"/>
              </a:solidFill>
            </a:endParaRPr>
          </a:p>
          <a:p>
            <a:pPr indent="0" lvl="0" marL="0" rtl="0" algn="l">
              <a:lnSpc>
                <a:spcPct val="100000"/>
              </a:lnSpc>
              <a:spcBef>
                <a:spcPts val="1000"/>
              </a:spcBef>
              <a:spcAft>
                <a:spcPts val="1000"/>
              </a:spcAft>
              <a:buNone/>
            </a:pPr>
            <a:r>
              <a:rPr lang="en" sz="2000">
                <a:solidFill>
                  <a:schemeClr val="dk1"/>
                </a:solidFill>
              </a:rPr>
              <a:t>For fluoxetine the wait is 4–5 weeks, and for vortioxetine it’s 2–3 weeks.</a:t>
            </a:r>
            <a:endParaRPr sz="2000">
              <a:solidFill>
                <a:schemeClr val="dk1"/>
              </a:solidFill>
            </a:endParaRPr>
          </a:p>
        </p:txBody>
      </p:sp>
      <p:sp>
        <p:nvSpPr>
          <p:cNvPr id="2661" name="Google Shape;2661;p218"/>
          <p:cNvSpPr/>
          <p:nvPr/>
        </p:nvSpPr>
        <p:spPr>
          <a:xfrm>
            <a:off x="3667950" y="2108450"/>
            <a:ext cx="471600" cy="3438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2" name="Google Shape;2662;p218"/>
          <p:cNvSpPr/>
          <p:nvPr/>
        </p:nvSpPr>
        <p:spPr>
          <a:xfrm>
            <a:off x="7604950" y="2108450"/>
            <a:ext cx="471600" cy="3438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6" name="Shape 2666"/>
        <p:cNvGrpSpPr/>
        <p:nvPr/>
      </p:nvGrpSpPr>
      <p:grpSpPr>
        <a:xfrm>
          <a:off x="0" y="0"/>
          <a:ext cx="0" cy="0"/>
          <a:chOff x="0" y="0"/>
          <a:chExt cx="0" cy="0"/>
        </a:xfrm>
      </p:grpSpPr>
      <p:sp>
        <p:nvSpPr>
          <p:cNvPr id="2667" name="Google Shape;2667;p219"/>
          <p:cNvSpPr txBox="1"/>
          <p:nvPr>
            <p:ph idx="1" type="subTitle"/>
          </p:nvPr>
        </p:nvSpPr>
        <p:spPr>
          <a:xfrm>
            <a:off x="1004960" y="131333"/>
            <a:ext cx="32724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Carlat podcast</a:t>
            </a:r>
            <a:endParaRPr/>
          </a:p>
        </p:txBody>
      </p:sp>
      <p:pic>
        <p:nvPicPr>
          <p:cNvPr id="2668" name="Google Shape;2668;p219"/>
          <p:cNvPicPr preferRelativeResize="0"/>
          <p:nvPr/>
        </p:nvPicPr>
        <p:blipFill>
          <a:blip r:embed="rId3">
            <a:alphaModFix/>
          </a:blip>
          <a:stretch>
            <a:fillRect/>
          </a:stretch>
        </p:blipFill>
        <p:spPr>
          <a:xfrm>
            <a:off x="861885" y="161048"/>
            <a:ext cx="572225" cy="535600"/>
          </a:xfrm>
          <a:prstGeom prst="rect">
            <a:avLst/>
          </a:prstGeom>
          <a:noFill/>
          <a:ln>
            <a:noFill/>
          </a:ln>
        </p:spPr>
      </p:pic>
      <p:sp>
        <p:nvSpPr>
          <p:cNvPr id="2669" name="Google Shape;2669;p219"/>
          <p:cNvSpPr txBox="1"/>
          <p:nvPr>
            <p:ph idx="1" type="subTitle"/>
          </p:nvPr>
        </p:nvSpPr>
        <p:spPr>
          <a:xfrm>
            <a:off x="775075" y="869800"/>
            <a:ext cx="7547400" cy="3908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000">
                <a:solidFill>
                  <a:schemeClr val="dk1"/>
                </a:solidFill>
              </a:rPr>
              <a:t>KELLIE NEWSOME: </a:t>
            </a:r>
            <a:endParaRPr sz="2000">
              <a:solidFill>
                <a:schemeClr val="dk1"/>
              </a:solidFill>
            </a:endParaRPr>
          </a:p>
          <a:p>
            <a:pPr indent="0" lvl="0" marL="0" rtl="0" algn="l">
              <a:lnSpc>
                <a:spcPct val="100000"/>
              </a:lnSpc>
              <a:spcBef>
                <a:spcPts val="1000"/>
              </a:spcBef>
              <a:spcAft>
                <a:spcPts val="0"/>
              </a:spcAft>
              <a:buNone/>
            </a:pPr>
            <a:r>
              <a:rPr lang="en" sz="2000">
                <a:solidFill>
                  <a:schemeClr val="dk1"/>
                </a:solidFill>
              </a:rPr>
              <a:t>The two with longer half lives are fluoxetine (Prozac) and vortioxetine (Trintellix). </a:t>
            </a:r>
            <a:endParaRPr sz="2000">
              <a:solidFill>
                <a:schemeClr val="dk1"/>
              </a:solidFill>
            </a:endParaRPr>
          </a:p>
          <a:p>
            <a:pPr indent="0" lvl="0" marL="0" rtl="0" algn="l">
              <a:lnSpc>
                <a:spcPct val="100000"/>
              </a:lnSpc>
              <a:spcBef>
                <a:spcPts val="1000"/>
              </a:spcBef>
              <a:spcAft>
                <a:spcPts val="1000"/>
              </a:spcAft>
              <a:buNone/>
            </a:pPr>
            <a:r>
              <a:rPr lang="en" sz="2000">
                <a:solidFill>
                  <a:schemeClr val="dk1"/>
                </a:solidFill>
              </a:rPr>
              <a:t>For fluoxetine the wait is 4–5 weeks, and for vortioxetine it’s 2–3 weeks.</a:t>
            </a:r>
            <a:endParaRPr sz="2000">
              <a:solidFill>
                <a:schemeClr val="dk1"/>
              </a:solidFill>
            </a:endParaRPr>
          </a:p>
        </p:txBody>
      </p:sp>
      <p:sp>
        <p:nvSpPr>
          <p:cNvPr id="2670" name="Google Shape;2670;p219"/>
          <p:cNvSpPr/>
          <p:nvPr/>
        </p:nvSpPr>
        <p:spPr>
          <a:xfrm>
            <a:off x="7604950" y="2108450"/>
            <a:ext cx="471600" cy="3438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4" name="Shape 2674"/>
        <p:cNvGrpSpPr/>
        <p:nvPr/>
      </p:nvGrpSpPr>
      <p:grpSpPr>
        <a:xfrm>
          <a:off x="0" y="0"/>
          <a:ext cx="0" cy="0"/>
          <a:chOff x="0" y="0"/>
          <a:chExt cx="0" cy="0"/>
        </a:xfrm>
      </p:grpSpPr>
      <p:sp>
        <p:nvSpPr>
          <p:cNvPr id="2675" name="Google Shape;2675;p220"/>
          <p:cNvSpPr txBox="1"/>
          <p:nvPr>
            <p:ph idx="1" type="subTitle"/>
          </p:nvPr>
        </p:nvSpPr>
        <p:spPr>
          <a:xfrm>
            <a:off x="1004960" y="131333"/>
            <a:ext cx="32724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Carlat podcast</a:t>
            </a:r>
            <a:endParaRPr/>
          </a:p>
        </p:txBody>
      </p:sp>
      <p:pic>
        <p:nvPicPr>
          <p:cNvPr id="2676" name="Google Shape;2676;p220"/>
          <p:cNvPicPr preferRelativeResize="0"/>
          <p:nvPr/>
        </p:nvPicPr>
        <p:blipFill>
          <a:blip r:embed="rId3">
            <a:alphaModFix/>
          </a:blip>
          <a:stretch>
            <a:fillRect/>
          </a:stretch>
        </p:blipFill>
        <p:spPr>
          <a:xfrm>
            <a:off x="861885" y="161048"/>
            <a:ext cx="572225" cy="535600"/>
          </a:xfrm>
          <a:prstGeom prst="rect">
            <a:avLst/>
          </a:prstGeom>
          <a:noFill/>
          <a:ln>
            <a:noFill/>
          </a:ln>
        </p:spPr>
      </p:pic>
      <p:sp>
        <p:nvSpPr>
          <p:cNvPr id="2677" name="Google Shape;2677;p220"/>
          <p:cNvSpPr txBox="1"/>
          <p:nvPr>
            <p:ph idx="1" type="subTitle"/>
          </p:nvPr>
        </p:nvSpPr>
        <p:spPr>
          <a:xfrm>
            <a:off x="775075" y="869800"/>
            <a:ext cx="7547400" cy="3908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000">
                <a:solidFill>
                  <a:schemeClr val="dk1"/>
                </a:solidFill>
              </a:rPr>
              <a:t>KELLIE NEWSOME: </a:t>
            </a:r>
            <a:endParaRPr sz="2000">
              <a:solidFill>
                <a:schemeClr val="dk1"/>
              </a:solidFill>
            </a:endParaRPr>
          </a:p>
          <a:p>
            <a:pPr indent="0" lvl="0" marL="0" rtl="0" algn="l">
              <a:lnSpc>
                <a:spcPct val="100000"/>
              </a:lnSpc>
              <a:spcBef>
                <a:spcPts val="1000"/>
              </a:spcBef>
              <a:spcAft>
                <a:spcPts val="0"/>
              </a:spcAft>
              <a:buNone/>
            </a:pPr>
            <a:r>
              <a:rPr lang="en" sz="2000">
                <a:solidFill>
                  <a:schemeClr val="dk1"/>
                </a:solidFill>
              </a:rPr>
              <a:t>The two with longer half lives are fluoxetine (Prozac) and vortioxetine (Trintellix). </a:t>
            </a:r>
            <a:endParaRPr sz="2000">
              <a:solidFill>
                <a:schemeClr val="dk1"/>
              </a:solidFill>
            </a:endParaRPr>
          </a:p>
          <a:p>
            <a:pPr indent="0" lvl="0" marL="0" rtl="0" algn="l">
              <a:lnSpc>
                <a:spcPct val="100000"/>
              </a:lnSpc>
              <a:spcBef>
                <a:spcPts val="1000"/>
              </a:spcBef>
              <a:spcAft>
                <a:spcPts val="1000"/>
              </a:spcAft>
              <a:buNone/>
            </a:pPr>
            <a:r>
              <a:rPr lang="en" sz="2000">
                <a:solidFill>
                  <a:schemeClr val="dk1"/>
                </a:solidFill>
              </a:rPr>
              <a:t>For fluoxetine the wait is 4–5 weeks, and for vortioxetine it’s 2–3 weeks.</a:t>
            </a:r>
            <a:endParaRPr sz="2000">
              <a:solidFill>
                <a:schemeClr val="dk1"/>
              </a:solidFill>
            </a:endParaRPr>
          </a:p>
        </p:txBody>
      </p:sp>
    </p:spTree>
  </p:cSld>
  <p:clrMapOvr>
    <a:masterClrMapping/>
  </p:clrMapOvr>
</p:sld>
</file>

<file path=ppt/slides/slide2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1" name="Shape 2681"/>
        <p:cNvGrpSpPr/>
        <p:nvPr/>
      </p:nvGrpSpPr>
      <p:grpSpPr>
        <a:xfrm>
          <a:off x="0" y="0"/>
          <a:ext cx="0" cy="0"/>
          <a:chOff x="0" y="0"/>
          <a:chExt cx="0" cy="0"/>
        </a:xfrm>
      </p:grpSpPr>
      <p:sp>
        <p:nvSpPr>
          <p:cNvPr id="2682" name="Google Shape;2682;p221"/>
          <p:cNvSpPr txBox="1"/>
          <p:nvPr/>
        </p:nvSpPr>
        <p:spPr>
          <a:xfrm>
            <a:off x="7543795" y="0"/>
            <a:ext cx="2112600" cy="280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lang="en" sz="1600"/>
              <a:t>#260</a:t>
            </a:r>
            <a:endParaRPr sz="1600"/>
          </a:p>
          <a:p>
            <a:pPr indent="0" lvl="0" marL="0" marR="0" rtl="0" algn="l">
              <a:lnSpc>
                <a:spcPct val="100000"/>
              </a:lnSpc>
              <a:spcBef>
                <a:spcPts val="0"/>
              </a:spcBef>
              <a:spcAft>
                <a:spcPts val="0"/>
              </a:spcAft>
              <a:buClr>
                <a:schemeClr val="dk1"/>
              </a:buClr>
              <a:buSzPts val="1100"/>
              <a:buFont typeface="Arial"/>
              <a:buNone/>
            </a:pPr>
            <a:r>
              <a:rPr lang="en" sz="1600"/>
              <a:t>2013</a:t>
            </a:r>
            <a:endParaRPr sz="1600"/>
          </a:p>
          <a:p>
            <a:pPr indent="0" lvl="0" marL="0" marR="0" rtl="0" algn="l">
              <a:lnSpc>
                <a:spcPct val="100000"/>
              </a:lnSpc>
              <a:spcBef>
                <a:spcPts val="0"/>
              </a:spcBef>
              <a:spcAft>
                <a:spcPts val="0"/>
              </a:spcAft>
              <a:buClr>
                <a:schemeClr val="dk1"/>
              </a:buClr>
              <a:buSzPts val="1100"/>
              <a:buFont typeface="Arial"/>
              <a:buNone/>
            </a:pPr>
            <a:r>
              <a:rPr lang="en" sz="1600"/>
              <a:t>$357–$462</a:t>
            </a:r>
            <a:endParaRPr sz="1600"/>
          </a:p>
          <a:p>
            <a:pPr indent="0" lvl="0" marL="0" marR="0" rtl="0" algn="l">
              <a:lnSpc>
                <a:spcPct val="100000"/>
              </a:lnSpc>
              <a:spcBef>
                <a:spcPts val="0"/>
              </a:spcBef>
              <a:spcAft>
                <a:spcPts val="0"/>
              </a:spcAft>
              <a:buClr>
                <a:schemeClr val="dk1"/>
              </a:buClr>
              <a:buSzPts val="1100"/>
              <a:buFont typeface="Arial"/>
              <a:buNone/>
            </a:pPr>
            <a:r>
              <a:t/>
            </a:r>
            <a:endParaRPr sz="1600"/>
          </a:p>
          <a:p>
            <a:pPr indent="0" lvl="0" marL="0" marR="0" rtl="0" algn="l">
              <a:lnSpc>
                <a:spcPct val="100000"/>
              </a:lnSpc>
              <a:spcBef>
                <a:spcPts val="0"/>
              </a:spcBef>
              <a:spcAft>
                <a:spcPts val="0"/>
              </a:spcAft>
              <a:buClr>
                <a:schemeClr val="dk1"/>
              </a:buClr>
              <a:buSzPts val="1100"/>
              <a:buFont typeface="Arial"/>
              <a:buNone/>
            </a:pPr>
            <a:r>
              <a:t/>
            </a:r>
            <a:endParaRPr sz="1600"/>
          </a:p>
          <a:p>
            <a:pPr indent="0" lvl="0" marL="0" marR="0" rtl="0" algn="l">
              <a:lnSpc>
                <a:spcPct val="100000"/>
              </a:lnSpc>
              <a:spcBef>
                <a:spcPts val="0"/>
              </a:spcBef>
              <a:spcAft>
                <a:spcPts val="0"/>
              </a:spcAft>
              <a:buClr>
                <a:schemeClr val="dk1"/>
              </a:buClr>
              <a:buSzPts val="1100"/>
              <a:buFont typeface="Arial"/>
              <a:buNone/>
            </a:pPr>
            <a:r>
              <a:t/>
            </a:r>
            <a:endParaRPr sz="1800"/>
          </a:p>
          <a:p>
            <a:pPr indent="0" lvl="0" marL="0" marR="0" rtl="0" algn="l">
              <a:lnSpc>
                <a:spcPct val="100000"/>
              </a:lnSpc>
              <a:spcBef>
                <a:spcPts val="0"/>
              </a:spcBef>
              <a:spcAft>
                <a:spcPts val="0"/>
              </a:spcAft>
              <a:buClr>
                <a:srgbClr val="000000"/>
              </a:buClr>
              <a:buSzPts val="800"/>
              <a:buFont typeface="Arial"/>
              <a:buNone/>
            </a:pPr>
            <a:r>
              <a:t/>
            </a:r>
            <a:endParaRPr sz="1800"/>
          </a:p>
        </p:txBody>
      </p:sp>
      <p:sp>
        <p:nvSpPr>
          <p:cNvPr id="2683" name="Google Shape;2683;p221"/>
          <p:cNvSpPr txBox="1"/>
          <p:nvPr/>
        </p:nvSpPr>
        <p:spPr>
          <a:xfrm>
            <a:off x="8222998" y="3517100"/>
            <a:ext cx="2174100" cy="28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800"/>
              <a:buFont typeface="Arial"/>
              <a:buNone/>
            </a:pPr>
            <a:r>
              <a:t/>
            </a:r>
            <a:endParaRPr sz="800">
              <a:solidFill>
                <a:schemeClr val="dk1"/>
              </a:solidFill>
            </a:endParaRPr>
          </a:p>
          <a:p>
            <a:pPr indent="0" lvl="0" marL="0" rtl="0" algn="l">
              <a:spcBef>
                <a:spcPts val="0"/>
              </a:spcBef>
              <a:spcAft>
                <a:spcPts val="0"/>
              </a:spcAft>
              <a:buClr>
                <a:schemeClr val="dk1"/>
              </a:buClr>
              <a:buSzPts val="800"/>
              <a:buFont typeface="Arial"/>
              <a:buNone/>
            </a:pPr>
            <a:r>
              <a:rPr lang="en" sz="1600">
                <a:solidFill>
                  <a:schemeClr val="dk1"/>
                </a:solidFill>
              </a:rPr>
              <a:t>5</a:t>
            </a:r>
            <a:endParaRPr sz="2200">
              <a:solidFill>
                <a:schemeClr val="dk1"/>
              </a:solidFill>
            </a:endParaRPr>
          </a:p>
          <a:p>
            <a:pPr indent="0" lvl="0" marL="0" rtl="0" algn="l">
              <a:spcBef>
                <a:spcPts val="0"/>
              </a:spcBef>
              <a:spcAft>
                <a:spcPts val="0"/>
              </a:spcAft>
              <a:buClr>
                <a:schemeClr val="dk1"/>
              </a:buClr>
              <a:buSzPts val="800"/>
              <a:buFont typeface="Arial"/>
              <a:buNone/>
            </a:pPr>
            <a:r>
              <a:rPr lang="en" sz="1600">
                <a:solidFill>
                  <a:schemeClr val="dk1"/>
                </a:solidFill>
              </a:rPr>
              <a:t>10</a:t>
            </a:r>
            <a:endParaRPr sz="2200">
              <a:solidFill>
                <a:schemeClr val="dk1"/>
              </a:solidFill>
            </a:endParaRPr>
          </a:p>
          <a:p>
            <a:pPr indent="0" lvl="0" marL="0" rtl="0" algn="l">
              <a:spcBef>
                <a:spcPts val="0"/>
              </a:spcBef>
              <a:spcAft>
                <a:spcPts val="0"/>
              </a:spcAft>
              <a:buClr>
                <a:schemeClr val="dk1"/>
              </a:buClr>
              <a:buSzPts val="800"/>
              <a:buFont typeface="Arial"/>
              <a:buNone/>
            </a:pPr>
            <a:r>
              <a:rPr lang="en" sz="1600" u="sng">
                <a:solidFill>
                  <a:schemeClr val="dk1"/>
                </a:solidFill>
              </a:rPr>
              <a:t>20</a:t>
            </a:r>
            <a:endParaRPr sz="2200">
              <a:solidFill>
                <a:schemeClr val="dk1"/>
              </a:solidFill>
            </a:endParaRPr>
          </a:p>
          <a:p>
            <a:pPr indent="0" lvl="0" marL="0" rtl="0" algn="l">
              <a:spcBef>
                <a:spcPts val="0"/>
              </a:spcBef>
              <a:spcAft>
                <a:spcPts val="0"/>
              </a:spcAft>
              <a:buClr>
                <a:schemeClr val="dk1"/>
              </a:buClr>
              <a:buSzPts val="600"/>
              <a:buFont typeface="Arial"/>
              <a:buNone/>
            </a:pPr>
            <a:r>
              <a:rPr lang="en">
                <a:solidFill>
                  <a:schemeClr val="dk1"/>
                </a:solidFill>
              </a:rPr>
              <a:t>mg</a:t>
            </a:r>
            <a:endParaRPr>
              <a:solidFill>
                <a:schemeClr val="dk1"/>
              </a:solidFill>
            </a:endParaRPr>
          </a:p>
          <a:p>
            <a:pPr indent="0" lvl="0" marL="0" marR="0" rtl="0" algn="l">
              <a:lnSpc>
                <a:spcPct val="100000"/>
              </a:lnSpc>
              <a:spcBef>
                <a:spcPts val="0"/>
              </a:spcBef>
              <a:spcAft>
                <a:spcPts val="0"/>
              </a:spcAft>
              <a:buClr>
                <a:srgbClr val="000000"/>
              </a:buClr>
              <a:buSzPts val="600"/>
              <a:buFont typeface="Arial"/>
              <a:buNone/>
            </a:pPr>
            <a:r>
              <a:t/>
            </a:r>
            <a:endParaRPr sz="1600"/>
          </a:p>
        </p:txBody>
      </p:sp>
      <p:cxnSp>
        <p:nvCxnSpPr>
          <p:cNvPr id="2684" name="Google Shape;2684;p221"/>
          <p:cNvCxnSpPr/>
          <p:nvPr/>
        </p:nvCxnSpPr>
        <p:spPr>
          <a:xfrm>
            <a:off x="7343875" y="1200"/>
            <a:ext cx="0" cy="5141100"/>
          </a:xfrm>
          <a:prstGeom prst="straightConnector1">
            <a:avLst/>
          </a:prstGeom>
          <a:noFill/>
          <a:ln cap="flat" cmpd="sng" w="9525">
            <a:solidFill>
              <a:schemeClr val="dk2"/>
            </a:solidFill>
            <a:prstDash val="solid"/>
            <a:round/>
            <a:headEnd len="med" w="med" type="none"/>
            <a:tailEnd len="med" w="med" type="none"/>
          </a:ln>
        </p:spPr>
      </p:cxnSp>
      <p:sp>
        <p:nvSpPr>
          <p:cNvPr id="2685" name="Google Shape;2685;p221"/>
          <p:cNvSpPr txBox="1"/>
          <p:nvPr/>
        </p:nvSpPr>
        <p:spPr>
          <a:xfrm>
            <a:off x="19050" y="-38275"/>
            <a:ext cx="3381600" cy="65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Arial"/>
              <a:buNone/>
            </a:pPr>
            <a:r>
              <a:rPr lang="en" sz="1800">
                <a:solidFill>
                  <a:schemeClr val="dk1"/>
                </a:solidFill>
              </a:rPr>
              <a:t>Vortioxetine (TRINTELLIX)</a:t>
            </a:r>
            <a:endParaRPr sz="1800">
              <a:solidFill>
                <a:schemeClr val="dk1"/>
              </a:solidFill>
            </a:endParaRPr>
          </a:p>
          <a:p>
            <a:pPr indent="0" lvl="0" marL="0" rtl="0" algn="l">
              <a:lnSpc>
                <a:spcPct val="115000"/>
              </a:lnSpc>
              <a:spcBef>
                <a:spcPts val="0"/>
              </a:spcBef>
              <a:spcAft>
                <a:spcPts val="0"/>
              </a:spcAft>
              <a:buClr>
                <a:schemeClr val="dk1"/>
              </a:buClr>
              <a:buSzPts val="900"/>
              <a:buFont typeface="Arial"/>
              <a:buNone/>
            </a:pPr>
            <a:r>
              <a:rPr lang="en" sz="1300">
                <a:solidFill>
                  <a:schemeClr val="dk1"/>
                </a:solidFill>
              </a:rPr>
              <a:t>vor tye OX e teen / trin TELL ix   </a:t>
            </a:r>
            <a:endParaRPr sz="1800">
              <a:solidFill>
                <a:schemeClr val="dk1"/>
              </a:solidFill>
            </a:endParaRPr>
          </a:p>
          <a:p>
            <a:pPr indent="0" lvl="0" marL="0" rtl="0" algn="l">
              <a:lnSpc>
                <a:spcPct val="115000"/>
              </a:lnSpc>
              <a:spcBef>
                <a:spcPts val="0"/>
              </a:spcBef>
              <a:spcAft>
                <a:spcPts val="0"/>
              </a:spcAft>
              <a:buClr>
                <a:schemeClr val="dk1"/>
              </a:buClr>
              <a:buSzPts val="1200"/>
              <a:buFont typeface="Arial"/>
              <a:buNone/>
            </a:pPr>
            <a:r>
              <a:rPr lang="en" sz="1600">
                <a:solidFill>
                  <a:schemeClr val="dk1"/>
                </a:solidFill>
              </a:rPr>
              <a:t>“Trent’s  Vortex”</a:t>
            </a:r>
            <a:endParaRPr sz="2200"/>
          </a:p>
        </p:txBody>
      </p:sp>
      <p:sp>
        <p:nvSpPr>
          <p:cNvPr id="2686" name="Google Shape;2686;p221"/>
          <p:cNvSpPr txBox="1"/>
          <p:nvPr/>
        </p:nvSpPr>
        <p:spPr>
          <a:xfrm>
            <a:off x="28575" y="952325"/>
            <a:ext cx="3308100" cy="19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lang="en">
                <a:solidFill>
                  <a:schemeClr val="dk1"/>
                </a:solidFill>
              </a:rPr>
              <a:t>❖ Multimodal antidepressant</a:t>
            </a:r>
            <a:endParaRPr>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 Serotonin modulator</a:t>
            </a:r>
            <a:endParaRPr sz="2000">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     and stimulator (SMS)</a:t>
            </a:r>
            <a:endParaRPr sz="2000">
              <a:solidFill>
                <a:schemeClr val="dk1"/>
              </a:solidFill>
            </a:endParaRPr>
          </a:p>
          <a:p>
            <a:pPr indent="0" lvl="0" marL="0" rtl="0" algn="l">
              <a:spcBef>
                <a:spcPts val="0"/>
              </a:spcBef>
              <a:spcAft>
                <a:spcPts val="0"/>
              </a:spcAft>
              <a:buClr>
                <a:schemeClr val="dk1"/>
              </a:buClr>
              <a:buFont typeface="Arial"/>
              <a:buNone/>
            </a:pPr>
            <a:r>
              <a:rPr lang="en" sz="1300">
                <a:solidFill>
                  <a:schemeClr val="dk1"/>
                </a:solidFill>
              </a:rPr>
              <a:t>        - 5-HT reuptake inhibitor</a:t>
            </a:r>
            <a:endParaRPr sz="2000">
              <a:solidFill>
                <a:schemeClr val="dk1"/>
              </a:solidFill>
            </a:endParaRPr>
          </a:p>
          <a:p>
            <a:pPr indent="0" lvl="0" marL="0" rtl="0" algn="l">
              <a:spcBef>
                <a:spcPts val="0"/>
              </a:spcBef>
              <a:spcAft>
                <a:spcPts val="0"/>
              </a:spcAft>
              <a:buClr>
                <a:schemeClr val="dk1"/>
              </a:buClr>
              <a:buFont typeface="Arial"/>
              <a:buNone/>
            </a:pPr>
            <a:r>
              <a:rPr lang="en" sz="1300">
                <a:solidFill>
                  <a:schemeClr val="dk1"/>
                </a:solidFill>
              </a:rPr>
              <a:t>        - 5-HT</a:t>
            </a:r>
            <a:r>
              <a:rPr baseline="-25000" lang="en" sz="1300">
                <a:solidFill>
                  <a:schemeClr val="dk1"/>
                </a:solidFill>
              </a:rPr>
              <a:t>1A</a:t>
            </a:r>
            <a:r>
              <a:rPr lang="en" sz="1300">
                <a:solidFill>
                  <a:schemeClr val="dk1"/>
                </a:solidFill>
              </a:rPr>
              <a:t> partial agonist</a:t>
            </a:r>
            <a:endParaRPr sz="2000">
              <a:solidFill>
                <a:schemeClr val="dk1"/>
              </a:solidFill>
            </a:endParaRPr>
          </a:p>
          <a:p>
            <a:pPr indent="0" lvl="0" marL="0" rtl="0" algn="l">
              <a:spcBef>
                <a:spcPts val="0"/>
              </a:spcBef>
              <a:spcAft>
                <a:spcPts val="0"/>
              </a:spcAft>
              <a:buClr>
                <a:schemeClr val="dk1"/>
              </a:buClr>
              <a:buFont typeface="Arial"/>
              <a:buNone/>
            </a:pPr>
            <a:r>
              <a:rPr lang="en" sz="1300">
                <a:solidFill>
                  <a:schemeClr val="dk1"/>
                </a:solidFill>
              </a:rPr>
              <a:t>        - 5-HT</a:t>
            </a:r>
            <a:r>
              <a:rPr baseline="-25000" lang="en" sz="1300">
                <a:solidFill>
                  <a:schemeClr val="dk1"/>
                </a:solidFill>
              </a:rPr>
              <a:t>3</a:t>
            </a:r>
            <a:r>
              <a:rPr lang="en" sz="1300">
                <a:solidFill>
                  <a:schemeClr val="dk1"/>
                </a:solidFill>
              </a:rPr>
              <a:t> antagonist</a:t>
            </a:r>
            <a:endParaRPr sz="2000"/>
          </a:p>
          <a:p>
            <a:pPr indent="0" lvl="0" marL="0" marR="0" rtl="0" algn="l">
              <a:lnSpc>
                <a:spcPct val="100000"/>
              </a:lnSpc>
              <a:spcBef>
                <a:spcPts val="0"/>
              </a:spcBef>
              <a:spcAft>
                <a:spcPts val="0"/>
              </a:spcAft>
              <a:buNone/>
            </a:pPr>
            <a:r>
              <a:t/>
            </a:r>
            <a:endParaRPr b="0" i="0" sz="1800" u="none" cap="none" strike="noStrike">
              <a:solidFill>
                <a:srgbClr val="000000"/>
              </a:solidFill>
              <a:latin typeface="Arial"/>
              <a:ea typeface="Arial"/>
              <a:cs typeface="Arial"/>
              <a:sym typeface="Arial"/>
            </a:endParaRPr>
          </a:p>
        </p:txBody>
      </p:sp>
      <p:pic>
        <p:nvPicPr>
          <p:cNvPr descr="clipped result image" id="2687" name="Google Shape;2687;p221"/>
          <p:cNvPicPr preferRelativeResize="0"/>
          <p:nvPr/>
        </p:nvPicPr>
        <p:blipFill>
          <a:blip r:embed="rId3">
            <a:alphaModFix/>
          </a:blip>
          <a:stretch>
            <a:fillRect/>
          </a:stretch>
        </p:blipFill>
        <p:spPr>
          <a:xfrm rot="876843">
            <a:off x="7888570" y="2759014"/>
            <a:ext cx="784886" cy="504567"/>
          </a:xfrm>
          <a:prstGeom prst="rect">
            <a:avLst/>
          </a:prstGeom>
          <a:noFill/>
          <a:ln>
            <a:noFill/>
          </a:ln>
        </p:spPr>
      </p:pic>
      <p:sp>
        <p:nvSpPr>
          <p:cNvPr id="2688" name="Google Shape;2688;p221"/>
          <p:cNvSpPr txBox="1"/>
          <p:nvPr/>
        </p:nvSpPr>
        <p:spPr>
          <a:xfrm>
            <a:off x="7977992" y="2808835"/>
            <a:ext cx="2174100" cy="280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lang="en" sz="1600"/>
              <a:t>SMS</a:t>
            </a:r>
            <a:endParaRPr sz="1600"/>
          </a:p>
        </p:txBody>
      </p:sp>
      <p:pic>
        <p:nvPicPr>
          <p:cNvPr id="2689" name="Google Shape;2689;p221"/>
          <p:cNvPicPr preferRelativeResize="0"/>
          <p:nvPr/>
        </p:nvPicPr>
        <p:blipFill rotWithShape="1">
          <a:blip r:embed="rId4">
            <a:alphaModFix/>
          </a:blip>
          <a:srcRect b="0" l="0" r="0" t="0"/>
          <a:stretch/>
        </p:blipFill>
        <p:spPr>
          <a:xfrm rot="-5400000">
            <a:off x="7452520" y="3980722"/>
            <a:ext cx="845375" cy="448075"/>
          </a:xfrm>
          <a:prstGeom prst="rect">
            <a:avLst/>
          </a:prstGeom>
          <a:noFill/>
          <a:ln>
            <a:noFill/>
          </a:ln>
          <a:effectLst>
            <a:outerShdw blurRad="14288" rotWithShape="0" algn="tl" dir="2700000" dist="19050">
              <a:srgbClr val="000000">
                <a:alpha val="29000"/>
              </a:srgbClr>
            </a:outerShdw>
          </a:effectLst>
        </p:spPr>
      </p:pic>
      <p:pic>
        <p:nvPicPr>
          <p:cNvPr id="2690" name="Google Shape;2690;p221"/>
          <p:cNvPicPr preferRelativeResize="0"/>
          <p:nvPr/>
        </p:nvPicPr>
        <p:blipFill rotWithShape="1">
          <a:blip r:embed="rId5">
            <a:alphaModFix/>
          </a:blip>
          <a:srcRect b="0" l="0" r="0" t="0"/>
          <a:stretch/>
        </p:blipFill>
        <p:spPr>
          <a:xfrm>
            <a:off x="2683242" y="1238943"/>
            <a:ext cx="3059445" cy="2697122"/>
          </a:xfrm>
          <a:prstGeom prst="rect">
            <a:avLst/>
          </a:prstGeom>
          <a:noFill/>
          <a:ln>
            <a:noFill/>
          </a:ln>
        </p:spPr>
      </p:pic>
      <p:sp>
        <p:nvSpPr>
          <p:cNvPr id="2691" name="Google Shape;2691;p221"/>
          <p:cNvSpPr txBox="1"/>
          <p:nvPr/>
        </p:nvSpPr>
        <p:spPr>
          <a:xfrm>
            <a:off x="3149275" y="4031900"/>
            <a:ext cx="886800" cy="357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0" i="0" lang="en" sz="1200" u="none" cap="none" strike="noStrike">
                <a:solidFill>
                  <a:srgbClr val="000000"/>
                </a:solidFill>
                <a:latin typeface="Arial"/>
                <a:ea typeface="Arial"/>
                <a:cs typeface="Arial"/>
                <a:sym typeface="Arial"/>
              </a:rPr>
              <a:t>Guitar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700"/>
              <a:buFont typeface="Arial"/>
              <a:buNone/>
            </a:pPr>
            <a:r>
              <a:rPr b="0" i="0" lang="en" sz="1200" u="none" cap="none" strike="noStrike">
                <a:solidFill>
                  <a:srgbClr val="000000"/>
                </a:solidFill>
                <a:latin typeface="Arial"/>
                <a:ea typeface="Arial"/>
                <a:cs typeface="Arial"/>
                <a:sym typeface="Arial"/>
              </a:rPr>
              <a:t>pick-</a:t>
            </a:r>
            <a:r>
              <a:rPr lang="en" sz="1200"/>
              <a:t> </a:t>
            </a:r>
            <a:r>
              <a:rPr b="0" i="0" lang="en" sz="1200" u="none" cap="none" strike="noStrike">
                <a:solidFill>
                  <a:srgbClr val="000000"/>
                </a:solidFill>
                <a:latin typeface="Arial"/>
                <a:ea typeface="Arial"/>
                <a:cs typeface="Arial"/>
                <a:sym typeface="Arial"/>
              </a:rPr>
              <a:t>shaped tablets</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700"/>
              <a:buFont typeface="Arial"/>
              <a:buNone/>
            </a:pPr>
            <a:r>
              <a:t/>
            </a:r>
            <a:endParaRPr b="1" i="0" sz="700" u="none" cap="none" strike="noStrike">
              <a:solidFill>
                <a:srgbClr val="000000"/>
              </a:solidFill>
              <a:latin typeface="Times New Roman"/>
              <a:ea typeface="Times New Roman"/>
              <a:cs typeface="Times New Roman"/>
              <a:sym typeface="Times New Roman"/>
            </a:endParaRPr>
          </a:p>
        </p:txBody>
      </p:sp>
      <p:pic>
        <p:nvPicPr>
          <p:cNvPr descr="clipped result image" id="2692" name="Google Shape;2692;p221"/>
          <p:cNvPicPr preferRelativeResize="0"/>
          <p:nvPr/>
        </p:nvPicPr>
        <p:blipFill rotWithShape="1">
          <a:blip r:embed="rId6">
            <a:alphaModFix amt="70000"/>
          </a:blip>
          <a:srcRect b="0" l="0" r="0" t="0"/>
          <a:stretch/>
        </p:blipFill>
        <p:spPr>
          <a:xfrm>
            <a:off x="4250766" y="3114939"/>
            <a:ext cx="2002332" cy="928438"/>
          </a:xfrm>
          <a:prstGeom prst="rect">
            <a:avLst/>
          </a:prstGeom>
          <a:noFill/>
          <a:ln>
            <a:noFill/>
          </a:ln>
        </p:spPr>
      </p:pic>
      <p:sp>
        <p:nvSpPr>
          <p:cNvPr id="2693" name="Google Shape;2693;p221"/>
          <p:cNvSpPr/>
          <p:nvPr/>
        </p:nvSpPr>
        <p:spPr>
          <a:xfrm>
            <a:off x="4159875" y="1307650"/>
            <a:ext cx="1707900" cy="603900"/>
          </a:xfrm>
          <a:prstGeom prst="wedgeRectCallout">
            <a:avLst>
              <a:gd fmla="val -73680" name="adj1"/>
              <a:gd fmla="val 54256" name="adj2"/>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94" name="Google Shape;2694;p221"/>
          <p:cNvSpPr txBox="1"/>
          <p:nvPr/>
        </p:nvSpPr>
        <p:spPr>
          <a:xfrm>
            <a:off x="4210501" y="1297300"/>
            <a:ext cx="1887300" cy="631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0" i="0" lang="en" sz="1000" u="none" cap="none" strike="noStrike">
                <a:solidFill>
                  <a:srgbClr val="000000"/>
                </a:solidFill>
                <a:latin typeface="Arial"/>
                <a:ea typeface="Arial"/>
                <a:cs typeface="Arial"/>
                <a:sym typeface="Arial"/>
              </a:rPr>
              <a:t>Trying to learn all of these serotonergic mechanisms </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700"/>
              <a:buFont typeface="Arial"/>
              <a:buNone/>
            </a:pPr>
            <a:r>
              <a:rPr b="0" i="0" lang="en" sz="1000" u="none" cap="none" strike="noStrike">
                <a:solidFill>
                  <a:srgbClr val="000000"/>
                </a:solidFill>
                <a:latin typeface="Arial"/>
                <a:ea typeface="Arial"/>
                <a:cs typeface="Arial"/>
                <a:sym typeface="Arial"/>
              </a:rPr>
              <a:t>is making me nauseous!</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t/>
            </a:r>
            <a:endParaRPr b="1" i="0" sz="800" u="none" cap="none" strike="noStrike">
              <a:solidFill>
                <a:srgbClr val="000000"/>
              </a:solidFill>
              <a:latin typeface="Arial"/>
              <a:ea typeface="Arial"/>
              <a:cs typeface="Arial"/>
              <a:sym typeface="Arial"/>
            </a:endParaRPr>
          </a:p>
        </p:txBody>
      </p:sp>
      <p:cxnSp>
        <p:nvCxnSpPr>
          <p:cNvPr id="2695" name="Google Shape;2695;p221"/>
          <p:cNvCxnSpPr/>
          <p:nvPr/>
        </p:nvCxnSpPr>
        <p:spPr>
          <a:xfrm flipH="1" rot="10800000">
            <a:off x="3591927" y="3542047"/>
            <a:ext cx="1500" cy="578700"/>
          </a:xfrm>
          <a:prstGeom prst="straightConnector1">
            <a:avLst/>
          </a:prstGeom>
          <a:noFill/>
          <a:ln cap="flat" cmpd="sng" w="19050">
            <a:solidFill>
              <a:srgbClr val="7FD2E7"/>
            </a:solidFill>
            <a:prstDash val="solid"/>
            <a:round/>
            <a:headEnd len="sm" w="sm" type="none"/>
            <a:tailEnd len="med" w="med" type="stealth"/>
          </a:ln>
        </p:spPr>
      </p:cxnSp>
      <p:cxnSp>
        <p:nvCxnSpPr>
          <p:cNvPr id="2696" name="Google Shape;2696;p221"/>
          <p:cNvCxnSpPr/>
          <p:nvPr/>
        </p:nvCxnSpPr>
        <p:spPr>
          <a:xfrm rot="10800000">
            <a:off x="4966125" y="3742225"/>
            <a:ext cx="4800" cy="549900"/>
          </a:xfrm>
          <a:prstGeom prst="straightConnector1">
            <a:avLst/>
          </a:prstGeom>
          <a:noFill/>
          <a:ln cap="flat" cmpd="sng" w="19050">
            <a:solidFill>
              <a:srgbClr val="7FD2E7"/>
            </a:solidFill>
            <a:prstDash val="solid"/>
            <a:round/>
            <a:headEnd len="sm" w="sm" type="none"/>
            <a:tailEnd len="med" w="med" type="stealth"/>
          </a:ln>
        </p:spPr>
      </p:cxnSp>
      <p:cxnSp>
        <p:nvCxnSpPr>
          <p:cNvPr id="2697" name="Google Shape;2697;p221"/>
          <p:cNvCxnSpPr/>
          <p:nvPr/>
        </p:nvCxnSpPr>
        <p:spPr>
          <a:xfrm flipH="1">
            <a:off x="3669450" y="2618925"/>
            <a:ext cx="495000" cy="250500"/>
          </a:xfrm>
          <a:prstGeom prst="straightConnector1">
            <a:avLst/>
          </a:prstGeom>
          <a:noFill/>
          <a:ln cap="flat" cmpd="sng" w="19050">
            <a:solidFill>
              <a:srgbClr val="7FD2E7"/>
            </a:solidFill>
            <a:prstDash val="solid"/>
            <a:round/>
            <a:headEnd len="sm" w="sm" type="none"/>
            <a:tailEnd len="med" w="med" type="stealth"/>
          </a:ln>
        </p:spPr>
      </p:cxnSp>
      <p:sp>
        <p:nvSpPr>
          <p:cNvPr id="2698" name="Google Shape;2698;p221"/>
          <p:cNvSpPr txBox="1"/>
          <p:nvPr/>
        </p:nvSpPr>
        <p:spPr>
          <a:xfrm>
            <a:off x="4079177" y="2237175"/>
            <a:ext cx="1152300" cy="357900"/>
          </a:xfrm>
          <a:prstGeom prst="rect">
            <a:avLst/>
          </a:prstGeom>
          <a:noFill/>
          <a:ln>
            <a:noFill/>
          </a:ln>
        </p:spPr>
        <p:txBody>
          <a:bodyPr anchorCtr="0" anchor="t" bIns="91425" lIns="91425" spcFirstLastPara="1" rIns="91425" wrap="square" tIns="91425">
            <a:noAutofit/>
          </a:bodyPr>
          <a:lstStyle/>
          <a:p>
            <a:pPr indent="0" lvl="0" marL="0" marR="0" rtl="0" algn="l">
              <a:lnSpc>
                <a:spcPct val="80000"/>
              </a:lnSpc>
              <a:spcBef>
                <a:spcPts val="0"/>
              </a:spcBef>
              <a:spcAft>
                <a:spcPts val="0"/>
              </a:spcAft>
              <a:buClr>
                <a:srgbClr val="000000"/>
              </a:buClr>
              <a:buSzPts val="700"/>
              <a:buFont typeface="Arial"/>
              <a:buNone/>
            </a:pPr>
            <a:r>
              <a:rPr lang="en" sz="1200"/>
              <a:t>“</a:t>
            </a:r>
            <a:r>
              <a:rPr b="0" i="0" lang="en" sz="1200" u="none" cap="none" strike="noStrike">
                <a:solidFill>
                  <a:srgbClr val="000000"/>
                </a:solidFill>
                <a:latin typeface="Arial"/>
                <a:ea typeface="Arial"/>
                <a:cs typeface="Arial"/>
                <a:sym typeface="Arial"/>
              </a:rPr>
              <a:t>serotonergic vortex</a:t>
            </a:r>
            <a:r>
              <a:rPr lang="en" sz="1200"/>
              <a:t>”</a:t>
            </a:r>
            <a:r>
              <a:rPr b="0" i="0" lang="en" sz="1200" u="none" cap="none" strike="noStrike">
                <a:solidFill>
                  <a:srgbClr val="000000"/>
                </a:solidFill>
                <a:latin typeface="Arial"/>
                <a:ea typeface="Arial"/>
                <a:cs typeface="Arial"/>
                <a:sym typeface="Arial"/>
              </a:rPr>
              <a:t> of nause</a:t>
            </a:r>
            <a:r>
              <a:rPr lang="en" sz="1200"/>
              <a:t>a</a:t>
            </a:r>
            <a:endParaRPr b="1" i="0" sz="1200" u="none" cap="none" strike="noStrike">
              <a:solidFill>
                <a:srgbClr val="000000"/>
              </a:solidFill>
              <a:latin typeface="Times New Roman"/>
              <a:ea typeface="Times New Roman"/>
              <a:cs typeface="Times New Roman"/>
              <a:sym typeface="Times New Roman"/>
            </a:endParaRPr>
          </a:p>
        </p:txBody>
      </p:sp>
      <p:sp>
        <p:nvSpPr>
          <p:cNvPr id="2699" name="Google Shape;2699;p221"/>
          <p:cNvSpPr txBox="1"/>
          <p:nvPr/>
        </p:nvSpPr>
        <p:spPr>
          <a:xfrm>
            <a:off x="2112500" y="3077363"/>
            <a:ext cx="977400" cy="357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0" i="0" lang="en" sz="1000" u="sng" cap="none" strike="noStrike">
                <a:solidFill>
                  <a:srgbClr val="000000"/>
                </a:solidFill>
                <a:latin typeface="Arial"/>
                <a:ea typeface="Arial"/>
                <a:cs typeface="Arial"/>
                <a:sym typeface="Arial"/>
              </a:rPr>
              <a:t>Tr</a:t>
            </a:r>
            <a:r>
              <a:rPr b="0" i="0" lang="en" sz="1000" u="none" cap="none" strike="noStrike">
                <a:solidFill>
                  <a:srgbClr val="000000"/>
                </a:solidFill>
                <a:latin typeface="Arial"/>
                <a:ea typeface="Arial"/>
                <a:cs typeface="Arial"/>
                <a:sym typeface="Arial"/>
              </a:rPr>
              <a:t>e</a:t>
            </a:r>
            <a:r>
              <a:rPr b="0" i="0" lang="en" sz="1000" u="sng" cap="none" strike="noStrike">
                <a:solidFill>
                  <a:srgbClr val="000000"/>
                </a:solidFill>
                <a:latin typeface="Arial"/>
                <a:ea typeface="Arial"/>
                <a:cs typeface="Arial"/>
                <a:sym typeface="Arial"/>
              </a:rPr>
              <a:t>nt</a:t>
            </a:r>
            <a:r>
              <a:rPr b="0" i="0" lang="en" sz="1000" u="none" cap="none" strike="noStrike">
                <a:solidFill>
                  <a:srgbClr val="000000"/>
                </a:solidFill>
                <a:latin typeface="Arial"/>
                <a:ea typeface="Arial"/>
                <a:cs typeface="Arial"/>
                <a:sym typeface="Arial"/>
              </a:rPr>
              <a:t> Reznor (Nine Inch Nails) </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700"/>
              <a:buFont typeface="Arial"/>
              <a:buNone/>
            </a:pPr>
            <a:r>
              <a:t/>
            </a:r>
            <a:endParaRPr b="1" i="0" sz="1200" u="none" cap="none" strike="noStrike">
              <a:solidFill>
                <a:srgbClr val="000000"/>
              </a:solidFill>
              <a:latin typeface="Times New Roman"/>
              <a:ea typeface="Times New Roman"/>
              <a:cs typeface="Times New Roman"/>
              <a:sym typeface="Times New Roman"/>
            </a:endParaRPr>
          </a:p>
        </p:txBody>
      </p:sp>
      <p:sp>
        <p:nvSpPr>
          <p:cNvPr id="2700" name="Google Shape;2700;p221"/>
          <p:cNvSpPr txBox="1"/>
          <p:nvPr/>
        </p:nvSpPr>
        <p:spPr>
          <a:xfrm>
            <a:off x="4280513" y="4268550"/>
            <a:ext cx="2691000" cy="357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0" i="0" lang="en" sz="1200" u="none" cap="none" strike="noStrike">
                <a:solidFill>
                  <a:srgbClr val="000000"/>
                </a:solidFill>
                <a:latin typeface="Arial"/>
                <a:ea typeface="Arial"/>
                <a:cs typeface="Arial"/>
                <a:sym typeface="Arial"/>
              </a:rPr>
              <a:t>     “Fight the fog (machine)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700"/>
              <a:buFont typeface="Arial"/>
              <a:buNone/>
            </a:pPr>
            <a:r>
              <a:rPr b="0" i="0" lang="en" sz="1200" u="none" cap="none" strike="noStrike">
                <a:solidFill>
                  <a:srgbClr val="000000"/>
                </a:solidFill>
                <a:latin typeface="Arial"/>
                <a:ea typeface="Arial"/>
                <a:cs typeface="Arial"/>
                <a:sym typeface="Arial"/>
              </a:rPr>
              <a:t>of depression” (cognitive benefits)</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700"/>
              <a:buFont typeface="Arial"/>
              <a:buNone/>
            </a:pPr>
            <a:r>
              <a:t/>
            </a:r>
            <a:endParaRPr b="1" i="0" sz="700" u="none" cap="none" strike="noStrike">
              <a:solidFill>
                <a:srgbClr val="000000"/>
              </a:solidFill>
              <a:latin typeface="Times New Roman"/>
              <a:ea typeface="Times New Roman"/>
              <a:cs typeface="Times New Roman"/>
              <a:sym typeface="Times New Roman"/>
            </a:endParaRPr>
          </a:p>
        </p:txBody>
      </p:sp>
      <p:pic>
        <p:nvPicPr>
          <p:cNvPr id="2701" name="Google Shape;2701;p221"/>
          <p:cNvPicPr preferRelativeResize="0"/>
          <p:nvPr/>
        </p:nvPicPr>
        <p:blipFill rotWithShape="1">
          <a:blip r:embed="rId7">
            <a:alphaModFix/>
          </a:blip>
          <a:srcRect b="0" l="0" r="0" t="0"/>
          <a:stretch/>
        </p:blipFill>
        <p:spPr>
          <a:xfrm>
            <a:off x="3123765" y="834570"/>
            <a:ext cx="785414" cy="389925"/>
          </a:xfrm>
          <a:prstGeom prst="rect">
            <a:avLst/>
          </a:prstGeom>
          <a:noFill/>
          <a:ln>
            <a:noFill/>
          </a:ln>
        </p:spPr>
      </p:pic>
      <p:pic>
        <p:nvPicPr>
          <p:cNvPr id="2702" name="Google Shape;2702;p221"/>
          <p:cNvPicPr preferRelativeResize="0"/>
          <p:nvPr/>
        </p:nvPicPr>
        <p:blipFill rotWithShape="1">
          <a:blip r:embed="rId8">
            <a:alphaModFix/>
          </a:blip>
          <a:srcRect b="0" l="0" r="0" t="0"/>
          <a:stretch/>
        </p:blipFill>
        <p:spPr>
          <a:xfrm>
            <a:off x="3089905" y="948245"/>
            <a:ext cx="821736" cy="747516"/>
          </a:xfrm>
          <a:prstGeom prst="rect">
            <a:avLst/>
          </a:prstGeom>
          <a:noFill/>
          <a:ln>
            <a:noFill/>
          </a:ln>
        </p:spPr>
      </p:pic>
      <p:pic>
        <p:nvPicPr>
          <p:cNvPr id="2703" name="Google Shape;2703;p221"/>
          <p:cNvPicPr preferRelativeResize="0"/>
          <p:nvPr/>
        </p:nvPicPr>
        <p:blipFill rotWithShape="1">
          <a:blip r:embed="rId9">
            <a:alphaModFix/>
          </a:blip>
          <a:srcRect b="0" l="0" r="0" t="0"/>
          <a:stretch/>
        </p:blipFill>
        <p:spPr>
          <a:xfrm rot="-1333186">
            <a:off x="5319904" y="2671377"/>
            <a:ext cx="428961" cy="275761"/>
          </a:xfrm>
          <a:prstGeom prst="rect">
            <a:avLst/>
          </a:prstGeom>
          <a:noFill/>
          <a:ln>
            <a:noFill/>
          </a:ln>
        </p:spPr>
      </p:pic>
      <p:pic>
        <p:nvPicPr>
          <p:cNvPr id="2704" name="Google Shape;2704;p221"/>
          <p:cNvPicPr preferRelativeResize="0"/>
          <p:nvPr/>
        </p:nvPicPr>
        <p:blipFill rotWithShape="1">
          <a:blip r:embed="rId10">
            <a:alphaModFix/>
          </a:blip>
          <a:srcRect b="0" l="0" r="0" t="0"/>
          <a:stretch/>
        </p:blipFill>
        <p:spPr>
          <a:xfrm rot="-1124236">
            <a:off x="5282549" y="2533061"/>
            <a:ext cx="1539136" cy="172045"/>
          </a:xfrm>
          <a:prstGeom prst="rect">
            <a:avLst/>
          </a:prstGeom>
          <a:noFill/>
          <a:ln>
            <a:noFill/>
          </a:ln>
        </p:spPr>
      </p:pic>
      <p:pic>
        <p:nvPicPr>
          <p:cNvPr id="2705" name="Google Shape;2705;p221"/>
          <p:cNvPicPr preferRelativeResize="0"/>
          <p:nvPr/>
        </p:nvPicPr>
        <p:blipFill rotWithShape="1">
          <a:blip r:embed="rId10">
            <a:alphaModFix/>
          </a:blip>
          <a:srcRect b="0" l="15177" r="66901" t="0"/>
          <a:stretch/>
        </p:blipFill>
        <p:spPr>
          <a:xfrm rot="-1070569">
            <a:off x="4708305" y="2947700"/>
            <a:ext cx="294534" cy="177203"/>
          </a:xfrm>
          <a:prstGeom prst="rect">
            <a:avLst/>
          </a:prstGeom>
          <a:noFill/>
          <a:ln>
            <a:noFill/>
          </a:ln>
        </p:spPr>
      </p:pic>
      <p:pic>
        <p:nvPicPr>
          <p:cNvPr id="2706" name="Google Shape;2706;p221"/>
          <p:cNvPicPr preferRelativeResize="0"/>
          <p:nvPr/>
        </p:nvPicPr>
        <p:blipFill rotWithShape="1">
          <a:blip r:embed="rId10">
            <a:alphaModFix/>
          </a:blip>
          <a:srcRect b="0" l="35206" r="44669" t="0"/>
          <a:stretch/>
        </p:blipFill>
        <p:spPr>
          <a:xfrm rot="-1021552">
            <a:off x="4985091" y="2852481"/>
            <a:ext cx="335442" cy="179730"/>
          </a:xfrm>
          <a:prstGeom prst="rect">
            <a:avLst/>
          </a:prstGeom>
          <a:noFill/>
          <a:ln>
            <a:noFill/>
          </a:ln>
        </p:spPr>
      </p:pic>
      <p:pic>
        <p:nvPicPr>
          <p:cNvPr id="2707" name="Google Shape;2707;p221"/>
          <p:cNvPicPr preferRelativeResize="0"/>
          <p:nvPr/>
        </p:nvPicPr>
        <p:blipFill rotWithShape="1">
          <a:blip r:embed="rId10">
            <a:alphaModFix/>
          </a:blip>
          <a:srcRect b="15846" l="15866" r="35935" t="-39547"/>
          <a:stretch/>
        </p:blipFill>
        <p:spPr>
          <a:xfrm rot="-1124239">
            <a:off x="5112591" y="2671373"/>
            <a:ext cx="741802" cy="205275"/>
          </a:xfrm>
          <a:prstGeom prst="rect">
            <a:avLst/>
          </a:prstGeom>
          <a:noFill/>
          <a:ln>
            <a:noFill/>
          </a:ln>
        </p:spPr>
      </p:pic>
      <p:sp>
        <p:nvSpPr>
          <p:cNvPr id="2708" name="Google Shape;2708;p221"/>
          <p:cNvSpPr txBox="1"/>
          <p:nvPr/>
        </p:nvSpPr>
        <p:spPr>
          <a:xfrm rot="-1069093">
            <a:off x="5120598" y="2277490"/>
            <a:ext cx="1718639" cy="357959"/>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0" i="0" lang="en" sz="1200" u="none" cap="none" strike="noStrike">
                <a:solidFill>
                  <a:srgbClr val="000000"/>
                </a:solidFill>
                <a:latin typeface="Arial"/>
                <a:ea typeface="Arial"/>
                <a:cs typeface="Arial"/>
                <a:sym typeface="Arial"/>
              </a:rPr>
              <a:t>Long half-life of 3 days</a:t>
            </a:r>
            <a:endParaRPr b="1" i="0" sz="1200" u="none" cap="none" strike="noStrike">
              <a:solidFill>
                <a:srgbClr val="000000"/>
              </a:solidFill>
              <a:latin typeface="Times New Roman"/>
              <a:ea typeface="Times New Roman"/>
              <a:cs typeface="Times New Roman"/>
              <a:sym typeface="Times New Roman"/>
            </a:endParaRPr>
          </a:p>
        </p:txBody>
      </p:sp>
      <p:pic>
        <p:nvPicPr>
          <p:cNvPr descr="Vortioxetine.svg" id="2709" name="Google Shape;2709;p221"/>
          <p:cNvPicPr preferRelativeResize="0"/>
          <p:nvPr/>
        </p:nvPicPr>
        <p:blipFill rotWithShape="1">
          <a:blip r:embed="rId11">
            <a:alphaModFix/>
          </a:blip>
          <a:srcRect b="0" l="0" r="0" t="0"/>
          <a:stretch/>
        </p:blipFill>
        <p:spPr>
          <a:xfrm>
            <a:off x="7635746" y="1224772"/>
            <a:ext cx="1290561" cy="12303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33"/>
          <p:cNvSpPr txBox="1"/>
          <p:nvPr>
            <p:ph idx="1" type="subTitle"/>
          </p:nvPr>
        </p:nvSpPr>
        <p:spPr>
          <a:xfrm>
            <a:off x="1004960" y="131333"/>
            <a:ext cx="32724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Carlat podcast</a:t>
            </a:r>
            <a:endParaRPr/>
          </a:p>
        </p:txBody>
      </p:sp>
      <p:pic>
        <p:nvPicPr>
          <p:cNvPr id="195" name="Google Shape;195;p33"/>
          <p:cNvPicPr preferRelativeResize="0"/>
          <p:nvPr/>
        </p:nvPicPr>
        <p:blipFill>
          <a:blip r:embed="rId3">
            <a:alphaModFix/>
          </a:blip>
          <a:stretch>
            <a:fillRect/>
          </a:stretch>
        </p:blipFill>
        <p:spPr>
          <a:xfrm>
            <a:off x="861885" y="161048"/>
            <a:ext cx="572225" cy="535600"/>
          </a:xfrm>
          <a:prstGeom prst="rect">
            <a:avLst/>
          </a:prstGeom>
          <a:noFill/>
          <a:ln>
            <a:noFill/>
          </a:ln>
        </p:spPr>
      </p:pic>
      <p:sp>
        <p:nvSpPr>
          <p:cNvPr id="196" name="Google Shape;196;p33"/>
          <p:cNvSpPr txBox="1"/>
          <p:nvPr/>
        </p:nvSpPr>
        <p:spPr>
          <a:xfrm>
            <a:off x="861875" y="954225"/>
            <a:ext cx="5256600" cy="3869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Commandment #1</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Do not worsen mental illness with psychiatric medications</a:t>
            </a:r>
            <a:endParaRPr>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Do not start an antidepressant during mania</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Do not start stimulants during psychosis</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(No antidepressant monotherapy in bipolar I)</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(No stimulants in schizophrenia)</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(Don’t start a serotonergic antidepressant in bipolar)</a:t>
            </a:r>
            <a:endParaRPr sz="600">
              <a:solidFill>
                <a:schemeClr val="dk1"/>
              </a:solidFill>
            </a:endParaRPr>
          </a:p>
          <a:p>
            <a:pPr indent="0" lvl="0" marL="457200" rtl="0" algn="l">
              <a:lnSpc>
                <a:spcPct val="115000"/>
              </a:lnSpc>
              <a:spcBef>
                <a:spcPts val="0"/>
              </a:spcBef>
              <a:spcAft>
                <a:spcPts val="0"/>
              </a:spcAft>
              <a:buNone/>
            </a:pPr>
            <a:r>
              <a:t/>
            </a:r>
            <a:endParaRPr sz="6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Commandment #2</a:t>
            </a:r>
            <a:endParaRPr>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(In general) Don’t stop psych meds abruptly</a:t>
            </a:r>
            <a:endParaRPr sz="600">
              <a:solidFill>
                <a:schemeClr val="dk1"/>
              </a:solidFill>
            </a:endParaRPr>
          </a:p>
          <a:p>
            <a:pPr indent="0" lvl="0" marL="457200" rtl="0" algn="l">
              <a:lnSpc>
                <a:spcPct val="115000"/>
              </a:lnSpc>
              <a:spcBef>
                <a:spcPts val="0"/>
              </a:spcBef>
              <a:spcAft>
                <a:spcPts val="0"/>
              </a:spcAft>
              <a:buNone/>
            </a:pPr>
            <a:r>
              <a:t/>
            </a:r>
            <a:endParaRPr sz="6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Commandment #3</a:t>
            </a:r>
            <a:endParaRPr>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Prevent lithium toxicity by keeping tabs on drug interactions, your patient’s age, and their renal function</a:t>
            </a:r>
            <a:endParaRPr sz="600">
              <a:solidFill>
                <a:schemeClr val="dk1"/>
              </a:solidFill>
            </a:endParaRPr>
          </a:p>
          <a:p>
            <a:pPr indent="0" lvl="0" marL="457200" rtl="0" algn="l">
              <a:lnSpc>
                <a:spcPct val="115000"/>
              </a:lnSpc>
              <a:spcBef>
                <a:spcPts val="0"/>
              </a:spcBef>
              <a:spcAft>
                <a:spcPts val="0"/>
              </a:spcAft>
              <a:buNone/>
            </a:pPr>
            <a:r>
              <a:t/>
            </a:r>
            <a:endParaRPr sz="600">
              <a:solidFill>
                <a:schemeClr val="dk1"/>
              </a:solidFill>
            </a:endParaRPr>
          </a:p>
          <a:p>
            <a:pPr indent="0" lvl="0" marL="0" rtl="0" algn="l">
              <a:lnSpc>
                <a:spcPct val="115000"/>
              </a:lnSpc>
              <a:spcBef>
                <a:spcPts val="0"/>
              </a:spcBef>
              <a:spcAft>
                <a:spcPts val="0"/>
              </a:spcAft>
              <a:buNone/>
            </a:pPr>
            <a:r>
              <a:rPr lang="en">
                <a:solidFill>
                  <a:schemeClr val="dk1"/>
                </a:solidFill>
              </a:rPr>
              <a:t>Commandment #4</a:t>
            </a:r>
            <a:endParaRPr>
              <a:solidFill>
                <a:schemeClr val="dk1"/>
              </a:solidFill>
            </a:endParaRPr>
          </a:p>
          <a:p>
            <a:pPr indent="-292100" lvl="0" marL="457200" rtl="0" algn="l">
              <a:lnSpc>
                <a:spcPct val="115000"/>
              </a:lnSpc>
              <a:spcBef>
                <a:spcPts val="0"/>
              </a:spcBef>
              <a:spcAft>
                <a:spcPts val="0"/>
              </a:spcAft>
              <a:buClr>
                <a:schemeClr val="dk1"/>
              </a:buClr>
              <a:buSzPts val="1000"/>
              <a:buChar char="●"/>
            </a:pPr>
            <a:r>
              <a:rPr lang="en" sz="1200">
                <a:solidFill>
                  <a:schemeClr val="dk1"/>
                </a:solidFill>
              </a:rPr>
              <a:t>Never accelerate the standard lamotrigine titration schedule. </a:t>
            </a:r>
            <a:endParaRPr sz="1200">
              <a:solidFill>
                <a:schemeClr val="dk1"/>
              </a:solidFill>
            </a:endParaRPr>
          </a:p>
          <a:p>
            <a:pPr indent="-292100" lvl="0" marL="457200" rtl="0" algn="l">
              <a:lnSpc>
                <a:spcPct val="115000"/>
              </a:lnSpc>
              <a:spcBef>
                <a:spcPts val="0"/>
              </a:spcBef>
              <a:spcAft>
                <a:spcPts val="0"/>
              </a:spcAft>
              <a:buClr>
                <a:schemeClr val="dk1"/>
              </a:buClr>
              <a:buSzPts val="1000"/>
              <a:buChar char="●"/>
            </a:pPr>
            <a:r>
              <a:t/>
            </a:r>
            <a:endParaRPr>
              <a:solidFill>
                <a:schemeClr val="dk1"/>
              </a:solidFill>
            </a:endParaRPr>
          </a:p>
        </p:txBody>
      </p:sp>
    </p:spTree>
  </p:cSld>
  <p:clrMapOvr>
    <a:masterClrMapping/>
  </p:clrMapOvr>
</p:sld>
</file>

<file path=ppt/slides/slide2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3" name="Shape 2713"/>
        <p:cNvGrpSpPr/>
        <p:nvPr/>
      </p:nvGrpSpPr>
      <p:grpSpPr>
        <a:xfrm>
          <a:off x="0" y="0"/>
          <a:ext cx="0" cy="0"/>
          <a:chOff x="0" y="0"/>
          <a:chExt cx="0" cy="0"/>
        </a:xfrm>
      </p:grpSpPr>
      <p:sp>
        <p:nvSpPr>
          <p:cNvPr id="2714" name="Google Shape;2714;p222"/>
          <p:cNvSpPr txBox="1"/>
          <p:nvPr/>
        </p:nvSpPr>
        <p:spPr>
          <a:xfrm>
            <a:off x="7543795" y="0"/>
            <a:ext cx="2112600" cy="280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lang="en" sz="1600"/>
              <a:t>#29</a:t>
            </a:r>
            <a:endParaRPr sz="1600"/>
          </a:p>
          <a:p>
            <a:pPr indent="0" lvl="0" marL="0" marR="0" rtl="0" algn="l">
              <a:lnSpc>
                <a:spcPct val="100000"/>
              </a:lnSpc>
              <a:spcBef>
                <a:spcPts val="0"/>
              </a:spcBef>
              <a:spcAft>
                <a:spcPts val="0"/>
              </a:spcAft>
              <a:buClr>
                <a:schemeClr val="dk1"/>
              </a:buClr>
              <a:buSzPts val="1100"/>
              <a:buFont typeface="Arial"/>
              <a:buNone/>
            </a:pPr>
            <a:r>
              <a:rPr lang="en" sz="1600"/>
              <a:t>1987</a:t>
            </a:r>
            <a:endParaRPr sz="1600"/>
          </a:p>
          <a:p>
            <a:pPr indent="0" lvl="0" marL="0" marR="0" rtl="0" algn="l">
              <a:lnSpc>
                <a:spcPct val="100000"/>
              </a:lnSpc>
              <a:spcBef>
                <a:spcPts val="0"/>
              </a:spcBef>
              <a:spcAft>
                <a:spcPts val="0"/>
              </a:spcAft>
              <a:buClr>
                <a:schemeClr val="dk1"/>
              </a:buClr>
              <a:buSzPts val="1100"/>
              <a:buFont typeface="Arial"/>
              <a:buNone/>
            </a:pPr>
            <a:r>
              <a:rPr lang="en" sz="1600"/>
              <a:t>$2–$36</a:t>
            </a:r>
            <a:endParaRPr sz="1600"/>
          </a:p>
          <a:p>
            <a:pPr indent="0" lvl="0" marL="0" marR="0" rtl="0" algn="l">
              <a:lnSpc>
                <a:spcPct val="100000"/>
              </a:lnSpc>
              <a:spcBef>
                <a:spcPts val="0"/>
              </a:spcBef>
              <a:spcAft>
                <a:spcPts val="0"/>
              </a:spcAft>
              <a:buClr>
                <a:schemeClr val="dk1"/>
              </a:buClr>
              <a:buSzPts val="1100"/>
              <a:buFont typeface="Arial"/>
              <a:buNone/>
            </a:pPr>
            <a:r>
              <a:t/>
            </a:r>
            <a:endParaRPr sz="1600"/>
          </a:p>
          <a:p>
            <a:pPr indent="0" lvl="0" marL="0" marR="0" rtl="0" algn="l">
              <a:lnSpc>
                <a:spcPct val="100000"/>
              </a:lnSpc>
              <a:spcBef>
                <a:spcPts val="0"/>
              </a:spcBef>
              <a:spcAft>
                <a:spcPts val="0"/>
              </a:spcAft>
              <a:buClr>
                <a:srgbClr val="000000"/>
              </a:buClr>
              <a:buSzPts val="800"/>
              <a:buFont typeface="Arial"/>
              <a:buNone/>
            </a:pPr>
            <a:r>
              <a:t/>
            </a:r>
            <a:endParaRPr sz="1600"/>
          </a:p>
        </p:txBody>
      </p:sp>
      <p:sp>
        <p:nvSpPr>
          <p:cNvPr id="2715" name="Google Shape;2715;p222"/>
          <p:cNvSpPr txBox="1"/>
          <p:nvPr/>
        </p:nvSpPr>
        <p:spPr>
          <a:xfrm>
            <a:off x="8222998" y="3669500"/>
            <a:ext cx="2174100" cy="28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800"/>
              <a:buFont typeface="Arial"/>
              <a:buNone/>
            </a:pPr>
            <a:r>
              <a:rPr lang="en" sz="1600">
                <a:solidFill>
                  <a:schemeClr val="dk1"/>
                </a:solidFill>
              </a:rPr>
              <a:t>10</a:t>
            </a:r>
            <a:endParaRPr sz="1600">
              <a:solidFill>
                <a:schemeClr val="dk1"/>
              </a:solidFill>
            </a:endParaRPr>
          </a:p>
          <a:p>
            <a:pPr indent="0" lvl="0" marL="0" rtl="0" algn="l">
              <a:spcBef>
                <a:spcPts val="0"/>
              </a:spcBef>
              <a:spcAft>
                <a:spcPts val="0"/>
              </a:spcAft>
              <a:buClr>
                <a:schemeClr val="dk1"/>
              </a:buClr>
              <a:buSzPts val="800"/>
              <a:buFont typeface="Arial"/>
              <a:buNone/>
            </a:pPr>
            <a:r>
              <a:rPr lang="en" sz="1600" u="sng">
                <a:solidFill>
                  <a:schemeClr val="dk1"/>
                </a:solidFill>
              </a:rPr>
              <a:t>20</a:t>
            </a:r>
            <a:endParaRPr sz="1600">
              <a:solidFill>
                <a:schemeClr val="dk1"/>
              </a:solidFill>
            </a:endParaRPr>
          </a:p>
          <a:p>
            <a:pPr indent="0" lvl="0" marL="0" rtl="0" algn="l">
              <a:spcBef>
                <a:spcPts val="0"/>
              </a:spcBef>
              <a:spcAft>
                <a:spcPts val="0"/>
              </a:spcAft>
              <a:buClr>
                <a:schemeClr val="dk1"/>
              </a:buClr>
              <a:buSzPts val="800"/>
              <a:buFont typeface="Arial"/>
              <a:buNone/>
            </a:pPr>
            <a:r>
              <a:rPr lang="en" sz="1600">
                <a:solidFill>
                  <a:schemeClr val="dk1"/>
                </a:solidFill>
              </a:rPr>
              <a:t>40</a:t>
            </a:r>
            <a:endParaRPr sz="1600">
              <a:solidFill>
                <a:schemeClr val="dk1"/>
              </a:solidFill>
            </a:endParaRPr>
          </a:p>
          <a:p>
            <a:pPr indent="0" lvl="0" marL="0" rtl="0" algn="l">
              <a:spcBef>
                <a:spcPts val="0"/>
              </a:spcBef>
              <a:spcAft>
                <a:spcPts val="0"/>
              </a:spcAft>
              <a:buClr>
                <a:schemeClr val="dk1"/>
              </a:buClr>
              <a:buSzPts val="600"/>
              <a:buFont typeface="Arial"/>
              <a:buNone/>
            </a:pPr>
            <a:r>
              <a:rPr lang="en" sz="1600">
                <a:solidFill>
                  <a:schemeClr val="dk1"/>
                </a:solidFill>
              </a:rPr>
              <a:t>mg</a:t>
            </a:r>
            <a:endParaRPr sz="1600">
              <a:solidFill>
                <a:schemeClr val="dk1"/>
              </a:solidFill>
            </a:endParaRPr>
          </a:p>
          <a:p>
            <a:pPr indent="0" lvl="0" marL="0" marR="0" rtl="0" algn="l">
              <a:lnSpc>
                <a:spcPct val="100000"/>
              </a:lnSpc>
              <a:spcBef>
                <a:spcPts val="0"/>
              </a:spcBef>
              <a:spcAft>
                <a:spcPts val="0"/>
              </a:spcAft>
              <a:buClr>
                <a:srgbClr val="000000"/>
              </a:buClr>
              <a:buSzPts val="600"/>
              <a:buFont typeface="Arial"/>
              <a:buNone/>
            </a:pPr>
            <a:r>
              <a:t/>
            </a:r>
            <a:endParaRPr sz="1600"/>
          </a:p>
        </p:txBody>
      </p:sp>
      <p:cxnSp>
        <p:nvCxnSpPr>
          <p:cNvPr id="2716" name="Google Shape;2716;p222"/>
          <p:cNvCxnSpPr/>
          <p:nvPr/>
        </p:nvCxnSpPr>
        <p:spPr>
          <a:xfrm>
            <a:off x="7343875" y="1200"/>
            <a:ext cx="0" cy="5141100"/>
          </a:xfrm>
          <a:prstGeom prst="straightConnector1">
            <a:avLst/>
          </a:prstGeom>
          <a:noFill/>
          <a:ln cap="flat" cmpd="sng" w="9525">
            <a:solidFill>
              <a:schemeClr val="dk2"/>
            </a:solidFill>
            <a:prstDash val="solid"/>
            <a:round/>
            <a:headEnd len="med" w="med" type="none"/>
            <a:tailEnd len="med" w="med" type="none"/>
          </a:ln>
        </p:spPr>
      </p:cxnSp>
      <p:sp>
        <p:nvSpPr>
          <p:cNvPr id="2717" name="Google Shape;2717;p222"/>
          <p:cNvSpPr txBox="1"/>
          <p:nvPr/>
        </p:nvSpPr>
        <p:spPr>
          <a:xfrm>
            <a:off x="19050" y="-38275"/>
            <a:ext cx="3381600" cy="65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Arial"/>
              <a:buNone/>
            </a:pPr>
            <a:r>
              <a:rPr lang="en" sz="1800">
                <a:solidFill>
                  <a:schemeClr val="dk1"/>
                </a:solidFill>
              </a:rPr>
              <a:t>Fluoxetine (PROZAC)</a:t>
            </a:r>
            <a:endParaRPr sz="1800">
              <a:solidFill>
                <a:schemeClr val="dk1"/>
              </a:solidFill>
            </a:endParaRPr>
          </a:p>
          <a:p>
            <a:pPr indent="0" lvl="0" marL="0" rtl="0" algn="l">
              <a:spcBef>
                <a:spcPts val="0"/>
              </a:spcBef>
              <a:spcAft>
                <a:spcPts val="0"/>
              </a:spcAft>
              <a:buClr>
                <a:schemeClr val="dk1"/>
              </a:buClr>
              <a:buFont typeface="Arial"/>
              <a:buNone/>
            </a:pPr>
            <a:r>
              <a:rPr lang="en" sz="1300">
                <a:solidFill>
                  <a:schemeClr val="dk1"/>
                </a:solidFill>
              </a:rPr>
              <a:t> flu OX e teen / PRO zak </a:t>
            </a:r>
            <a:endParaRPr sz="1300">
              <a:solidFill>
                <a:schemeClr val="dk1"/>
              </a:solidFill>
            </a:endParaRPr>
          </a:p>
          <a:p>
            <a:pPr indent="0" lvl="0" marL="0" rtl="0" algn="l">
              <a:lnSpc>
                <a:spcPct val="115000"/>
              </a:lnSpc>
              <a:spcBef>
                <a:spcPts val="0"/>
              </a:spcBef>
              <a:spcAft>
                <a:spcPts val="0"/>
              </a:spcAft>
              <a:buClr>
                <a:schemeClr val="dk1"/>
              </a:buClr>
              <a:buSzPts val="1200"/>
              <a:buFont typeface="Arial"/>
              <a:buNone/>
            </a:pPr>
            <a:r>
              <a:rPr lang="en" sz="1600">
                <a:solidFill>
                  <a:schemeClr val="dk1"/>
                </a:solidFill>
              </a:rPr>
              <a:t>“Prolonged sack </a:t>
            </a:r>
            <a:r>
              <a:rPr lang="en" sz="1200">
                <a:solidFill>
                  <a:schemeClr val="dk1"/>
                </a:solidFill>
              </a:rPr>
              <a:t>of the</a:t>
            </a:r>
            <a:r>
              <a:rPr lang="en" sz="1600">
                <a:solidFill>
                  <a:schemeClr val="dk1"/>
                </a:solidFill>
              </a:rPr>
              <a:t> </a:t>
            </a:r>
            <a:r>
              <a:rPr lang="en" sz="1600" u="sng">
                <a:solidFill>
                  <a:schemeClr val="dk1"/>
                </a:solidFill>
              </a:rPr>
              <a:t>Flu</a:t>
            </a:r>
            <a:r>
              <a:rPr lang="en" sz="1600">
                <a:solidFill>
                  <a:schemeClr val="dk1"/>
                </a:solidFill>
              </a:rPr>
              <a:t>stered </a:t>
            </a:r>
            <a:r>
              <a:rPr lang="en" sz="1600" u="sng">
                <a:solidFill>
                  <a:schemeClr val="dk1"/>
                </a:solidFill>
              </a:rPr>
              <a:t>ox</a:t>
            </a:r>
            <a:r>
              <a:rPr lang="en" sz="1600">
                <a:solidFill>
                  <a:schemeClr val="dk1"/>
                </a:solidFill>
              </a:rPr>
              <a:t>”</a:t>
            </a:r>
            <a:endParaRPr sz="2200"/>
          </a:p>
        </p:txBody>
      </p:sp>
      <p:sp>
        <p:nvSpPr>
          <p:cNvPr id="2718" name="Google Shape;2718;p222"/>
          <p:cNvSpPr txBox="1"/>
          <p:nvPr/>
        </p:nvSpPr>
        <p:spPr>
          <a:xfrm>
            <a:off x="28575" y="952325"/>
            <a:ext cx="3308100" cy="190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Font typeface="Arial"/>
              <a:buNone/>
            </a:pPr>
            <a:r>
              <a:rPr lang="en">
                <a:solidFill>
                  <a:schemeClr val="dk1"/>
                </a:solidFill>
              </a:rPr>
              <a:t>❖ Antidepressant</a:t>
            </a:r>
            <a:endParaRPr>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 Selective serotonin</a:t>
            </a:r>
            <a:endParaRPr>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    reuptake inhibitor (SSRI)</a:t>
            </a:r>
            <a:endParaRPr>
              <a:solidFill>
                <a:schemeClr val="dk1"/>
              </a:solidFill>
            </a:endParaRPr>
          </a:p>
          <a:p>
            <a:pPr indent="0" lvl="0" marL="0" rtl="0" algn="l">
              <a:lnSpc>
                <a:spcPct val="115000"/>
              </a:lnSpc>
              <a:spcBef>
                <a:spcPts val="0"/>
              </a:spcBef>
              <a:spcAft>
                <a:spcPts val="0"/>
              </a:spcAft>
              <a:buClr>
                <a:schemeClr val="dk1"/>
              </a:buClr>
              <a:buSzPts val="800"/>
              <a:buFont typeface="Arial"/>
              <a:buNone/>
            </a:pPr>
            <a:r>
              <a:t/>
            </a:r>
            <a:endParaRPr>
              <a:solidFill>
                <a:schemeClr val="dk1"/>
              </a:solidFill>
            </a:endParaRPr>
          </a:p>
          <a:p>
            <a:pPr indent="0" lvl="0" marL="0" marR="0" rtl="0" algn="l">
              <a:lnSpc>
                <a:spcPct val="100000"/>
              </a:lnSpc>
              <a:spcBef>
                <a:spcPts val="0"/>
              </a:spcBef>
              <a:spcAft>
                <a:spcPts val="0"/>
              </a:spcAft>
              <a:buNone/>
            </a:pPr>
            <a:r>
              <a:t/>
            </a:r>
            <a:endParaRPr/>
          </a:p>
        </p:txBody>
      </p:sp>
      <p:sp>
        <p:nvSpPr>
          <p:cNvPr id="2719" name="Google Shape;2719;p222"/>
          <p:cNvSpPr txBox="1"/>
          <p:nvPr/>
        </p:nvSpPr>
        <p:spPr>
          <a:xfrm>
            <a:off x="8194423" y="2821563"/>
            <a:ext cx="2174100" cy="280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lang="en" sz="1600"/>
              <a:t>SSRI</a:t>
            </a:r>
            <a:endParaRPr sz="1600"/>
          </a:p>
        </p:txBody>
      </p:sp>
      <p:pic>
        <p:nvPicPr>
          <p:cNvPr descr="clipped result image" id="2720" name="Google Shape;2720;p222"/>
          <p:cNvPicPr preferRelativeResize="0"/>
          <p:nvPr/>
        </p:nvPicPr>
        <p:blipFill>
          <a:blip r:embed="rId3">
            <a:alphaModFix/>
          </a:blip>
          <a:stretch>
            <a:fillRect/>
          </a:stretch>
        </p:blipFill>
        <p:spPr>
          <a:xfrm>
            <a:off x="7719153" y="2754890"/>
            <a:ext cx="275189" cy="590000"/>
          </a:xfrm>
          <a:prstGeom prst="rect">
            <a:avLst/>
          </a:prstGeom>
          <a:noFill/>
          <a:ln>
            <a:noFill/>
          </a:ln>
        </p:spPr>
      </p:pic>
      <p:sp>
        <p:nvSpPr>
          <p:cNvPr id="2721" name="Google Shape;2721;p222"/>
          <p:cNvSpPr/>
          <p:nvPr/>
        </p:nvSpPr>
        <p:spPr>
          <a:xfrm>
            <a:off x="171225" y="1991075"/>
            <a:ext cx="2571300" cy="3099000"/>
          </a:xfrm>
          <a:prstGeom prst="rect">
            <a:avLst/>
          </a:prstGeom>
          <a:solidFill>
            <a:srgbClr val="FFFFFF"/>
          </a:solidFill>
          <a:ln cap="flat" cmpd="sng" w="9525">
            <a:solidFill>
              <a:srgbClr val="FFFFFF"/>
            </a:solidFill>
            <a:prstDash val="solid"/>
            <a:round/>
            <a:headEnd len="sm" w="sm" type="none"/>
            <a:tailEnd len="sm" w="sm" type="none"/>
          </a:ln>
          <a:effectLst>
            <a:outerShdw blurRad="57150" rotWithShape="0" algn="bl" dir="5400000" dist="19050">
              <a:srgbClr val="000000">
                <a:alpha val="498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Fluoxetine.svg" id="2722" name="Google Shape;2722;p222"/>
          <p:cNvPicPr preferRelativeResize="0"/>
          <p:nvPr/>
        </p:nvPicPr>
        <p:blipFill rotWithShape="1">
          <a:blip r:embed="rId4">
            <a:alphaModFix/>
          </a:blip>
          <a:srcRect b="3120" l="0" r="0" t="-3120"/>
          <a:stretch/>
        </p:blipFill>
        <p:spPr>
          <a:xfrm>
            <a:off x="7408899" y="1391375"/>
            <a:ext cx="1711538" cy="886875"/>
          </a:xfrm>
          <a:prstGeom prst="rect">
            <a:avLst/>
          </a:prstGeom>
          <a:noFill/>
          <a:ln>
            <a:noFill/>
          </a:ln>
        </p:spPr>
      </p:pic>
      <p:sp>
        <p:nvSpPr>
          <p:cNvPr id="2723" name="Google Shape;2723;p222"/>
          <p:cNvSpPr txBox="1"/>
          <p:nvPr/>
        </p:nvSpPr>
        <p:spPr>
          <a:xfrm>
            <a:off x="293945" y="3044625"/>
            <a:ext cx="2362500" cy="1467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1200" u="none" cap="none" strike="noStrike">
                <a:solidFill>
                  <a:srgbClr val="000000"/>
                </a:solidFill>
                <a:latin typeface="Arial"/>
                <a:ea typeface="Arial"/>
                <a:cs typeface="Arial"/>
                <a:sym typeface="Arial"/>
              </a:rPr>
              <a:t>The “</a:t>
            </a:r>
            <a:r>
              <a:rPr b="0" i="0" lang="en" sz="1200" u="sng" cap="none" strike="noStrike">
                <a:solidFill>
                  <a:srgbClr val="000000"/>
                </a:solidFill>
                <a:latin typeface="Arial"/>
                <a:ea typeface="Arial"/>
                <a:cs typeface="Arial"/>
                <a:sym typeface="Arial"/>
              </a:rPr>
              <a:t>flu</a:t>
            </a:r>
            <a:r>
              <a:rPr b="0" i="0" lang="en" sz="1200" u="none" cap="none" strike="noStrike">
                <a:solidFill>
                  <a:srgbClr val="000000"/>
                </a:solidFill>
                <a:latin typeface="Arial"/>
                <a:ea typeface="Arial"/>
                <a:cs typeface="Arial"/>
                <a:sym typeface="Arial"/>
              </a:rPr>
              <a:t>ffers” - infamous in</a:t>
            </a:r>
            <a:r>
              <a:rPr b="0" i="0" lang="en" sz="1200" u="sng" cap="none" strike="noStrike">
                <a:solidFill>
                  <a:srgbClr val="000000"/>
                </a:solidFill>
                <a:latin typeface="Arial"/>
                <a:ea typeface="Arial"/>
                <a:cs typeface="Arial"/>
                <a:sym typeface="Arial"/>
              </a:rPr>
              <a:t>H</a:t>
            </a:r>
            <a:r>
              <a:rPr b="0" i="0" lang="en" sz="1200" u="none" cap="none" strike="noStrike">
                <a:solidFill>
                  <a:srgbClr val="000000"/>
                </a:solidFill>
                <a:latin typeface="Arial"/>
                <a:ea typeface="Arial"/>
                <a:cs typeface="Arial"/>
                <a:sym typeface="Arial"/>
              </a:rPr>
              <a:t>ibitors of CYP enzymes:</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 sz="1200" u="none" cap="none" strike="noStrike">
                <a:solidFill>
                  <a:srgbClr val="000000"/>
                </a:solidFill>
                <a:latin typeface="Arial"/>
                <a:ea typeface="Arial"/>
                <a:cs typeface="Arial"/>
                <a:sym typeface="Arial"/>
              </a:rPr>
              <a:t> ❖ </a:t>
            </a:r>
            <a:r>
              <a:rPr lang="en" sz="1200" u="sng"/>
              <a:t>F</a:t>
            </a:r>
            <a:r>
              <a:rPr b="0" i="0" lang="en" sz="1200" u="sng" cap="none" strike="noStrike">
                <a:solidFill>
                  <a:srgbClr val="000000"/>
                </a:solidFill>
                <a:latin typeface="Arial"/>
                <a:ea typeface="Arial"/>
                <a:cs typeface="Arial"/>
                <a:sym typeface="Arial"/>
              </a:rPr>
              <a:t>lu</a:t>
            </a:r>
            <a:r>
              <a:rPr b="0" i="0" lang="en" sz="1200" u="none" cap="none" strike="noStrike">
                <a:solidFill>
                  <a:srgbClr val="000000"/>
                </a:solidFill>
                <a:latin typeface="Arial"/>
                <a:ea typeface="Arial"/>
                <a:cs typeface="Arial"/>
                <a:sym typeface="Arial"/>
              </a:rPr>
              <a:t>voxamine (Luvox)</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 sz="1200" u="none" cap="none" strike="noStrike">
                <a:solidFill>
                  <a:srgbClr val="000000"/>
                </a:solidFill>
                <a:latin typeface="Arial"/>
                <a:ea typeface="Arial"/>
                <a:cs typeface="Arial"/>
                <a:sym typeface="Arial"/>
              </a:rPr>
              <a:t> ❖ </a:t>
            </a:r>
            <a:r>
              <a:rPr lang="en" sz="1200" u="sng"/>
              <a:t>F</a:t>
            </a:r>
            <a:r>
              <a:rPr b="0" i="0" lang="en" sz="1200" u="sng" cap="none" strike="noStrike">
                <a:solidFill>
                  <a:srgbClr val="000000"/>
                </a:solidFill>
                <a:latin typeface="Arial"/>
                <a:ea typeface="Arial"/>
                <a:cs typeface="Arial"/>
                <a:sym typeface="Arial"/>
              </a:rPr>
              <a:t>lu</a:t>
            </a:r>
            <a:r>
              <a:rPr b="0" i="0" lang="en" sz="1200" u="none" cap="none" strike="noStrike">
                <a:solidFill>
                  <a:srgbClr val="000000"/>
                </a:solidFill>
                <a:latin typeface="Arial"/>
                <a:ea typeface="Arial"/>
                <a:cs typeface="Arial"/>
                <a:sym typeface="Arial"/>
              </a:rPr>
              <a:t>oxetine (Prozac)</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 sz="1200" u="none" cap="none" strike="noStrike">
                <a:solidFill>
                  <a:srgbClr val="000000"/>
                </a:solidFill>
                <a:latin typeface="Arial"/>
                <a:ea typeface="Arial"/>
                <a:cs typeface="Arial"/>
                <a:sym typeface="Arial"/>
              </a:rPr>
              <a:t> ❖ </a:t>
            </a:r>
            <a:r>
              <a:rPr lang="en" sz="1200" u="sng"/>
              <a:t>F</a:t>
            </a:r>
            <a:r>
              <a:rPr b="0" i="0" lang="en" sz="1200" u="sng" cap="none" strike="noStrike">
                <a:solidFill>
                  <a:srgbClr val="000000"/>
                </a:solidFill>
                <a:latin typeface="Arial"/>
                <a:ea typeface="Arial"/>
                <a:cs typeface="Arial"/>
                <a:sym typeface="Arial"/>
              </a:rPr>
              <a:t>lu</a:t>
            </a:r>
            <a:r>
              <a:rPr b="0" i="0" lang="en" sz="1200" u="none" cap="none" strike="noStrike">
                <a:solidFill>
                  <a:srgbClr val="000000"/>
                </a:solidFill>
                <a:latin typeface="Arial"/>
                <a:ea typeface="Arial"/>
                <a:cs typeface="Arial"/>
                <a:sym typeface="Arial"/>
              </a:rPr>
              <a:t>conazole (Diflucan)</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en" sz="1200" u="none" cap="none" strike="noStrike">
                <a:solidFill>
                  <a:srgbClr val="000000"/>
                </a:solidFill>
                <a:latin typeface="Arial"/>
                <a:ea typeface="Arial"/>
                <a:cs typeface="Arial"/>
                <a:sym typeface="Arial"/>
              </a:rPr>
              <a:t>Fluoxetine is a less potent enzyme inhibitor than the other two.</a:t>
            </a:r>
            <a:endParaRPr b="0" i="0" sz="1200" u="none" cap="none" strike="noStrike">
              <a:solidFill>
                <a:srgbClr val="000000"/>
              </a:solidFill>
              <a:latin typeface="Arial"/>
              <a:ea typeface="Arial"/>
              <a:cs typeface="Arial"/>
              <a:sym typeface="Arial"/>
            </a:endParaRPr>
          </a:p>
        </p:txBody>
      </p:sp>
      <p:pic>
        <p:nvPicPr>
          <p:cNvPr descr="clipped result image" id="2724" name="Google Shape;2724;p222"/>
          <p:cNvPicPr preferRelativeResize="0"/>
          <p:nvPr/>
        </p:nvPicPr>
        <p:blipFill rotWithShape="1">
          <a:blip r:embed="rId5">
            <a:alphaModFix/>
          </a:blip>
          <a:srcRect b="0" l="0" r="0" t="0"/>
          <a:stretch/>
        </p:blipFill>
        <p:spPr>
          <a:xfrm rot="-5400000">
            <a:off x="7446711" y="4062486"/>
            <a:ext cx="972475" cy="339025"/>
          </a:xfrm>
          <a:prstGeom prst="rect">
            <a:avLst/>
          </a:prstGeom>
          <a:noFill/>
          <a:ln>
            <a:noFill/>
          </a:ln>
          <a:effectLst>
            <a:outerShdw blurRad="14288" rotWithShape="0" algn="bl" dir="5400000" dist="9525">
              <a:srgbClr val="000000">
                <a:alpha val="24000"/>
              </a:srgbClr>
            </a:outerShdw>
          </a:effectLst>
        </p:spPr>
      </p:pic>
      <p:grpSp>
        <p:nvGrpSpPr>
          <p:cNvPr id="2725" name="Google Shape;2725;p222"/>
          <p:cNvGrpSpPr/>
          <p:nvPr/>
        </p:nvGrpSpPr>
        <p:grpSpPr>
          <a:xfrm>
            <a:off x="3141425" y="1073976"/>
            <a:ext cx="3868625" cy="2995538"/>
            <a:chOff x="3141425" y="1073976"/>
            <a:chExt cx="3868625" cy="2995538"/>
          </a:xfrm>
        </p:grpSpPr>
        <p:pic>
          <p:nvPicPr>
            <p:cNvPr descr="clipped result image" id="2726" name="Google Shape;2726;p222"/>
            <p:cNvPicPr preferRelativeResize="0"/>
            <p:nvPr/>
          </p:nvPicPr>
          <p:blipFill rotWithShape="1">
            <a:blip r:embed="rId6">
              <a:alphaModFix/>
            </a:blip>
            <a:srcRect b="0" l="0" r="0" t="0"/>
            <a:stretch/>
          </p:blipFill>
          <p:spPr>
            <a:xfrm>
              <a:off x="3141425" y="1073976"/>
              <a:ext cx="2935831" cy="2995538"/>
            </a:xfrm>
            <a:prstGeom prst="rect">
              <a:avLst/>
            </a:prstGeom>
            <a:noFill/>
            <a:ln>
              <a:noFill/>
            </a:ln>
            <a:effectLst>
              <a:outerShdw blurRad="57150" rotWithShape="0" algn="bl" dir="5400000" dist="19050">
                <a:srgbClr val="000000">
                  <a:alpha val="49800"/>
                </a:srgbClr>
              </a:outerShdw>
            </a:effectLst>
          </p:spPr>
        </p:pic>
        <p:pic>
          <p:nvPicPr>
            <p:cNvPr descr="clipped result image" id="2727" name="Google Shape;2727;p222"/>
            <p:cNvPicPr preferRelativeResize="0"/>
            <p:nvPr/>
          </p:nvPicPr>
          <p:blipFill rotWithShape="1">
            <a:blip r:embed="rId7">
              <a:alphaModFix/>
            </a:blip>
            <a:srcRect b="0" l="0" r="0" t="0"/>
            <a:stretch/>
          </p:blipFill>
          <p:spPr>
            <a:xfrm rot="3601739">
              <a:off x="6015859" y="1346175"/>
              <a:ext cx="702218" cy="1079751"/>
            </a:xfrm>
            <a:prstGeom prst="rect">
              <a:avLst/>
            </a:prstGeom>
            <a:noFill/>
            <a:ln>
              <a:noFill/>
            </a:ln>
            <a:effectLst>
              <a:outerShdw blurRad="57150" rotWithShape="0" algn="bl" dir="5400000" dist="19050">
                <a:srgbClr val="000000">
                  <a:alpha val="49800"/>
                </a:srgbClr>
              </a:outerShdw>
            </a:effectLst>
          </p:spPr>
        </p:pic>
        <p:pic>
          <p:nvPicPr>
            <p:cNvPr id="2728" name="Google Shape;2728;p222"/>
            <p:cNvPicPr preferRelativeResize="0"/>
            <p:nvPr/>
          </p:nvPicPr>
          <p:blipFill rotWithShape="1">
            <a:blip r:embed="rId8">
              <a:alphaModFix/>
            </a:blip>
            <a:srcRect b="0" l="0" r="0" t="0"/>
            <a:stretch/>
          </p:blipFill>
          <p:spPr>
            <a:xfrm rot="2386443">
              <a:off x="5793162" y="1178610"/>
              <a:ext cx="217668" cy="125264"/>
            </a:xfrm>
            <a:prstGeom prst="rect">
              <a:avLst/>
            </a:prstGeom>
            <a:noFill/>
            <a:ln>
              <a:noFill/>
            </a:ln>
          </p:spPr>
        </p:pic>
      </p:grpSp>
      <p:pic>
        <p:nvPicPr>
          <p:cNvPr id="2729" name="Google Shape;2729;p222"/>
          <p:cNvPicPr preferRelativeResize="0"/>
          <p:nvPr/>
        </p:nvPicPr>
        <p:blipFill rotWithShape="1">
          <a:blip r:embed="rId9">
            <a:alphaModFix/>
          </a:blip>
          <a:srcRect b="0" l="0" r="0" t="0"/>
          <a:stretch/>
        </p:blipFill>
        <p:spPr>
          <a:xfrm>
            <a:off x="5884867" y="620525"/>
            <a:ext cx="1036211" cy="514418"/>
          </a:xfrm>
          <a:prstGeom prst="rect">
            <a:avLst/>
          </a:prstGeom>
          <a:noFill/>
          <a:ln>
            <a:noFill/>
          </a:ln>
        </p:spPr>
      </p:pic>
      <p:pic>
        <p:nvPicPr>
          <p:cNvPr id="2730" name="Google Shape;2730;p222"/>
          <p:cNvPicPr preferRelativeResize="0"/>
          <p:nvPr/>
        </p:nvPicPr>
        <p:blipFill rotWithShape="1">
          <a:blip r:embed="rId10">
            <a:alphaModFix/>
          </a:blip>
          <a:srcRect b="0" l="0" r="0" t="0"/>
          <a:stretch/>
        </p:blipFill>
        <p:spPr>
          <a:xfrm>
            <a:off x="5840195" y="770493"/>
            <a:ext cx="1084128" cy="986182"/>
          </a:xfrm>
          <a:prstGeom prst="rect">
            <a:avLst/>
          </a:prstGeom>
          <a:noFill/>
          <a:ln>
            <a:noFill/>
          </a:ln>
        </p:spPr>
      </p:pic>
      <p:sp>
        <p:nvSpPr>
          <p:cNvPr id="2731" name="Google Shape;2731;p222"/>
          <p:cNvSpPr txBox="1"/>
          <p:nvPr/>
        </p:nvSpPr>
        <p:spPr>
          <a:xfrm>
            <a:off x="3276474" y="4352325"/>
            <a:ext cx="3857400" cy="792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0" i="0" lang="en" u="none" cap="none" strike="noStrike">
                <a:solidFill>
                  <a:srgbClr val="000000"/>
                </a:solidFill>
                <a:latin typeface="Arial"/>
                <a:ea typeface="Arial"/>
                <a:cs typeface="Arial"/>
                <a:sym typeface="Arial"/>
              </a:rPr>
              <a:t>“</a:t>
            </a:r>
            <a:r>
              <a:rPr b="0" i="0" lang="en" u="sng" cap="none" strike="noStrike">
                <a:solidFill>
                  <a:srgbClr val="000000"/>
                </a:solidFill>
                <a:latin typeface="Arial"/>
                <a:ea typeface="Arial"/>
                <a:cs typeface="Arial"/>
                <a:sym typeface="Arial"/>
              </a:rPr>
              <a:t>Pro</a:t>
            </a:r>
            <a:r>
              <a:rPr b="0" i="0" lang="en" u="none" cap="none" strike="noStrike">
                <a:solidFill>
                  <a:srgbClr val="000000"/>
                </a:solidFill>
                <a:latin typeface="Arial"/>
                <a:ea typeface="Arial"/>
                <a:cs typeface="Arial"/>
                <a:sym typeface="Arial"/>
              </a:rPr>
              <a:t>longed” refers to </a:t>
            </a:r>
            <a:r>
              <a:rPr b="0" i="0" lang="en" u="sng" cap="none" strike="noStrike">
                <a:solidFill>
                  <a:srgbClr val="000000"/>
                </a:solidFill>
                <a:latin typeface="Arial"/>
                <a:ea typeface="Arial"/>
                <a:cs typeface="Arial"/>
                <a:sym typeface="Arial"/>
              </a:rPr>
              <a:t>Pro</a:t>
            </a:r>
            <a:r>
              <a:rPr b="0" i="0" lang="en" u="none" cap="none" strike="noStrike">
                <a:solidFill>
                  <a:srgbClr val="000000"/>
                </a:solidFill>
                <a:latin typeface="Arial"/>
                <a:ea typeface="Arial"/>
                <a:cs typeface="Arial"/>
                <a:sym typeface="Arial"/>
              </a:rPr>
              <a:t>zac’s </a:t>
            </a:r>
            <a:r>
              <a:rPr b="0" i="0" lang="en" u="sng" cap="none" strike="noStrike">
                <a:solidFill>
                  <a:srgbClr val="000000"/>
                </a:solidFill>
                <a:latin typeface="Arial"/>
                <a:ea typeface="Arial"/>
                <a:cs typeface="Arial"/>
                <a:sym typeface="Arial"/>
              </a:rPr>
              <a:t>pro</a:t>
            </a:r>
            <a:r>
              <a:rPr b="0" i="0" lang="en" u="none" cap="none" strike="noStrike">
                <a:solidFill>
                  <a:srgbClr val="000000"/>
                </a:solidFill>
                <a:latin typeface="Arial"/>
                <a:ea typeface="Arial"/>
                <a:cs typeface="Arial"/>
                <a:sym typeface="Arial"/>
              </a:rPr>
              <a:t>longed presence in the body, with half-life of 1 week.</a:t>
            </a:r>
            <a:endParaRPr b="0" i="0" u="none" cap="none" strike="noStrike">
              <a:solidFill>
                <a:srgbClr val="000000"/>
              </a:solidFill>
              <a:latin typeface="Arial"/>
              <a:ea typeface="Arial"/>
              <a:cs typeface="Arial"/>
              <a:sym typeface="Arial"/>
            </a:endParaRPr>
          </a:p>
        </p:txBody>
      </p:sp>
      <p:grpSp>
        <p:nvGrpSpPr>
          <p:cNvPr id="2732" name="Google Shape;2732;p222"/>
          <p:cNvGrpSpPr/>
          <p:nvPr/>
        </p:nvGrpSpPr>
        <p:grpSpPr>
          <a:xfrm>
            <a:off x="1035199" y="2158475"/>
            <a:ext cx="843344" cy="705010"/>
            <a:chOff x="944110" y="-41910000"/>
            <a:chExt cx="3515400" cy="2592900"/>
          </a:xfrm>
        </p:grpSpPr>
        <p:sp>
          <p:nvSpPr>
            <p:cNvPr id="2733" name="Google Shape;2733;p222"/>
            <p:cNvSpPr/>
            <p:nvPr/>
          </p:nvSpPr>
          <p:spPr>
            <a:xfrm>
              <a:off x="944110" y="-41910000"/>
              <a:ext cx="3515400" cy="2592900"/>
            </a:xfrm>
            <a:prstGeom prst="upArrow">
              <a:avLst>
                <a:gd fmla="val 50000" name="adj1"/>
                <a:gd fmla="val 50000" name="adj2"/>
              </a:avLst>
            </a:prstGeom>
            <a:solidFill>
              <a:srgbClr val="FFFFFF"/>
            </a:solidFill>
            <a:ln cap="flat" cmpd="sng" w="9525">
              <a:solidFill>
                <a:srgbClr val="595959"/>
              </a:solidFill>
              <a:prstDash val="solid"/>
              <a:round/>
              <a:headEnd len="sm" w="sm" type="none"/>
              <a:tailEnd len="sm" w="sm" type="none"/>
            </a:ln>
            <a:effectLst>
              <a:outerShdw blurRad="14288" rotWithShape="0" algn="bl" dir="5400000" dist="19050">
                <a:srgbClr val="000000">
                  <a:alpha val="2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734" name="Google Shape;2734;p222"/>
            <p:cNvGrpSpPr/>
            <p:nvPr/>
          </p:nvGrpSpPr>
          <p:grpSpPr>
            <a:xfrm>
              <a:off x="1882458" y="-41011055"/>
              <a:ext cx="1638845" cy="1667151"/>
              <a:chOff x="4049994" y="-68555981"/>
              <a:chExt cx="1638845" cy="2640404"/>
            </a:xfrm>
          </p:grpSpPr>
          <p:grpSp>
            <p:nvGrpSpPr>
              <p:cNvPr id="2735" name="Google Shape;2735;p222"/>
              <p:cNvGrpSpPr/>
              <p:nvPr/>
            </p:nvGrpSpPr>
            <p:grpSpPr>
              <a:xfrm>
                <a:off x="4061893" y="-67945467"/>
                <a:ext cx="1626947" cy="2029889"/>
                <a:chOff x="4614343" y="-64687917"/>
                <a:chExt cx="1626947" cy="2029889"/>
              </a:xfrm>
            </p:grpSpPr>
            <p:grpSp>
              <p:nvGrpSpPr>
                <p:cNvPr id="2736" name="Google Shape;2736;p222"/>
                <p:cNvGrpSpPr/>
                <p:nvPr/>
              </p:nvGrpSpPr>
              <p:grpSpPr>
                <a:xfrm rot="-5400000">
                  <a:off x="4717042" y="-64182276"/>
                  <a:ext cx="1428441" cy="1620055"/>
                  <a:chOff x="218916984" y="1550486"/>
                  <a:chExt cx="4445818" cy="5861270"/>
                </a:xfrm>
              </p:grpSpPr>
              <p:pic>
                <p:nvPicPr>
                  <p:cNvPr descr="clipped result image" id="2737" name="Google Shape;2737;p222"/>
                  <p:cNvPicPr preferRelativeResize="0"/>
                  <p:nvPr/>
                </p:nvPicPr>
                <p:blipFill rotWithShape="1">
                  <a:blip r:embed="rId11">
                    <a:alphaModFix/>
                  </a:blip>
                  <a:srcRect b="0" l="0" r="0" t="0"/>
                  <a:stretch/>
                </p:blipFill>
                <p:spPr>
                  <a:xfrm>
                    <a:off x="220749908" y="1550486"/>
                    <a:ext cx="2612893" cy="5850010"/>
                  </a:xfrm>
                  <a:prstGeom prst="rect">
                    <a:avLst/>
                  </a:prstGeom>
                  <a:noFill/>
                  <a:ln>
                    <a:noFill/>
                  </a:ln>
                </p:spPr>
              </p:pic>
              <p:pic>
                <p:nvPicPr>
                  <p:cNvPr descr="clipped result image" id="2738" name="Google Shape;2738;p222"/>
                  <p:cNvPicPr preferRelativeResize="0"/>
                  <p:nvPr/>
                </p:nvPicPr>
                <p:blipFill rotWithShape="1">
                  <a:blip r:embed="rId12">
                    <a:alphaModFix/>
                  </a:blip>
                  <a:srcRect b="0" l="0" r="0" t="0"/>
                  <a:stretch/>
                </p:blipFill>
                <p:spPr>
                  <a:xfrm>
                    <a:off x="218916984" y="1561746"/>
                    <a:ext cx="2632392" cy="5850010"/>
                  </a:xfrm>
                  <a:prstGeom prst="rect">
                    <a:avLst/>
                  </a:prstGeom>
                  <a:noFill/>
                  <a:ln>
                    <a:noFill/>
                  </a:ln>
                </p:spPr>
              </p:pic>
            </p:grpSp>
            <p:pic>
              <p:nvPicPr>
                <p:cNvPr descr="clipped result image" id="2739" name="Google Shape;2739;p222"/>
                <p:cNvPicPr preferRelativeResize="0"/>
                <p:nvPr/>
              </p:nvPicPr>
              <p:blipFill rotWithShape="1">
                <a:blip r:embed="rId13">
                  <a:alphaModFix/>
                </a:blip>
                <a:srcRect b="0" l="0" r="0" t="0"/>
                <a:stretch/>
              </p:blipFill>
              <p:spPr>
                <a:xfrm rot="-5400000">
                  <a:off x="5003054" y="-65076627"/>
                  <a:ext cx="839522" cy="1616943"/>
                </a:xfrm>
                <a:prstGeom prst="rect">
                  <a:avLst/>
                </a:prstGeom>
                <a:noFill/>
                <a:ln>
                  <a:noFill/>
                </a:ln>
              </p:spPr>
            </p:pic>
          </p:grpSp>
          <p:pic>
            <p:nvPicPr>
              <p:cNvPr descr="clipped result image" id="2740" name="Google Shape;2740;p222"/>
              <p:cNvPicPr preferRelativeResize="0"/>
              <p:nvPr/>
            </p:nvPicPr>
            <p:blipFill rotWithShape="1">
              <a:blip r:embed="rId14">
                <a:alphaModFix/>
              </a:blip>
              <a:srcRect b="0" l="0" r="0" t="0"/>
              <a:stretch/>
            </p:blipFill>
            <p:spPr>
              <a:xfrm rot="-5400000">
                <a:off x="4438705" y="-68944692"/>
                <a:ext cx="839522" cy="1616943"/>
              </a:xfrm>
              <a:prstGeom prst="rect">
                <a:avLst/>
              </a:prstGeom>
              <a:noFill/>
              <a:ln>
                <a:noFill/>
              </a:ln>
            </p:spPr>
          </p:pic>
        </p:grpSp>
      </p:grpSp>
    </p:spTree>
  </p:cSld>
  <p:clrMapOvr>
    <a:masterClrMapping/>
  </p:clrMapOvr>
</p:sld>
</file>

<file path=ppt/slides/slide2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4" name="Shape 2744"/>
        <p:cNvGrpSpPr/>
        <p:nvPr/>
      </p:nvGrpSpPr>
      <p:grpSpPr>
        <a:xfrm>
          <a:off x="0" y="0"/>
          <a:ext cx="0" cy="0"/>
          <a:chOff x="0" y="0"/>
          <a:chExt cx="0" cy="0"/>
        </a:xfrm>
      </p:grpSpPr>
      <p:sp>
        <p:nvSpPr>
          <p:cNvPr id="2745" name="Google Shape;2745;p223"/>
          <p:cNvSpPr txBox="1"/>
          <p:nvPr>
            <p:ph idx="1" type="subTitle"/>
          </p:nvPr>
        </p:nvSpPr>
        <p:spPr>
          <a:xfrm>
            <a:off x="1004960" y="131333"/>
            <a:ext cx="32724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Carlat podcast</a:t>
            </a:r>
            <a:endParaRPr/>
          </a:p>
        </p:txBody>
      </p:sp>
      <p:pic>
        <p:nvPicPr>
          <p:cNvPr id="2746" name="Google Shape;2746;p223"/>
          <p:cNvPicPr preferRelativeResize="0"/>
          <p:nvPr/>
        </p:nvPicPr>
        <p:blipFill>
          <a:blip r:embed="rId3">
            <a:alphaModFix/>
          </a:blip>
          <a:stretch>
            <a:fillRect/>
          </a:stretch>
        </p:blipFill>
        <p:spPr>
          <a:xfrm>
            <a:off x="861885" y="161048"/>
            <a:ext cx="572225" cy="535600"/>
          </a:xfrm>
          <a:prstGeom prst="rect">
            <a:avLst/>
          </a:prstGeom>
          <a:noFill/>
          <a:ln>
            <a:noFill/>
          </a:ln>
        </p:spPr>
      </p:pic>
      <p:sp>
        <p:nvSpPr>
          <p:cNvPr id="2747" name="Google Shape;2747;p223"/>
          <p:cNvSpPr txBox="1"/>
          <p:nvPr>
            <p:ph idx="1" type="subTitle"/>
          </p:nvPr>
        </p:nvSpPr>
        <p:spPr>
          <a:xfrm>
            <a:off x="775075" y="869800"/>
            <a:ext cx="7547400" cy="3908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000">
                <a:solidFill>
                  <a:schemeClr val="dk1"/>
                </a:solidFill>
              </a:rPr>
              <a:t>KELLIE NEWSOME: </a:t>
            </a:r>
            <a:endParaRPr sz="2000">
              <a:solidFill>
                <a:schemeClr val="dk1"/>
              </a:solidFill>
            </a:endParaRPr>
          </a:p>
          <a:p>
            <a:pPr indent="0" lvl="0" marL="0" rtl="0" algn="l">
              <a:lnSpc>
                <a:spcPct val="100000"/>
              </a:lnSpc>
              <a:spcBef>
                <a:spcPts val="1000"/>
              </a:spcBef>
              <a:spcAft>
                <a:spcPts val="1000"/>
              </a:spcAft>
              <a:buNone/>
            </a:pPr>
            <a:r>
              <a:rPr lang="en" sz="2000">
                <a:solidFill>
                  <a:schemeClr val="dk1"/>
                </a:solidFill>
              </a:rPr>
              <a:t>For </a:t>
            </a:r>
            <a:r>
              <a:rPr b="1" lang="en" sz="2000">
                <a:solidFill>
                  <a:schemeClr val="dk1"/>
                </a:solidFill>
              </a:rPr>
              <a:t>fluoxetine the wait is 4–5 weeks</a:t>
            </a:r>
            <a:r>
              <a:rPr lang="en" sz="2000">
                <a:solidFill>
                  <a:schemeClr val="dk1"/>
                </a:solidFill>
              </a:rPr>
              <a:t>, and for vortioxetine it’s 2–3 weeks.</a:t>
            </a:r>
            <a:endParaRPr sz="2000">
              <a:solidFill>
                <a:schemeClr val="dk1"/>
              </a:solidFill>
            </a:endParaRPr>
          </a:p>
        </p:txBody>
      </p:sp>
      <p:sp>
        <p:nvSpPr>
          <p:cNvPr id="2748" name="Google Shape;2748;p223"/>
          <p:cNvSpPr/>
          <p:nvPr/>
        </p:nvSpPr>
        <p:spPr>
          <a:xfrm>
            <a:off x="4440325" y="5143500"/>
            <a:ext cx="2112900" cy="3438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9" name="Google Shape;2749;p223"/>
          <p:cNvSpPr/>
          <p:nvPr/>
        </p:nvSpPr>
        <p:spPr>
          <a:xfrm>
            <a:off x="545125" y="5487300"/>
            <a:ext cx="2659200" cy="3438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3" name="Shape 2753"/>
        <p:cNvGrpSpPr/>
        <p:nvPr/>
      </p:nvGrpSpPr>
      <p:grpSpPr>
        <a:xfrm>
          <a:off x="0" y="0"/>
          <a:ext cx="0" cy="0"/>
          <a:chOff x="0" y="0"/>
          <a:chExt cx="0" cy="0"/>
        </a:xfrm>
      </p:grpSpPr>
      <p:sp>
        <p:nvSpPr>
          <p:cNvPr id="2754" name="Google Shape;2754;p224"/>
          <p:cNvSpPr txBox="1"/>
          <p:nvPr/>
        </p:nvSpPr>
        <p:spPr>
          <a:xfrm>
            <a:off x="499550" y="224763"/>
            <a:ext cx="7077300" cy="3240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200"/>
              <a:buFont typeface="Arial"/>
              <a:buNone/>
            </a:pPr>
            <a:r>
              <a:rPr b="0" i="0" lang="en" sz="2400" u="none" cap="none" strike="noStrike">
                <a:solidFill>
                  <a:srgbClr val="000000"/>
                </a:solidFill>
                <a:latin typeface="Arial"/>
                <a:ea typeface="Arial"/>
                <a:cs typeface="Arial"/>
                <a:sym typeface="Arial"/>
              </a:rPr>
              <a:t>Serotonin Syndrome (5-HT Toxicity)</a:t>
            </a:r>
            <a:endParaRPr b="0" i="0" sz="2400" u="none" cap="none" strike="noStrike">
              <a:solidFill>
                <a:srgbClr val="000000"/>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1200"/>
              <a:buFont typeface="Arial"/>
              <a:buNone/>
            </a:pPr>
            <a:r>
              <a:rPr b="1" i="0" lang="en" sz="2400" u="none" cap="none" strike="noStrike">
                <a:solidFill>
                  <a:srgbClr val="000000"/>
                </a:solidFill>
                <a:latin typeface="Arial"/>
                <a:ea typeface="Arial"/>
                <a:cs typeface="Arial"/>
                <a:sym typeface="Arial"/>
              </a:rPr>
              <a:t> </a:t>
            </a:r>
            <a:endParaRPr b="0" i="0" sz="2400" u="none" cap="none" strike="noStrike">
              <a:solidFill>
                <a:srgbClr val="000000"/>
              </a:solidFill>
              <a:latin typeface="Arial"/>
              <a:ea typeface="Arial"/>
              <a:cs typeface="Arial"/>
              <a:sym typeface="Arial"/>
            </a:endParaRPr>
          </a:p>
        </p:txBody>
      </p:sp>
      <p:sp>
        <p:nvSpPr>
          <p:cNvPr id="2755" name="Google Shape;2755;p224"/>
          <p:cNvSpPr txBox="1"/>
          <p:nvPr/>
        </p:nvSpPr>
        <p:spPr>
          <a:xfrm>
            <a:off x="3582957" y="4498936"/>
            <a:ext cx="2367900" cy="7209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800"/>
              <a:buFont typeface="Arial"/>
              <a:buNone/>
            </a:pPr>
            <a:r>
              <a:rPr b="0" i="0" lang="en" sz="1800" u="none" cap="none" strike="noStrike">
                <a:solidFill>
                  <a:srgbClr val="000000"/>
                </a:solidFill>
                <a:latin typeface="Arial"/>
                <a:ea typeface="Arial"/>
                <a:cs typeface="Arial"/>
                <a:sym typeface="Arial"/>
              </a:rPr>
              <a:t>Fever </a:t>
            </a:r>
            <a:endParaRPr b="0" i="0" sz="18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800"/>
              <a:buFont typeface="Arial"/>
              <a:buNone/>
            </a:pPr>
            <a:r>
              <a:rPr b="0" i="0" lang="en" sz="1800" u="none" cap="none" strike="noStrike">
                <a:solidFill>
                  <a:srgbClr val="000000"/>
                </a:solidFill>
                <a:latin typeface="Arial"/>
                <a:ea typeface="Arial"/>
                <a:cs typeface="Arial"/>
                <a:sym typeface="Arial"/>
              </a:rPr>
              <a:t>45%</a:t>
            </a:r>
            <a:endParaRPr b="0" i="0" sz="1800" u="none" cap="none" strike="noStrike">
              <a:solidFill>
                <a:srgbClr val="000000"/>
              </a:solidFill>
              <a:latin typeface="Arial"/>
              <a:ea typeface="Arial"/>
              <a:cs typeface="Arial"/>
              <a:sym typeface="Arial"/>
            </a:endParaRPr>
          </a:p>
        </p:txBody>
      </p:sp>
      <p:pic>
        <p:nvPicPr>
          <p:cNvPr descr="clipped result image" id="2756" name="Google Shape;2756;p224"/>
          <p:cNvPicPr preferRelativeResize="0"/>
          <p:nvPr/>
        </p:nvPicPr>
        <p:blipFill rotWithShape="1">
          <a:blip r:embed="rId3">
            <a:alphaModFix/>
          </a:blip>
          <a:srcRect b="-7" l="0" r="0" t="23308"/>
          <a:stretch/>
        </p:blipFill>
        <p:spPr>
          <a:xfrm rot="-6543551">
            <a:off x="6586797" y="2185074"/>
            <a:ext cx="1568479" cy="1733050"/>
          </a:xfrm>
          <a:prstGeom prst="rect">
            <a:avLst/>
          </a:prstGeom>
          <a:noFill/>
          <a:ln>
            <a:noFill/>
          </a:ln>
        </p:spPr>
      </p:pic>
      <p:pic>
        <p:nvPicPr>
          <p:cNvPr descr="Resultado de imagen para curved arrow png" id="2757" name="Google Shape;2757;p224"/>
          <p:cNvPicPr preferRelativeResize="0"/>
          <p:nvPr/>
        </p:nvPicPr>
        <p:blipFill rotWithShape="1">
          <a:blip r:embed="rId4">
            <a:alphaModFix/>
          </a:blip>
          <a:srcRect b="0" l="0" r="0" t="0"/>
          <a:stretch/>
        </p:blipFill>
        <p:spPr>
          <a:xfrm rot="9751206">
            <a:off x="6622217" y="2787529"/>
            <a:ext cx="963339" cy="538245"/>
          </a:xfrm>
          <a:prstGeom prst="rect">
            <a:avLst/>
          </a:prstGeom>
          <a:noFill/>
          <a:ln>
            <a:noFill/>
          </a:ln>
        </p:spPr>
      </p:pic>
      <p:sp>
        <p:nvSpPr>
          <p:cNvPr id="2758" name="Google Shape;2758;p224"/>
          <p:cNvSpPr txBox="1"/>
          <p:nvPr/>
        </p:nvSpPr>
        <p:spPr>
          <a:xfrm>
            <a:off x="712925" y="1460925"/>
            <a:ext cx="2020800" cy="7209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800"/>
              <a:buFont typeface="Arial"/>
              <a:buNone/>
            </a:pPr>
            <a:r>
              <a:rPr b="0" i="0" lang="en" sz="1800" u="none" cap="none" strike="noStrike">
                <a:solidFill>
                  <a:srgbClr val="000000"/>
                </a:solidFill>
                <a:latin typeface="Arial"/>
                <a:ea typeface="Arial"/>
                <a:cs typeface="Arial"/>
                <a:sym typeface="Arial"/>
              </a:rPr>
              <a:t>Dilated pupils 30%</a:t>
            </a:r>
            <a:endParaRPr b="0" i="0" sz="1800" u="none" cap="none" strike="noStrike">
              <a:solidFill>
                <a:srgbClr val="000000"/>
              </a:solidFill>
              <a:latin typeface="Arial"/>
              <a:ea typeface="Arial"/>
              <a:cs typeface="Arial"/>
              <a:sym typeface="Arial"/>
            </a:endParaRPr>
          </a:p>
        </p:txBody>
      </p:sp>
      <p:pic>
        <p:nvPicPr>
          <p:cNvPr id="2759" name="Google Shape;2759;p224"/>
          <p:cNvPicPr preferRelativeResize="0"/>
          <p:nvPr/>
        </p:nvPicPr>
        <p:blipFill rotWithShape="1">
          <a:blip r:embed="rId5">
            <a:alphaModFix/>
          </a:blip>
          <a:srcRect b="0" l="0" r="0" t="0"/>
          <a:stretch/>
        </p:blipFill>
        <p:spPr>
          <a:xfrm>
            <a:off x="2185111" y="1438498"/>
            <a:ext cx="4479716" cy="3634618"/>
          </a:xfrm>
          <a:prstGeom prst="rect">
            <a:avLst/>
          </a:prstGeom>
          <a:noFill/>
          <a:ln>
            <a:noFill/>
          </a:ln>
        </p:spPr>
      </p:pic>
      <p:pic>
        <p:nvPicPr>
          <p:cNvPr id="2760" name="Google Shape;2760;p224"/>
          <p:cNvPicPr preferRelativeResize="0"/>
          <p:nvPr/>
        </p:nvPicPr>
        <p:blipFill rotWithShape="1">
          <a:blip r:embed="rId6">
            <a:alphaModFix/>
          </a:blip>
          <a:srcRect b="0" l="0" r="0" t="0"/>
          <a:stretch/>
        </p:blipFill>
        <p:spPr>
          <a:xfrm>
            <a:off x="1938992" y="1316572"/>
            <a:ext cx="4410457" cy="2999809"/>
          </a:xfrm>
          <a:prstGeom prst="rect">
            <a:avLst/>
          </a:prstGeom>
          <a:noFill/>
          <a:ln>
            <a:noFill/>
          </a:ln>
        </p:spPr>
      </p:pic>
      <p:sp>
        <p:nvSpPr>
          <p:cNvPr id="2761" name="Google Shape;2761;p224"/>
          <p:cNvSpPr txBox="1"/>
          <p:nvPr/>
        </p:nvSpPr>
        <p:spPr>
          <a:xfrm>
            <a:off x="1158413" y="2258030"/>
            <a:ext cx="1592100" cy="7209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800"/>
              <a:buFont typeface="Arial"/>
              <a:buNone/>
            </a:pPr>
            <a:r>
              <a:rPr b="0" i="0" lang="en" sz="1800" u="none" cap="none" strike="noStrike">
                <a:solidFill>
                  <a:srgbClr val="000000"/>
                </a:solidFill>
                <a:latin typeface="Arial"/>
                <a:ea typeface="Arial"/>
                <a:cs typeface="Arial"/>
                <a:sym typeface="Arial"/>
              </a:rPr>
              <a:t>Agitation</a:t>
            </a:r>
            <a:endParaRPr b="0" i="0" sz="1800" u="none" cap="none" strike="noStrike">
              <a:solidFill>
                <a:srgbClr val="000000"/>
              </a:solidFill>
              <a:latin typeface="Arial"/>
              <a:ea typeface="Arial"/>
              <a:cs typeface="Arial"/>
              <a:sym typeface="Arial"/>
            </a:endParaRPr>
          </a:p>
        </p:txBody>
      </p:sp>
      <p:sp>
        <p:nvSpPr>
          <p:cNvPr id="2762" name="Google Shape;2762;p224"/>
          <p:cNvSpPr txBox="1"/>
          <p:nvPr/>
        </p:nvSpPr>
        <p:spPr>
          <a:xfrm>
            <a:off x="1539425" y="3095319"/>
            <a:ext cx="1472700" cy="7209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800"/>
              <a:buFont typeface="Arial"/>
              <a:buNone/>
            </a:pPr>
            <a:r>
              <a:rPr b="0" i="0" lang="en" sz="1800" u="none" cap="none" strike="noStrike">
                <a:solidFill>
                  <a:srgbClr val="000000"/>
                </a:solidFill>
                <a:latin typeface="Arial"/>
                <a:ea typeface="Arial"/>
                <a:cs typeface="Arial"/>
                <a:sym typeface="Arial"/>
              </a:rPr>
              <a:t>Sweating</a:t>
            </a:r>
            <a:endParaRPr b="0" i="0" sz="1800" u="none" cap="none" strike="noStrike">
              <a:solidFill>
                <a:srgbClr val="000000"/>
              </a:solidFill>
              <a:latin typeface="Arial"/>
              <a:ea typeface="Arial"/>
              <a:cs typeface="Arial"/>
              <a:sym typeface="Arial"/>
            </a:endParaRPr>
          </a:p>
        </p:txBody>
      </p:sp>
      <p:grpSp>
        <p:nvGrpSpPr>
          <p:cNvPr id="2763" name="Google Shape;2763;p224"/>
          <p:cNvGrpSpPr/>
          <p:nvPr/>
        </p:nvGrpSpPr>
        <p:grpSpPr>
          <a:xfrm>
            <a:off x="3330425" y="3166750"/>
            <a:ext cx="1472700" cy="1595745"/>
            <a:chOff x="2873225" y="3014350"/>
            <a:chExt cx="1472700" cy="1595745"/>
          </a:xfrm>
        </p:grpSpPr>
        <p:pic>
          <p:nvPicPr>
            <p:cNvPr descr="Resultado de imagen para fire png" id="2764" name="Google Shape;2764;p224"/>
            <p:cNvPicPr preferRelativeResize="0"/>
            <p:nvPr/>
          </p:nvPicPr>
          <p:blipFill rotWithShape="1">
            <a:blip r:embed="rId7">
              <a:alphaModFix amt="56000"/>
            </a:blip>
            <a:srcRect b="0" l="0" r="0" t="0"/>
            <a:stretch/>
          </p:blipFill>
          <p:spPr>
            <a:xfrm>
              <a:off x="2873225" y="3416568"/>
              <a:ext cx="1472700" cy="1193527"/>
            </a:xfrm>
            <a:prstGeom prst="rect">
              <a:avLst/>
            </a:prstGeom>
            <a:noFill/>
            <a:ln>
              <a:noFill/>
            </a:ln>
          </p:spPr>
        </p:pic>
        <p:pic>
          <p:nvPicPr>
            <p:cNvPr descr="Resultado de imagen para steam hot water png" id="2765" name="Google Shape;2765;p224"/>
            <p:cNvPicPr preferRelativeResize="0"/>
            <p:nvPr/>
          </p:nvPicPr>
          <p:blipFill rotWithShape="1">
            <a:blip r:embed="rId8">
              <a:alphaModFix amt="40000"/>
            </a:blip>
            <a:srcRect b="29527" l="57763" r="0" t="0"/>
            <a:stretch/>
          </p:blipFill>
          <p:spPr>
            <a:xfrm>
              <a:off x="3447951" y="3014350"/>
              <a:ext cx="605769" cy="1460170"/>
            </a:xfrm>
            <a:prstGeom prst="rect">
              <a:avLst/>
            </a:prstGeom>
            <a:noFill/>
            <a:ln>
              <a:noFill/>
            </a:ln>
          </p:spPr>
        </p:pic>
      </p:grpSp>
      <p:sp>
        <p:nvSpPr>
          <p:cNvPr id="2766" name="Google Shape;2766;p224"/>
          <p:cNvSpPr txBox="1"/>
          <p:nvPr/>
        </p:nvSpPr>
        <p:spPr>
          <a:xfrm>
            <a:off x="1800375" y="1820848"/>
            <a:ext cx="804300" cy="324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1" i="0" lang="en" sz="800" u="none" cap="none" strike="noStrike">
                <a:solidFill>
                  <a:srgbClr val="FFFFFF"/>
                </a:solidFill>
                <a:latin typeface="Arial"/>
                <a:ea typeface="Arial"/>
                <a:cs typeface="Arial"/>
                <a:sym typeface="Arial"/>
              </a:rPr>
              <a:t>5-HT</a:t>
            </a:r>
            <a:endParaRPr b="1" i="0" sz="800" u="none" cap="none" strike="noStrike">
              <a:solidFill>
                <a:srgbClr val="FFFFFF"/>
              </a:solidFill>
              <a:latin typeface="Arial"/>
              <a:ea typeface="Arial"/>
              <a:cs typeface="Arial"/>
              <a:sym typeface="Arial"/>
            </a:endParaRPr>
          </a:p>
        </p:txBody>
      </p:sp>
      <p:sp>
        <p:nvSpPr>
          <p:cNvPr id="2767" name="Google Shape;2767;p224"/>
          <p:cNvSpPr txBox="1"/>
          <p:nvPr/>
        </p:nvSpPr>
        <p:spPr>
          <a:xfrm>
            <a:off x="7618032" y="3392350"/>
            <a:ext cx="2316600" cy="324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800"/>
              <a:buFont typeface="Arial"/>
              <a:buNone/>
            </a:pPr>
            <a:r>
              <a:rPr b="0" i="0" lang="en" sz="1800" u="none" cap="none" strike="noStrike">
                <a:solidFill>
                  <a:srgbClr val="000000"/>
                </a:solidFill>
                <a:latin typeface="Arial"/>
                <a:ea typeface="Arial"/>
                <a:cs typeface="Arial"/>
                <a:sym typeface="Arial"/>
              </a:rPr>
              <a:t>Hyperreflexia</a:t>
            </a:r>
            <a:endParaRPr b="0" i="0" sz="1800" u="none" cap="none" strike="noStrike">
              <a:solidFill>
                <a:srgbClr val="000000"/>
              </a:solidFill>
              <a:latin typeface="Arial"/>
              <a:ea typeface="Arial"/>
              <a:cs typeface="Arial"/>
              <a:sym typeface="Arial"/>
            </a:endParaRPr>
          </a:p>
        </p:txBody>
      </p:sp>
      <p:grpSp>
        <p:nvGrpSpPr>
          <p:cNvPr id="2768" name="Google Shape;2768;p224"/>
          <p:cNvGrpSpPr/>
          <p:nvPr/>
        </p:nvGrpSpPr>
        <p:grpSpPr>
          <a:xfrm>
            <a:off x="205925" y="357421"/>
            <a:ext cx="1257875" cy="708678"/>
            <a:chOff x="-251275" y="205021"/>
            <a:chExt cx="1257875" cy="708678"/>
          </a:xfrm>
        </p:grpSpPr>
        <p:pic>
          <p:nvPicPr>
            <p:cNvPr descr="clipped result image" id="2769" name="Google Shape;2769;p224"/>
            <p:cNvPicPr preferRelativeResize="0"/>
            <p:nvPr/>
          </p:nvPicPr>
          <p:blipFill rotWithShape="1">
            <a:blip r:embed="rId9">
              <a:alphaModFix/>
            </a:blip>
            <a:srcRect b="-7" l="0" r="0" t="23308"/>
            <a:stretch/>
          </p:blipFill>
          <p:spPr>
            <a:xfrm rot="-6543553">
              <a:off x="644064" y="313611"/>
              <a:ext cx="305822" cy="337911"/>
            </a:xfrm>
            <a:prstGeom prst="rect">
              <a:avLst/>
            </a:prstGeom>
            <a:noFill/>
            <a:ln>
              <a:noFill/>
            </a:ln>
          </p:spPr>
        </p:pic>
        <p:pic>
          <p:nvPicPr>
            <p:cNvPr id="2770" name="Google Shape;2770;p224"/>
            <p:cNvPicPr preferRelativeResize="0"/>
            <p:nvPr/>
          </p:nvPicPr>
          <p:blipFill rotWithShape="1">
            <a:blip r:embed="rId10">
              <a:alphaModFix/>
            </a:blip>
            <a:srcRect b="0" l="0" r="0" t="0"/>
            <a:stretch/>
          </p:blipFill>
          <p:spPr>
            <a:xfrm>
              <a:off x="-251275" y="205021"/>
              <a:ext cx="873457" cy="708678"/>
            </a:xfrm>
            <a:prstGeom prst="rect">
              <a:avLst/>
            </a:prstGeom>
            <a:noFill/>
            <a:ln>
              <a:noFill/>
            </a:ln>
          </p:spPr>
        </p:pic>
      </p:grpSp>
      <p:pic>
        <p:nvPicPr>
          <p:cNvPr descr="Resultado de imagen para reflex hammer png" id="2771" name="Google Shape;2771;p224"/>
          <p:cNvPicPr preferRelativeResize="0"/>
          <p:nvPr/>
        </p:nvPicPr>
        <p:blipFill rotWithShape="1">
          <a:blip r:embed="rId11">
            <a:alphaModFix/>
          </a:blip>
          <a:srcRect b="0" l="0" r="0" t="0"/>
          <a:stretch/>
        </p:blipFill>
        <p:spPr>
          <a:xfrm rot="9358927">
            <a:off x="6335333" y="3682686"/>
            <a:ext cx="1508977" cy="943121"/>
          </a:xfrm>
          <a:prstGeom prst="rect">
            <a:avLst/>
          </a:prstGeom>
          <a:noFill/>
          <a:ln>
            <a:noFill/>
          </a:ln>
        </p:spPr>
      </p:pic>
      <p:sp>
        <p:nvSpPr>
          <p:cNvPr id="2772" name="Google Shape;2772;p224"/>
          <p:cNvSpPr txBox="1"/>
          <p:nvPr/>
        </p:nvSpPr>
        <p:spPr>
          <a:xfrm>
            <a:off x="-973350" y="742088"/>
            <a:ext cx="7077300" cy="3240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200"/>
              <a:buFont typeface="Arial"/>
              <a:buNone/>
            </a:pPr>
            <a:r>
              <a:rPr b="1" lang="en" sz="2200"/>
              <a:t>“Twitchy frog”</a:t>
            </a:r>
            <a:r>
              <a:rPr b="1" i="0" lang="en" sz="2200" u="none" cap="none" strike="noStrike">
                <a:solidFill>
                  <a:srgbClr val="000000"/>
                </a:solidFill>
              </a:rPr>
              <a:t>  </a:t>
            </a:r>
            <a:endParaRPr b="1" i="0" sz="2200" u="none" cap="none" strike="noStrike">
              <a:solidFill>
                <a:srgbClr val="000000"/>
              </a:solidFill>
            </a:endParaRPr>
          </a:p>
        </p:txBody>
      </p:sp>
    </p:spTree>
  </p:cSld>
  <p:clrMapOvr>
    <a:masterClrMapping/>
  </p:clrMapOvr>
</p:sld>
</file>

<file path=ppt/slides/slide2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6" name="Shape 2776"/>
        <p:cNvGrpSpPr/>
        <p:nvPr/>
      </p:nvGrpSpPr>
      <p:grpSpPr>
        <a:xfrm>
          <a:off x="0" y="0"/>
          <a:ext cx="0" cy="0"/>
          <a:chOff x="0" y="0"/>
          <a:chExt cx="0" cy="0"/>
        </a:xfrm>
      </p:grpSpPr>
      <p:graphicFrame>
        <p:nvGraphicFramePr>
          <p:cNvPr id="2777" name="Google Shape;2777;p225"/>
          <p:cNvGraphicFramePr/>
          <p:nvPr/>
        </p:nvGraphicFramePr>
        <p:xfrm>
          <a:off x="1101450" y="336975"/>
          <a:ext cx="3000000" cy="3000000"/>
        </p:xfrm>
        <a:graphic>
          <a:graphicData uri="http://schemas.openxmlformats.org/drawingml/2006/table">
            <a:tbl>
              <a:tblPr>
                <a:noFill/>
                <a:tableStyleId>{9CA66A64-FEFE-46EB-AED5-2A8D51E14325}</a:tableStyleId>
              </a:tblPr>
              <a:tblGrid>
                <a:gridCol w="1670950"/>
                <a:gridCol w="5451350"/>
              </a:tblGrid>
              <a:tr h="213625">
                <a:tc>
                  <a:txBody>
                    <a:bodyPr/>
                    <a:lstStyle/>
                    <a:p>
                      <a:pPr indent="0" lvl="0" marL="27432" marR="0" rtl="0" algn="l">
                        <a:lnSpc>
                          <a:spcPct val="100000"/>
                        </a:lnSpc>
                        <a:spcBef>
                          <a:spcPts val="0"/>
                        </a:spcBef>
                        <a:spcAft>
                          <a:spcPts val="0"/>
                        </a:spcAft>
                        <a:buClr>
                          <a:srgbClr val="000000"/>
                        </a:buClr>
                        <a:buSzPts val="800"/>
                        <a:buFont typeface="Arial"/>
                        <a:buNone/>
                      </a:pPr>
                      <a:r>
                        <a:t/>
                      </a:r>
                      <a:endParaRPr b="1" u="none" cap="none" strike="noStrike"/>
                    </a:p>
                  </a:txBody>
                  <a:tcPr marT="45725" marB="45725" marR="45725" marL="45725">
                    <a:solidFill>
                      <a:srgbClr val="FFEEE1"/>
                    </a:solidFill>
                  </a:tcPr>
                </a:tc>
                <a:tc>
                  <a:txBody>
                    <a:bodyPr/>
                    <a:lstStyle/>
                    <a:p>
                      <a:pPr indent="0" lvl="0" marL="27432" marR="0" rtl="0" algn="l">
                        <a:lnSpc>
                          <a:spcPct val="100000"/>
                        </a:lnSpc>
                        <a:spcBef>
                          <a:spcPts val="0"/>
                        </a:spcBef>
                        <a:spcAft>
                          <a:spcPts val="0"/>
                        </a:spcAft>
                        <a:buClr>
                          <a:srgbClr val="000000"/>
                        </a:buClr>
                        <a:buSzPts val="900"/>
                        <a:buFont typeface="Arial"/>
                        <a:buNone/>
                      </a:pPr>
                      <a:r>
                        <a:t/>
                      </a:r>
                      <a:endParaRPr b="1"/>
                    </a:p>
                    <a:p>
                      <a:pPr indent="0" lvl="0" marL="27432" marR="0" rtl="0" algn="l">
                        <a:lnSpc>
                          <a:spcPct val="100000"/>
                        </a:lnSpc>
                        <a:spcBef>
                          <a:spcPts val="0"/>
                        </a:spcBef>
                        <a:spcAft>
                          <a:spcPts val="0"/>
                        </a:spcAft>
                        <a:buClr>
                          <a:srgbClr val="000000"/>
                        </a:buClr>
                        <a:buSzPts val="900"/>
                        <a:buFont typeface="Arial"/>
                        <a:buNone/>
                      </a:pPr>
                      <a:r>
                        <a:rPr b="1" lang="en" sz="1800" u="none" cap="none" strike="noStrike"/>
                        <a:t>Serotonin Syndrome</a:t>
                      </a:r>
                      <a:endParaRPr b="1" sz="1800" u="none" cap="none" strike="noStrike"/>
                    </a:p>
                    <a:p>
                      <a:pPr indent="0" lvl="0" marL="0" marR="0" rtl="0" algn="l">
                        <a:lnSpc>
                          <a:spcPct val="100000"/>
                        </a:lnSpc>
                        <a:spcBef>
                          <a:spcPts val="0"/>
                        </a:spcBef>
                        <a:spcAft>
                          <a:spcPts val="0"/>
                        </a:spcAft>
                        <a:buClr>
                          <a:srgbClr val="000000"/>
                        </a:buClr>
                        <a:buSzPts val="900"/>
                        <a:buFont typeface="Arial"/>
                        <a:buNone/>
                      </a:pPr>
                      <a:r>
                        <a:t/>
                      </a:r>
                      <a:endParaRPr b="1"/>
                    </a:p>
                  </a:txBody>
                  <a:tcPr marT="45725" marB="45725" marR="45725" marL="45725">
                    <a:solidFill>
                      <a:srgbClr val="FFEEE1"/>
                    </a:solidFill>
                  </a:tcPr>
                </a:tc>
              </a:tr>
              <a:tr h="313325">
                <a:tc>
                  <a:txBody>
                    <a:bodyPr/>
                    <a:lstStyle/>
                    <a:p>
                      <a:pPr indent="0" lvl="0" marL="27432" marR="0" rtl="0" algn="l">
                        <a:lnSpc>
                          <a:spcPct val="100000"/>
                        </a:lnSpc>
                        <a:spcBef>
                          <a:spcPts val="0"/>
                        </a:spcBef>
                        <a:spcAft>
                          <a:spcPts val="0"/>
                        </a:spcAft>
                        <a:buClr>
                          <a:srgbClr val="000000"/>
                        </a:buClr>
                        <a:buSzPts val="800"/>
                        <a:buFont typeface="Arial"/>
                        <a:buNone/>
                      </a:pPr>
                      <a:r>
                        <a:rPr lang="en" u="none" cap="none" strike="noStrike"/>
                        <a:t>Mechanism</a:t>
                      </a:r>
                      <a:endParaRPr u="none" cap="none" strike="noStrike"/>
                    </a:p>
                  </a:txBody>
                  <a:tcPr marT="45725" marB="45725" marR="45725" marL="45725"/>
                </a:tc>
                <a:tc>
                  <a:txBody>
                    <a:bodyPr/>
                    <a:lstStyle/>
                    <a:p>
                      <a:pPr indent="0" lvl="0" marL="27432" marR="0" rtl="0" algn="l">
                        <a:lnSpc>
                          <a:spcPct val="100000"/>
                        </a:lnSpc>
                        <a:spcBef>
                          <a:spcPts val="0"/>
                        </a:spcBef>
                        <a:spcAft>
                          <a:spcPts val="0"/>
                        </a:spcAft>
                        <a:buClr>
                          <a:srgbClr val="000000"/>
                        </a:buClr>
                        <a:buSzPts val="800"/>
                        <a:buFont typeface="Arial"/>
                        <a:buNone/>
                      </a:pPr>
                      <a:r>
                        <a:rPr lang="en" u="none" cap="none" strike="noStrike"/>
                        <a:t>Serotonin (5-HT) overload in the brain stem</a:t>
                      </a:r>
                      <a:endParaRPr u="none" cap="none" strike="noStrike"/>
                    </a:p>
                  </a:txBody>
                  <a:tcPr marT="45725" marB="45725" marR="45725" marL="45725"/>
                </a:tc>
              </a:tr>
              <a:tr h="313325">
                <a:tc>
                  <a:txBody>
                    <a:bodyPr/>
                    <a:lstStyle/>
                    <a:p>
                      <a:pPr indent="0" lvl="0" marL="27432" marR="0" rtl="0" algn="l">
                        <a:lnSpc>
                          <a:spcPct val="100000"/>
                        </a:lnSpc>
                        <a:spcBef>
                          <a:spcPts val="0"/>
                        </a:spcBef>
                        <a:spcAft>
                          <a:spcPts val="0"/>
                        </a:spcAft>
                        <a:buClr>
                          <a:srgbClr val="000000"/>
                        </a:buClr>
                        <a:buSzPts val="800"/>
                        <a:buFont typeface="Arial"/>
                        <a:buNone/>
                      </a:pPr>
                      <a:r>
                        <a:rPr lang="en" u="none" cap="none" strike="noStrike"/>
                        <a:t>Usual onset</a:t>
                      </a:r>
                      <a:endParaRPr u="none" cap="none" strike="noStrike"/>
                    </a:p>
                  </a:txBody>
                  <a:tcPr marT="45725" marB="45725" marR="45725" marL="45725"/>
                </a:tc>
                <a:tc>
                  <a:txBody>
                    <a:bodyPr/>
                    <a:lstStyle/>
                    <a:p>
                      <a:pPr indent="0" lvl="0" marL="27432" marR="0" rtl="0" algn="l">
                        <a:lnSpc>
                          <a:spcPct val="100000"/>
                        </a:lnSpc>
                        <a:spcBef>
                          <a:spcPts val="0"/>
                        </a:spcBef>
                        <a:spcAft>
                          <a:spcPts val="0"/>
                        </a:spcAft>
                        <a:buClr>
                          <a:srgbClr val="000000"/>
                        </a:buClr>
                        <a:buSzPts val="800"/>
                        <a:buFont typeface="Arial"/>
                        <a:buNone/>
                      </a:pPr>
                      <a:r>
                        <a:rPr lang="en" u="none" cap="none" strike="noStrike"/>
                        <a:t>Within 24 hours of combining antidepressants (or other serotonergics)</a:t>
                      </a:r>
                      <a:endParaRPr u="none" cap="none" strike="noStrike"/>
                    </a:p>
                  </a:txBody>
                  <a:tcPr marT="45725" marB="45725" marR="45725" marL="45725"/>
                </a:tc>
              </a:tr>
              <a:tr h="541175">
                <a:tc>
                  <a:txBody>
                    <a:bodyPr/>
                    <a:lstStyle/>
                    <a:p>
                      <a:pPr indent="0" lvl="0" marL="27432" marR="0" rtl="0" algn="l">
                        <a:lnSpc>
                          <a:spcPct val="100000"/>
                        </a:lnSpc>
                        <a:spcBef>
                          <a:spcPts val="0"/>
                        </a:spcBef>
                        <a:spcAft>
                          <a:spcPts val="0"/>
                        </a:spcAft>
                        <a:buClr>
                          <a:srgbClr val="000000"/>
                        </a:buClr>
                        <a:buSzPts val="800"/>
                        <a:buFont typeface="Arial"/>
                        <a:buNone/>
                      </a:pPr>
                      <a:r>
                        <a:rPr lang="en" u="none" cap="none" strike="noStrike"/>
                        <a:t>Cardinal features</a:t>
                      </a:r>
                      <a:endParaRPr u="none" cap="none" strike="noStrike"/>
                    </a:p>
                  </a:txBody>
                  <a:tcPr marT="45725" marB="45725" marR="45725" marL="45725"/>
                </a:tc>
                <a:tc>
                  <a:txBody>
                    <a:bodyPr/>
                    <a:lstStyle/>
                    <a:p>
                      <a:pPr indent="0" lvl="0" marL="27432" marR="0" rtl="0" algn="l">
                        <a:lnSpc>
                          <a:spcPct val="100000"/>
                        </a:lnSpc>
                        <a:spcBef>
                          <a:spcPts val="0"/>
                        </a:spcBef>
                        <a:spcAft>
                          <a:spcPts val="0"/>
                        </a:spcAft>
                        <a:buClr>
                          <a:srgbClr val="000000"/>
                        </a:buClr>
                        <a:buSzPts val="800"/>
                        <a:buFont typeface="Arial"/>
                        <a:buNone/>
                      </a:pPr>
                      <a:r>
                        <a:rPr lang="en" u="none" cap="none" strike="noStrike"/>
                        <a:t>Myoclonic jerks               &gt; 50%</a:t>
                      </a:r>
                      <a:endParaRPr u="none" cap="none" strike="noStrike"/>
                    </a:p>
                    <a:p>
                      <a:pPr indent="0" lvl="0" marL="27432" marR="0" rtl="0" algn="l">
                        <a:lnSpc>
                          <a:spcPct val="100000"/>
                        </a:lnSpc>
                        <a:spcBef>
                          <a:spcPts val="0"/>
                        </a:spcBef>
                        <a:spcAft>
                          <a:spcPts val="0"/>
                        </a:spcAft>
                        <a:buClr>
                          <a:srgbClr val="000000"/>
                        </a:buClr>
                        <a:buSzPts val="800"/>
                        <a:buFont typeface="Arial"/>
                        <a:buNone/>
                      </a:pPr>
                      <a:r>
                        <a:rPr lang="en" u="none" cap="none" strike="noStrike"/>
                        <a:t>Hyperreflexia                  &gt; 50%</a:t>
                      </a:r>
                      <a:endParaRPr u="none" cap="none" strike="noStrike"/>
                    </a:p>
                    <a:p>
                      <a:pPr indent="0" lvl="0" marL="27432" marR="0" rtl="0" algn="l">
                        <a:lnSpc>
                          <a:spcPct val="100000"/>
                        </a:lnSpc>
                        <a:spcBef>
                          <a:spcPts val="0"/>
                        </a:spcBef>
                        <a:spcAft>
                          <a:spcPts val="0"/>
                        </a:spcAft>
                        <a:buClr>
                          <a:srgbClr val="000000"/>
                        </a:buClr>
                        <a:buSzPts val="800"/>
                        <a:buFont typeface="Arial"/>
                        <a:buNone/>
                      </a:pPr>
                      <a:r>
                        <a:rPr lang="en" u="none" cap="none" strike="noStrike"/>
                        <a:t>Mental status changes   &gt; 50%</a:t>
                      </a:r>
                      <a:endParaRPr u="none" cap="none" strike="noStrike"/>
                    </a:p>
                    <a:p>
                      <a:pPr indent="0" lvl="0" marL="27432" marR="0" rtl="0" algn="l">
                        <a:lnSpc>
                          <a:spcPct val="100000"/>
                        </a:lnSpc>
                        <a:spcBef>
                          <a:spcPts val="0"/>
                        </a:spcBef>
                        <a:spcAft>
                          <a:spcPts val="0"/>
                        </a:spcAft>
                        <a:buClr>
                          <a:srgbClr val="000000"/>
                        </a:buClr>
                        <a:buSzPts val="800"/>
                        <a:buFont typeface="Arial"/>
                        <a:buNone/>
                      </a:pPr>
                      <a:r>
                        <a:rPr lang="en" u="none" cap="none" strike="noStrike"/>
                        <a:t>Shivering                        &gt; 50%</a:t>
                      </a:r>
                      <a:endParaRPr u="none" cap="none" strike="noStrike"/>
                    </a:p>
                  </a:txBody>
                  <a:tcPr marT="45725" marB="45725" marR="45725" marL="45725"/>
                </a:tc>
              </a:tr>
              <a:tr h="199375">
                <a:tc>
                  <a:txBody>
                    <a:bodyPr/>
                    <a:lstStyle/>
                    <a:p>
                      <a:pPr indent="0" lvl="0" marL="27432" marR="0" rtl="0" algn="l">
                        <a:lnSpc>
                          <a:spcPct val="100000"/>
                        </a:lnSpc>
                        <a:spcBef>
                          <a:spcPts val="0"/>
                        </a:spcBef>
                        <a:spcAft>
                          <a:spcPts val="0"/>
                        </a:spcAft>
                        <a:buClr>
                          <a:srgbClr val="000000"/>
                        </a:buClr>
                        <a:buSzPts val="800"/>
                        <a:buFont typeface="Arial"/>
                        <a:buNone/>
                      </a:pPr>
                      <a:r>
                        <a:rPr lang="en" u="none" cap="none" strike="noStrike"/>
                        <a:t>Fever</a:t>
                      </a:r>
                      <a:endParaRPr u="none" cap="none" strike="noStrike"/>
                    </a:p>
                  </a:txBody>
                  <a:tcPr marT="45725" marB="45725" marR="45725" marL="45725"/>
                </a:tc>
                <a:tc>
                  <a:txBody>
                    <a:bodyPr/>
                    <a:lstStyle/>
                    <a:p>
                      <a:pPr indent="0" lvl="0" marL="27432" marR="0" rtl="0" algn="l">
                        <a:lnSpc>
                          <a:spcPct val="100000"/>
                        </a:lnSpc>
                        <a:spcBef>
                          <a:spcPts val="0"/>
                        </a:spcBef>
                        <a:spcAft>
                          <a:spcPts val="0"/>
                        </a:spcAft>
                        <a:buClr>
                          <a:srgbClr val="000000"/>
                        </a:buClr>
                        <a:buSzPts val="800"/>
                        <a:buFont typeface="Arial"/>
                        <a:buNone/>
                      </a:pPr>
                      <a:r>
                        <a:rPr lang="en" u="none" cap="none" strike="noStrike"/>
                        <a:t>45%</a:t>
                      </a:r>
                      <a:endParaRPr/>
                    </a:p>
                    <a:p>
                      <a:pPr indent="0" lvl="0" marL="27432" marR="0" rtl="0" algn="l">
                        <a:lnSpc>
                          <a:spcPct val="100000"/>
                        </a:lnSpc>
                        <a:spcBef>
                          <a:spcPts val="0"/>
                        </a:spcBef>
                        <a:spcAft>
                          <a:spcPts val="0"/>
                        </a:spcAft>
                        <a:buClr>
                          <a:srgbClr val="000000"/>
                        </a:buClr>
                        <a:buSzPts val="800"/>
                        <a:buFont typeface="Arial"/>
                        <a:buNone/>
                      </a:pPr>
                      <a:r>
                        <a:t/>
                      </a:r>
                      <a:endParaRPr u="none" cap="none" strike="noStrike"/>
                    </a:p>
                  </a:txBody>
                  <a:tcPr marT="45725" marB="45725" marR="45725" marL="45725"/>
                </a:tc>
              </a:tr>
              <a:tr h="427250">
                <a:tc>
                  <a:txBody>
                    <a:bodyPr/>
                    <a:lstStyle/>
                    <a:p>
                      <a:pPr indent="0" lvl="0" marL="27432" marR="0" rtl="0" algn="l">
                        <a:lnSpc>
                          <a:spcPct val="100000"/>
                        </a:lnSpc>
                        <a:spcBef>
                          <a:spcPts val="0"/>
                        </a:spcBef>
                        <a:spcAft>
                          <a:spcPts val="0"/>
                        </a:spcAft>
                        <a:buClr>
                          <a:srgbClr val="000000"/>
                        </a:buClr>
                        <a:buSzPts val="800"/>
                        <a:buFont typeface="Arial"/>
                        <a:buNone/>
                      </a:pPr>
                      <a:r>
                        <a:rPr lang="en" u="none" cap="none" strike="noStrike"/>
                        <a:t>Autonomic instability</a:t>
                      </a:r>
                      <a:endParaRPr u="none" cap="none" strike="noStrike"/>
                    </a:p>
                  </a:txBody>
                  <a:tcPr marT="45725" marB="45725" marR="45725" marL="45725"/>
                </a:tc>
                <a:tc>
                  <a:txBody>
                    <a:bodyPr/>
                    <a:lstStyle/>
                    <a:p>
                      <a:pPr indent="0" lvl="0" marL="27432" marR="0" rtl="0" algn="l">
                        <a:lnSpc>
                          <a:spcPct val="100000"/>
                        </a:lnSpc>
                        <a:spcBef>
                          <a:spcPts val="0"/>
                        </a:spcBef>
                        <a:spcAft>
                          <a:spcPts val="0"/>
                        </a:spcAft>
                        <a:buClr>
                          <a:srgbClr val="000000"/>
                        </a:buClr>
                        <a:buSzPts val="800"/>
                        <a:buFont typeface="Arial"/>
                        <a:buNone/>
                      </a:pPr>
                      <a:r>
                        <a:rPr lang="en" u="none" cap="none" strike="noStrike"/>
                        <a:t>35% tachycardia</a:t>
                      </a:r>
                      <a:endParaRPr u="none" cap="none" strike="noStrike"/>
                    </a:p>
                    <a:p>
                      <a:pPr indent="0" lvl="0" marL="27432" marR="0" rtl="0" algn="l">
                        <a:lnSpc>
                          <a:spcPct val="100000"/>
                        </a:lnSpc>
                        <a:spcBef>
                          <a:spcPts val="0"/>
                        </a:spcBef>
                        <a:spcAft>
                          <a:spcPts val="0"/>
                        </a:spcAft>
                        <a:buClr>
                          <a:srgbClr val="000000"/>
                        </a:buClr>
                        <a:buSzPts val="800"/>
                        <a:buFont typeface="Arial"/>
                        <a:buNone/>
                      </a:pPr>
                      <a:r>
                        <a:rPr lang="en" u="none" cap="none" strike="noStrike"/>
                        <a:t>35% HTN</a:t>
                      </a:r>
                      <a:endParaRPr u="none" cap="none" strike="noStrike"/>
                    </a:p>
                    <a:p>
                      <a:pPr indent="0" lvl="0" marL="27432" marR="0" rtl="0" algn="l">
                        <a:lnSpc>
                          <a:spcPct val="100000"/>
                        </a:lnSpc>
                        <a:spcBef>
                          <a:spcPts val="0"/>
                        </a:spcBef>
                        <a:spcAft>
                          <a:spcPts val="0"/>
                        </a:spcAft>
                        <a:buClr>
                          <a:srgbClr val="000000"/>
                        </a:buClr>
                        <a:buSzPts val="800"/>
                        <a:buFont typeface="Arial"/>
                        <a:buNone/>
                      </a:pPr>
                      <a:r>
                        <a:rPr lang="en" u="none" cap="none" strike="noStrike"/>
                        <a:t>15% hypotension</a:t>
                      </a:r>
                      <a:endParaRPr u="none" cap="none" strike="noStrike"/>
                    </a:p>
                  </a:txBody>
                  <a:tcPr marT="45725" marB="45725" marR="45725" marL="45725"/>
                </a:tc>
              </a:tr>
              <a:tr h="427250">
                <a:tc>
                  <a:txBody>
                    <a:bodyPr/>
                    <a:lstStyle/>
                    <a:p>
                      <a:pPr indent="0" lvl="0" marL="27432" marR="0" rtl="0" algn="l">
                        <a:lnSpc>
                          <a:spcPct val="100000"/>
                        </a:lnSpc>
                        <a:spcBef>
                          <a:spcPts val="0"/>
                        </a:spcBef>
                        <a:spcAft>
                          <a:spcPts val="0"/>
                        </a:spcAft>
                        <a:buClr>
                          <a:srgbClr val="000000"/>
                        </a:buClr>
                        <a:buSzPts val="800"/>
                        <a:buFont typeface="Arial"/>
                        <a:buNone/>
                      </a:pPr>
                      <a:r>
                        <a:rPr lang="en" u="none" cap="none" strike="noStrike"/>
                        <a:t>Mental status change</a:t>
                      </a:r>
                      <a:endParaRPr u="none" cap="none" strike="noStrike"/>
                    </a:p>
                  </a:txBody>
                  <a:tcPr marT="45725" marB="45725" marR="45725" marL="45725"/>
                </a:tc>
                <a:tc>
                  <a:txBody>
                    <a:bodyPr/>
                    <a:lstStyle/>
                    <a:p>
                      <a:pPr indent="0" lvl="0" marL="27432" marR="0" rtl="0" algn="l">
                        <a:lnSpc>
                          <a:spcPct val="100000"/>
                        </a:lnSpc>
                        <a:spcBef>
                          <a:spcPts val="0"/>
                        </a:spcBef>
                        <a:spcAft>
                          <a:spcPts val="0"/>
                        </a:spcAft>
                        <a:buClr>
                          <a:srgbClr val="000000"/>
                        </a:buClr>
                        <a:buSzPts val="800"/>
                        <a:buFont typeface="Arial"/>
                        <a:buNone/>
                      </a:pPr>
                      <a:r>
                        <a:rPr lang="en" u="none" cap="none" strike="noStrike"/>
                        <a:t>5</a:t>
                      </a:r>
                      <a:r>
                        <a:rPr lang="en"/>
                        <a:t>1</a:t>
                      </a:r>
                      <a:r>
                        <a:rPr lang="en" u="none" cap="none" strike="noStrike"/>
                        <a:t>% confusion</a:t>
                      </a:r>
                      <a:endParaRPr u="none" cap="none" strike="noStrike"/>
                    </a:p>
                    <a:p>
                      <a:pPr indent="0" lvl="0" marL="27432" marR="0" rtl="0" algn="l">
                        <a:lnSpc>
                          <a:spcPct val="100000"/>
                        </a:lnSpc>
                        <a:spcBef>
                          <a:spcPts val="0"/>
                        </a:spcBef>
                        <a:spcAft>
                          <a:spcPts val="0"/>
                        </a:spcAft>
                        <a:buClr>
                          <a:srgbClr val="000000"/>
                        </a:buClr>
                        <a:buSzPts val="800"/>
                        <a:buFont typeface="Arial"/>
                        <a:buNone/>
                      </a:pPr>
                      <a:r>
                        <a:rPr lang="en" u="none" cap="none" strike="noStrike"/>
                        <a:t>50% restlessness/hyperactivity/agitation</a:t>
                      </a:r>
                      <a:endParaRPr u="none" cap="none" strike="noStrike"/>
                    </a:p>
                    <a:p>
                      <a:pPr indent="0" lvl="0" marL="27432" marR="0" rtl="0" algn="l">
                        <a:lnSpc>
                          <a:spcPct val="100000"/>
                        </a:lnSpc>
                        <a:spcBef>
                          <a:spcPts val="0"/>
                        </a:spcBef>
                        <a:spcAft>
                          <a:spcPts val="0"/>
                        </a:spcAft>
                        <a:buClr>
                          <a:srgbClr val="000000"/>
                        </a:buClr>
                        <a:buSzPts val="800"/>
                        <a:buFont typeface="Arial"/>
                        <a:buNone/>
                      </a:pPr>
                      <a:r>
                        <a:rPr lang="en" u="none" cap="none" strike="noStrike"/>
                        <a:t>29% unresponsiveness (may evolve to coma)</a:t>
                      </a:r>
                      <a:endParaRPr u="none" cap="none" strike="noStrike"/>
                    </a:p>
                  </a:txBody>
                  <a:tcPr marT="45725" marB="45725" marR="45725" marL="45725"/>
                </a:tc>
              </a:tr>
            </a:tbl>
          </a:graphicData>
        </a:graphic>
      </p:graphicFrame>
      <p:grpSp>
        <p:nvGrpSpPr>
          <p:cNvPr id="2778" name="Google Shape;2778;p225"/>
          <p:cNvGrpSpPr/>
          <p:nvPr/>
        </p:nvGrpSpPr>
        <p:grpSpPr>
          <a:xfrm>
            <a:off x="4261856" y="3321155"/>
            <a:ext cx="1057625" cy="747977"/>
            <a:chOff x="4151008" y="6530050"/>
            <a:chExt cx="1364678" cy="965132"/>
          </a:xfrm>
        </p:grpSpPr>
        <p:pic>
          <p:nvPicPr>
            <p:cNvPr descr="clipped result image" id="2779" name="Google Shape;2779;p225"/>
            <p:cNvPicPr preferRelativeResize="0"/>
            <p:nvPr/>
          </p:nvPicPr>
          <p:blipFill rotWithShape="1">
            <a:blip r:embed="rId3">
              <a:alphaModFix/>
            </a:blip>
            <a:srcRect b="0" l="0" r="0" t="0"/>
            <a:stretch/>
          </p:blipFill>
          <p:spPr>
            <a:xfrm flipH="1" rot="-774565">
              <a:off x="4840274" y="6806109"/>
              <a:ext cx="423640" cy="383134"/>
            </a:xfrm>
            <a:prstGeom prst="rect">
              <a:avLst/>
            </a:prstGeom>
            <a:noFill/>
            <a:ln>
              <a:noFill/>
            </a:ln>
          </p:spPr>
        </p:pic>
        <p:grpSp>
          <p:nvGrpSpPr>
            <p:cNvPr id="2780" name="Google Shape;2780;p225"/>
            <p:cNvGrpSpPr/>
            <p:nvPr/>
          </p:nvGrpSpPr>
          <p:grpSpPr>
            <a:xfrm>
              <a:off x="4151008" y="6530050"/>
              <a:ext cx="1364678" cy="965132"/>
              <a:chOff x="4458233" y="4884725"/>
              <a:chExt cx="1364678" cy="965132"/>
            </a:xfrm>
          </p:grpSpPr>
          <p:pic>
            <p:nvPicPr>
              <p:cNvPr descr="clipped result image" id="2781" name="Google Shape;2781;p225"/>
              <p:cNvPicPr preferRelativeResize="0"/>
              <p:nvPr/>
            </p:nvPicPr>
            <p:blipFill rotWithShape="1">
              <a:blip r:embed="rId4">
                <a:alphaModFix/>
              </a:blip>
              <a:srcRect b="0" l="0" r="0" t="-3369"/>
              <a:stretch/>
            </p:blipFill>
            <p:spPr>
              <a:xfrm rot="-366676">
                <a:off x="4504109" y="4918267"/>
                <a:ext cx="678081" cy="898047"/>
              </a:xfrm>
              <a:prstGeom prst="rect">
                <a:avLst/>
              </a:prstGeom>
              <a:noFill/>
              <a:ln>
                <a:noFill/>
              </a:ln>
            </p:spPr>
          </p:pic>
          <p:pic>
            <p:nvPicPr>
              <p:cNvPr descr="clipped result image" id="2782" name="Google Shape;2782;p225"/>
              <p:cNvPicPr preferRelativeResize="0"/>
              <p:nvPr/>
            </p:nvPicPr>
            <p:blipFill rotWithShape="1">
              <a:blip r:embed="rId5">
                <a:alphaModFix/>
              </a:blip>
              <a:srcRect b="0" l="0" r="0" t="0"/>
              <a:stretch/>
            </p:blipFill>
            <p:spPr>
              <a:xfrm rot="-347286">
                <a:off x="4852832" y="5068378"/>
                <a:ext cx="356390" cy="385761"/>
              </a:xfrm>
              <a:prstGeom prst="rect">
                <a:avLst/>
              </a:prstGeom>
              <a:noFill/>
              <a:ln>
                <a:noFill/>
              </a:ln>
            </p:spPr>
          </p:pic>
          <p:pic>
            <p:nvPicPr>
              <p:cNvPr descr="clipped result image" id="2783" name="Google Shape;2783;p225"/>
              <p:cNvPicPr preferRelativeResize="0"/>
              <p:nvPr/>
            </p:nvPicPr>
            <p:blipFill rotWithShape="1">
              <a:blip r:embed="rId6">
                <a:alphaModFix/>
              </a:blip>
              <a:srcRect b="0" l="0" r="0" t="0"/>
              <a:stretch/>
            </p:blipFill>
            <p:spPr>
              <a:xfrm>
                <a:off x="5361506" y="4950443"/>
                <a:ext cx="284791" cy="418988"/>
              </a:xfrm>
              <a:prstGeom prst="rect">
                <a:avLst/>
              </a:prstGeom>
              <a:noFill/>
              <a:ln>
                <a:noFill/>
              </a:ln>
            </p:spPr>
          </p:pic>
          <p:pic>
            <p:nvPicPr>
              <p:cNvPr descr="Resultado de imagen para up and down arrow" id="2784" name="Google Shape;2784;p225"/>
              <p:cNvPicPr preferRelativeResize="0"/>
              <p:nvPr/>
            </p:nvPicPr>
            <p:blipFill rotWithShape="1">
              <a:blip r:embed="rId7">
                <a:alphaModFix/>
              </a:blip>
              <a:srcRect b="0" l="-3770" r="3770" t="0"/>
              <a:stretch/>
            </p:blipFill>
            <p:spPr>
              <a:xfrm>
                <a:off x="5647774" y="4975621"/>
                <a:ext cx="175137" cy="418161"/>
              </a:xfrm>
              <a:prstGeom prst="rect">
                <a:avLst/>
              </a:prstGeom>
              <a:noFill/>
              <a:ln>
                <a:noFill/>
              </a:ln>
            </p:spPr>
          </p:pic>
        </p:grpSp>
      </p:grpSp>
      <p:pic>
        <p:nvPicPr>
          <p:cNvPr descr="Resultado de imagen para fire png" id="2785" name="Google Shape;2785;p225"/>
          <p:cNvPicPr preferRelativeResize="0"/>
          <p:nvPr/>
        </p:nvPicPr>
        <p:blipFill rotWithShape="1">
          <a:blip r:embed="rId8">
            <a:alphaModFix amt="68000"/>
          </a:blip>
          <a:srcRect b="0" l="0" r="0" t="0"/>
          <a:stretch/>
        </p:blipFill>
        <p:spPr>
          <a:xfrm>
            <a:off x="3183651" y="2872598"/>
            <a:ext cx="598500" cy="448547"/>
          </a:xfrm>
          <a:prstGeom prst="rect">
            <a:avLst/>
          </a:prstGeom>
          <a:noFill/>
          <a:ln>
            <a:noFill/>
          </a:ln>
        </p:spPr>
      </p:pic>
      <p:grpSp>
        <p:nvGrpSpPr>
          <p:cNvPr id="2786" name="Google Shape;2786;p225"/>
          <p:cNvGrpSpPr/>
          <p:nvPr/>
        </p:nvGrpSpPr>
        <p:grpSpPr>
          <a:xfrm>
            <a:off x="1405236" y="378800"/>
            <a:ext cx="1057614" cy="595850"/>
            <a:chOff x="3073186" y="-1700"/>
            <a:chExt cx="1057614" cy="595850"/>
          </a:xfrm>
        </p:grpSpPr>
        <p:pic>
          <p:nvPicPr>
            <p:cNvPr descr="clipped result image" id="2787" name="Google Shape;2787;p225"/>
            <p:cNvPicPr preferRelativeResize="0"/>
            <p:nvPr/>
          </p:nvPicPr>
          <p:blipFill rotWithShape="1">
            <a:blip r:embed="rId9">
              <a:alphaModFix/>
            </a:blip>
            <a:srcRect b="-7" l="0" r="0" t="23308"/>
            <a:stretch/>
          </p:blipFill>
          <p:spPr>
            <a:xfrm rot="-6543559">
              <a:off x="3825982" y="89601"/>
              <a:ext cx="257132" cy="284114"/>
            </a:xfrm>
            <a:prstGeom prst="rect">
              <a:avLst/>
            </a:prstGeom>
            <a:noFill/>
            <a:ln>
              <a:noFill/>
            </a:ln>
          </p:spPr>
        </p:pic>
        <p:pic>
          <p:nvPicPr>
            <p:cNvPr id="2788" name="Google Shape;2788;p225"/>
            <p:cNvPicPr preferRelativeResize="0"/>
            <p:nvPr/>
          </p:nvPicPr>
          <p:blipFill rotWithShape="1">
            <a:blip r:embed="rId10">
              <a:alphaModFix/>
            </a:blip>
            <a:srcRect b="0" l="0" r="0" t="0"/>
            <a:stretch/>
          </p:blipFill>
          <p:spPr>
            <a:xfrm>
              <a:off x="3073186" y="-1700"/>
              <a:ext cx="734398" cy="595850"/>
            </a:xfrm>
            <a:prstGeom prst="rect">
              <a:avLst/>
            </a:prstGeom>
            <a:noFill/>
            <a:ln>
              <a:noFill/>
            </a:ln>
          </p:spPr>
        </p:pic>
      </p:grpSp>
      <p:sp>
        <p:nvSpPr>
          <p:cNvPr id="2789" name="Google Shape;2789;p225"/>
          <p:cNvSpPr txBox="1"/>
          <p:nvPr/>
        </p:nvSpPr>
        <p:spPr>
          <a:xfrm>
            <a:off x="8376700" y="13250"/>
            <a:ext cx="778200" cy="21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lang="en"/>
              <a:t>1 of 7</a:t>
            </a:r>
            <a:endParaRPr i="0" u="none" cap="none" strike="noStrike">
              <a:solidFill>
                <a:srgbClr val="000000"/>
              </a:solidFill>
            </a:endParaRPr>
          </a:p>
        </p:txBody>
      </p:sp>
      <p:sp>
        <p:nvSpPr>
          <p:cNvPr id="2790" name="Google Shape;2790;p225"/>
          <p:cNvSpPr/>
          <p:nvPr/>
        </p:nvSpPr>
        <p:spPr>
          <a:xfrm>
            <a:off x="3350025" y="1472646"/>
            <a:ext cx="778200" cy="2127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1" name="Google Shape;2791;p225"/>
          <p:cNvSpPr/>
          <p:nvPr/>
        </p:nvSpPr>
        <p:spPr>
          <a:xfrm>
            <a:off x="2829875" y="2655400"/>
            <a:ext cx="867600" cy="2127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2" name="Google Shape;2792;p225"/>
          <p:cNvSpPr/>
          <p:nvPr/>
        </p:nvSpPr>
        <p:spPr>
          <a:xfrm>
            <a:off x="2829875" y="4147675"/>
            <a:ext cx="353700" cy="2127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6" name="Shape 2796"/>
        <p:cNvGrpSpPr/>
        <p:nvPr/>
      </p:nvGrpSpPr>
      <p:grpSpPr>
        <a:xfrm>
          <a:off x="0" y="0"/>
          <a:ext cx="0" cy="0"/>
          <a:chOff x="0" y="0"/>
          <a:chExt cx="0" cy="0"/>
        </a:xfrm>
      </p:grpSpPr>
      <p:graphicFrame>
        <p:nvGraphicFramePr>
          <p:cNvPr id="2797" name="Google Shape;2797;p226"/>
          <p:cNvGraphicFramePr/>
          <p:nvPr/>
        </p:nvGraphicFramePr>
        <p:xfrm>
          <a:off x="1101450" y="336975"/>
          <a:ext cx="3000000" cy="3000000"/>
        </p:xfrm>
        <a:graphic>
          <a:graphicData uri="http://schemas.openxmlformats.org/drawingml/2006/table">
            <a:tbl>
              <a:tblPr>
                <a:noFill/>
                <a:tableStyleId>{9CA66A64-FEFE-46EB-AED5-2A8D51E14325}</a:tableStyleId>
              </a:tblPr>
              <a:tblGrid>
                <a:gridCol w="1670950"/>
                <a:gridCol w="5451350"/>
              </a:tblGrid>
              <a:tr h="213625">
                <a:tc>
                  <a:txBody>
                    <a:bodyPr/>
                    <a:lstStyle/>
                    <a:p>
                      <a:pPr indent="0" lvl="0" marL="27432" marR="0" rtl="0" algn="l">
                        <a:lnSpc>
                          <a:spcPct val="100000"/>
                        </a:lnSpc>
                        <a:spcBef>
                          <a:spcPts val="0"/>
                        </a:spcBef>
                        <a:spcAft>
                          <a:spcPts val="0"/>
                        </a:spcAft>
                        <a:buClr>
                          <a:srgbClr val="000000"/>
                        </a:buClr>
                        <a:buSzPts val="800"/>
                        <a:buFont typeface="Arial"/>
                        <a:buNone/>
                      </a:pPr>
                      <a:r>
                        <a:t/>
                      </a:r>
                      <a:endParaRPr b="1" u="none" cap="none" strike="noStrike"/>
                    </a:p>
                  </a:txBody>
                  <a:tcPr marT="45725" marB="45725" marR="45725" marL="45725">
                    <a:solidFill>
                      <a:srgbClr val="FFEEE1"/>
                    </a:solidFill>
                  </a:tcPr>
                </a:tc>
                <a:tc>
                  <a:txBody>
                    <a:bodyPr/>
                    <a:lstStyle/>
                    <a:p>
                      <a:pPr indent="0" lvl="0" marL="27432" marR="0" rtl="0" algn="l">
                        <a:lnSpc>
                          <a:spcPct val="100000"/>
                        </a:lnSpc>
                        <a:spcBef>
                          <a:spcPts val="0"/>
                        </a:spcBef>
                        <a:spcAft>
                          <a:spcPts val="0"/>
                        </a:spcAft>
                        <a:buClr>
                          <a:srgbClr val="000000"/>
                        </a:buClr>
                        <a:buSzPts val="900"/>
                        <a:buFont typeface="Arial"/>
                        <a:buNone/>
                      </a:pPr>
                      <a:r>
                        <a:t/>
                      </a:r>
                      <a:endParaRPr b="1"/>
                    </a:p>
                    <a:p>
                      <a:pPr indent="0" lvl="0" marL="27432" marR="0" rtl="0" algn="l">
                        <a:lnSpc>
                          <a:spcPct val="100000"/>
                        </a:lnSpc>
                        <a:spcBef>
                          <a:spcPts val="0"/>
                        </a:spcBef>
                        <a:spcAft>
                          <a:spcPts val="0"/>
                        </a:spcAft>
                        <a:buClr>
                          <a:srgbClr val="000000"/>
                        </a:buClr>
                        <a:buSzPts val="900"/>
                        <a:buFont typeface="Arial"/>
                        <a:buNone/>
                      </a:pPr>
                      <a:r>
                        <a:rPr b="1" lang="en" sz="1800" u="none" cap="none" strike="noStrike"/>
                        <a:t>Serotonin Syndrome</a:t>
                      </a:r>
                      <a:endParaRPr b="1" sz="1800" u="none" cap="none" strike="noStrike"/>
                    </a:p>
                    <a:p>
                      <a:pPr indent="0" lvl="0" marL="0" marR="0" rtl="0" algn="l">
                        <a:lnSpc>
                          <a:spcPct val="100000"/>
                        </a:lnSpc>
                        <a:spcBef>
                          <a:spcPts val="0"/>
                        </a:spcBef>
                        <a:spcAft>
                          <a:spcPts val="0"/>
                        </a:spcAft>
                        <a:buClr>
                          <a:srgbClr val="000000"/>
                        </a:buClr>
                        <a:buSzPts val="900"/>
                        <a:buFont typeface="Arial"/>
                        <a:buNone/>
                      </a:pPr>
                      <a:r>
                        <a:t/>
                      </a:r>
                      <a:endParaRPr b="1"/>
                    </a:p>
                  </a:txBody>
                  <a:tcPr marT="45725" marB="45725" marR="45725" marL="45725">
                    <a:solidFill>
                      <a:srgbClr val="FFEEE1"/>
                    </a:solidFill>
                  </a:tcPr>
                </a:tc>
              </a:tr>
              <a:tr h="313325">
                <a:tc>
                  <a:txBody>
                    <a:bodyPr/>
                    <a:lstStyle/>
                    <a:p>
                      <a:pPr indent="0" lvl="0" marL="27432" marR="0" rtl="0" algn="l">
                        <a:lnSpc>
                          <a:spcPct val="100000"/>
                        </a:lnSpc>
                        <a:spcBef>
                          <a:spcPts val="0"/>
                        </a:spcBef>
                        <a:spcAft>
                          <a:spcPts val="0"/>
                        </a:spcAft>
                        <a:buClr>
                          <a:srgbClr val="000000"/>
                        </a:buClr>
                        <a:buSzPts val="800"/>
                        <a:buFont typeface="Arial"/>
                        <a:buNone/>
                      </a:pPr>
                      <a:r>
                        <a:rPr lang="en" u="none" cap="none" strike="noStrike"/>
                        <a:t>Mechanism</a:t>
                      </a:r>
                      <a:endParaRPr u="none" cap="none" strike="noStrike"/>
                    </a:p>
                  </a:txBody>
                  <a:tcPr marT="45725" marB="45725" marR="45725" marL="45725"/>
                </a:tc>
                <a:tc>
                  <a:txBody>
                    <a:bodyPr/>
                    <a:lstStyle/>
                    <a:p>
                      <a:pPr indent="0" lvl="0" marL="27432" marR="0" rtl="0" algn="l">
                        <a:lnSpc>
                          <a:spcPct val="100000"/>
                        </a:lnSpc>
                        <a:spcBef>
                          <a:spcPts val="0"/>
                        </a:spcBef>
                        <a:spcAft>
                          <a:spcPts val="0"/>
                        </a:spcAft>
                        <a:buClr>
                          <a:srgbClr val="000000"/>
                        </a:buClr>
                        <a:buSzPts val="800"/>
                        <a:buFont typeface="Arial"/>
                        <a:buNone/>
                      </a:pPr>
                      <a:r>
                        <a:rPr lang="en" u="none" cap="none" strike="noStrike"/>
                        <a:t>Serotonin (5-HT) overload in the brain stem</a:t>
                      </a:r>
                      <a:endParaRPr u="none" cap="none" strike="noStrike"/>
                    </a:p>
                  </a:txBody>
                  <a:tcPr marT="45725" marB="45725" marR="45725" marL="45725"/>
                </a:tc>
              </a:tr>
              <a:tr h="313325">
                <a:tc>
                  <a:txBody>
                    <a:bodyPr/>
                    <a:lstStyle/>
                    <a:p>
                      <a:pPr indent="0" lvl="0" marL="27432" marR="0" rtl="0" algn="l">
                        <a:lnSpc>
                          <a:spcPct val="100000"/>
                        </a:lnSpc>
                        <a:spcBef>
                          <a:spcPts val="0"/>
                        </a:spcBef>
                        <a:spcAft>
                          <a:spcPts val="0"/>
                        </a:spcAft>
                        <a:buClr>
                          <a:srgbClr val="000000"/>
                        </a:buClr>
                        <a:buSzPts val="800"/>
                        <a:buFont typeface="Arial"/>
                        <a:buNone/>
                      </a:pPr>
                      <a:r>
                        <a:rPr lang="en" u="none" cap="none" strike="noStrike"/>
                        <a:t>Usual onset</a:t>
                      </a:r>
                      <a:endParaRPr u="none" cap="none" strike="noStrike"/>
                    </a:p>
                  </a:txBody>
                  <a:tcPr marT="45725" marB="45725" marR="45725" marL="45725"/>
                </a:tc>
                <a:tc>
                  <a:txBody>
                    <a:bodyPr/>
                    <a:lstStyle/>
                    <a:p>
                      <a:pPr indent="0" lvl="0" marL="27432" marR="0" rtl="0" algn="l">
                        <a:lnSpc>
                          <a:spcPct val="100000"/>
                        </a:lnSpc>
                        <a:spcBef>
                          <a:spcPts val="0"/>
                        </a:spcBef>
                        <a:spcAft>
                          <a:spcPts val="0"/>
                        </a:spcAft>
                        <a:buClr>
                          <a:srgbClr val="000000"/>
                        </a:buClr>
                        <a:buSzPts val="800"/>
                        <a:buFont typeface="Arial"/>
                        <a:buNone/>
                      </a:pPr>
                      <a:r>
                        <a:rPr lang="en" u="none" cap="none" strike="noStrike"/>
                        <a:t>Within 24 hours of combining antidepressants (or other serotonergics)</a:t>
                      </a:r>
                      <a:endParaRPr u="none" cap="none" strike="noStrike"/>
                    </a:p>
                  </a:txBody>
                  <a:tcPr marT="45725" marB="45725" marR="45725" marL="45725"/>
                </a:tc>
              </a:tr>
              <a:tr h="541175">
                <a:tc>
                  <a:txBody>
                    <a:bodyPr/>
                    <a:lstStyle/>
                    <a:p>
                      <a:pPr indent="0" lvl="0" marL="27432" marR="0" rtl="0" algn="l">
                        <a:lnSpc>
                          <a:spcPct val="100000"/>
                        </a:lnSpc>
                        <a:spcBef>
                          <a:spcPts val="0"/>
                        </a:spcBef>
                        <a:spcAft>
                          <a:spcPts val="0"/>
                        </a:spcAft>
                        <a:buClr>
                          <a:srgbClr val="000000"/>
                        </a:buClr>
                        <a:buSzPts val="800"/>
                        <a:buFont typeface="Arial"/>
                        <a:buNone/>
                      </a:pPr>
                      <a:r>
                        <a:rPr lang="en" u="none" cap="none" strike="noStrike"/>
                        <a:t>Cardinal features</a:t>
                      </a:r>
                      <a:endParaRPr u="none" cap="none" strike="noStrike"/>
                    </a:p>
                  </a:txBody>
                  <a:tcPr marT="45725" marB="45725" marR="45725" marL="45725"/>
                </a:tc>
                <a:tc>
                  <a:txBody>
                    <a:bodyPr/>
                    <a:lstStyle/>
                    <a:p>
                      <a:pPr indent="0" lvl="0" marL="27432" marR="0" rtl="0" algn="l">
                        <a:lnSpc>
                          <a:spcPct val="100000"/>
                        </a:lnSpc>
                        <a:spcBef>
                          <a:spcPts val="0"/>
                        </a:spcBef>
                        <a:spcAft>
                          <a:spcPts val="0"/>
                        </a:spcAft>
                        <a:buClr>
                          <a:srgbClr val="000000"/>
                        </a:buClr>
                        <a:buSzPts val="800"/>
                        <a:buFont typeface="Arial"/>
                        <a:buNone/>
                      </a:pPr>
                      <a:r>
                        <a:rPr lang="en" u="none" cap="none" strike="noStrike"/>
                        <a:t>Myoclonic jerks               &gt; 50%</a:t>
                      </a:r>
                      <a:endParaRPr u="none" cap="none" strike="noStrike"/>
                    </a:p>
                    <a:p>
                      <a:pPr indent="0" lvl="0" marL="27432" marR="0" rtl="0" algn="l">
                        <a:lnSpc>
                          <a:spcPct val="100000"/>
                        </a:lnSpc>
                        <a:spcBef>
                          <a:spcPts val="0"/>
                        </a:spcBef>
                        <a:spcAft>
                          <a:spcPts val="0"/>
                        </a:spcAft>
                        <a:buClr>
                          <a:srgbClr val="000000"/>
                        </a:buClr>
                        <a:buSzPts val="800"/>
                        <a:buFont typeface="Arial"/>
                        <a:buNone/>
                      </a:pPr>
                      <a:r>
                        <a:rPr lang="en" u="none" cap="none" strike="noStrike"/>
                        <a:t>Hyperreflexia                  &gt; 50%</a:t>
                      </a:r>
                      <a:endParaRPr u="none" cap="none" strike="noStrike"/>
                    </a:p>
                    <a:p>
                      <a:pPr indent="0" lvl="0" marL="27432" marR="0" rtl="0" algn="l">
                        <a:lnSpc>
                          <a:spcPct val="100000"/>
                        </a:lnSpc>
                        <a:spcBef>
                          <a:spcPts val="0"/>
                        </a:spcBef>
                        <a:spcAft>
                          <a:spcPts val="0"/>
                        </a:spcAft>
                        <a:buClr>
                          <a:srgbClr val="000000"/>
                        </a:buClr>
                        <a:buSzPts val="800"/>
                        <a:buFont typeface="Arial"/>
                        <a:buNone/>
                      </a:pPr>
                      <a:r>
                        <a:rPr lang="en" u="none" cap="none" strike="noStrike"/>
                        <a:t>Mental status changes   &gt; 50%</a:t>
                      </a:r>
                      <a:endParaRPr u="none" cap="none" strike="noStrike"/>
                    </a:p>
                    <a:p>
                      <a:pPr indent="0" lvl="0" marL="27432" marR="0" rtl="0" algn="l">
                        <a:lnSpc>
                          <a:spcPct val="100000"/>
                        </a:lnSpc>
                        <a:spcBef>
                          <a:spcPts val="0"/>
                        </a:spcBef>
                        <a:spcAft>
                          <a:spcPts val="0"/>
                        </a:spcAft>
                        <a:buClr>
                          <a:srgbClr val="000000"/>
                        </a:buClr>
                        <a:buSzPts val="800"/>
                        <a:buFont typeface="Arial"/>
                        <a:buNone/>
                      </a:pPr>
                      <a:r>
                        <a:rPr lang="en" u="none" cap="none" strike="noStrike"/>
                        <a:t>Shivering                        &gt; 50%</a:t>
                      </a:r>
                      <a:endParaRPr u="none" cap="none" strike="noStrike"/>
                    </a:p>
                  </a:txBody>
                  <a:tcPr marT="45725" marB="45725" marR="45725" marL="45725"/>
                </a:tc>
              </a:tr>
              <a:tr h="199375">
                <a:tc>
                  <a:txBody>
                    <a:bodyPr/>
                    <a:lstStyle/>
                    <a:p>
                      <a:pPr indent="0" lvl="0" marL="27432" marR="0" rtl="0" algn="l">
                        <a:lnSpc>
                          <a:spcPct val="100000"/>
                        </a:lnSpc>
                        <a:spcBef>
                          <a:spcPts val="0"/>
                        </a:spcBef>
                        <a:spcAft>
                          <a:spcPts val="0"/>
                        </a:spcAft>
                        <a:buClr>
                          <a:srgbClr val="000000"/>
                        </a:buClr>
                        <a:buSzPts val="800"/>
                        <a:buFont typeface="Arial"/>
                        <a:buNone/>
                      </a:pPr>
                      <a:r>
                        <a:rPr lang="en" u="none" cap="none" strike="noStrike"/>
                        <a:t>Fever</a:t>
                      </a:r>
                      <a:endParaRPr u="none" cap="none" strike="noStrike"/>
                    </a:p>
                  </a:txBody>
                  <a:tcPr marT="45725" marB="45725" marR="45725" marL="45725"/>
                </a:tc>
                <a:tc>
                  <a:txBody>
                    <a:bodyPr/>
                    <a:lstStyle/>
                    <a:p>
                      <a:pPr indent="0" lvl="0" marL="27432" marR="0" rtl="0" algn="l">
                        <a:lnSpc>
                          <a:spcPct val="100000"/>
                        </a:lnSpc>
                        <a:spcBef>
                          <a:spcPts val="0"/>
                        </a:spcBef>
                        <a:spcAft>
                          <a:spcPts val="0"/>
                        </a:spcAft>
                        <a:buClr>
                          <a:srgbClr val="000000"/>
                        </a:buClr>
                        <a:buSzPts val="800"/>
                        <a:buFont typeface="Arial"/>
                        <a:buNone/>
                      </a:pPr>
                      <a:r>
                        <a:rPr lang="en" u="none" cap="none" strike="noStrike"/>
                        <a:t>45%</a:t>
                      </a:r>
                      <a:endParaRPr/>
                    </a:p>
                    <a:p>
                      <a:pPr indent="0" lvl="0" marL="27432" marR="0" rtl="0" algn="l">
                        <a:lnSpc>
                          <a:spcPct val="100000"/>
                        </a:lnSpc>
                        <a:spcBef>
                          <a:spcPts val="0"/>
                        </a:spcBef>
                        <a:spcAft>
                          <a:spcPts val="0"/>
                        </a:spcAft>
                        <a:buClr>
                          <a:srgbClr val="000000"/>
                        </a:buClr>
                        <a:buSzPts val="800"/>
                        <a:buFont typeface="Arial"/>
                        <a:buNone/>
                      </a:pPr>
                      <a:r>
                        <a:t/>
                      </a:r>
                      <a:endParaRPr u="none" cap="none" strike="noStrike"/>
                    </a:p>
                  </a:txBody>
                  <a:tcPr marT="45725" marB="45725" marR="45725" marL="45725"/>
                </a:tc>
              </a:tr>
              <a:tr h="427250">
                <a:tc>
                  <a:txBody>
                    <a:bodyPr/>
                    <a:lstStyle/>
                    <a:p>
                      <a:pPr indent="0" lvl="0" marL="27432" marR="0" rtl="0" algn="l">
                        <a:lnSpc>
                          <a:spcPct val="100000"/>
                        </a:lnSpc>
                        <a:spcBef>
                          <a:spcPts val="0"/>
                        </a:spcBef>
                        <a:spcAft>
                          <a:spcPts val="0"/>
                        </a:spcAft>
                        <a:buClr>
                          <a:srgbClr val="000000"/>
                        </a:buClr>
                        <a:buSzPts val="800"/>
                        <a:buFont typeface="Arial"/>
                        <a:buNone/>
                      </a:pPr>
                      <a:r>
                        <a:rPr lang="en" u="none" cap="none" strike="noStrike"/>
                        <a:t>Autonomic instability</a:t>
                      </a:r>
                      <a:endParaRPr u="none" cap="none" strike="noStrike"/>
                    </a:p>
                  </a:txBody>
                  <a:tcPr marT="45725" marB="45725" marR="45725" marL="45725"/>
                </a:tc>
                <a:tc>
                  <a:txBody>
                    <a:bodyPr/>
                    <a:lstStyle/>
                    <a:p>
                      <a:pPr indent="0" lvl="0" marL="27432" marR="0" rtl="0" algn="l">
                        <a:lnSpc>
                          <a:spcPct val="100000"/>
                        </a:lnSpc>
                        <a:spcBef>
                          <a:spcPts val="0"/>
                        </a:spcBef>
                        <a:spcAft>
                          <a:spcPts val="0"/>
                        </a:spcAft>
                        <a:buClr>
                          <a:srgbClr val="000000"/>
                        </a:buClr>
                        <a:buSzPts val="800"/>
                        <a:buFont typeface="Arial"/>
                        <a:buNone/>
                      </a:pPr>
                      <a:r>
                        <a:rPr lang="en" u="none" cap="none" strike="noStrike"/>
                        <a:t>35% tachycardia</a:t>
                      </a:r>
                      <a:endParaRPr u="none" cap="none" strike="noStrike"/>
                    </a:p>
                    <a:p>
                      <a:pPr indent="0" lvl="0" marL="27432" marR="0" rtl="0" algn="l">
                        <a:lnSpc>
                          <a:spcPct val="100000"/>
                        </a:lnSpc>
                        <a:spcBef>
                          <a:spcPts val="0"/>
                        </a:spcBef>
                        <a:spcAft>
                          <a:spcPts val="0"/>
                        </a:spcAft>
                        <a:buClr>
                          <a:srgbClr val="000000"/>
                        </a:buClr>
                        <a:buSzPts val="800"/>
                        <a:buFont typeface="Arial"/>
                        <a:buNone/>
                      </a:pPr>
                      <a:r>
                        <a:rPr lang="en" u="none" cap="none" strike="noStrike"/>
                        <a:t>35% HTN</a:t>
                      </a:r>
                      <a:endParaRPr u="none" cap="none" strike="noStrike"/>
                    </a:p>
                    <a:p>
                      <a:pPr indent="0" lvl="0" marL="27432" marR="0" rtl="0" algn="l">
                        <a:lnSpc>
                          <a:spcPct val="100000"/>
                        </a:lnSpc>
                        <a:spcBef>
                          <a:spcPts val="0"/>
                        </a:spcBef>
                        <a:spcAft>
                          <a:spcPts val="0"/>
                        </a:spcAft>
                        <a:buClr>
                          <a:srgbClr val="000000"/>
                        </a:buClr>
                        <a:buSzPts val="800"/>
                        <a:buFont typeface="Arial"/>
                        <a:buNone/>
                      </a:pPr>
                      <a:r>
                        <a:rPr lang="en" u="none" cap="none" strike="noStrike"/>
                        <a:t>15% hypotension</a:t>
                      </a:r>
                      <a:endParaRPr u="none" cap="none" strike="noStrike"/>
                    </a:p>
                  </a:txBody>
                  <a:tcPr marT="45725" marB="45725" marR="45725" marL="45725"/>
                </a:tc>
              </a:tr>
              <a:tr h="427250">
                <a:tc>
                  <a:txBody>
                    <a:bodyPr/>
                    <a:lstStyle/>
                    <a:p>
                      <a:pPr indent="0" lvl="0" marL="27432" marR="0" rtl="0" algn="l">
                        <a:lnSpc>
                          <a:spcPct val="100000"/>
                        </a:lnSpc>
                        <a:spcBef>
                          <a:spcPts val="0"/>
                        </a:spcBef>
                        <a:spcAft>
                          <a:spcPts val="0"/>
                        </a:spcAft>
                        <a:buClr>
                          <a:srgbClr val="000000"/>
                        </a:buClr>
                        <a:buSzPts val="800"/>
                        <a:buFont typeface="Arial"/>
                        <a:buNone/>
                      </a:pPr>
                      <a:r>
                        <a:rPr lang="en" u="none" cap="none" strike="noStrike"/>
                        <a:t>Mental status change</a:t>
                      </a:r>
                      <a:endParaRPr u="none" cap="none" strike="noStrike"/>
                    </a:p>
                  </a:txBody>
                  <a:tcPr marT="45725" marB="45725" marR="45725" marL="45725"/>
                </a:tc>
                <a:tc>
                  <a:txBody>
                    <a:bodyPr/>
                    <a:lstStyle/>
                    <a:p>
                      <a:pPr indent="0" lvl="0" marL="27432" marR="0" rtl="0" algn="l">
                        <a:lnSpc>
                          <a:spcPct val="100000"/>
                        </a:lnSpc>
                        <a:spcBef>
                          <a:spcPts val="0"/>
                        </a:spcBef>
                        <a:spcAft>
                          <a:spcPts val="0"/>
                        </a:spcAft>
                        <a:buClr>
                          <a:srgbClr val="000000"/>
                        </a:buClr>
                        <a:buSzPts val="800"/>
                        <a:buFont typeface="Arial"/>
                        <a:buNone/>
                      </a:pPr>
                      <a:r>
                        <a:rPr lang="en" u="none" cap="none" strike="noStrike"/>
                        <a:t>5</a:t>
                      </a:r>
                      <a:r>
                        <a:rPr lang="en"/>
                        <a:t>1</a:t>
                      </a:r>
                      <a:r>
                        <a:rPr lang="en" u="none" cap="none" strike="noStrike"/>
                        <a:t>% confusion</a:t>
                      </a:r>
                      <a:endParaRPr u="none" cap="none" strike="noStrike"/>
                    </a:p>
                    <a:p>
                      <a:pPr indent="0" lvl="0" marL="27432" marR="0" rtl="0" algn="l">
                        <a:lnSpc>
                          <a:spcPct val="100000"/>
                        </a:lnSpc>
                        <a:spcBef>
                          <a:spcPts val="0"/>
                        </a:spcBef>
                        <a:spcAft>
                          <a:spcPts val="0"/>
                        </a:spcAft>
                        <a:buClr>
                          <a:srgbClr val="000000"/>
                        </a:buClr>
                        <a:buSzPts val="800"/>
                        <a:buFont typeface="Arial"/>
                        <a:buNone/>
                      </a:pPr>
                      <a:r>
                        <a:rPr lang="en" u="none" cap="none" strike="noStrike"/>
                        <a:t>50% restlessness/hyperactivity/agitation</a:t>
                      </a:r>
                      <a:endParaRPr u="none" cap="none" strike="noStrike"/>
                    </a:p>
                    <a:p>
                      <a:pPr indent="0" lvl="0" marL="27432" marR="0" rtl="0" algn="l">
                        <a:lnSpc>
                          <a:spcPct val="100000"/>
                        </a:lnSpc>
                        <a:spcBef>
                          <a:spcPts val="0"/>
                        </a:spcBef>
                        <a:spcAft>
                          <a:spcPts val="0"/>
                        </a:spcAft>
                        <a:buClr>
                          <a:srgbClr val="000000"/>
                        </a:buClr>
                        <a:buSzPts val="800"/>
                        <a:buFont typeface="Arial"/>
                        <a:buNone/>
                      </a:pPr>
                      <a:r>
                        <a:rPr lang="en" u="none" cap="none" strike="noStrike"/>
                        <a:t>29% unresponsiveness (may evolve to coma)</a:t>
                      </a:r>
                      <a:endParaRPr u="none" cap="none" strike="noStrike"/>
                    </a:p>
                  </a:txBody>
                  <a:tcPr marT="45725" marB="45725" marR="45725" marL="45725"/>
                </a:tc>
              </a:tr>
            </a:tbl>
          </a:graphicData>
        </a:graphic>
      </p:graphicFrame>
      <p:grpSp>
        <p:nvGrpSpPr>
          <p:cNvPr id="2798" name="Google Shape;2798;p226"/>
          <p:cNvGrpSpPr/>
          <p:nvPr/>
        </p:nvGrpSpPr>
        <p:grpSpPr>
          <a:xfrm>
            <a:off x="4261856" y="3321155"/>
            <a:ext cx="1057625" cy="747977"/>
            <a:chOff x="4151008" y="6530050"/>
            <a:chExt cx="1364678" cy="965132"/>
          </a:xfrm>
        </p:grpSpPr>
        <p:pic>
          <p:nvPicPr>
            <p:cNvPr descr="clipped result image" id="2799" name="Google Shape;2799;p226"/>
            <p:cNvPicPr preferRelativeResize="0"/>
            <p:nvPr/>
          </p:nvPicPr>
          <p:blipFill rotWithShape="1">
            <a:blip r:embed="rId3">
              <a:alphaModFix/>
            </a:blip>
            <a:srcRect b="0" l="0" r="0" t="0"/>
            <a:stretch/>
          </p:blipFill>
          <p:spPr>
            <a:xfrm flipH="1" rot="-774565">
              <a:off x="4840274" y="6806109"/>
              <a:ext cx="423640" cy="383134"/>
            </a:xfrm>
            <a:prstGeom prst="rect">
              <a:avLst/>
            </a:prstGeom>
            <a:noFill/>
            <a:ln>
              <a:noFill/>
            </a:ln>
          </p:spPr>
        </p:pic>
        <p:grpSp>
          <p:nvGrpSpPr>
            <p:cNvPr id="2800" name="Google Shape;2800;p226"/>
            <p:cNvGrpSpPr/>
            <p:nvPr/>
          </p:nvGrpSpPr>
          <p:grpSpPr>
            <a:xfrm>
              <a:off x="4151008" y="6530050"/>
              <a:ext cx="1364678" cy="965132"/>
              <a:chOff x="4458233" y="4884725"/>
              <a:chExt cx="1364678" cy="965132"/>
            </a:xfrm>
          </p:grpSpPr>
          <p:pic>
            <p:nvPicPr>
              <p:cNvPr descr="clipped result image" id="2801" name="Google Shape;2801;p226"/>
              <p:cNvPicPr preferRelativeResize="0"/>
              <p:nvPr/>
            </p:nvPicPr>
            <p:blipFill rotWithShape="1">
              <a:blip r:embed="rId4">
                <a:alphaModFix/>
              </a:blip>
              <a:srcRect b="0" l="0" r="0" t="-3369"/>
              <a:stretch/>
            </p:blipFill>
            <p:spPr>
              <a:xfrm rot="-366676">
                <a:off x="4504109" y="4918267"/>
                <a:ext cx="678081" cy="898047"/>
              </a:xfrm>
              <a:prstGeom prst="rect">
                <a:avLst/>
              </a:prstGeom>
              <a:noFill/>
              <a:ln>
                <a:noFill/>
              </a:ln>
            </p:spPr>
          </p:pic>
          <p:pic>
            <p:nvPicPr>
              <p:cNvPr descr="clipped result image" id="2802" name="Google Shape;2802;p226"/>
              <p:cNvPicPr preferRelativeResize="0"/>
              <p:nvPr/>
            </p:nvPicPr>
            <p:blipFill rotWithShape="1">
              <a:blip r:embed="rId5">
                <a:alphaModFix/>
              </a:blip>
              <a:srcRect b="0" l="0" r="0" t="0"/>
              <a:stretch/>
            </p:blipFill>
            <p:spPr>
              <a:xfrm rot="-347286">
                <a:off x="4852832" y="5068378"/>
                <a:ext cx="356390" cy="385761"/>
              </a:xfrm>
              <a:prstGeom prst="rect">
                <a:avLst/>
              </a:prstGeom>
              <a:noFill/>
              <a:ln>
                <a:noFill/>
              </a:ln>
            </p:spPr>
          </p:pic>
          <p:pic>
            <p:nvPicPr>
              <p:cNvPr descr="clipped result image" id="2803" name="Google Shape;2803;p226"/>
              <p:cNvPicPr preferRelativeResize="0"/>
              <p:nvPr/>
            </p:nvPicPr>
            <p:blipFill rotWithShape="1">
              <a:blip r:embed="rId6">
                <a:alphaModFix/>
              </a:blip>
              <a:srcRect b="0" l="0" r="0" t="0"/>
              <a:stretch/>
            </p:blipFill>
            <p:spPr>
              <a:xfrm>
                <a:off x="5361506" y="4950443"/>
                <a:ext cx="284791" cy="418988"/>
              </a:xfrm>
              <a:prstGeom prst="rect">
                <a:avLst/>
              </a:prstGeom>
              <a:noFill/>
              <a:ln>
                <a:noFill/>
              </a:ln>
            </p:spPr>
          </p:pic>
          <p:pic>
            <p:nvPicPr>
              <p:cNvPr descr="Resultado de imagen para up and down arrow" id="2804" name="Google Shape;2804;p226"/>
              <p:cNvPicPr preferRelativeResize="0"/>
              <p:nvPr/>
            </p:nvPicPr>
            <p:blipFill rotWithShape="1">
              <a:blip r:embed="rId7">
                <a:alphaModFix/>
              </a:blip>
              <a:srcRect b="0" l="-3770" r="3770" t="0"/>
              <a:stretch/>
            </p:blipFill>
            <p:spPr>
              <a:xfrm>
                <a:off x="5647774" y="4975621"/>
                <a:ext cx="175137" cy="418161"/>
              </a:xfrm>
              <a:prstGeom prst="rect">
                <a:avLst/>
              </a:prstGeom>
              <a:noFill/>
              <a:ln>
                <a:noFill/>
              </a:ln>
            </p:spPr>
          </p:pic>
        </p:grpSp>
      </p:grpSp>
      <p:pic>
        <p:nvPicPr>
          <p:cNvPr descr="Resultado de imagen para fire png" id="2805" name="Google Shape;2805;p226"/>
          <p:cNvPicPr preferRelativeResize="0"/>
          <p:nvPr/>
        </p:nvPicPr>
        <p:blipFill rotWithShape="1">
          <a:blip r:embed="rId8">
            <a:alphaModFix amt="68000"/>
          </a:blip>
          <a:srcRect b="0" l="0" r="0" t="0"/>
          <a:stretch/>
        </p:blipFill>
        <p:spPr>
          <a:xfrm>
            <a:off x="3183651" y="2872598"/>
            <a:ext cx="598500" cy="448547"/>
          </a:xfrm>
          <a:prstGeom prst="rect">
            <a:avLst/>
          </a:prstGeom>
          <a:noFill/>
          <a:ln>
            <a:noFill/>
          </a:ln>
        </p:spPr>
      </p:pic>
      <p:grpSp>
        <p:nvGrpSpPr>
          <p:cNvPr id="2806" name="Google Shape;2806;p226"/>
          <p:cNvGrpSpPr/>
          <p:nvPr/>
        </p:nvGrpSpPr>
        <p:grpSpPr>
          <a:xfrm>
            <a:off x="1405236" y="378800"/>
            <a:ext cx="1057614" cy="595850"/>
            <a:chOff x="3073186" y="-1700"/>
            <a:chExt cx="1057614" cy="595850"/>
          </a:xfrm>
        </p:grpSpPr>
        <p:pic>
          <p:nvPicPr>
            <p:cNvPr descr="clipped result image" id="2807" name="Google Shape;2807;p226"/>
            <p:cNvPicPr preferRelativeResize="0"/>
            <p:nvPr/>
          </p:nvPicPr>
          <p:blipFill rotWithShape="1">
            <a:blip r:embed="rId9">
              <a:alphaModFix/>
            </a:blip>
            <a:srcRect b="-7" l="0" r="0" t="23308"/>
            <a:stretch/>
          </p:blipFill>
          <p:spPr>
            <a:xfrm rot="-6543559">
              <a:off x="3825982" y="89601"/>
              <a:ext cx="257132" cy="284114"/>
            </a:xfrm>
            <a:prstGeom prst="rect">
              <a:avLst/>
            </a:prstGeom>
            <a:noFill/>
            <a:ln>
              <a:noFill/>
            </a:ln>
          </p:spPr>
        </p:pic>
        <p:pic>
          <p:nvPicPr>
            <p:cNvPr id="2808" name="Google Shape;2808;p226"/>
            <p:cNvPicPr preferRelativeResize="0"/>
            <p:nvPr/>
          </p:nvPicPr>
          <p:blipFill rotWithShape="1">
            <a:blip r:embed="rId10">
              <a:alphaModFix/>
            </a:blip>
            <a:srcRect b="0" l="0" r="0" t="0"/>
            <a:stretch/>
          </p:blipFill>
          <p:spPr>
            <a:xfrm>
              <a:off x="3073186" y="-1700"/>
              <a:ext cx="734398" cy="595850"/>
            </a:xfrm>
            <a:prstGeom prst="rect">
              <a:avLst/>
            </a:prstGeom>
            <a:noFill/>
            <a:ln>
              <a:noFill/>
            </a:ln>
          </p:spPr>
        </p:pic>
      </p:grpSp>
      <p:sp>
        <p:nvSpPr>
          <p:cNvPr id="2809" name="Google Shape;2809;p226"/>
          <p:cNvSpPr txBox="1"/>
          <p:nvPr/>
        </p:nvSpPr>
        <p:spPr>
          <a:xfrm>
            <a:off x="8376700" y="13250"/>
            <a:ext cx="778200" cy="21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lang="en"/>
              <a:t>1 of 7</a:t>
            </a:r>
            <a:endParaRPr i="0" u="none" cap="none" strike="noStrike">
              <a:solidFill>
                <a:srgbClr val="000000"/>
              </a:solidFill>
            </a:endParaRPr>
          </a:p>
        </p:txBody>
      </p:sp>
      <p:sp>
        <p:nvSpPr>
          <p:cNvPr id="2810" name="Google Shape;2810;p226"/>
          <p:cNvSpPr/>
          <p:nvPr/>
        </p:nvSpPr>
        <p:spPr>
          <a:xfrm>
            <a:off x="2829875" y="2655400"/>
            <a:ext cx="867600" cy="2127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1" name="Google Shape;2811;p226"/>
          <p:cNvSpPr/>
          <p:nvPr/>
        </p:nvSpPr>
        <p:spPr>
          <a:xfrm>
            <a:off x="2829875" y="4147675"/>
            <a:ext cx="353700" cy="2127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5" name="Shape 2815"/>
        <p:cNvGrpSpPr/>
        <p:nvPr/>
      </p:nvGrpSpPr>
      <p:grpSpPr>
        <a:xfrm>
          <a:off x="0" y="0"/>
          <a:ext cx="0" cy="0"/>
          <a:chOff x="0" y="0"/>
          <a:chExt cx="0" cy="0"/>
        </a:xfrm>
      </p:grpSpPr>
      <p:graphicFrame>
        <p:nvGraphicFramePr>
          <p:cNvPr id="2816" name="Google Shape;2816;p227"/>
          <p:cNvGraphicFramePr/>
          <p:nvPr/>
        </p:nvGraphicFramePr>
        <p:xfrm>
          <a:off x="1101450" y="336975"/>
          <a:ext cx="3000000" cy="3000000"/>
        </p:xfrm>
        <a:graphic>
          <a:graphicData uri="http://schemas.openxmlformats.org/drawingml/2006/table">
            <a:tbl>
              <a:tblPr>
                <a:noFill/>
                <a:tableStyleId>{9CA66A64-FEFE-46EB-AED5-2A8D51E14325}</a:tableStyleId>
              </a:tblPr>
              <a:tblGrid>
                <a:gridCol w="1670950"/>
                <a:gridCol w="5451350"/>
              </a:tblGrid>
              <a:tr h="213625">
                <a:tc>
                  <a:txBody>
                    <a:bodyPr/>
                    <a:lstStyle/>
                    <a:p>
                      <a:pPr indent="0" lvl="0" marL="27432" marR="0" rtl="0" algn="l">
                        <a:lnSpc>
                          <a:spcPct val="100000"/>
                        </a:lnSpc>
                        <a:spcBef>
                          <a:spcPts val="0"/>
                        </a:spcBef>
                        <a:spcAft>
                          <a:spcPts val="0"/>
                        </a:spcAft>
                        <a:buClr>
                          <a:srgbClr val="000000"/>
                        </a:buClr>
                        <a:buSzPts val="800"/>
                        <a:buFont typeface="Arial"/>
                        <a:buNone/>
                      </a:pPr>
                      <a:r>
                        <a:t/>
                      </a:r>
                      <a:endParaRPr b="1" u="none" cap="none" strike="noStrike"/>
                    </a:p>
                  </a:txBody>
                  <a:tcPr marT="45725" marB="45725" marR="45725" marL="45725">
                    <a:solidFill>
                      <a:srgbClr val="FFEEE1"/>
                    </a:solidFill>
                  </a:tcPr>
                </a:tc>
                <a:tc>
                  <a:txBody>
                    <a:bodyPr/>
                    <a:lstStyle/>
                    <a:p>
                      <a:pPr indent="0" lvl="0" marL="27432" marR="0" rtl="0" algn="l">
                        <a:lnSpc>
                          <a:spcPct val="100000"/>
                        </a:lnSpc>
                        <a:spcBef>
                          <a:spcPts val="0"/>
                        </a:spcBef>
                        <a:spcAft>
                          <a:spcPts val="0"/>
                        </a:spcAft>
                        <a:buClr>
                          <a:srgbClr val="000000"/>
                        </a:buClr>
                        <a:buSzPts val="900"/>
                        <a:buFont typeface="Arial"/>
                        <a:buNone/>
                      </a:pPr>
                      <a:r>
                        <a:t/>
                      </a:r>
                      <a:endParaRPr b="1"/>
                    </a:p>
                    <a:p>
                      <a:pPr indent="0" lvl="0" marL="27432" marR="0" rtl="0" algn="l">
                        <a:lnSpc>
                          <a:spcPct val="100000"/>
                        </a:lnSpc>
                        <a:spcBef>
                          <a:spcPts val="0"/>
                        </a:spcBef>
                        <a:spcAft>
                          <a:spcPts val="0"/>
                        </a:spcAft>
                        <a:buClr>
                          <a:srgbClr val="000000"/>
                        </a:buClr>
                        <a:buSzPts val="900"/>
                        <a:buFont typeface="Arial"/>
                        <a:buNone/>
                      </a:pPr>
                      <a:r>
                        <a:rPr b="1" lang="en" sz="1800" u="none" cap="none" strike="noStrike"/>
                        <a:t>Serotonin Syndrome</a:t>
                      </a:r>
                      <a:endParaRPr b="1" sz="1800" u="none" cap="none" strike="noStrike"/>
                    </a:p>
                    <a:p>
                      <a:pPr indent="0" lvl="0" marL="0" marR="0" rtl="0" algn="l">
                        <a:lnSpc>
                          <a:spcPct val="100000"/>
                        </a:lnSpc>
                        <a:spcBef>
                          <a:spcPts val="0"/>
                        </a:spcBef>
                        <a:spcAft>
                          <a:spcPts val="0"/>
                        </a:spcAft>
                        <a:buClr>
                          <a:srgbClr val="000000"/>
                        </a:buClr>
                        <a:buSzPts val="900"/>
                        <a:buFont typeface="Arial"/>
                        <a:buNone/>
                      </a:pPr>
                      <a:r>
                        <a:t/>
                      </a:r>
                      <a:endParaRPr b="1"/>
                    </a:p>
                  </a:txBody>
                  <a:tcPr marT="45725" marB="45725" marR="45725" marL="45725">
                    <a:solidFill>
                      <a:srgbClr val="FFEEE1"/>
                    </a:solidFill>
                  </a:tcPr>
                </a:tc>
              </a:tr>
              <a:tr h="313325">
                <a:tc>
                  <a:txBody>
                    <a:bodyPr/>
                    <a:lstStyle/>
                    <a:p>
                      <a:pPr indent="0" lvl="0" marL="27432" marR="0" rtl="0" algn="l">
                        <a:lnSpc>
                          <a:spcPct val="100000"/>
                        </a:lnSpc>
                        <a:spcBef>
                          <a:spcPts val="0"/>
                        </a:spcBef>
                        <a:spcAft>
                          <a:spcPts val="0"/>
                        </a:spcAft>
                        <a:buClr>
                          <a:srgbClr val="000000"/>
                        </a:buClr>
                        <a:buSzPts val="800"/>
                        <a:buFont typeface="Arial"/>
                        <a:buNone/>
                      </a:pPr>
                      <a:r>
                        <a:rPr lang="en" u="none" cap="none" strike="noStrike"/>
                        <a:t>Mechanism</a:t>
                      </a:r>
                      <a:endParaRPr u="none" cap="none" strike="noStrike"/>
                    </a:p>
                  </a:txBody>
                  <a:tcPr marT="45725" marB="45725" marR="45725" marL="45725"/>
                </a:tc>
                <a:tc>
                  <a:txBody>
                    <a:bodyPr/>
                    <a:lstStyle/>
                    <a:p>
                      <a:pPr indent="0" lvl="0" marL="27432" marR="0" rtl="0" algn="l">
                        <a:lnSpc>
                          <a:spcPct val="100000"/>
                        </a:lnSpc>
                        <a:spcBef>
                          <a:spcPts val="0"/>
                        </a:spcBef>
                        <a:spcAft>
                          <a:spcPts val="0"/>
                        </a:spcAft>
                        <a:buClr>
                          <a:srgbClr val="000000"/>
                        </a:buClr>
                        <a:buSzPts val="800"/>
                        <a:buFont typeface="Arial"/>
                        <a:buNone/>
                      </a:pPr>
                      <a:r>
                        <a:rPr lang="en" u="none" cap="none" strike="noStrike"/>
                        <a:t>Serotonin (5-HT) overload in the brain stem</a:t>
                      </a:r>
                      <a:endParaRPr u="none" cap="none" strike="noStrike"/>
                    </a:p>
                  </a:txBody>
                  <a:tcPr marT="45725" marB="45725" marR="45725" marL="45725"/>
                </a:tc>
              </a:tr>
              <a:tr h="313325">
                <a:tc>
                  <a:txBody>
                    <a:bodyPr/>
                    <a:lstStyle/>
                    <a:p>
                      <a:pPr indent="0" lvl="0" marL="27432" marR="0" rtl="0" algn="l">
                        <a:lnSpc>
                          <a:spcPct val="100000"/>
                        </a:lnSpc>
                        <a:spcBef>
                          <a:spcPts val="0"/>
                        </a:spcBef>
                        <a:spcAft>
                          <a:spcPts val="0"/>
                        </a:spcAft>
                        <a:buClr>
                          <a:srgbClr val="000000"/>
                        </a:buClr>
                        <a:buSzPts val="800"/>
                        <a:buFont typeface="Arial"/>
                        <a:buNone/>
                      </a:pPr>
                      <a:r>
                        <a:rPr lang="en" u="none" cap="none" strike="noStrike"/>
                        <a:t>Usual onset</a:t>
                      </a:r>
                      <a:endParaRPr u="none" cap="none" strike="noStrike"/>
                    </a:p>
                  </a:txBody>
                  <a:tcPr marT="45725" marB="45725" marR="45725" marL="45725"/>
                </a:tc>
                <a:tc>
                  <a:txBody>
                    <a:bodyPr/>
                    <a:lstStyle/>
                    <a:p>
                      <a:pPr indent="0" lvl="0" marL="27432" marR="0" rtl="0" algn="l">
                        <a:lnSpc>
                          <a:spcPct val="100000"/>
                        </a:lnSpc>
                        <a:spcBef>
                          <a:spcPts val="0"/>
                        </a:spcBef>
                        <a:spcAft>
                          <a:spcPts val="0"/>
                        </a:spcAft>
                        <a:buClr>
                          <a:srgbClr val="000000"/>
                        </a:buClr>
                        <a:buSzPts val="800"/>
                        <a:buFont typeface="Arial"/>
                        <a:buNone/>
                      </a:pPr>
                      <a:r>
                        <a:rPr lang="en" u="none" cap="none" strike="noStrike"/>
                        <a:t>Within 24 hours of combining antidepressants (or other serotonergics)</a:t>
                      </a:r>
                      <a:endParaRPr u="none" cap="none" strike="noStrike"/>
                    </a:p>
                  </a:txBody>
                  <a:tcPr marT="45725" marB="45725" marR="45725" marL="45725"/>
                </a:tc>
              </a:tr>
              <a:tr h="541175">
                <a:tc>
                  <a:txBody>
                    <a:bodyPr/>
                    <a:lstStyle/>
                    <a:p>
                      <a:pPr indent="0" lvl="0" marL="27432" marR="0" rtl="0" algn="l">
                        <a:lnSpc>
                          <a:spcPct val="100000"/>
                        </a:lnSpc>
                        <a:spcBef>
                          <a:spcPts val="0"/>
                        </a:spcBef>
                        <a:spcAft>
                          <a:spcPts val="0"/>
                        </a:spcAft>
                        <a:buClr>
                          <a:srgbClr val="000000"/>
                        </a:buClr>
                        <a:buSzPts val="800"/>
                        <a:buFont typeface="Arial"/>
                        <a:buNone/>
                      </a:pPr>
                      <a:r>
                        <a:rPr lang="en" u="none" cap="none" strike="noStrike"/>
                        <a:t>Cardinal features</a:t>
                      </a:r>
                      <a:endParaRPr u="none" cap="none" strike="noStrike"/>
                    </a:p>
                  </a:txBody>
                  <a:tcPr marT="45725" marB="45725" marR="45725" marL="45725"/>
                </a:tc>
                <a:tc>
                  <a:txBody>
                    <a:bodyPr/>
                    <a:lstStyle/>
                    <a:p>
                      <a:pPr indent="0" lvl="0" marL="27432" marR="0" rtl="0" algn="l">
                        <a:lnSpc>
                          <a:spcPct val="100000"/>
                        </a:lnSpc>
                        <a:spcBef>
                          <a:spcPts val="0"/>
                        </a:spcBef>
                        <a:spcAft>
                          <a:spcPts val="0"/>
                        </a:spcAft>
                        <a:buClr>
                          <a:srgbClr val="000000"/>
                        </a:buClr>
                        <a:buSzPts val="800"/>
                        <a:buFont typeface="Arial"/>
                        <a:buNone/>
                      </a:pPr>
                      <a:r>
                        <a:rPr lang="en" u="none" cap="none" strike="noStrike"/>
                        <a:t>Myoclonic jerks               &gt; 50%</a:t>
                      </a:r>
                      <a:endParaRPr u="none" cap="none" strike="noStrike"/>
                    </a:p>
                    <a:p>
                      <a:pPr indent="0" lvl="0" marL="27432" marR="0" rtl="0" algn="l">
                        <a:lnSpc>
                          <a:spcPct val="100000"/>
                        </a:lnSpc>
                        <a:spcBef>
                          <a:spcPts val="0"/>
                        </a:spcBef>
                        <a:spcAft>
                          <a:spcPts val="0"/>
                        </a:spcAft>
                        <a:buClr>
                          <a:srgbClr val="000000"/>
                        </a:buClr>
                        <a:buSzPts val="800"/>
                        <a:buFont typeface="Arial"/>
                        <a:buNone/>
                      </a:pPr>
                      <a:r>
                        <a:rPr lang="en" u="none" cap="none" strike="noStrike"/>
                        <a:t>Hyperreflexia                  &gt; 50%</a:t>
                      </a:r>
                      <a:endParaRPr u="none" cap="none" strike="noStrike"/>
                    </a:p>
                    <a:p>
                      <a:pPr indent="0" lvl="0" marL="27432" marR="0" rtl="0" algn="l">
                        <a:lnSpc>
                          <a:spcPct val="100000"/>
                        </a:lnSpc>
                        <a:spcBef>
                          <a:spcPts val="0"/>
                        </a:spcBef>
                        <a:spcAft>
                          <a:spcPts val="0"/>
                        </a:spcAft>
                        <a:buClr>
                          <a:srgbClr val="000000"/>
                        </a:buClr>
                        <a:buSzPts val="800"/>
                        <a:buFont typeface="Arial"/>
                        <a:buNone/>
                      </a:pPr>
                      <a:r>
                        <a:rPr lang="en" u="none" cap="none" strike="noStrike"/>
                        <a:t>Mental status changes   &gt; 50%</a:t>
                      </a:r>
                      <a:endParaRPr u="none" cap="none" strike="noStrike"/>
                    </a:p>
                    <a:p>
                      <a:pPr indent="0" lvl="0" marL="27432" marR="0" rtl="0" algn="l">
                        <a:lnSpc>
                          <a:spcPct val="100000"/>
                        </a:lnSpc>
                        <a:spcBef>
                          <a:spcPts val="0"/>
                        </a:spcBef>
                        <a:spcAft>
                          <a:spcPts val="0"/>
                        </a:spcAft>
                        <a:buClr>
                          <a:srgbClr val="000000"/>
                        </a:buClr>
                        <a:buSzPts val="800"/>
                        <a:buFont typeface="Arial"/>
                        <a:buNone/>
                      </a:pPr>
                      <a:r>
                        <a:rPr lang="en" u="none" cap="none" strike="noStrike"/>
                        <a:t>Shivering                        &gt; 50%</a:t>
                      </a:r>
                      <a:endParaRPr u="none" cap="none" strike="noStrike"/>
                    </a:p>
                  </a:txBody>
                  <a:tcPr marT="45725" marB="45725" marR="45725" marL="45725"/>
                </a:tc>
              </a:tr>
              <a:tr h="199375">
                <a:tc>
                  <a:txBody>
                    <a:bodyPr/>
                    <a:lstStyle/>
                    <a:p>
                      <a:pPr indent="0" lvl="0" marL="27432" marR="0" rtl="0" algn="l">
                        <a:lnSpc>
                          <a:spcPct val="100000"/>
                        </a:lnSpc>
                        <a:spcBef>
                          <a:spcPts val="0"/>
                        </a:spcBef>
                        <a:spcAft>
                          <a:spcPts val="0"/>
                        </a:spcAft>
                        <a:buClr>
                          <a:srgbClr val="000000"/>
                        </a:buClr>
                        <a:buSzPts val="800"/>
                        <a:buFont typeface="Arial"/>
                        <a:buNone/>
                      </a:pPr>
                      <a:r>
                        <a:rPr lang="en" u="none" cap="none" strike="noStrike"/>
                        <a:t>Fever</a:t>
                      </a:r>
                      <a:endParaRPr u="none" cap="none" strike="noStrike"/>
                    </a:p>
                  </a:txBody>
                  <a:tcPr marT="45725" marB="45725" marR="45725" marL="45725"/>
                </a:tc>
                <a:tc>
                  <a:txBody>
                    <a:bodyPr/>
                    <a:lstStyle/>
                    <a:p>
                      <a:pPr indent="0" lvl="0" marL="27432" marR="0" rtl="0" algn="l">
                        <a:lnSpc>
                          <a:spcPct val="100000"/>
                        </a:lnSpc>
                        <a:spcBef>
                          <a:spcPts val="0"/>
                        </a:spcBef>
                        <a:spcAft>
                          <a:spcPts val="0"/>
                        </a:spcAft>
                        <a:buClr>
                          <a:srgbClr val="000000"/>
                        </a:buClr>
                        <a:buSzPts val="800"/>
                        <a:buFont typeface="Arial"/>
                        <a:buNone/>
                      </a:pPr>
                      <a:r>
                        <a:rPr lang="en" u="none" cap="none" strike="noStrike"/>
                        <a:t>45%</a:t>
                      </a:r>
                      <a:endParaRPr/>
                    </a:p>
                    <a:p>
                      <a:pPr indent="0" lvl="0" marL="27432" marR="0" rtl="0" algn="l">
                        <a:lnSpc>
                          <a:spcPct val="100000"/>
                        </a:lnSpc>
                        <a:spcBef>
                          <a:spcPts val="0"/>
                        </a:spcBef>
                        <a:spcAft>
                          <a:spcPts val="0"/>
                        </a:spcAft>
                        <a:buClr>
                          <a:srgbClr val="000000"/>
                        </a:buClr>
                        <a:buSzPts val="800"/>
                        <a:buFont typeface="Arial"/>
                        <a:buNone/>
                      </a:pPr>
                      <a:r>
                        <a:t/>
                      </a:r>
                      <a:endParaRPr u="none" cap="none" strike="noStrike"/>
                    </a:p>
                  </a:txBody>
                  <a:tcPr marT="45725" marB="45725" marR="45725" marL="45725"/>
                </a:tc>
              </a:tr>
              <a:tr h="427250">
                <a:tc>
                  <a:txBody>
                    <a:bodyPr/>
                    <a:lstStyle/>
                    <a:p>
                      <a:pPr indent="0" lvl="0" marL="27432" marR="0" rtl="0" algn="l">
                        <a:lnSpc>
                          <a:spcPct val="100000"/>
                        </a:lnSpc>
                        <a:spcBef>
                          <a:spcPts val="0"/>
                        </a:spcBef>
                        <a:spcAft>
                          <a:spcPts val="0"/>
                        </a:spcAft>
                        <a:buClr>
                          <a:srgbClr val="000000"/>
                        </a:buClr>
                        <a:buSzPts val="800"/>
                        <a:buFont typeface="Arial"/>
                        <a:buNone/>
                      </a:pPr>
                      <a:r>
                        <a:rPr lang="en" u="none" cap="none" strike="noStrike"/>
                        <a:t>Autonomic instability</a:t>
                      </a:r>
                      <a:endParaRPr u="none" cap="none" strike="noStrike"/>
                    </a:p>
                  </a:txBody>
                  <a:tcPr marT="45725" marB="45725" marR="45725" marL="45725"/>
                </a:tc>
                <a:tc>
                  <a:txBody>
                    <a:bodyPr/>
                    <a:lstStyle/>
                    <a:p>
                      <a:pPr indent="0" lvl="0" marL="27432" marR="0" rtl="0" algn="l">
                        <a:lnSpc>
                          <a:spcPct val="100000"/>
                        </a:lnSpc>
                        <a:spcBef>
                          <a:spcPts val="0"/>
                        </a:spcBef>
                        <a:spcAft>
                          <a:spcPts val="0"/>
                        </a:spcAft>
                        <a:buClr>
                          <a:srgbClr val="000000"/>
                        </a:buClr>
                        <a:buSzPts val="800"/>
                        <a:buFont typeface="Arial"/>
                        <a:buNone/>
                      </a:pPr>
                      <a:r>
                        <a:rPr lang="en" u="none" cap="none" strike="noStrike"/>
                        <a:t>35% tachycardia</a:t>
                      </a:r>
                      <a:endParaRPr u="none" cap="none" strike="noStrike"/>
                    </a:p>
                    <a:p>
                      <a:pPr indent="0" lvl="0" marL="27432" marR="0" rtl="0" algn="l">
                        <a:lnSpc>
                          <a:spcPct val="100000"/>
                        </a:lnSpc>
                        <a:spcBef>
                          <a:spcPts val="0"/>
                        </a:spcBef>
                        <a:spcAft>
                          <a:spcPts val="0"/>
                        </a:spcAft>
                        <a:buClr>
                          <a:srgbClr val="000000"/>
                        </a:buClr>
                        <a:buSzPts val="800"/>
                        <a:buFont typeface="Arial"/>
                        <a:buNone/>
                      </a:pPr>
                      <a:r>
                        <a:rPr lang="en" u="none" cap="none" strike="noStrike"/>
                        <a:t>35% HTN</a:t>
                      </a:r>
                      <a:endParaRPr u="none" cap="none" strike="noStrike"/>
                    </a:p>
                    <a:p>
                      <a:pPr indent="0" lvl="0" marL="27432" marR="0" rtl="0" algn="l">
                        <a:lnSpc>
                          <a:spcPct val="100000"/>
                        </a:lnSpc>
                        <a:spcBef>
                          <a:spcPts val="0"/>
                        </a:spcBef>
                        <a:spcAft>
                          <a:spcPts val="0"/>
                        </a:spcAft>
                        <a:buClr>
                          <a:srgbClr val="000000"/>
                        </a:buClr>
                        <a:buSzPts val="800"/>
                        <a:buFont typeface="Arial"/>
                        <a:buNone/>
                      </a:pPr>
                      <a:r>
                        <a:rPr lang="en" u="none" cap="none" strike="noStrike"/>
                        <a:t>15% hypotension</a:t>
                      </a:r>
                      <a:endParaRPr u="none" cap="none" strike="noStrike"/>
                    </a:p>
                  </a:txBody>
                  <a:tcPr marT="45725" marB="45725" marR="45725" marL="45725"/>
                </a:tc>
              </a:tr>
              <a:tr h="427250">
                <a:tc>
                  <a:txBody>
                    <a:bodyPr/>
                    <a:lstStyle/>
                    <a:p>
                      <a:pPr indent="0" lvl="0" marL="27432" marR="0" rtl="0" algn="l">
                        <a:lnSpc>
                          <a:spcPct val="100000"/>
                        </a:lnSpc>
                        <a:spcBef>
                          <a:spcPts val="0"/>
                        </a:spcBef>
                        <a:spcAft>
                          <a:spcPts val="0"/>
                        </a:spcAft>
                        <a:buClr>
                          <a:srgbClr val="000000"/>
                        </a:buClr>
                        <a:buSzPts val="800"/>
                        <a:buFont typeface="Arial"/>
                        <a:buNone/>
                      </a:pPr>
                      <a:r>
                        <a:rPr lang="en" u="none" cap="none" strike="noStrike"/>
                        <a:t>Mental status change</a:t>
                      </a:r>
                      <a:endParaRPr u="none" cap="none" strike="noStrike"/>
                    </a:p>
                  </a:txBody>
                  <a:tcPr marT="45725" marB="45725" marR="45725" marL="45725"/>
                </a:tc>
                <a:tc>
                  <a:txBody>
                    <a:bodyPr/>
                    <a:lstStyle/>
                    <a:p>
                      <a:pPr indent="0" lvl="0" marL="27432" marR="0" rtl="0" algn="l">
                        <a:lnSpc>
                          <a:spcPct val="100000"/>
                        </a:lnSpc>
                        <a:spcBef>
                          <a:spcPts val="0"/>
                        </a:spcBef>
                        <a:spcAft>
                          <a:spcPts val="0"/>
                        </a:spcAft>
                        <a:buClr>
                          <a:srgbClr val="000000"/>
                        </a:buClr>
                        <a:buSzPts val="800"/>
                        <a:buFont typeface="Arial"/>
                        <a:buNone/>
                      </a:pPr>
                      <a:r>
                        <a:rPr lang="en" u="none" cap="none" strike="noStrike"/>
                        <a:t>5</a:t>
                      </a:r>
                      <a:r>
                        <a:rPr lang="en"/>
                        <a:t>1</a:t>
                      </a:r>
                      <a:r>
                        <a:rPr lang="en" u="none" cap="none" strike="noStrike"/>
                        <a:t>% confusion</a:t>
                      </a:r>
                      <a:endParaRPr u="none" cap="none" strike="noStrike"/>
                    </a:p>
                    <a:p>
                      <a:pPr indent="0" lvl="0" marL="27432" marR="0" rtl="0" algn="l">
                        <a:lnSpc>
                          <a:spcPct val="100000"/>
                        </a:lnSpc>
                        <a:spcBef>
                          <a:spcPts val="0"/>
                        </a:spcBef>
                        <a:spcAft>
                          <a:spcPts val="0"/>
                        </a:spcAft>
                        <a:buClr>
                          <a:srgbClr val="000000"/>
                        </a:buClr>
                        <a:buSzPts val="800"/>
                        <a:buFont typeface="Arial"/>
                        <a:buNone/>
                      </a:pPr>
                      <a:r>
                        <a:rPr lang="en" u="none" cap="none" strike="noStrike"/>
                        <a:t>50% restlessness/hyperactivity/agitation</a:t>
                      </a:r>
                      <a:endParaRPr u="none" cap="none" strike="noStrike"/>
                    </a:p>
                    <a:p>
                      <a:pPr indent="0" lvl="0" marL="27432" marR="0" rtl="0" algn="l">
                        <a:lnSpc>
                          <a:spcPct val="100000"/>
                        </a:lnSpc>
                        <a:spcBef>
                          <a:spcPts val="0"/>
                        </a:spcBef>
                        <a:spcAft>
                          <a:spcPts val="0"/>
                        </a:spcAft>
                        <a:buClr>
                          <a:srgbClr val="000000"/>
                        </a:buClr>
                        <a:buSzPts val="800"/>
                        <a:buFont typeface="Arial"/>
                        <a:buNone/>
                      </a:pPr>
                      <a:r>
                        <a:rPr lang="en" u="none" cap="none" strike="noStrike"/>
                        <a:t>29% unresponsiveness (may evolve to coma)</a:t>
                      </a:r>
                      <a:endParaRPr u="none" cap="none" strike="noStrike"/>
                    </a:p>
                  </a:txBody>
                  <a:tcPr marT="45725" marB="45725" marR="45725" marL="45725"/>
                </a:tc>
              </a:tr>
            </a:tbl>
          </a:graphicData>
        </a:graphic>
      </p:graphicFrame>
      <p:grpSp>
        <p:nvGrpSpPr>
          <p:cNvPr id="2817" name="Google Shape;2817;p227"/>
          <p:cNvGrpSpPr/>
          <p:nvPr/>
        </p:nvGrpSpPr>
        <p:grpSpPr>
          <a:xfrm>
            <a:off x="4261856" y="3321155"/>
            <a:ext cx="1057625" cy="747977"/>
            <a:chOff x="4151008" y="6530050"/>
            <a:chExt cx="1364678" cy="965132"/>
          </a:xfrm>
        </p:grpSpPr>
        <p:pic>
          <p:nvPicPr>
            <p:cNvPr descr="clipped result image" id="2818" name="Google Shape;2818;p227"/>
            <p:cNvPicPr preferRelativeResize="0"/>
            <p:nvPr/>
          </p:nvPicPr>
          <p:blipFill rotWithShape="1">
            <a:blip r:embed="rId3">
              <a:alphaModFix/>
            </a:blip>
            <a:srcRect b="0" l="0" r="0" t="0"/>
            <a:stretch/>
          </p:blipFill>
          <p:spPr>
            <a:xfrm flipH="1" rot="-774565">
              <a:off x="4840274" y="6806109"/>
              <a:ext cx="423640" cy="383134"/>
            </a:xfrm>
            <a:prstGeom prst="rect">
              <a:avLst/>
            </a:prstGeom>
            <a:noFill/>
            <a:ln>
              <a:noFill/>
            </a:ln>
          </p:spPr>
        </p:pic>
        <p:grpSp>
          <p:nvGrpSpPr>
            <p:cNvPr id="2819" name="Google Shape;2819;p227"/>
            <p:cNvGrpSpPr/>
            <p:nvPr/>
          </p:nvGrpSpPr>
          <p:grpSpPr>
            <a:xfrm>
              <a:off x="4151008" y="6530050"/>
              <a:ext cx="1364678" cy="965132"/>
              <a:chOff x="4458233" y="4884725"/>
              <a:chExt cx="1364678" cy="965132"/>
            </a:xfrm>
          </p:grpSpPr>
          <p:pic>
            <p:nvPicPr>
              <p:cNvPr descr="clipped result image" id="2820" name="Google Shape;2820;p227"/>
              <p:cNvPicPr preferRelativeResize="0"/>
              <p:nvPr/>
            </p:nvPicPr>
            <p:blipFill rotWithShape="1">
              <a:blip r:embed="rId4">
                <a:alphaModFix/>
              </a:blip>
              <a:srcRect b="0" l="0" r="0" t="-3369"/>
              <a:stretch/>
            </p:blipFill>
            <p:spPr>
              <a:xfrm rot="-366676">
                <a:off x="4504109" y="4918267"/>
                <a:ext cx="678081" cy="898047"/>
              </a:xfrm>
              <a:prstGeom prst="rect">
                <a:avLst/>
              </a:prstGeom>
              <a:noFill/>
              <a:ln>
                <a:noFill/>
              </a:ln>
            </p:spPr>
          </p:pic>
          <p:pic>
            <p:nvPicPr>
              <p:cNvPr descr="clipped result image" id="2821" name="Google Shape;2821;p227"/>
              <p:cNvPicPr preferRelativeResize="0"/>
              <p:nvPr/>
            </p:nvPicPr>
            <p:blipFill rotWithShape="1">
              <a:blip r:embed="rId5">
                <a:alphaModFix/>
              </a:blip>
              <a:srcRect b="0" l="0" r="0" t="0"/>
              <a:stretch/>
            </p:blipFill>
            <p:spPr>
              <a:xfrm rot="-347286">
                <a:off x="4852832" y="5068378"/>
                <a:ext cx="356390" cy="385761"/>
              </a:xfrm>
              <a:prstGeom prst="rect">
                <a:avLst/>
              </a:prstGeom>
              <a:noFill/>
              <a:ln>
                <a:noFill/>
              </a:ln>
            </p:spPr>
          </p:pic>
          <p:pic>
            <p:nvPicPr>
              <p:cNvPr descr="clipped result image" id="2822" name="Google Shape;2822;p227"/>
              <p:cNvPicPr preferRelativeResize="0"/>
              <p:nvPr/>
            </p:nvPicPr>
            <p:blipFill rotWithShape="1">
              <a:blip r:embed="rId6">
                <a:alphaModFix/>
              </a:blip>
              <a:srcRect b="0" l="0" r="0" t="0"/>
              <a:stretch/>
            </p:blipFill>
            <p:spPr>
              <a:xfrm>
                <a:off x="5361506" y="4950443"/>
                <a:ext cx="284791" cy="418988"/>
              </a:xfrm>
              <a:prstGeom prst="rect">
                <a:avLst/>
              </a:prstGeom>
              <a:noFill/>
              <a:ln>
                <a:noFill/>
              </a:ln>
            </p:spPr>
          </p:pic>
          <p:pic>
            <p:nvPicPr>
              <p:cNvPr descr="Resultado de imagen para up and down arrow" id="2823" name="Google Shape;2823;p227"/>
              <p:cNvPicPr preferRelativeResize="0"/>
              <p:nvPr/>
            </p:nvPicPr>
            <p:blipFill rotWithShape="1">
              <a:blip r:embed="rId7">
                <a:alphaModFix/>
              </a:blip>
              <a:srcRect b="0" l="-3770" r="3770" t="0"/>
              <a:stretch/>
            </p:blipFill>
            <p:spPr>
              <a:xfrm>
                <a:off x="5647774" y="4975621"/>
                <a:ext cx="175137" cy="418161"/>
              </a:xfrm>
              <a:prstGeom prst="rect">
                <a:avLst/>
              </a:prstGeom>
              <a:noFill/>
              <a:ln>
                <a:noFill/>
              </a:ln>
            </p:spPr>
          </p:pic>
        </p:grpSp>
      </p:grpSp>
      <p:pic>
        <p:nvPicPr>
          <p:cNvPr descr="Resultado de imagen para fire png" id="2824" name="Google Shape;2824;p227"/>
          <p:cNvPicPr preferRelativeResize="0"/>
          <p:nvPr/>
        </p:nvPicPr>
        <p:blipFill rotWithShape="1">
          <a:blip r:embed="rId8">
            <a:alphaModFix amt="68000"/>
          </a:blip>
          <a:srcRect b="0" l="0" r="0" t="0"/>
          <a:stretch/>
        </p:blipFill>
        <p:spPr>
          <a:xfrm>
            <a:off x="3183651" y="2872598"/>
            <a:ext cx="598500" cy="448547"/>
          </a:xfrm>
          <a:prstGeom prst="rect">
            <a:avLst/>
          </a:prstGeom>
          <a:noFill/>
          <a:ln>
            <a:noFill/>
          </a:ln>
        </p:spPr>
      </p:pic>
      <p:grpSp>
        <p:nvGrpSpPr>
          <p:cNvPr id="2825" name="Google Shape;2825;p227"/>
          <p:cNvGrpSpPr/>
          <p:nvPr/>
        </p:nvGrpSpPr>
        <p:grpSpPr>
          <a:xfrm>
            <a:off x="1405236" y="378800"/>
            <a:ext cx="1057614" cy="595850"/>
            <a:chOff x="3073186" y="-1700"/>
            <a:chExt cx="1057614" cy="595850"/>
          </a:xfrm>
        </p:grpSpPr>
        <p:pic>
          <p:nvPicPr>
            <p:cNvPr descr="clipped result image" id="2826" name="Google Shape;2826;p227"/>
            <p:cNvPicPr preferRelativeResize="0"/>
            <p:nvPr/>
          </p:nvPicPr>
          <p:blipFill rotWithShape="1">
            <a:blip r:embed="rId9">
              <a:alphaModFix/>
            </a:blip>
            <a:srcRect b="-7" l="0" r="0" t="23308"/>
            <a:stretch/>
          </p:blipFill>
          <p:spPr>
            <a:xfrm rot="-6543559">
              <a:off x="3825982" y="89601"/>
              <a:ext cx="257132" cy="284114"/>
            </a:xfrm>
            <a:prstGeom prst="rect">
              <a:avLst/>
            </a:prstGeom>
            <a:noFill/>
            <a:ln>
              <a:noFill/>
            </a:ln>
          </p:spPr>
        </p:pic>
        <p:pic>
          <p:nvPicPr>
            <p:cNvPr id="2827" name="Google Shape;2827;p227"/>
            <p:cNvPicPr preferRelativeResize="0"/>
            <p:nvPr/>
          </p:nvPicPr>
          <p:blipFill rotWithShape="1">
            <a:blip r:embed="rId10">
              <a:alphaModFix/>
            </a:blip>
            <a:srcRect b="0" l="0" r="0" t="0"/>
            <a:stretch/>
          </p:blipFill>
          <p:spPr>
            <a:xfrm>
              <a:off x="3073186" y="-1700"/>
              <a:ext cx="734398" cy="595850"/>
            </a:xfrm>
            <a:prstGeom prst="rect">
              <a:avLst/>
            </a:prstGeom>
            <a:noFill/>
            <a:ln>
              <a:noFill/>
            </a:ln>
          </p:spPr>
        </p:pic>
      </p:grpSp>
      <p:sp>
        <p:nvSpPr>
          <p:cNvPr id="2828" name="Google Shape;2828;p227"/>
          <p:cNvSpPr txBox="1"/>
          <p:nvPr/>
        </p:nvSpPr>
        <p:spPr>
          <a:xfrm>
            <a:off x="8376700" y="13250"/>
            <a:ext cx="778200" cy="21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lang="en"/>
              <a:t>1 of 7</a:t>
            </a:r>
            <a:endParaRPr i="0" u="none" cap="none" strike="noStrike">
              <a:solidFill>
                <a:srgbClr val="000000"/>
              </a:solidFill>
            </a:endParaRPr>
          </a:p>
        </p:txBody>
      </p:sp>
      <p:sp>
        <p:nvSpPr>
          <p:cNvPr id="2829" name="Google Shape;2829;p227"/>
          <p:cNvSpPr/>
          <p:nvPr/>
        </p:nvSpPr>
        <p:spPr>
          <a:xfrm>
            <a:off x="2829875" y="4147675"/>
            <a:ext cx="353700" cy="2127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3" name="Shape 2833"/>
        <p:cNvGrpSpPr/>
        <p:nvPr/>
      </p:nvGrpSpPr>
      <p:grpSpPr>
        <a:xfrm>
          <a:off x="0" y="0"/>
          <a:ext cx="0" cy="0"/>
          <a:chOff x="0" y="0"/>
          <a:chExt cx="0" cy="0"/>
        </a:xfrm>
      </p:grpSpPr>
      <p:graphicFrame>
        <p:nvGraphicFramePr>
          <p:cNvPr id="2834" name="Google Shape;2834;p228"/>
          <p:cNvGraphicFramePr/>
          <p:nvPr/>
        </p:nvGraphicFramePr>
        <p:xfrm>
          <a:off x="1101450" y="336975"/>
          <a:ext cx="3000000" cy="3000000"/>
        </p:xfrm>
        <a:graphic>
          <a:graphicData uri="http://schemas.openxmlformats.org/drawingml/2006/table">
            <a:tbl>
              <a:tblPr>
                <a:noFill/>
                <a:tableStyleId>{9CA66A64-FEFE-46EB-AED5-2A8D51E14325}</a:tableStyleId>
              </a:tblPr>
              <a:tblGrid>
                <a:gridCol w="1670950"/>
                <a:gridCol w="5451350"/>
              </a:tblGrid>
              <a:tr h="213625">
                <a:tc>
                  <a:txBody>
                    <a:bodyPr/>
                    <a:lstStyle/>
                    <a:p>
                      <a:pPr indent="0" lvl="0" marL="27432" marR="0" rtl="0" algn="l">
                        <a:lnSpc>
                          <a:spcPct val="100000"/>
                        </a:lnSpc>
                        <a:spcBef>
                          <a:spcPts val="0"/>
                        </a:spcBef>
                        <a:spcAft>
                          <a:spcPts val="0"/>
                        </a:spcAft>
                        <a:buClr>
                          <a:srgbClr val="000000"/>
                        </a:buClr>
                        <a:buSzPts val="800"/>
                        <a:buFont typeface="Arial"/>
                        <a:buNone/>
                      </a:pPr>
                      <a:r>
                        <a:t/>
                      </a:r>
                      <a:endParaRPr b="1" u="none" cap="none" strike="noStrike"/>
                    </a:p>
                  </a:txBody>
                  <a:tcPr marT="45725" marB="45725" marR="45725" marL="45725">
                    <a:solidFill>
                      <a:srgbClr val="FFEEE1"/>
                    </a:solidFill>
                  </a:tcPr>
                </a:tc>
                <a:tc>
                  <a:txBody>
                    <a:bodyPr/>
                    <a:lstStyle/>
                    <a:p>
                      <a:pPr indent="0" lvl="0" marL="27432" marR="0" rtl="0" algn="l">
                        <a:lnSpc>
                          <a:spcPct val="100000"/>
                        </a:lnSpc>
                        <a:spcBef>
                          <a:spcPts val="0"/>
                        </a:spcBef>
                        <a:spcAft>
                          <a:spcPts val="0"/>
                        </a:spcAft>
                        <a:buClr>
                          <a:srgbClr val="000000"/>
                        </a:buClr>
                        <a:buSzPts val="900"/>
                        <a:buFont typeface="Arial"/>
                        <a:buNone/>
                      </a:pPr>
                      <a:r>
                        <a:t/>
                      </a:r>
                      <a:endParaRPr b="1"/>
                    </a:p>
                    <a:p>
                      <a:pPr indent="0" lvl="0" marL="27432" marR="0" rtl="0" algn="l">
                        <a:lnSpc>
                          <a:spcPct val="100000"/>
                        </a:lnSpc>
                        <a:spcBef>
                          <a:spcPts val="0"/>
                        </a:spcBef>
                        <a:spcAft>
                          <a:spcPts val="0"/>
                        </a:spcAft>
                        <a:buClr>
                          <a:srgbClr val="000000"/>
                        </a:buClr>
                        <a:buSzPts val="900"/>
                        <a:buFont typeface="Arial"/>
                        <a:buNone/>
                      </a:pPr>
                      <a:r>
                        <a:rPr b="1" lang="en" sz="1800" u="none" cap="none" strike="noStrike"/>
                        <a:t>Serotonin Syndrome</a:t>
                      </a:r>
                      <a:endParaRPr b="1" sz="1800" u="none" cap="none" strike="noStrike"/>
                    </a:p>
                    <a:p>
                      <a:pPr indent="0" lvl="0" marL="0" marR="0" rtl="0" algn="l">
                        <a:lnSpc>
                          <a:spcPct val="100000"/>
                        </a:lnSpc>
                        <a:spcBef>
                          <a:spcPts val="0"/>
                        </a:spcBef>
                        <a:spcAft>
                          <a:spcPts val="0"/>
                        </a:spcAft>
                        <a:buClr>
                          <a:srgbClr val="000000"/>
                        </a:buClr>
                        <a:buSzPts val="900"/>
                        <a:buFont typeface="Arial"/>
                        <a:buNone/>
                      </a:pPr>
                      <a:r>
                        <a:t/>
                      </a:r>
                      <a:endParaRPr b="1"/>
                    </a:p>
                  </a:txBody>
                  <a:tcPr marT="45725" marB="45725" marR="45725" marL="45725">
                    <a:solidFill>
                      <a:srgbClr val="FFEEE1"/>
                    </a:solidFill>
                  </a:tcPr>
                </a:tc>
              </a:tr>
              <a:tr h="313325">
                <a:tc>
                  <a:txBody>
                    <a:bodyPr/>
                    <a:lstStyle/>
                    <a:p>
                      <a:pPr indent="0" lvl="0" marL="27432" marR="0" rtl="0" algn="l">
                        <a:lnSpc>
                          <a:spcPct val="100000"/>
                        </a:lnSpc>
                        <a:spcBef>
                          <a:spcPts val="0"/>
                        </a:spcBef>
                        <a:spcAft>
                          <a:spcPts val="0"/>
                        </a:spcAft>
                        <a:buClr>
                          <a:srgbClr val="000000"/>
                        </a:buClr>
                        <a:buSzPts val="800"/>
                        <a:buFont typeface="Arial"/>
                        <a:buNone/>
                      </a:pPr>
                      <a:r>
                        <a:rPr lang="en" u="none" cap="none" strike="noStrike"/>
                        <a:t>Mechanism</a:t>
                      </a:r>
                      <a:endParaRPr u="none" cap="none" strike="noStrike"/>
                    </a:p>
                  </a:txBody>
                  <a:tcPr marT="45725" marB="45725" marR="45725" marL="45725"/>
                </a:tc>
                <a:tc>
                  <a:txBody>
                    <a:bodyPr/>
                    <a:lstStyle/>
                    <a:p>
                      <a:pPr indent="0" lvl="0" marL="27432" marR="0" rtl="0" algn="l">
                        <a:lnSpc>
                          <a:spcPct val="100000"/>
                        </a:lnSpc>
                        <a:spcBef>
                          <a:spcPts val="0"/>
                        </a:spcBef>
                        <a:spcAft>
                          <a:spcPts val="0"/>
                        </a:spcAft>
                        <a:buClr>
                          <a:srgbClr val="000000"/>
                        </a:buClr>
                        <a:buSzPts val="800"/>
                        <a:buFont typeface="Arial"/>
                        <a:buNone/>
                      </a:pPr>
                      <a:r>
                        <a:rPr lang="en" u="none" cap="none" strike="noStrike"/>
                        <a:t>Serotonin (5-HT) overload in the brain stem</a:t>
                      </a:r>
                      <a:endParaRPr u="none" cap="none" strike="noStrike"/>
                    </a:p>
                  </a:txBody>
                  <a:tcPr marT="45725" marB="45725" marR="45725" marL="45725"/>
                </a:tc>
              </a:tr>
              <a:tr h="313325">
                <a:tc>
                  <a:txBody>
                    <a:bodyPr/>
                    <a:lstStyle/>
                    <a:p>
                      <a:pPr indent="0" lvl="0" marL="27432" marR="0" rtl="0" algn="l">
                        <a:lnSpc>
                          <a:spcPct val="100000"/>
                        </a:lnSpc>
                        <a:spcBef>
                          <a:spcPts val="0"/>
                        </a:spcBef>
                        <a:spcAft>
                          <a:spcPts val="0"/>
                        </a:spcAft>
                        <a:buClr>
                          <a:srgbClr val="000000"/>
                        </a:buClr>
                        <a:buSzPts val="800"/>
                        <a:buFont typeface="Arial"/>
                        <a:buNone/>
                      </a:pPr>
                      <a:r>
                        <a:rPr lang="en" u="none" cap="none" strike="noStrike"/>
                        <a:t>Usual onset</a:t>
                      </a:r>
                      <a:endParaRPr u="none" cap="none" strike="noStrike"/>
                    </a:p>
                  </a:txBody>
                  <a:tcPr marT="45725" marB="45725" marR="45725" marL="45725"/>
                </a:tc>
                <a:tc>
                  <a:txBody>
                    <a:bodyPr/>
                    <a:lstStyle/>
                    <a:p>
                      <a:pPr indent="0" lvl="0" marL="27432" marR="0" rtl="0" algn="l">
                        <a:lnSpc>
                          <a:spcPct val="100000"/>
                        </a:lnSpc>
                        <a:spcBef>
                          <a:spcPts val="0"/>
                        </a:spcBef>
                        <a:spcAft>
                          <a:spcPts val="0"/>
                        </a:spcAft>
                        <a:buClr>
                          <a:srgbClr val="000000"/>
                        </a:buClr>
                        <a:buSzPts val="800"/>
                        <a:buFont typeface="Arial"/>
                        <a:buNone/>
                      </a:pPr>
                      <a:r>
                        <a:rPr lang="en" u="none" cap="none" strike="noStrike"/>
                        <a:t>Within 24 hours of combining antidepressants (or other serotonergics)</a:t>
                      </a:r>
                      <a:endParaRPr u="none" cap="none" strike="noStrike"/>
                    </a:p>
                  </a:txBody>
                  <a:tcPr marT="45725" marB="45725" marR="45725" marL="45725"/>
                </a:tc>
              </a:tr>
              <a:tr h="541175">
                <a:tc>
                  <a:txBody>
                    <a:bodyPr/>
                    <a:lstStyle/>
                    <a:p>
                      <a:pPr indent="0" lvl="0" marL="27432" marR="0" rtl="0" algn="l">
                        <a:lnSpc>
                          <a:spcPct val="100000"/>
                        </a:lnSpc>
                        <a:spcBef>
                          <a:spcPts val="0"/>
                        </a:spcBef>
                        <a:spcAft>
                          <a:spcPts val="0"/>
                        </a:spcAft>
                        <a:buClr>
                          <a:srgbClr val="000000"/>
                        </a:buClr>
                        <a:buSzPts val="800"/>
                        <a:buFont typeface="Arial"/>
                        <a:buNone/>
                      </a:pPr>
                      <a:r>
                        <a:rPr lang="en" u="none" cap="none" strike="noStrike"/>
                        <a:t>Cardinal features</a:t>
                      </a:r>
                      <a:endParaRPr u="none" cap="none" strike="noStrike"/>
                    </a:p>
                  </a:txBody>
                  <a:tcPr marT="45725" marB="45725" marR="45725" marL="45725"/>
                </a:tc>
                <a:tc>
                  <a:txBody>
                    <a:bodyPr/>
                    <a:lstStyle/>
                    <a:p>
                      <a:pPr indent="0" lvl="0" marL="27432" marR="0" rtl="0" algn="l">
                        <a:lnSpc>
                          <a:spcPct val="100000"/>
                        </a:lnSpc>
                        <a:spcBef>
                          <a:spcPts val="0"/>
                        </a:spcBef>
                        <a:spcAft>
                          <a:spcPts val="0"/>
                        </a:spcAft>
                        <a:buClr>
                          <a:srgbClr val="000000"/>
                        </a:buClr>
                        <a:buSzPts val="800"/>
                        <a:buFont typeface="Arial"/>
                        <a:buNone/>
                      </a:pPr>
                      <a:r>
                        <a:rPr lang="en" u="none" cap="none" strike="noStrike"/>
                        <a:t>Myoclonic jerks               &gt; 50%</a:t>
                      </a:r>
                      <a:endParaRPr u="none" cap="none" strike="noStrike"/>
                    </a:p>
                    <a:p>
                      <a:pPr indent="0" lvl="0" marL="27432" marR="0" rtl="0" algn="l">
                        <a:lnSpc>
                          <a:spcPct val="100000"/>
                        </a:lnSpc>
                        <a:spcBef>
                          <a:spcPts val="0"/>
                        </a:spcBef>
                        <a:spcAft>
                          <a:spcPts val="0"/>
                        </a:spcAft>
                        <a:buClr>
                          <a:srgbClr val="000000"/>
                        </a:buClr>
                        <a:buSzPts val="800"/>
                        <a:buFont typeface="Arial"/>
                        <a:buNone/>
                      </a:pPr>
                      <a:r>
                        <a:rPr lang="en" u="none" cap="none" strike="noStrike"/>
                        <a:t>Hyperreflexia                  &gt; 50%</a:t>
                      </a:r>
                      <a:endParaRPr u="none" cap="none" strike="noStrike"/>
                    </a:p>
                    <a:p>
                      <a:pPr indent="0" lvl="0" marL="27432" marR="0" rtl="0" algn="l">
                        <a:lnSpc>
                          <a:spcPct val="100000"/>
                        </a:lnSpc>
                        <a:spcBef>
                          <a:spcPts val="0"/>
                        </a:spcBef>
                        <a:spcAft>
                          <a:spcPts val="0"/>
                        </a:spcAft>
                        <a:buClr>
                          <a:srgbClr val="000000"/>
                        </a:buClr>
                        <a:buSzPts val="800"/>
                        <a:buFont typeface="Arial"/>
                        <a:buNone/>
                      </a:pPr>
                      <a:r>
                        <a:rPr lang="en" u="none" cap="none" strike="noStrike"/>
                        <a:t>Mental status changes   &gt; 50%</a:t>
                      </a:r>
                      <a:endParaRPr u="none" cap="none" strike="noStrike"/>
                    </a:p>
                    <a:p>
                      <a:pPr indent="0" lvl="0" marL="27432" marR="0" rtl="0" algn="l">
                        <a:lnSpc>
                          <a:spcPct val="100000"/>
                        </a:lnSpc>
                        <a:spcBef>
                          <a:spcPts val="0"/>
                        </a:spcBef>
                        <a:spcAft>
                          <a:spcPts val="0"/>
                        </a:spcAft>
                        <a:buClr>
                          <a:srgbClr val="000000"/>
                        </a:buClr>
                        <a:buSzPts val="800"/>
                        <a:buFont typeface="Arial"/>
                        <a:buNone/>
                      </a:pPr>
                      <a:r>
                        <a:rPr lang="en" u="none" cap="none" strike="noStrike"/>
                        <a:t>Shivering                        &gt; 50%</a:t>
                      </a:r>
                      <a:endParaRPr u="none" cap="none" strike="noStrike"/>
                    </a:p>
                  </a:txBody>
                  <a:tcPr marT="45725" marB="45725" marR="45725" marL="45725"/>
                </a:tc>
              </a:tr>
              <a:tr h="199375">
                <a:tc>
                  <a:txBody>
                    <a:bodyPr/>
                    <a:lstStyle/>
                    <a:p>
                      <a:pPr indent="0" lvl="0" marL="27432" marR="0" rtl="0" algn="l">
                        <a:lnSpc>
                          <a:spcPct val="100000"/>
                        </a:lnSpc>
                        <a:spcBef>
                          <a:spcPts val="0"/>
                        </a:spcBef>
                        <a:spcAft>
                          <a:spcPts val="0"/>
                        </a:spcAft>
                        <a:buClr>
                          <a:srgbClr val="000000"/>
                        </a:buClr>
                        <a:buSzPts val="800"/>
                        <a:buFont typeface="Arial"/>
                        <a:buNone/>
                      </a:pPr>
                      <a:r>
                        <a:rPr lang="en" u="none" cap="none" strike="noStrike"/>
                        <a:t>Fever</a:t>
                      </a:r>
                      <a:endParaRPr u="none" cap="none" strike="noStrike"/>
                    </a:p>
                  </a:txBody>
                  <a:tcPr marT="45725" marB="45725" marR="45725" marL="45725"/>
                </a:tc>
                <a:tc>
                  <a:txBody>
                    <a:bodyPr/>
                    <a:lstStyle/>
                    <a:p>
                      <a:pPr indent="0" lvl="0" marL="27432" marR="0" rtl="0" algn="l">
                        <a:lnSpc>
                          <a:spcPct val="100000"/>
                        </a:lnSpc>
                        <a:spcBef>
                          <a:spcPts val="0"/>
                        </a:spcBef>
                        <a:spcAft>
                          <a:spcPts val="0"/>
                        </a:spcAft>
                        <a:buClr>
                          <a:srgbClr val="000000"/>
                        </a:buClr>
                        <a:buSzPts val="800"/>
                        <a:buFont typeface="Arial"/>
                        <a:buNone/>
                      </a:pPr>
                      <a:r>
                        <a:rPr lang="en" u="none" cap="none" strike="noStrike"/>
                        <a:t>45%</a:t>
                      </a:r>
                      <a:endParaRPr/>
                    </a:p>
                    <a:p>
                      <a:pPr indent="0" lvl="0" marL="27432" marR="0" rtl="0" algn="l">
                        <a:lnSpc>
                          <a:spcPct val="100000"/>
                        </a:lnSpc>
                        <a:spcBef>
                          <a:spcPts val="0"/>
                        </a:spcBef>
                        <a:spcAft>
                          <a:spcPts val="0"/>
                        </a:spcAft>
                        <a:buClr>
                          <a:srgbClr val="000000"/>
                        </a:buClr>
                        <a:buSzPts val="800"/>
                        <a:buFont typeface="Arial"/>
                        <a:buNone/>
                      </a:pPr>
                      <a:r>
                        <a:t/>
                      </a:r>
                      <a:endParaRPr u="none" cap="none" strike="noStrike"/>
                    </a:p>
                  </a:txBody>
                  <a:tcPr marT="45725" marB="45725" marR="45725" marL="45725"/>
                </a:tc>
              </a:tr>
              <a:tr h="427250">
                <a:tc>
                  <a:txBody>
                    <a:bodyPr/>
                    <a:lstStyle/>
                    <a:p>
                      <a:pPr indent="0" lvl="0" marL="27432" marR="0" rtl="0" algn="l">
                        <a:lnSpc>
                          <a:spcPct val="100000"/>
                        </a:lnSpc>
                        <a:spcBef>
                          <a:spcPts val="0"/>
                        </a:spcBef>
                        <a:spcAft>
                          <a:spcPts val="0"/>
                        </a:spcAft>
                        <a:buClr>
                          <a:srgbClr val="000000"/>
                        </a:buClr>
                        <a:buSzPts val="800"/>
                        <a:buFont typeface="Arial"/>
                        <a:buNone/>
                      </a:pPr>
                      <a:r>
                        <a:rPr lang="en" u="none" cap="none" strike="noStrike"/>
                        <a:t>Autonomic instability</a:t>
                      </a:r>
                      <a:endParaRPr u="none" cap="none" strike="noStrike"/>
                    </a:p>
                  </a:txBody>
                  <a:tcPr marT="45725" marB="45725" marR="45725" marL="45725"/>
                </a:tc>
                <a:tc>
                  <a:txBody>
                    <a:bodyPr/>
                    <a:lstStyle/>
                    <a:p>
                      <a:pPr indent="0" lvl="0" marL="27432" marR="0" rtl="0" algn="l">
                        <a:lnSpc>
                          <a:spcPct val="100000"/>
                        </a:lnSpc>
                        <a:spcBef>
                          <a:spcPts val="0"/>
                        </a:spcBef>
                        <a:spcAft>
                          <a:spcPts val="0"/>
                        </a:spcAft>
                        <a:buClr>
                          <a:srgbClr val="000000"/>
                        </a:buClr>
                        <a:buSzPts val="800"/>
                        <a:buFont typeface="Arial"/>
                        <a:buNone/>
                      </a:pPr>
                      <a:r>
                        <a:rPr lang="en" u="none" cap="none" strike="noStrike"/>
                        <a:t>35% tachycardia</a:t>
                      </a:r>
                      <a:endParaRPr u="none" cap="none" strike="noStrike"/>
                    </a:p>
                    <a:p>
                      <a:pPr indent="0" lvl="0" marL="27432" marR="0" rtl="0" algn="l">
                        <a:lnSpc>
                          <a:spcPct val="100000"/>
                        </a:lnSpc>
                        <a:spcBef>
                          <a:spcPts val="0"/>
                        </a:spcBef>
                        <a:spcAft>
                          <a:spcPts val="0"/>
                        </a:spcAft>
                        <a:buClr>
                          <a:srgbClr val="000000"/>
                        </a:buClr>
                        <a:buSzPts val="800"/>
                        <a:buFont typeface="Arial"/>
                        <a:buNone/>
                      </a:pPr>
                      <a:r>
                        <a:rPr lang="en" u="none" cap="none" strike="noStrike"/>
                        <a:t>35% HTN</a:t>
                      </a:r>
                      <a:endParaRPr u="none" cap="none" strike="noStrike"/>
                    </a:p>
                    <a:p>
                      <a:pPr indent="0" lvl="0" marL="27432" marR="0" rtl="0" algn="l">
                        <a:lnSpc>
                          <a:spcPct val="100000"/>
                        </a:lnSpc>
                        <a:spcBef>
                          <a:spcPts val="0"/>
                        </a:spcBef>
                        <a:spcAft>
                          <a:spcPts val="0"/>
                        </a:spcAft>
                        <a:buClr>
                          <a:srgbClr val="000000"/>
                        </a:buClr>
                        <a:buSzPts val="800"/>
                        <a:buFont typeface="Arial"/>
                        <a:buNone/>
                      </a:pPr>
                      <a:r>
                        <a:rPr lang="en" u="none" cap="none" strike="noStrike"/>
                        <a:t>15% hypotension</a:t>
                      </a:r>
                      <a:endParaRPr u="none" cap="none" strike="noStrike"/>
                    </a:p>
                  </a:txBody>
                  <a:tcPr marT="45725" marB="45725" marR="45725" marL="45725"/>
                </a:tc>
              </a:tr>
              <a:tr h="427250">
                <a:tc>
                  <a:txBody>
                    <a:bodyPr/>
                    <a:lstStyle/>
                    <a:p>
                      <a:pPr indent="0" lvl="0" marL="27432" marR="0" rtl="0" algn="l">
                        <a:lnSpc>
                          <a:spcPct val="100000"/>
                        </a:lnSpc>
                        <a:spcBef>
                          <a:spcPts val="0"/>
                        </a:spcBef>
                        <a:spcAft>
                          <a:spcPts val="0"/>
                        </a:spcAft>
                        <a:buClr>
                          <a:srgbClr val="000000"/>
                        </a:buClr>
                        <a:buSzPts val="800"/>
                        <a:buFont typeface="Arial"/>
                        <a:buNone/>
                      </a:pPr>
                      <a:r>
                        <a:rPr lang="en" u="none" cap="none" strike="noStrike"/>
                        <a:t>Mental status change</a:t>
                      </a:r>
                      <a:endParaRPr u="none" cap="none" strike="noStrike"/>
                    </a:p>
                  </a:txBody>
                  <a:tcPr marT="45725" marB="45725" marR="45725" marL="45725"/>
                </a:tc>
                <a:tc>
                  <a:txBody>
                    <a:bodyPr/>
                    <a:lstStyle/>
                    <a:p>
                      <a:pPr indent="0" lvl="0" marL="27432" marR="0" rtl="0" algn="l">
                        <a:lnSpc>
                          <a:spcPct val="100000"/>
                        </a:lnSpc>
                        <a:spcBef>
                          <a:spcPts val="0"/>
                        </a:spcBef>
                        <a:spcAft>
                          <a:spcPts val="0"/>
                        </a:spcAft>
                        <a:buClr>
                          <a:srgbClr val="000000"/>
                        </a:buClr>
                        <a:buSzPts val="800"/>
                        <a:buFont typeface="Arial"/>
                        <a:buNone/>
                      </a:pPr>
                      <a:r>
                        <a:rPr lang="en" u="none" cap="none" strike="noStrike"/>
                        <a:t>5</a:t>
                      </a:r>
                      <a:r>
                        <a:rPr lang="en"/>
                        <a:t>1</a:t>
                      </a:r>
                      <a:r>
                        <a:rPr lang="en" u="none" cap="none" strike="noStrike"/>
                        <a:t>% confusion</a:t>
                      </a:r>
                      <a:endParaRPr u="none" cap="none" strike="noStrike"/>
                    </a:p>
                    <a:p>
                      <a:pPr indent="0" lvl="0" marL="27432" marR="0" rtl="0" algn="l">
                        <a:lnSpc>
                          <a:spcPct val="100000"/>
                        </a:lnSpc>
                        <a:spcBef>
                          <a:spcPts val="0"/>
                        </a:spcBef>
                        <a:spcAft>
                          <a:spcPts val="0"/>
                        </a:spcAft>
                        <a:buClr>
                          <a:srgbClr val="000000"/>
                        </a:buClr>
                        <a:buSzPts val="800"/>
                        <a:buFont typeface="Arial"/>
                        <a:buNone/>
                      </a:pPr>
                      <a:r>
                        <a:rPr lang="en" u="none" cap="none" strike="noStrike"/>
                        <a:t>50% restlessness/hyperactivity/agitation</a:t>
                      </a:r>
                      <a:endParaRPr u="none" cap="none" strike="noStrike"/>
                    </a:p>
                    <a:p>
                      <a:pPr indent="0" lvl="0" marL="27432" marR="0" rtl="0" algn="l">
                        <a:lnSpc>
                          <a:spcPct val="100000"/>
                        </a:lnSpc>
                        <a:spcBef>
                          <a:spcPts val="0"/>
                        </a:spcBef>
                        <a:spcAft>
                          <a:spcPts val="0"/>
                        </a:spcAft>
                        <a:buClr>
                          <a:srgbClr val="000000"/>
                        </a:buClr>
                        <a:buSzPts val="800"/>
                        <a:buFont typeface="Arial"/>
                        <a:buNone/>
                      </a:pPr>
                      <a:r>
                        <a:rPr lang="en" u="none" cap="none" strike="noStrike"/>
                        <a:t>29% unresponsiveness (may evolve to coma)</a:t>
                      </a:r>
                      <a:endParaRPr u="none" cap="none" strike="noStrike"/>
                    </a:p>
                  </a:txBody>
                  <a:tcPr marT="45725" marB="45725" marR="45725" marL="45725"/>
                </a:tc>
              </a:tr>
            </a:tbl>
          </a:graphicData>
        </a:graphic>
      </p:graphicFrame>
      <p:grpSp>
        <p:nvGrpSpPr>
          <p:cNvPr id="2835" name="Google Shape;2835;p228"/>
          <p:cNvGrpSpPr/>
          <p:nvPr/>
        </p:nvGrpSpPr>
        <p:grpSpPr>
          <a:xfrm>
            <a:off x="4261856" y="3321155"/>
            <a:ext cx="1057625" cy="747977"/>
            <a:chOff x="4151008" y="6530050"/>
            <a:chExt cx="1364678" cy="965132"/>
          </a:xfrm>
        </p:grpSpPr>
        <p:pic>
          <p:nvPicPr>
            <p:cNvPr descr="clipped result image" id="2836" name="Google Shape;2836;p228"/>
            <p:cNvPicPr preferRelativeResize="0"/>
            <p:nvPr/>
          </p:nvPicPr>
          <p:blipFill rotWithShape="1">
            <a:blip r:embed="rId3">
              <a:alphaModFix/>
            </a:blip>
            <a:srcRect b="0" l="0" r="0" t="0"/>
            <a:stretch/>
          </p:blipFill>
          <p:spPr>
            <a:xfrm flipH="1" rot="-774565">
              <a:off x="4840274" y="6806109"/>
              <a:ext cx="423640" cy="383134"/>
            </a:xfrm>
            <a:prstGeom prst="rect">
              <a:avLst/>
            </a:prstGeom>
            <a:noFill/>
            <a:ln>
              <a:noFill/>
            </a:ln>
          </p:spPr>
        </p:pic>
        <p:grpSp>
          <p:nvGrpSpPr>
            <p:cNvPr id="2837" name="Google Shape;2837;p228"/>
            <p:cNvGrpSpPr/>
            <p:nvPr/>
          </p:nvGrpSpPr>
          <p:grpSpPr>
            <a:xfrm>
              <a:off x="4151008" y="6530050"/>
              <a:ext cx="1364678" cy="965132"/>
              <a:chOff x="4458233" y="4884725"/>
              <a:chExt cx="1364678" cy="965132"/>
            </a:xfrm>
          </p:grpSpPr>
          <p:pic>
            <p:nvPicPr>
              <p:cNvPr descr="clipped result image" id="2838" name="Google Shape;2838;p228"/>
              <p:cNvPicPr preferRelativeResize="0"/>
              <p:nvPr/>
            </p:nvPicPr>
            <p:blipFill rotWithShape="1">
              <a:blip r:embed="rId4">
                <a:alphaModFix/>
              </a:blip>
              <a:srcRect b="0" l="0" r="0" t="-3369"/>
              <a:stretch/>
            </p:blipFill>
            <p:spPr>
              <a:xfrm rot="-366676">
                <a:off x="4504109" y="4918267"/>
                <a:ext cx="678081" cy="898047"/>
              </a:xfrm>
              <a:prstGeom prst="rect">
                <a:avLst/>
              </a:prstGeom>
              <a:noFill/>
              <a:ln>
                <a:noFill/>
              </a:ln>
            </p:spPr>
          </p:pic>
          <p:pic>
            <p:nvPicPr>
              <p:cNvPr descr="clipped result image" id="2839" name="Google Shape;2839;p228"/>
              <p:cNvPicPr preferRelativeResize="0"/>
              <p:nvPr/>
            </p:nvPicPr>
            <p:blipFill rotWithShape="1">
              <a:blip r:embed="rId5">
                <a:alphaModFix/>
              </a:blip>
              <a:srcRect b="0" l="0" r="0" t="0"/>
              <a:stretch/>
            </p:blipFill>
            <p:spPr>
              <a:xfrm rot="-347286">
                <a:off x="4852832" y="5068378"/>
                <a:ext cx="356390" cy="385761"/>
              </a:xfrm>
              <a:prstGeom prst="rect">
                <a:avLst/>
              </a:prstGeom>
              <a:noFill/>
              <a:ln>
                <a:noFill/>
              </a:ln>
            </p:spPr>
          </p:pic>
          <p:pic>
            <p:nvPicPr>
              <p:cNvPr descr="clipped result image" id="2840" name="Google Shape;2840;p228"/>
              <p:cNvPicPr preferRelativeResize="0"/>
              <p:nvPr/>
            </p:nvPicPr>
            <p:blipFill rotWithShape="1">
              <a:blip r:embed="rId6">
                <a:alphaModFix/>
              </a:blip>
              <a:srcRect b="0" l="0" r="0" t="0"/>
              <a:stretch/>
            </p:blipFill>
            <p:spPr>
              <a:xfrm>
                <a:off x="5361506" y="4950443"/>
                <a:ext cx="284791" cy="418988"/>
              </a:xfrm>
              <a:prstGeom prst="rect">
                <a:avLst/>
              </a:prstGeom>
              <a:noFill/>
              <a:ln>
                <a:noFill/>
              </a:ln>
            </p:spPr>
          </p:pic>
          <p:pic>
            <p:nvPicPr>
              <p:cNvPr descr="Resultado de imagen para up and down arrow" id="2841" name="Google Shape;2841;p228"/>
              <p:cNvPicPr preferRelativeResize="0"/>
              <p:nvPr/>
            </p:nvPicPr>
            <p:blipFill rotWithShape="1">
              <a:blip r:embed="rId7">
                <a:alphaModFix/>
              </a:blip>
              <a:srcRect b="0" l="-3770" r="3770" t="0"/>
              <a:stretch/>
            </p:blipFill>
            <p:spPr>
              <a:xfrm>
                <a:off x="5647774" y="4975621"/>
                <a:ext cx="175137" cy="418161"/>
              </a:xfrm>
              <a:prstGeom prst="rect">
                <a:avLst/>
              </a:prstGeom>
              <a:noFill/>
              <a:ln>
                <a:noFill/>
              </a:ln>
            </p:spPr>
          </p:pic>
        </p:grpSp>
      </p:grpSp>
      <p:pic>
        <p:nvPicPr>
          <p:cNvPr descr="Resultado de imagen para fire png" id="2842" name="Google Shape;2842;p228"/>
          <p:cNvPicPr preferRelativeResize="0"/>
          <p:nvPr/>
        </p:nvPicPr>
        <p:blipFill rotWithShape="1">
          <a:blip r:embed="rId8">
            <a:alphaModFix amt="68000"/>
          </a:blip>
          <a:srcRect b="0" l="0" r="0" t="0"/>
          <a:stretch/>
        </p:blipFill>
        <p:spPr>
          <a:xfrm>
            <a:off x="3183651" y="2872598"/>
            <a:ext cx="598500" cy="448547"/>
          </a:xfrm>
          <a:prstGeom prst="rect">
            <a:avLst/>
          </a:prstGeom>
          <a:noFill/>
          <a:ln>
            <a:noFill/>
          </a:ln>
        </p:spPr>
      </p:pic>
      <p:grpSp>
        <p:nvGrpSpPr>
          <p:cNvPr id="2843" name="Google Shape;2843;p228"/>
          <p:cNvGrpSpPr/>
          <p:nvPr/>
        </p:nvGrpSpPr>
        <p:grpSpPr>
          <a:xfrm>
            <a:off x="1405236" y="378800"/>
            <a:ext cx="1057614" cy="595850"/>
            <a:chOff x="3073186" y="-1700"/>
            <a:chExt cx="1057614" cy="595850"/>
          </a:xfrm>
        </p:grpSpPr>
        <p:pic>
          <p:nvPicPr>
            <p:cNvPr descr="clipped result image" id="2844" name="Google Shape;2844;p228"/>
            <p:cNvPicPr preferRelativeResize="0"/>
            <p:nvPr/>
          </p:nvPicPr>
          <p:blipFill rotWithShape="1">
            <a:blip r:embed="rId9">
              <a:alphaModFix/>
            </a:blip>
            <a:srcRect b="-7" l="0" r="0" t="23308"/>
            <a:stretch/>
          </p:blipFill>
          <p:spPr>
            <a:xfrm rot="-6543559">
              <a:off x="3825982" y="89601"/>
              <a:ext cx="257132" cy="284114"/>
            </a:xfrm>
            <a:prstGeom prst="rect">
              <a:avLst/>
            </a:prstGeom>
            <a:noFill/>
            <a:ln>
              <a:noFill/>
            </a:ln>
          </p:spPr>
        </p:pic>
        <p:pic>
          <p:nvPicPr>
            <p:cNvPr id="2845" name="Google Shape;2845;p228"/>
            <p:cNvPicPr preferRelativeResize="0"/>
            <p:nvPr/>
          </p:nvPicPr>
          <p:blipFill rotWithShape="1">
            <a:blip r:embed="rId10">
              <a:alphaModFix/>
            </a:blip>
            <a:srcRect b="0" l="0" r="0" t="0"/>
            <a:stretch/>
          </p:blipFill>
          <p:spPr>
            <a:xfrm>
              <a:off x="3073186" y="-1700"/>
              <a:ext cx="734398" cy="595850"/>
            </a:xfrm>
            <a:prstGeom prst="rect">
              <a:avLst/>
            </a:prstGeom>
            <a:noFill/>
            <a:ln>
              <a:noFill/>
            </a:ln>
          </p:spPr>
        </p:pic>
      </p:grpSp>
      <p:sp>
        <p:nvSpPr>
          <p:cNvPr id="2846" name="Google Shape;2846;p228"/>
          <p:cNvSpPr txBox="1"/>
          <p:nvPr/>
        </p:nvSpPr>
        <p:spPr>
          <a:xfrm>
            <a:off x="8376700" y="13250"/>
            <a:ext cx="778200" cy="21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lang="en"/>
              <a:t>1 of 7</a:t>
            </a:r>
            <a:endParaRPr i="0" u="none" cap="none" strike="noStrike">
              <a:solidFill>
                <a:srgbClr val="000000"/>
              </a:solidFill>
            </a:endParaRPr>
          </a:p>
        </p:txBody>
      </p:sp>
    </p:spTree>
  </p:cSld>
  <p:clrMapOvr>
    <a:masterClrMapping/>
  </p:clrMapOvr>
</p:sld>
</file>

<file path=ppt/slides/slide2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0" name="Shape 2850"/>
        <p:cNvGrpSpPr/>
        <p:nvPr/>
      </p:nvGrpSpPr>
      <p:grpSpPr>
        <a:xfrm>
          <a:off x="0" y="0"/>
          <a:ext cx="0" cy="0"/>
          <a:chOff x="0" y="0"/>
          <a:chExt cx="0" cy="0"/>
        </a:xfrm>
      </p:grpSpPr>
      <p:graphicFrame>
        <p:nvGraphicFramePr>
          <p:cNvPr id="2851" name="Google Shape;2851;p229"/>
          <p:cNvGraphicFramePr/>
          <p:nvPr/>
        </p:nvGraphicFramePr>
        <p:xfrm>
          <a:off x="1092231" y="191434"/>
          <a:ext cx="3000000" cy="3000000"/>
        </p:xfrm>
        <a:graphic>
          <a:graphicData uri="http://schemas.openxmlformats.org/drawingml/2006/table">
            <a:tbl>
              <a:tblPr>
                <a:noFill/>
                <a:tableStyleId>{9CA66A64-FEFE-46EB-AED5-2A8D51E14325}</a:tableStyleId>
              </a:tblPr>
              <a:tblGrid>
                <a:gridCol w="1964300"/>
                <a:gridCol w="5158000"/>
              </a:tblGrid>
              <a:tr h="213625">
                <a:tc>
                  <a:txBody>
                    <a:bodyPr/>
                    <a:lstStyle/>
                    <a:p>
                      <a:pPr indent="0" lvl="0" marL="27432" marR="0" rtl="0" algn="l">
                        <a:lnSpc>
                          <a:spcPct val="100000"/>
                        </a:lnSpc>
                        <a:spcBef>
                          <a:spcPts val="0"/>
                        </a:spcBef>
                        <a:spcAft>
                          <a:spcPts val="0"/>
                        </a:spcAft>
                        <a:buClr>
                          <a:srgbClr val="000000"/>
                        </a:buClr>
                        <a:buSzPts val="800"/>
                        <a:buFont typeface="Arial"/>
                        <a:buNone/>
                      </a:pPr>
                      <a:r>
                        <a:t/>
                      </a:r>
                      <a:endParaRPr b="1" u="none" cap="none" strike="noStrike"/>
                    </a:p>
                  </a:txBody>
                  <a:tcPr marT="45725" marB="45725" marR="45725" marL="45725">
                    <a:solidFill>
                      <a:srgbClr val="FFEEE1"/>
                    </a:solidFill>
                  </a:tcPr>
                </a:tc>
                <a:tc>
                  <a:txBody>
                    <a:bodyPr/>
                    <a:lstStyle/>
                    <a:p>
                      <a:pPr indent="0" lvl="0" marL="27432" marR="0" rtl="0" algn="l">
                        <a:lnSpc>
                          <a:spcPct val="100000"/>
                        </a:lnSpc>
                        <a:spcBef>
                          <a:spcPts val="0"/>
                        </a:spcBef>
                        <a:spcAft>
                          <a:spcPts val="0"/>
                        </a:spcAft>
                        <a:buClr>
                          <a:srgbClr val="000000"/>
                        </a:buClr>
                        <a:buSzPts val="900"/>
                        <a:buFont typeface="Arial"/>
                        <a:buNone/>
                      </a:pPr>
                      <a:r>
                        <a:t/>
                      </a:r>
                      <a:endParaRPr b="1"/>
                    </a:p>
                    <a:p>
                      <a:pPr indent="0" lvl="0" marL="27432" marR="0" rtl="0" algn="l">
                        <a:lnSpc>
                          <a:spcPct val="100000"/>
                        </a:lnSpc>
                        <a:spcBef>
                          <a:spcPts val="0"/>
                        </a:spcBef>
                        <a:spcAft>
                          <a:spcPts val="0"/>
                        </a:spcAft>
                        <a:buClr>
                          <a:srgbClr val="000000"/>
                        </a:buClr>
                        <a:buSzPts val="900"/>
                        <a:buFont typeface="Arial"/>
                        <a:buNone/>
                      </a:pPr>
                      <a:r>
                        <a:rPr b="1" lang="en" sz="1800" u="none" cap="none" strike="noStrike"/>
                        <a:t>Serotonin Syndrome</a:t>
                      </a:r>
                      <a:endParaRPr b="1" sz="1800" u="none" cap="none" strike="noStrike"/>
                    </a:p>
                    <a:p>
                      <a:pPr indent="0" lvl="0" marL="0" marR="0" rtl="0" algn="l">
                        <a:lnSpc>
                          <a:spcPct val="100000"/>
                        </a:lnSpc>
                        <a:spcBef>
                          <a:spcPts val="0"/>
                        </a:spcBef>
                        <a:spcAft>
                          <a:spcPts val="0"/>
                        </a:spcAft>
                        <a:buClr>
                          <a:srgbClr val="000000"/>
                        </a:buClr>
                        <a:buSzPts val="900"/>
                        <a:buFont typeface="Arial"/>
                        <a:buNone/>
                      </a:pPr>
                      <a:r>
                        <a:t/>
                      </a:r>
                      <a:endParaRPr b="1"/>
                    </a:p>
                  </a:txBody>
                  <a:tcPr marT="45725" marB="45725" marR="45725" marL="45725">
                    <a:solidFill>
                      <a:srgbClr val="FFEEE1"/>
                    </a:solidFill>
                  </a:tcPr>
                </a:tc>
              </a:tr>
              <a:tr h="199375">
                <a:tc>
                  <a:txBody>
                    <a:bodyPr/>
                    <a:lstStyle/>
                    <a:p>
                      <a:pPr indent="0" lvl="0" marL="27432" marR="0" rtl="0" algn="l">
                        <a:lnSpc>
                          <a:spcPct val="100000"/>
                        </a:lnSpc>
                        <a:spcBef>
                          <a:spcPts val="0"/>
                        </a:spcBef>
                        <a:spcAft>
                          <a:spcPts val="0"/>
                        </a:spcAft>
                        <a:buClr>
                          <a:srgbClr val="000000"/>
                        </a:buClr>
                        <a:buSzPts val="800"/>
                        <a:buFont typeface="Arial"/>
                        <a:buNone/>
                      </a:pPr>
                      <a:r>
                        <a:rPr lang="en" u="none" cap="none" strike="noStrike"/>
                        <a:t>Muscle rigidity</a:t>
                      </a:r>
                      <a:endParaRPr u="none" cap="none" strike="noStrike"/>
                    </a:p>
                  </a:txBody>
                  <a:tcPr marT="45725" marB="45725" marR="45725" marL="45725"/>
                </a:tc>
                <a:tc>
                  <a:txBody>
                    <a:bodyPr/>
                    <a:lstStyle/>
                    <a:p>
                      <a:pPr indent="0" lvl="0" marL="27432" marR="0" rtl="0" algn="l">
                        <a:lnSpc>
                          <a:spcPct val="100000"/>
                        </a:lnSpc>
                        <a:spcBef>
                          <a:spcPts val="0"/>
                        </a:spcBef>
                        <a:spcAft>
                          <a:spcPts val="0"/>
                        </a:spcAft>
                        <a:buClr>
                          <a:srgbClr val="000000"/>
                        </a:buClr>
                        <a:buSzPts val="800"/>
                        <a:buFont typeface="Arial"/>
                        <a:buNone/>
                      </a:pPr>
                      <a:r>
                        <a:rPr lang="en" u="none" cap="none" strike="noStrike"/>
                        <a:t>51%</a:t>
                      </a:r>
                      <a:r>
                        <a:rPr lang="en"/>
                        <a:t> and </a:t>
                      </a:r>
                      <a:r>
                        <a:rPr lang="en" u="none" cap="none" strike="noStrike"/>
                        <a:t>less severe than with NMS</a:t>
                      </a:r>
                      <a:endParaRPr u="none" cap="none" strike="noStrike"/>
                    </a:p>
                  </a:txBody>
                  <a:tcPr marT="45725" marB="45725" marR="45725" marL="45725"/>
                </a:tc>
              </a:tr>
              <a:tr h="199375">
                <a:tc>
                  <a:txBody>
                    <a:bodyPr/>
                    <a:lstStyle/>
                    <a:p>
                      <a:pPr indent="0" lvl="0" marL="27432" marR="0" rtl="0" algn="l">
                        <a:lnSpc>
                          <a:spcPct val="100000"/>
                        </a:lnSpc>
                        <a:spcBef>
                          <a:spcPts val="0"/>
                        </a:spcBef>
                        <a:spcAft>
                          <a:spcPts val="0"/>
                        </a:spcAft>
                        <a:buClr>
                          <a:srgbClr val="000000"/>
                        </a:buClr>
                        <a:buSzPts val="800"/>
                        <a:buFont typeface="Arial"/>
                        <a:buNone/>
                      </a:pPr>
                      <a:r>
                        <a:rPr lang="en" u="none" cap="none" strike="noStrike"/>
                        <a:t>Motor activity </a:t>
                      </a:r>
                      <a:endParaRPr u="none" cap="none" strike="noStrike"/>
                    </a:p>
                  </a:txBody>
                  <a:tcPr marT="45725" marB="45725" marR="45725" marL="45725"/>
                </a:tc>
                <a:tc>
                  <a:txBody>
                    <a:bodyPr/>
                    <a:lstStyle/>
                    <a:p>
                      <a:pPr indent="0" lvl="0" marL="27432" marR="0" rtl="0" algn="l">
                        <a:lnSpc>
                          <a:spcPct val="100000"/>
                        </a:lnSpc>
                        <a:spcBef>
                          <a:spcPts val="0"/>
                        </a:spcBef>
                        <a:spcAft>
                          <a:spcPts val="0"/>
                        </a:spcAft>
                        <a:buClr>
                          <a:srgbClr val="000000"/>
                        </a:buClr>
                        <a:buSzPts val="800"/>
                        <a:buFont typeface="Arial"/>
                        <a:buNone/>
                      </a:pPr>
                      <a:r>
                        <a:rPr lang="en" u="none" cap="none" strike="noStrike"/>
                        <a:t>Hyperkinesia (restlessness</a:t>
                      </a:r>
                      <a:r>
                        <a:rPr lang="en"/>
                        <a:t>/</a:t>
                      </a:r>
                      <a:r>
                        <a:rPr lang="en" u="none" cap="none" strike="noStrike"/>
                        <a:t>hyperactivity)</a:t>
                      </a:r>
                      <a:endParaRPr u="none" cap="none" strike="noStrike"/>
                    </a:p>
                  </a:txBody>
                  <a:tcPr marT="45725" marB="45725" marR="45725" marL="45725"/>
                </a:tc>
              </a:tr>
              <a:tr h="199375">
                <a:tc>
                  <a:txBody>
                    <a:bodyPr/>
                    <a:lstStyle/>
                    <a:p>
                      <a:pPr indent="0" lvl="0" marL="27432" marR="0" rtl="0" algn="l">
                        <a:lnSpc>
                          <a:spcPct val="100000"/>
                        </a:lnSpc>
                        <a:spcBef>
                          <a:spcPts val="0"/>
                        </a:spcBef>
                        <a:spcAft>
                          <a:spcPts val="0"/>
                        </a:spcAft>
                        <a:buClr>
                          <a:srgbClr val="000000"/>
                        </a:buClr>
                        <a:buSzPts val="800"/>
                        <a:buFont typeface="Arial"/>
                        <a:buNone/>
                      </a:pPr>
                      <a:r>
                        <a:rPr lang="en" u="none" cap="none" strike="noStrike"/>
                        <a:t>Hyperreflexia </a:t>
                      </a:r>
                      <a:endParaRPr u="none" cap="none" strike="noStrike"/>
                    </a:p>
                  </a:txBody>
                  <a:tcPr marT="45725" marB="45725" marR="45725" marL="45725"/>
                </a:tc>
                <a:tc>
                  <a:txBody>
                    <a:bodyPr/>
                    <a:lstStyle/>
                    <a:p>
                      <a:pPr indent="0" lvl="0" marL="27432" marR="0" rtl="0" algn="l">
                        <a:lnSpc>
                          <a:spcPct val="100000"/>
                        </a:lnSpc>
                        <a:spcBef>
                          <a:spcPts val="0"/>
                        </a:spcBef>
                        <a:spcAft>
                          <a:spcPts val="0"/>
                        </a:spcAft>
                        <a:buClr>
                          <a:srgbClr val="000000"/>
                        </a:buClr>
                        <a:buSzPts val="800"/>
                        <a:buFont typeface="Arial"/>
                        <a:buNone/>
                      </a:pPr>
                      <a:r>
                        <a:rPr lang="en" u="none" cap="none" strike="noStrike"/>
                        <a:t>52%</a:t>
                      </a:r>
                      <a:endParaRPr u="none" cap="none" strike="noStrike"/>
                    </a:p>
                  </a:txBody>
                  <a:tcPr marT="45725" marB="45725" marR="45725" marL="45725"/>
                </a:tc>
              </a:tr>
              <a:tr h="313325">
                <a:tc>
                  <a:txBody>
                    <a:bodyPr/>
                    <a:lstStyle/>
                    <a:p>
                      <a:pPr indent="0" lvl="0" marL="27432" marR="0" rtl="0" algn="l">
                        <a:lnSpc>
                          <a:spcPct val="100000"/>
                        </a:lnSpc>
                        <a:spcBef>
                          <a:spcPts val="0"/>
                        </a:spcBef>
                        <a:spcAft>
                          <a:spcPts val="0"/>
                        </a:spcAft>
                        <a:buClr>
                          <a:srgbClr val="000000"/>
                        </a:buClr>
                        <a:buSzPts val="800"/>
                        <a:buFont typeface="Arial"/>
                        <a:buNone/>
                      </a:pPr>
                      <a:r>
                        <a:rPr lang="en" u="none" cap="none" strike="noStrike"/>
                        <a:t>Clonus</a:t>
                      </a:r>
                      <a:endParaRPr u="none" cap="none" strike="noStrike"/>
                    </a:p>
                  </a:txBody>
                  <a:tcPr marT="45725" marB="45725" marR="45725" marL="45725"/>
                </a:tc>
                <a:tc>
                  <a:txBody>
                    <a:bodyPr/>
                    <a:lstStyle/>
                    <a:p>
                      <a:pPr indent="0" lvl="0" marL="27432" marR="0" rtl="0" algn="l">
                        <a:lnSpc>
                          <a:spcPct val="100000"/>
                        </a:lnSpc>
                        <a:spcBef>
                          <a:spcPts val="0"/>
                        </a:spcBef>
                        <a:spcAft>
                          <a:spcPts val="0"/>
                        </a:spcAft>
                        <a:buClr>
                          <a:srgbClr val="000000"/>
                        </a:buClr>
                        <a:buSzPts val="800"/>
                        <a:buFont typeface="Arial"/>
                        <a:buNone/>
                      </a:pPr>
                      <a:r>
                        <a:rPr lang="en" u="none" cap="none" strike="noStrike"/>
                        <a:t>23% - Examine for repetitive dorsiflexion of the ankle in response to one forcible dorsiflexion. </a:t>
                      </a:r>
                      <a:endParaRPr u="none" cap="none" strike="noStrike"/>
                    </a:p>
                  </a:txBody>
                  <a:tcPr marT="45725" marB="45725" marR="45725" marL="45725"/>
                </a:tc>
              </a:tr>
              <a:tr h="199375">
                <a:tc>
                  <a:txBody>
                    <a:bodyPr/>
                    <a:lstStyle/>
                    <a:p>
                      <a:pPr indent="0" lvl="0" marL="27432" marR="0" rtl="0" algn="l">
                        <a:lnSpc>
                          <a:spcPct val="100000"/>
                        </a:lnSpc>
                        <a:spcBef>
                          <a:spcPts val="0"/>
                        </a:spcBef>
                        <a:spcAft>
                          <a:spcPts val="0"/>
                        </a:spcAft>
                        <a:buClr>
                          <a:srgbClr val="000000"/>
                        </a:buClr>
                        <a:buSzPts val="800"/>
                        <a:buFont typeface="Arial"/>
                        <a:buNone/>
                      </a:pPr>
                      <a:r>
                        <a:rPr lang="en" u="none" cap="none" strike="noStrike"/>
                        <a:t>Tremor</a:t>
                      </a:r>
                      <a:endParaRPr u="none" cap="none" strike="noStrike"/>
                    </a:p>
                  </a:txBody>
                  <a:tcPr marT="45725" marB="45725" marR="45725" marL="45725"/>
                </a:tc>
                <a:tc>
                  <a:txBody>
                    <a:bodyPr/>
                    <a:lstStyle/>
                    <a:p>
                      <a:pPr indent="0" lvl="0" marL="27432" marR="0" rtl="0" algn="l">
                        <a:lnSpc>
                          <a:spcPct val="100000"/>
                        </a:lnSpc>
                        <a:spcBef>
                          <a:spcPts val="0"/>
                        </a:spcBef>
                        <a:spcAft>
                          <a:spcPts val="0"/>
                        </a:spcAft>
                        <a:buClr>
                          <a:srgbClr val="000000"/>
                        </a:buClr>
                        <a:buSzPts val="800"/>
                        <a:buFont typeface="Arial"/>
                        <a:buNone/>
                      </a:pPr>
                      <a:r>
                        <a:rPr lang="en" u="none" cap="none" strike="noStrike"/>
                        <a:t>43%</a:t>
                      </a:r>
                      <a:endParaRPr u="none" cap="none" strike="noStrike"/>
                    </a:p>
                  </a:txBody>
                  <a:tcPr marT="45725" marB="45725" marR="45725" marL="45725">
                    <a:lnB cap="flat" cmpd="sng" w="9525">
                      <a:solidFill>
                        <a:srgbClr val="999999">
                          <a:alpha val="0"/>
                        </a:srgbClr>
                      </a:solidFill>
                      <a:prstDash val="solid"/>
                      <a:round/>
                      <a:headEnd len="sm" w="sm" type="none"/>
                      <a:tailEnd len="sm" w="sm" type="none"/>
                    </a:lnB>
                  </a:tcPr>
                </a:tc>
              </a:tr>
              <a:tr h="228000">
                <a:tc>
                  <a:txBody>
                    <a:bodyPr/>
                    <a:lstStyle/>
                    <a:p>
                      <a:pPr indent="0" lvl="0" marL="27432" marR="0" rtl="0" algn="l">
                        <a:lnSpc>
                          <a:spcPct val="100000"/>
                        </a:lnSpc>
                        <a:spcBef>
                          <a:spcPts val="0"/>
                        </a:spcBef>
                        <a:spcAft>
                          <a:spcPts val="0"/>
                        </a:spcAft>
                        <a:buClr>
                          <a:srgbClr val="000000"/>
                        </a:buClr>
                        <a:buSzPts val="800"/>
                        <a:buFont typeface="Arial"/>
                        <a:buNone/>
                      </a:pPr>
                      <a:r>
                        <a:rPr lang="en" u="none" cap="none" strike="noStrike"/>
                        <a:t>Ataxia</a:t>
                      </a:r>
                      <a:endParaRPr u="none" cap="none" strike="noStrike"/>
                    </a:p>
                  </a:txBody>
                  <a:tcPr marT="45725" marB="45725" marR="45725" marL="45725"/>
                </a:tc>
                <a:tc>
                  <a:txBody>
                    <a:bodyPr/>
                    <a:lstStyle/>
                    <a:p>
                      <a:pPr indent="0" lvl="0" marL="27432" marR="0" rtl="0" algn="l">
                        <a:lnSpc>
                          <a:spcPct val="100000"/>
                        </a:lnSpc>
                        <a:spcBef>
                          <a:spcPts val="0"/>
                        </a:spcBef>
                        <a:spcAft>
                          <a:spcPts val="0"/>
                        </a:spcAft>
                        <a:buClr>
                          <a:srgbClr val="000000"/>
                        </a:buClr>
                        <a:buSzPts val="800"/>
                        <a:buFont typeface="Arial"/>
                        <a:buNone/>
                      </a:pPr>
                      <a:r>
                        <a:rPr lang="en" u="none" cap="none" strike="noStrike"/>
                        <a:t>40%</a:t>
                      </a:r>
                      <a:endParaRPr u="none" cap="none" strike="noStrike"/>
                    </a:p>
                  </a:txBody>
                  <a:tcPr marT="45725" marB="45725" marR="45725" marL="45725">
                    <a:lnT cap="flat" cmpd="sng" w="9525">
                      <a:solidFill>
                        <a:srgbClr val="999999">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42575">
                <a:tc>
                  <a:txBody>
                    <a:bodyPr/>
                    <a:lstStyle/>
                    <a:p>
                      <a:pPr indent="0" lvl="0" marL="27432" marR="0" rtl="0" algn="l">
                        <a:lnSpc>
                          <a:spcPct val="100000"/>
                        </a:lnSpc>
                        <a:spcBef>
                          <a:spcPts val="0"/>
                        </a:spcBef>
                        <a:spcAft>
                          <a:spcPts val="0"/>
                        </a:spcAft>
                        <a:buClr>
                          <a:srgbClr val="000000"/>
                        </a:buClr>
                        <a:buSzPts val="800"/>
                        <a:buFont typeface="Arial"/>
                        <a:buNone/>
                      </a:pPr>
                      <a:r>
                        <a:rPr lang="en" u="none" cap="none" strike="noStrike"/>
                        <a:t>Shivering</a:t>
                      </a:r>
                      <a:endParaRPr u="none" cap="none" strike="noStrike"/>
                    </a:p>
                  </a:txBody>
                  <a:tcPr marT="45725" marB="45725" marR="45725" marL="45725"/>
                </a:tc>
                <a:tc>
                  <a:txBody>
                    <a:bodyPr/>
                    <a:lstStyle/>
                    <a:p>
                      <a:pPr indent="0" lvl="0" marL="27432" marR="0" rtl="0" algn="l">
                        <a:lnSpc>
                          <a:spcPct val="100000"/>
                        </a:lnSpc>
                        <a:spcBef>
                          <a:spcPts val="0"/>
                        </a:spcBef>
                        <a:spcAft>
                          <a:spcPts val="0"/>
                        </a:spcAft>
                        <a:buClr>
                          <a:srgbClr val="000000"/>
                        </a:buClr>
                        <a:buSzPts val="800"/>
                        <a:buFont typeface="Arial"/>
                        <a:buNone/>
                      </a:pPr>
                      <a:r>
                        <a:rPr lang="en" u="none" cap="none" strike="noStrike"/>
                        <a:t>&gt; 50%</a:t>
                      </a:r>
                      <a:endParaRPr u="none" cap="none" strike="noStrike"/>
                    </a:p>
                  </a:txBody>
                  <a:tcPr marT="45725" marB="45725" marR="45725" marL="45725">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62900">
                <a:tc>
                  <a:txBody>
                    <a:bodyPr/>
                    <a:lstStyle/>
                    <a:p>
                      <a:pPr indent="0" lvl="0" marL="27432" marR="0" rtl="0" algn="l">
                        <a:lnSpc>
                          <a:spcPct val="90000"/>
                        </a:lnSpc>
                        <a:spcBef>
                          <a:spcPts val="0"/>
                        </a:spcBef>
                        <a:spcAft>
                          <a:spcPts val="0"/>
                        </a:spcAft>
                        <a:buClr>
                          <a:srgbClr val="000000"/>
                        </a:buClr>
                        <a:buSzPts val="800"/>
                        <a:buFont typeface="Arial"/>
                        <a:buNone/>
                      </a:pPr>
                      <a:r>
                        <a:rPr lang="en" sz="1200" u="none" cap="none" strike="noStrike"/>
                        <a:t> ...with chattering teeth or bru</a:t>
                      </a:r>
                      <a:r>
                        <a:rPr lang="en" sz="1200"/>
                        <a:t>xism</a:t>
                      </a:r>
                      <a:r>
                        <a:rPr lang="en" sz="1200" u="none" cap="none" strike="noStrike"/>
                        <a:t> </a:t>
                      </a:r>
                      <a:endParaRPr sz="1200" u="none" cap="none" strike="noStrike"/>
                    </a:p>
                  </a:txBody>
                  <a:tcPr marT="45725" marB="45725" marR="45725" marL="45725"/>
                </a:tc>
                <a:tc>
                  <a:txBody>
                    <a:bodyPr/>
                    <a:lstStyle/>
                    <a:p>
                      <a:pPr indent="0" lvl="0" marL="27432" marR="0" rtl="0" algn="l">
                        <a:lnSpc>
                          <a:spcPct val="100000"/>
                        </a:lnSpc>
                        <a:spcBef>
                          <a:spcPts val="0"/>
                        </a:spcBef>
                        <a:spcAft>
                          <a:spcPts val="0"/>
                        </a:spcAft>
                        <a:buClr>
                          <a:srgbClr val="000000"/>
                        </a:buClr>
                        <a:buSzPts val="800"/>
                        <a:buFont typeface="Arial"/>
                        <a:buNone/>
                      </a:pPr>
                      <a:r>
                        <a:rPr lang="en" u="none" cap="none" strike="noStrike"/>
                        <a:t>15%</a:t>
                      </a:r>
                      <a:endParaRPr u="none" cap="none" strike="noStrike"/>
                    </a:p>
                  </a:txBody>
                  <a:tcPr marT="45725" marB="45725" marR="45725" marL="45725" anchor="ctr">
                    <a:lnT cap="flat" cmpd="sng" w="9525">
                      <a:solidFill>
                        <a:srgbClr val="000000">
                          <a:alpha val="0"/>
                        </a:srgbClr>
                      </a:solidFill>
                      <a:prstDash val="solid"/>
                      <a:round/>
                      <a:headEnd len="sm" w="sm" type="none"/>
                      <a:tailEnd len="sm" w="sm" type="none"/>
                    </a:lnT>
                  </a:tcPr>
                </a:tc>
              </a:tr>
              <a:tr h="249225">
                <a:tc>
                  <a:txBody>
                    <a:bodyPr/>
                    <a:lstStyle/>
                    <a:p>
                      <a:pPr indent="0" lvl="0" marL="27432" marR="0" rtl="0" algn="l">
                        <a:lnSpc>
                          <a:spcPct val="90000"/>
                        </a:lnSpc>
                        <a:spcBef>
                          <a:spcPts val="0"/>
                        </a:spcBef>
                        <a:spcAft>
                          <a:spcPts val="0"/>
                        </a:spcAft>
                        <a:buClr>
                          <a:srgbClr val="000000"/>
                        </a:buClr>
                        <a:buSzPts val="800"/>
                        <a:buFont typeface="Arial"/>
                        <a:buNone/>
                      </a:pPr>
                      <a:r>
                        <a:rPr lang="en" u="none" cap="none" strike="noStrike"/>
                        <a:t>Sweating (diaphoresis)</a:t>
                      </a:r>
                      <a:endParaRPr u="none" cap="none" strike="noStrike"/>
                    </a:p>
                  </a:txBody>
                  <a:tcPr marT="45725" marB="45725" marR="45725" marL="45725"/>
                </a:tc>
                <a:tc>
                  <a:txBody>
                    <a:bodyPr/>
                    <a:lstStyle/>
                    <a:p>
                      <a:pPr indent="0" lvl="0" marL="27432" marR="0" rtl="0" algn="l">
                        <a:lnSpc>
                          <a:spcPct val="100000"/>
                        </a:lnSpc>
                        <a:spcBef>
                          <a:spcPts val="0"/>
                        </a:spcBef>
                        <a:spcAft>
                          <a:spcPts val="0"/>
                        </a:spcAft>
                        <a:buClr>
                          <a:srgbClr val="000000"/>
                        </a:buClr>
                        <a:buSzPts val="800"/>
                        <a:buFont typeface="Arial"/>
                        <a:buNone/>
                      </a:pPr>
                      <a:r>
                        <a:rPr lang="en" u="none" cap="none" strike="noStrike"/>
                        <a:t>Common</a:t>
                      </a:r>
                      <a:endParaRPr u="none" cap="none" strike="noStrike"/>
                    </a:p>
                  </a:txBody>
                  <a:tcPr marT="45725" marB="45725" marR="45725" marL="45725">
                    <a:lnB cap="flat" cmpd="sng" w="9525">
                      <a:solidFill>
                        <a:srgbClr val="000000">
                          <a:alpha val="0"/>
                        </a:srgbClr>
                      </a:solidFill>
                      <a:prstDash val="solid"/>
                      <a:round/>
                      <a:headEnd len="sm" w="sm" type="none"/>
                      <a:tailEnd len="sm" w="sm" type="none"/>
                    </a:lnB>
                  </a:tcPr>
                </a:tc>
              </a:tr>
              <a:tr h="356125">
                <a:tc>
                  <a:txBody>
                    <a:bodyPr/>
                    <a:lstStyle/>
                    <a:p>
                      <a:pPr indent="0" lvl="0" marL="27432" marR="0" rtl="0" algn="l">
                        <a:lnSpc>
                          <a:spcPct val="90000"/>
                        </a:lnSpc>
                        <a:spcBef>
                          <a:spcPts val="0"/>
                        </a:spcBef>
                        <a:spcAft>
                          <a:spcPts val="0"/>
                        </a:spcAft>
                        <a:buClr>
                          <a:srgbClr val="000000"/>
                        </a:buClr>
                        <a:buSzPts val="800"/>
                        <a:buFont typeface="Arial"/>
                        <a:buNone/>
                      </a:pPr>
                      <a:r>
                        <a:rPr lang="en" u="none" cap="none" strike="noStrike"/>
                        <a:t>Sialorrhea</a:t>
                      </a:r>
                      <a:endParaRPr u="none" cap="none" strike="noStrike"/>
                    </a:p>
                    <a:p>
                      <a:pPr indent="0" lvl="0" marL="27432" marR="0" rtl="0" algn="l">
                        <a:lnSpc>
                          <a:spcPct val="90000"/>
                        </a:lnSpc>
                        <a:spcBef>
                          <a:spcPts val="0"/>
                        </a:spcBef>
                        <a:spcAft>
                          <a:spcPts val="0"/>
                        </a:spcAft>
                        <a:buClr>
                          <a:srgbClr val="000000"/>
                        </a:buClr>
                        <a:buSzPts val="800"/>
                        <a:buFont typeface="Arial"/>
                        <a:buNone/>
                      </a:pPr>
                      <a:r>
                        <a:rPr lang="en" sz="1200"/>
                        <a:t>(hypersalivation)</a:t>
                      </a:r>
                      <a:endParaRPr sz="1200"/>
                    </a:p>
                  </a:txBody>
                  <a:tcPr marT="45725" marB="45725" marR="45725" marL="45725"/>
                </a:tc>
                <a:tc>
                  <a:txBody>
                    <a:bodyPr/>
                    <a:lstStyle/>
                    <a:p>
                      <a:pPr indent="0" lvl="0" marL="0" marR="0" rtl="0" algn="l">
                        <a:lnSpc>
                          <a:spcPct val="100000"/>
                        </a:lnSpc>
                        <a:spcBef>
                          <a:spcPts val="0"/>
                        </a:spcBef>
                        <a:spcAft>
                          <a:spcPts val="0"/>
                        </a:spcAft>
                        <a:buClr>
                          <a:srgbClr val="000000"/>
                        </a:buClr>
                        <a:buSzPts val="800"/>
                        <a:buFont typeface="Arial"/>
                        <a:buNone/>
                      </a:pPr>
                      <a:r>
                        <a:rPr lang="en" u="none" cap="none" strike="noStrike"/>
                        <a:t>Often prominent</a:t>
                      </a:r>
                      <a:endParaRPr u="none" cap="none" strike="noStrike"/>
                    </a:p>
                  </a:txBody>
                  <a:tcPr marT="45725" marB="45725" marR="45725" marL="45725">
                    <a:lnT cap="flat" cmpd="sng" w="9525">
                      <a:solidFill>
                        <a:srgbClr val="000000">
                          <a:alpha val="0"/>
                        </a:srgbClr>
                      </a:solidFill>
                      <a:prstDash val="solid"/>
                      <a:round/>
                      <a:headEnd len="sm" w="sm" type="none"/>
                      <a:tailEnd len="sm" w="sm" type="none"/>
                    </a:lnT>
                  </a:tcPr>
                </a:tc>
              </a:tr>
              <a:tr h="544750">
                <a:tc>
                  <a:txBody>
                    <a:bodyPr/>
                    <a:lstStyle/>
                    <a:p>
                      <a:pPr indent="0" lvl="0" marL="27432" marR="0" rtl="0" algn="l">
                        <a:lnSpc>
                          <a:spcPct val="100000"/>
                        </a:lnSpc>
                        <a:spcBef>
                          <a:spcPts val="0"/>
                        </a:spcBef>
                        <a:spcAft>
                          <a:spcPts val="0"/>
                        </a:spcAft>
                        <a:buClr>
                          <a:srgbClr val="000000"/>
                        </a:buClr>
                        <a:buSzPts val="800"/>
                        <a:buFont typeface="Arial"/>
                        <a:buNone/>
                      </a:pPr>
                      <a:r>
                        <a:rPr lang="en" u="none" cap="none" strike="noStrike"/>
                        <a:t>Eyes</a:t>
                      </a:r>
                      <a:endParaRPr u="none" cap="none" strike="noStrike"/>
                    </a:p>
                  </a:txBody>
                  <a:tcPr marT="45725" marB="45725" marR="45725" marL="45725"/>
                </a:tc>
                <a:tc>
                  <a:txBody>
                    <a:bodyPr/>
                    <a:lstStyle/>
                    <a:p>
                      <a:pPr indent="0" lvl="0" marL="27432" marR="0" rtl="0" algn="l">
                        <a:lnSpc>
                          <a:spcPct val="100000"/>
                        </a:lnSpc>
                        <a:spcBef>
                          <a:spcPts val="0"/>
                        </a:spcBef>
                        <a:spcAft>
                          <a:spcPts val="0"/>
                        </a:spcAft>
                        <a:buClr>
                          <a:srgbClr val="000000"/>
                        </a:buClr>
                        <a:buSzPts val="800"/>
                        <a:buFont typeface="Arial"/>
                        <a:buNone/>
                      </a:pPr>
                      <a:r>
                        <a:rPr lang="en" u="none" cap="none" strike="noStrike"/>
                        <a:t>30% dilated pupils     ; 20% unreactive pupils;</a:t>
                      </a:r>
                      <a:endParaRPr u="none" cap="none" strike="noStrike"/>
                    </a:p>
                    <a:p>
                      <a:pPr indent="0" lvl="0" marL="27432" marR="0" rtl="0" algn="l">
                        <a:lnSpc>
                          <a:spcPct val="100000"/>
                        </a:lnSpc>
                        <a:spcBef>
                          <a:spcPts val="0"/>
                        </a:spcBef>
                        <a:spcAft>
                          <a:spcPts val="0"/>
                        </a:spcAft>
                        <a:buClr>
                          <a:srgbClr val="000000"/>
                        </a:buClr>
                        <a:buSzPts val="800"/>
                        <a:buFont typeface="Arial"/>
                        <a:buNone/>
                      </a:pPr>
                      <a:r>
                        <a:rPr lang="en" u="none" cap="none" strike="noStrike"/>
                        <a:t>Ocular clonus is possible</a:t>
                      </a:r>
                      <a:r>
                        <a:rPr lang="en"/>
                        <a:t>.</a:t>
                      </a:r>
                      <a:endParaRPr i="1" u="none" cap="none" strike="noStrike"/>
                    </a:p>
                  </a:txBody>
                  <a:tcPr marT="45725" marB="45725" marR="45725" marL="45725"/>
                </a:tc>
              </a:tr>
            </a:tbl>
          </a:graphicData>
        </a:graphic>
      </p:graphicFrame>
      <p:grpSp>
        <p:nvGrpSpPr>
          <p:cNvPr id="2852" name="Google Shape;2852;p229"/>
          <p:cNvGrpSpPr/>
          <p:nvPr/>
        </p:nvGrpSpPr>
        <p:grpSpPr>
          <a:xfrm>
            <a:off x="3885768" y="2829120"/>
            <a:ext cx="3412382" cy="900550"/>
            <a:chOff x="1242385" y="5126650"/>
            <a:chExt cx="3985497" cy="1051799"/>
          </a:xfrm>
        </p:grpSpPr>
        <p:grpSp>
          <p:nvGrpSpPr>
            <p:cNvPr id="2853" name="Google Shape;2853;p229"/>
            <p:cNvGrpSpPr/>
            <p:nvPr/>
          </p:nvGrpSpPr>
          <p:grpSpPr>
            <a:xfrm>
              <a:off x="4211682" y="5126650"/>
              <a:ext cx="1016199" cy="1051799"/>
              <a:chOff x="1964863" y="2174490"/>
              <a:chExt cx="2427034" cy="2506670"/>
            </a:xfrm>
          </p:grpSpPr>
          <p:pic>
            <p:nvPicPr>
              <p:cNvPr descr="clipped result image" id="2854" name="Google Shape;2854;p229"/>
              <p:cNvPicPr preferRelativeResize="0"/>
              <p:nvPr/>
            </p:nvPicPr>
            <p:blipFill rotWithShape="1">
              <a:blip r:embed="rId3">
                <a:alphaModFix/>
              </a:blip>
              <a:srcRect b="0" l="0" r="0" t="0"/>
              <a:stretch/>
            </p:blipFill>
            <p:spPr>
              <a:xfrm>
                <a:off x="1964863" y="2985041"/>
                <a:ext cx="1128466" cy="1504694"/>
              </a:xfrm>
              <a:prstGeom prst="rect">
                <a:avLst/>
              </a:prstGeom>
              <a:noFill/>
              <a:ln>
                <a:noFill/>
              </a:ln>
            </p:spPr>
          </p:pic>
          <p:pic>
            <p:nvPicPr>
              <p:cNvPr descr="clipped result image" id="2855" name="Google Shape;2855;p229"/>
              <p:cNvPicPr preferRelativeResize="0"/>
              <p:nvPr/>
            </p:nvPicPr>
            <p:blipFill rotWithShape="1">
              <a:blip r:embed="rId4">
                <a:alphaModFix/>
              </a:blip>
              <a:srcRect b="0" l="0" r="0" t="0"/>
              <a:stretch/>
            </p:blipFill>
            <p:spPr>
              <a:xfrm>
                <a:off x="3031318" y="3176465"/>
                <a:ext cx="1128466" cy="1504694"/>
              </a:xfrm>
              <a:prstGeom prst="rect">
                <a:avLst/>
              </a:prstGeom>
              <a:noFill/>
              <a:ln>
                <a:noFill/>
              </a:ln>
            </p:spPr>
          </p:pic>
          <p:pic>
            <p:nvPicPr>
              <p:cNvPr id="2856" name="Google Shape;2856;p229"/>
              <p:cNvPicPr preferRelativeResize="0"/>
              <p:nvPr/>
            </p:nvPicPr>
            <p:blipFill rotWithShape="1">
              <a:blip r:embed="rId5">
                <a:alphaModFix/>
              </a:blip>
              <a:srcRect b="0" l="0" r="0" t="0"/>
              <a:stretch/>
            </p:blipFill>
            <p:spPr>
              <a:xfrm>
                <a:off x="2514386" y="2174490"/>
                <a:ext cx="1877512" cy="1756625"/>
              </a:xfrm>
              <a:prstGeom prst="rect">
                <a:avLst/>
              </a:prstGeom>
              <a:noFill/>
              <a:ln>
                <a:noFill/>
              </a:ln>
            </p:spPr>
          </p:pic>
          <p:pic>
            <p:nvPicPr>
              <p:cNvPr descr="clipped result image" id="2857" name="Google Shape;2857;p229"/>
              <p:cNvPicPr preferRelativeResize="0"/>
              <p:nvPr/>
            </p:nvPicPr>
            <p:blipFill rotWithShape="1">
              <a:blip r:embed="rId6">
                <a:alphaModFix/>
              </a:blip>
              <a:srcRect b="0" l="0" r="0" t="0"/>
              <a:stretch/>
            </p:blipFill>
            <p:spPr>
              <a:xfrm>
                <a:off x="2487052" y="2201830"/>
                <a:ext cx="1538857" cy="1050465"/>
              </a:xfrm>
              <a:prstGeom prst="rect">
                <a:avLst/>
              </a:prstGeom>
              <a:noFill/>
              <a:ln>
                <a:noFill/>
              </a:ln>
            </p:spPr>
          </p:pic>
        </p:grpSp>
        <p:pic>
          <p:nvPicPr>
            <p:cNvPr descr="clipped result image" id="2858" name="Google Shape;2858;p229"/>
            <p:cNvPicPr preferRelativeResize="0"/>
            <p:nvPr/>
          </p:nvPicPr>
          <p:blipFill rotWithShape="1">
            <a:blip r:embed="rId7">
              <a:alphaModFix/>
            </a:blip>
            <a:srcRect b="0" l="31337" r="0" t="0"/>
            <a:stretch/>
          </p:blipFill>
          <p:spPr>
            <a:xfrm>
              <a:off x="1242385" y="5250706"/>
              <a:ext cx="2120708" cy="832704"/>
            </a:xfrm>
            <a:prstGeom prst="rect">
              <a:avLst/>
            </a:prstGeom>
            <a:noFill/>
            <a:ln>
              <a:noFill/>
            </a:ln>
          </p:spPr>
        </p:pic>
      </p:grpSp>
      <p:pic>
        <p:nvPicPr>
          <p:cNvPr id="2859" name="Google Shape;2859;p229"/>
          <p:cNvPicPr preferRelativeResize="0"/>
          <p:nvPr/>
        </p:nvPicPr>
        <p:blipFill rotWithShape="1">
          <a:blip r:embed="rId8">
            <a:alphaModFix/>
          </a:blip>
          <a:srcRect b="45619" l="17505" r="0" t="0"/>
          <a:stretch/>
        </p:blipFill>
        <p:spPr>
          <a:xfrm>
            <a:off x="5349174" y="3659952"/>
            <a:ext cx="1576050" cy="706624"/>
          </a:xfrm>
          <a:prstGeom prst="rect">
            <a:avLst/>
          </a:prstGeom>
          <a:noFill/>
          <a:ln>
            <a:noFill/>
          </a:ln>
        </p:spPr>
      </p:pic>
      <p:grpSp>
        <p:nvGrpSpPr>
          <p:cNvPr id="2860" name="Google Shape;2860;p229"/>
          <p:cNvGrpSpPr/>
          <p:nvPr/>
        </p:nvGrpSpPr>
        <p:grpSpPr>
          <a:xfrm>
            <a:off x="2620617" y="3959552"/>
            <a:ext cx="894316" cy="426"/>
            <a:chOff x="2601616" y="7686084"/>
            <a:chExt cx="894316" cy="426"/>
          </a:xfrm>
        </p:grpSpPr>
        <p:cxnSp>
          <p:nvCxnSpPr>
            <p:cNvPr id="2861" name="Google Shape;2861;p229"/>
            <p:cNvCxnSpPr/>
            <p:nvPr/>
          </p:nvCxnSpPr>
          <p:spPr>
            <a:xfrm>
              <a:off x="3073039" y="7686084"/>
              <a:ext cx="93900" cy="0"/>
            </a:xfrm>
            <a:prstGeom prst="straightConnector1">
              <a:avLst/>
            </a:prstGeom>
            <a:noFill/>
            <a:ln cap="flat" cmpd="sng" w="9525">
              <a:solidFill>
                <a:srgbClr val="FFFFFF"/>
              </a:solidFill>
              <a:prstDash val="solid"/>
              <a:round/>
              <a:headEnd len="sm" w="sm" type="none"/>
              <a:tailEnd len="sm" w="sm" type="none"/>
            </a:ln>
          </p:spPr>
        </p:cxnSp>
        <p:cxnSp>
          <p:nvCxnSpPr>
            <p:cNvPr id="2862" name="Google Shape;2862;p229"/>
            <p:cNvCxnSpPr/>
            <p:nvPr/>
          </p:nvCxnSpPr>
          <p:spPr>
            <a:xfrm>
              <a:off x="3402032" y="7686510"/>
              <a:ext cx="93900" cy="0"/>
            </a:xfrm>
            <a:prstGeom prst="straightConnector1">
              <a:avLst/>
            </a:prstGeom>
            <a:noFill/>
            <a:ln cap="flat" cmpd="sng" w="9525">
              <a:solidFill>
                <a:srgbClr val="FFFFFF"/>
              </a:solidFill>
              <a:prstDash val="solid"/>
              <a:round/>
              <a:headEnd len="sm" w="sm" type="none"/>
              <a:tailEnd len="sm" w="sm" type="none"/>
            </a:ln>
          </p:spPr>
        </p:cxnSp>
        <p:cxnSp>
          <p:nvCxnSpPr>
            <p:cNvPr id="2863" name="Google Shape;2863;p229"/>
            <p:cNvCxnSpPr/>
            <p:nvPr/>
          </p:nvCxnSpPr>
          <p:spPr>
            <a:xfrm>
              <a:off x="2601616" y="7686084"/>
              <a:ext cx="102900" cy="0"/>
            </a:xfrm>
            <a:prstGeom prst="straightConnector1">
              <a:avLst/>
            </a:prstGeom>
            <a:noFill/>
            <a:ln cap="flat" cmpd="sng" w="9525">
              <a:solidFill>
                <a:srgbClr val="FFFFFF"/>
              </a:solidFill>
              <a:prstDash val="solid"/>
              <a:round/>
              <a:headEnd len="sm" w="sm" type="none"/>
              <a:tailEnd len="sm" w="sm" type="none"/>
            </a:ln>
          </p:spPr>
        </p:cxnSp>
      </p:grpSp>
      <p:pic>
        <p:nvPicPr>
          <p:cNvPr id="2864" name="Google Shape;2864;p229"/>
          <p:cNvPicPr preferRelativeResize="0"/>
          <p:nvPr/>
        </p:nvPicPr>
        <p:blipFill>
          <a:blip r:embed="rId9">
            <a:alphaModFix/>
          </a:blip>
          <a:stretch>
            <a:fillRect/>
          </a:stretch>
        </p:blipFill>
        <p:spPr>
          <a:xfrm>
            <a:off x="4417775" y="2400808"/>
            <a:ext cx="2507451" cy="529300"/>
          </a:xfrm>
          <a:prstGeom prst="rect">
            <a:avLst/>
          </a:prstGeom>
          <a:noFill/>
          <a:ln>
            <a:noFill/>
          </a:ln>
        </p:spPr>
      </p:pic>
      <p:pic>
        <p:nvPicPr>
          <p:cNvPr descr="clipped result image" id="2865" name="Google Shape;2865;p229"/>
          <p:cNvPicPr preferRelativeResize="0"/>
          <p:nvPr/>
        </p:nvPicPr>
        <p:blipFill>
          <a:blip r:embed="rId10">
            <a:alphaModFix/>
          </a:blip>
          <a:stretch>
            <a:fillRect/>
          </a:stretch>
        </p:blipFill>
        <p:spPr>
          <a:xfrm>
            <a:off x="5567650" y="2832946"/>
            <a:ext cx="841300" cy="934762"/>
          </a:xfrm>
          <a:prstGeom prst="rect">
            <a:avLst/>
          </a:prstGeom>
          <a:noFill/>
          <a:ln>
            <a:noFill/>
          </a:ln>
        </p:spPr>
      </p:pic>
      <p:grpSp>
        <p:nvGrpSpPr>
          <p:cNvPr id="2866" name="Google Shape;2866;p229"/>
          <p:cNvGrpSpPr/>
          <p:nvPr/>
        </p:nvGrpSpPr>
        <p:grpSpPr>
          <a:xfrm>
            <a:off x="1266611" y="216884"/>
            <a:ext cx="1057614" cy="595850"/>
            <a:chOff x="3073186" y="-1700"/>
            <a:chExt cx="1057614" cy="595850"/>
          </a:xfrm>
        </p:grpSpPr>
        <p:pic>
          <p:nvPicPr>
            <p:cNvPr descr="clipped result image" id="2867" name="Google Shape;2867;p229"/>
            <p:cNvPicPr preferRelativeResize="0"/>
            <p:nvPr/>
          </p:nvPicPr>
          <p:blipFill rotWithShape="1">
            <a:blip r:embed="rId11">
              <a:alphaModFix/>
            </a:blip>
            <a:srcRect b="-7" l="0" r="0" t="23308"/>
            <a:stretch/>
          </p:blipFill>
          <p:spPr>
            <a:xfrm rot="-6543559">
              <a:off x="3825982" y="89601"/>
              <a:ext cx="257132" cy="284114"/>
            </a:xfrm>
            <a:prstGeom prst="rect">
              <a:avLst/>
            </a:prstGeom>
            <a:noFill/>
            <a:ln>
              <a:noFill/>
            </a:ln>
          </p:spPr>
        </p:pic>
        <p:pic>
          <p:nvPicPr>
            <p:cNvPr id="2868" name="Google Shape;2868;p229"/>
            <p:cNvPicPr preferRelativeResize="0"/>
            <p:nvPr/>
          </p:nvPicPr>
          <p:blipFill rotWithShape="1">
            <a:blip r:embed="rId12">
              <a:alphaModFix/>
            </a:blip>
            <a:srcRect b="0" l="0" r="0" t="0"/>
            <a:stretch/>
          </p:blipFill>
          <p:spPr>
            <a:xfrm>
              <a:off x="3073186" y="-1700"/>
              <a:ext cx="734398" cy="595850"/>
            </a:xfrm>
            <a:prstGeom prst="rect">
              <a:avLst/>
            </a:prstGeom>
            <a:noFill/>
            <a:ln>
              <a:noFill/>
            </a:ln>
          </p:spPr>
        </p:pic>
      </p:grpSp>
      <p:sp>
        <p:nvSpPr>
          <p:cNvPr id="2869" name="Google Shape;2869;p229"/>
          <p:cNvSpPr txBox="1"/>
          <p:nvPr/>
        </p:nvSpPr>
        <p:spPr>
          <a:xfrm>
            <a:off x="8376700" y="4184"/>
            <a:ext cx="778200" cy="21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lang="en"/>
              <a:t>2 of 7</a:t>
            </a:r>
            <a:endParaRPr i="0" u="none" cap="none" strike="noStrike">
              <a:solidFill>
                <a:srgbClr val="000000"/>
              </a:solidFill>
            </a:endParaRPr>
          </a:p>
        </p:txBody>
      </p:sp>
      <p:sp>
        <p:nvSpPr>
          <p:cNvPr id="2870" name="Google Shape;2870;p229"/>
          <p:cNvSpPr txBox="1"/>
          <p:nvPr/>
        </p:nvSpPr>
        <p:spPr>
          <a:xfrm>
            <a:off x="4534025" y="2329003"/>
            <a:ext cx="2647800" cy="4593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700"/>
              <a:buFont typeface="Arial"/>
              <a:buNone/>
            </a:pPr>
            <a:r>
              <a:rPr b="0" i="0" lang="en" u="none" cap="none" strike="noStrike">
                <a:solidFill>
                  <a:srgbClr val="000000"/>
                </a:solidFill>
                <a:latin typeface="Arial"/>
                <a:ea typeface="Arial"/>
                <a:cs typeface="Arial"/>
                <a:sym typeface="Arial"/>
              </a:rPr>
              <a:t>You could </a:t>
            </a:r>
            <a:r>
              <a:rPr b="0" i="1" lang="en" u="none" cap="none" strike="noStrike">
                <a:solidFill>
                  <a:srgbClr val="000000"/>
                </a:solidFill>
                <a:latin typeface="Arial"/>
                <a:ea typeface="Arial"/>
                <a:cs typeface="Arial"/>
                <a:sym typeface="Arial"/>
              </a:rPr>
              <a:t>clone us</a:t>
            </a:r>
            <a:r>
              <a:rPr b="0" i="0" lang="en" u="none" cap="none" strike="noStrike">
                <a:solidFill>
                  <a:srgbClr val="000000"/>
                </a:solidFill>
                <a:latin typeface="Arial"/>
                <a:ea typeface="Arial"/>
                <a:cs typeface="Arial"/>
                <a:sym typeface="Arial"/>
              </a:rPr>
              <a:t> (clonus)</a:t>
            </a:r>
            <a:endParaRPr b="0" i="0" u="none" cap="none" strike="noStrike">
              <a:solidFill>
                <a:srgbClr val="000000"/>
              </a:solidFill>
              <a:latin typeface="Arial"/>
              <a:ea typeface="Arial"/>
              <a:cs typeface="Arial"/>
              <a:sym typeface="Arial"/>
            </a:endParaRPr>
          </a:p>
        </p:txBody>
      </p:sp>
      <p:sp>
        <p:nvSpPr>
          <p:cNvPr id="2871" name="Google Shape;2871;p229"/>
          <p:cNvSpPr/>
          <p:nvPr/>
        </p:nvSpPr>
        <p:spPr>
          <a:xfrm>
            <a:off x="2963760" y="1031209"/>
            <a:ext cx="353700" cy="2127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2" name="Google Shape;2872;p229"/>
          <p:cNvSpPr/>
          <p:nvPr/>
        </p:nvSpPr>
        <p:spPr>
          <a:xfrm>
            <a:off x="2963760" y="1640809"/>
            <a:ext cx="353700" cy="2127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3" name="Google Shape;2873;p229"/>
          <p:cNvSpPr/>
          <p:nvPr/>
        </p:nvSpPr>
        <p:spPr>
          <a:xfrm>
            <a:off x="2963760" y="4483400"/>
            <a:ext cx="353700" cy="2127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4" name="Google Shape;2874;p229"/>
          <p:cNvSpPr/>
          <p:nvPr/>
        </p:nvSpPr>
        <p:spPr>
          <a:xfrm>
            <a:off x="4800598" y="4483400"/>
            <a:ext cx="296100" cy="2127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8" name="Shape 2878"/>
        <p:cNvGrpSpPr/>
        <p:nvPr/>
      </p:nvGrpSpPr>
      <p:grpSpPr>
        <a:xfrm>
          <a:off x="0" y="0"/>
          <a:ext cx="0" cy="0"/>
          <a:chOff x="0" y="0"/>
          <a:chExt cx="0" cy="0"/>
        </a:xfrm>
      </p:grpSpPr>
      <p:graphicFrame>
        <p:nvGraphicFramePr>
          <p:cNvPr id="2879" name="Google Shape;2879;p230"/>
          <p:cNvGraphicFramePr/>
          <p:nvPr/>
        </p:nvGraphicFramePr>
        <p:xfrm>
          <a:off x="1092231" y="191434"/>
          <a:ext cx="3000000" cy="3000000"/>
        </p:xfrm>
        <a:graphic>
          <a:graphicData uri="http://schemas.openxmlformats.org/drawingml/2006/table">
            <a:tbl>
              <a:tblPr>
                <a:noFill/>
                <a:tableStyleId>{9CA66A64-FEFE-46EB-AED5-2A8D51E14325}</a:tableStyleId>
              </a:tblPr>
              <a:tblGrid>
                <a:gridCol w="1964300"/>
                <a:gridCol w="5158000"/>
              </a:tblGrid>
              <a:tr h="213625">
                <a:tc>
                  <a:txBody>
                    <a:bodyPr/>
                    <a:lstStyle/>
                    <a:p>
                      <a:pPr indent="0" lvl="0" marL="27432" marR="0" rtl="0" algn="l">
                        <a:lnSpc>
                          <a:spcPct val="100000"/>
                        </a:lnSpc>
                        <a:spcBef>
                          <a:spcPts val="0"/>
                        </a:spcBef>
                        <a:spcAft>
                          <a:spcPts val="0"/>
                        </a:spcAft>
                        <a:buClr>
                          <a:srgbClr val="000000"/>
                        </a:buClr>
                        <a:buSzPts val="800"/>
                        <a:buFont typeface="Arial"/>
                        <a:buNone/>
                      </a:pPr>
                      <a:r>
                        <a:t/>
                      </a:r>
                      <a:endParaRPr b="1" u="none" cap="none" strike="noStrike"/>
                    </a:p>
                  </a:txBody>
                  <a:tcPr marT="45725" marB="45725" marR="45725" marL="45725">
                    <a:solidFill>
                      <a:srgbClr val="FFEEE1"/>
                    </a:solidFill>
                  </a:tcPr>
                </a:tc>
                <a:tc>
                  <a:txBody>
                    <a:bodyPr/>
                    <a:lstStyle/>
                    <a:p>
                      <a:pPr indent="0" lvl="0" marL="27432" marR="0" rtl="0" algn="l">
                        <a:lnSpc>
                          <a:spcPct val="100000"/>
                        </a:lnSpc>
                        <a:spcBef>
                          <a:spcPts val="0"/>
                        </a:spcBef>
                        <a:spcAft>
                          <a:spcPts val="0"/>
                        </a:spcAft>
                        <a:buClr>
                          <a:srgbClr val="000000"/>
                        </a:buClr>
                        <a:buSzPts val="900"/>
                        <a:buFont typeface="Arial"/>
                        <a:buNone/>
                      </a:pPr>
                      <a:r>
                        <a:t/>
                      </a:r>
                      <a:endParaRPr b="1"/>
                    </a:p>
                    <a:p>
                      <a:pPr indent="0" lvl="0" marL="27432" marR="0" rtl="0" algn="l">
                        <a:lnSpc>
                          <a:spcPct val="100000"/>
                        </a:lnSpc>
                        <a:spcBef>
                          <a:spcPts val="0"/>
                        </a:spcBef>
                        <a:spcAft>
                          <a:spcPts val="0"/>
                        </a:spcAft>
                        <a:buClr>
                          <a:srgbClr val="000000"/>
                        </a:buClr>
                        <a:buSzPts val="900"/>
                        <a:buFont typeface="Arial"/>
                        <a:buNone/>
                      </a:pPr>
                      <a:r>
                        <a:rPr b="1" lang="en" sz="1800" u="none" cap="none" strike="noStrike"/>
                        <a:t>Serotonin Syndrome</a:t>
                      </a:r>
                      <a:endParaRPr b="1" sz="1800" u="none" cap="none" strike="noStrike"/>
                    </a:p>
                    <a:p>
                      <a:pPr indent="0" lvl="0" marL="0" marR="0" rtl="0" algn="l">
                        <a:lnSpc>
                          <a:spcPct val="100000"/>
                        </a:lnSpc>
                        <a:spcBef>
                          <a:spcPts val="0"/>
                        </a:spcBef>
                        <a:spcAft>
                          <a:spcPts val="0"/>
                        </a:spcAft>
                        <a:buClr>
                          <a:srgbClr val="000000"/>
                        </a:buClr>
                        <a:buSzPts val="900"/>
                        <a:buFont typeface="Arial"/>
                        <a:buNone/>
                      </a:pPr>
                      <a:r>
                        <a:t/>
                      </a:r>
                      <a:endParaRPr b="1"/>
                    </a:p>
                  </a:txBody>
                  <a:tcPr marT="45725" marB="45725" marR="45725" marL="45725">
                    <a:solidFill>
                      <a:srgbClr val="FFEEE1"/>
                    </a:solidFill>
                  </a:tcPr>
                </a:tc>
              </a:tr>
              <a:tr h="199375">
                <a:tc>
                  <a:txBody>
                    <a:bodyPr/>
                    <a:lstStyle/>
                    <a:p>
                      <a:pPr indent="0" lvl="0" marL="27432" marR="0" rtl="0" algn="l">
                        <a:lnSpc>
                          <a:spcPct val="100000"/>
                        </a:lnSpc>
                        <a:spcBef>
                          <a:spcPts val="0"/>
                        </a:spcBef>
                        <a:spcAft>
                          <a:spcPts val="0"/>
                        </a:spcAft>
                        <a:buClr>
                          <a:srgbClr val="000000"/>
                        </a:buClr>
                        <a:buSzPts val="800"/>
                        <a:buFont typeface="Arial"/>
                        <a:buNone/>
                      </a:pPr>
                      <a:r>
                        <a:rPr lang="en" u="none" cap="none" strike="noStrike"/>
                        <a:t>Muscle rigidity</a:t>
                      </a:r>
                      <a:endParaRPr u="none" cap="none" strike="noStrike"/>
                    </a:p>
                  </a:txBody>
                  <a:tcPr marT="45725" marB="45725" marR="45725" marL="45725"/>
                </a:tc>
                <a:tc>
                  <a:txBody>
                    <a:bodyPr/>
                    <a:lstStyle/>
                    <a:p>
                      <a:pPr indent="0" lvl="0" marL="27432" marR="0" rtl="0" algn="l">
                        <a:lnSpc>
                          <a:spcPct val="100000"/>
                        </a:lnSpc>
                        <a:spcBef>
                          <a:spcPts val="0"/>
                        </a:spcBef>
                        <a:spcAft>
                          <a:spcPts val="0"/>
                        </a:spcAft>
                        <a:buClr>
                          <a:srgbClr val="000000"/>
                        </a:buClr>
                        <a:buSzPts val="800"/>
                        <a:buFont typeface="Arial"/>
                        <a:buNone/>
                      </a:pPr>
                      <a:r>
                        <a:rPr lang="en" u="none" cap="none" strike="noStrike"/>
                        <a:t>51%</a:t>
                      </a:r>
                      <a:r>
                        <a:rPr lang="en"/>
                        <a:t> and </a:t>
                      </a:r>
                      <a:r>
                        <a:rPr lang="en" u="none" cap="none" strike="noStrike"/>
                        <a:t>less severe than with NMS</a:t>
                      </a:r>
                      <a:endParaRPr u="none" cap="none" strike="noStrike"/>
                    </a:p>
                  </a:txBody>
                  <a:tcPr marT="45725" marB="45725" marR="45725" marL="45725"/>
                </a:tc>
              </a:tr>
              <a:tr h="199375">
                <a:tc>
                  <a:txBody>
                    <a:bodyPr/>
                    <a:lstStyle/>
                    <a:p>
                      <a:pPr indent="0" lvl="0" marL="27432" marR="0" rtl="0" algn="l">
                        <a:lnSpc>
                          <a:spcPct val="100000"/>
                        </a:lnSpc>
                        <a:spcBef>
                          <a:spcPts val="0"/>
                        </a:spcBef>
                        <a:spcAft>
                          <a:spcPts val="0"/>
                        </a:spcAft>
                        <a:buClr>
                          <a:srgbClr val="000000"/>
                        </a:buClr>
                        <a:buSzPts val="800"/>
                        <a:buFont typeface="Arial"/>
                        <a:buNone/>
                      </a:pPr>
                      <a:r>
                        <a:rPr lang="en" u="none" cap="none" strike="noStrike"/>
                        <a:t>Motor activity </a:t>
                      </a:r>
                      <a:endParaRPr u="none" cap="none" strike="noStrike"/>
                    </a:p>
                  </a:txBody>
                  <a:tcPr marT="45725" marB="45725" marR="45725" marL="45725"/>
                </a:tc>
                <a:tc>
                  <a:txBody>
                    <a:bodyPr/>
                    <a:lstStyle/>
                    <a:p>
                      <a:pPr indent="0" lvl="0" marL="27432" marR="0" rtl="0" algn="l">
                        <a:lnSpc>
                          <a:spcPct val="100000"/>
                        </a:lnSpc>
                        <a:spcBef>
                          <a:spcPts val="0"/>
                        </a:spcBef>
                        <a:spcAft>
                          <a:spcPts val="0"/>
                        </a:spcAft>
                        <a:buClr>
                          <a:srgbClr val="000000"/>
                        </a:buClr>
                        <a:buSzPts val="800"/>
                        <a:buFont typeface="Arial"/>
                        <a:buNone/>
                      </a:pPr>
                      <a:r>
                        <a:rPr lang="en" u="none" cap="none" strike="noStrike"/>
                        <a:t>Hyperkinesia (restlessness</a:t>
                      </a:r>
                      <a:r>
                        <a:rPr lang="en"/>
                        <a:t>/</a:t>
                      </a:r>
                      <a:r>
                        <a:rPr lang="en" u="none" cap="none" strike="noStrike"/>
                        <a:t>hyperactivity)</a:t>
                      </a:r>
                      <a:endParaRPr u="none" cap="none" strike="noStrike"/>
                    </a:p>
                  </a:txBody>
                  <a:tcPr marT="45725" marB="45725" marR="45725" marL="45725"/>
                </a:tc>
              </a:tr>
              <a:tr h="199375">
                <a:tc>
                  <a:txBody>
                    <a:bodyPr/>
                    <a:lstStyle/>
                    <a:p>
                      <a:pPr indent="0" lvl="0" marL="27432" marR="0" rtl="0" algn="l">
                        <a:lnSpc>
                          <a:spcPct val="100000"/>
                        </a:lnSpc>
                        <a:spcBef>
                          <a:spcPts val="0"/>
                        </a:spcBef>
                        <a:spcAft>
                          <a:spcPts val="0"/>
                        </a:spcAft>
                        <a:buClr>
                          <a:srgbClr val="000000"/>
                        </a:buClr>
                        <a:buSzPts val="800"/>
                        <a:buFont typeface="Arial"/>
                        <a:buNone/>
                      </a:pPr>
                      <a:r>
                        <a:rPr lang="en" u="none" cap="none" strike="noStrike"/>
                        <a:t>Hyperreflexia </a:t>
                      </a:r>
                      <a:endParaRPr u="none" cap="none" strike="noStrike"/>
                    </a:p>
                  </a:txBody>
                  <a:tcPr marT="45725" marB="45725" marR="45725" marL="45725"/>
                </a:tc>
                <a:tc>
                  <a:txBody>
                    <a:bodyPr/>
                    <a:lstStyle/>
                    <a:p>
                      <a:pPr indent="0" lvl="0" marL="27432" marR="0" rtl="0" algn="l">
                        <a:lnSpc>
                          <a:spcPct val="100000"/>
                        </a:lnSpc>
                        <a:spcBef>
                          <a:spcPts val="0"/>
                        </a:spcBef>
                        <a:spcAft>
                          <a:spcPts val="0"/>
                        </a:spcAft>
                        <a:buClr>
                          <a:srgbClr val="000000"/>
                        </a:buClr>
                        <a:buSzPts val="800"/>
                        <a:buFont typeface="Arial"/>
                        <a:buNone/>
                      </a:pPr>
                      <a:r>
                        <a:rPr lang="en" u="none" cap="none" strike="noStrike"/>
                        <a:t>52%</a:t>
                      </a:r>
                      <a:endParaRPr u="none" cap="none" strike="noStrike"/>
                    </a:p>
                  </a:txBody>
                  <a:tcPr marT="45725" marB="45725" marR="45725" marL="45725"/>
                </a:tc>
              </a:tr>
              <a:tr h="313325">
                <a:tc>
                  <a:txBody>
                    <a:bodyPr/>
                    <a:lstStyle/>
                    <a:p>
                      <a:pPr indent="0" lvl="0" marL="27432" marR="0" rtl="0" algn="l">
                        <a:lnSpc>
                          <a:spcPct val="100000"/>
                        </a:lnSpc>
                        <a:spcBef>
                          <a:spcPts val="0"/>
                        </a:spcBef>
                        <a:spcAft>
                          <a:spcPts val="0"/>
                        </a:spcAft>
                        <a:buClr>
                          <a:srgbClr val="000000"/>
                        </a:buClr>
                        <a:buSzPts val="800"/>
                        <a:buFont typeface="Arial"/>
                        <a:buNone/>
                      </a:pPr>
                      <a:r>
                        <a:rPr lang="en" u="none" cap="none" strike="noStrike"/>
                        <a:t>Clonus</a:t>
                      </a:r>
                      <a:endParaRPr u="none" cap="none" strike="noStrike"/>
                    </a:p>
                  </a:txBody>
                  <a:tcPr marT="45725" marB="45725" marR="45725" marL="45725"/>
                </a:tc>
                <a:tc>
                  <a:txBody>
                    <a:bodyPr/>
                    <a:lstStyle/>
                    <a:p>
                      <a:pPr indent="0" lvl="0" marL="27432" marR="0" rtl="0" algn="l">
                        <a:lnSpc>
                          <a:spcPct val="100000"/>
                        </a:lnSpc>
                        <a:spcBef>
                          <a:spcPts val="0"/>
                        </a:spcBef>
                        <a:spcAft>
                          <a:spcPts val="0"/>
                        </a:spcAft>
                        <a:buClr>
                          <a:srgbClr val="000000"/>
                        </a:buClr>
                        <a:buSzPts val="800"/>
                        <a:buFont typeface="Arial"/>
                        <a:buNone/>
                      </a:pPr>
                      <a:r>
                        <a:rPr lang="en" u="none" cap="none" strike="noStrike"/>
                        <a:t>23% - Examine for repetitive dorsiflexion of the ankle in response to one forcible dorsiflexion. </a:t>
                      </a:r>
                      <a:endParaRPr u="none" cap="none" strike="noStrike"/>
                    </a:p>
                  </a:txBody>
                  <a:tcPr marT="45725" marB="45725" marR="45725" marL="45725"/>
                </a:tc>
              </a:tr>
              <a:tr h="199375">
                <a:tc>
                  <a:txBody>
                    <a:bodyPr/>
                    <a:lstStyle/>
                    <a:p>
                      <a:pPr indent="0" lvl="0" marL="27432" marR="0" rtl="0" algn="l">
                        <a:lnSpc>
                          <a:spcPct val="100000"/>
                        </a:lnSpc>
                        <a:spcBef>
                          <a:spcPts val="0"/>
                        </a:spcBef>
                        <a:spcAft>
                          <a:spcPts val="0"/>
                        </a:spcAft>
                        <a:buClr>
                          <a:srgbClr val="000000"/>
                        </a:buClr>
                        <a:buSzPts val="800"/>
                        <a:buFont typeface="Arial"/>
                        <a:buNone/>
                      </a:pPr>
                      <a:r>
                        <a:rPr lang="en" u="none" cap="none" strike="noStrike"/>
                        <a:t>Tremor</a:t>
                      </a:r>
                      <a:endParaRPr u="none" cap="none" strike="noStrike"/>
                    </a:p>
                  </a:txBody>
                  <a:tcPr marT="45725" marB="45725" marR="45725" marL="45725"/>
                </a:tc>
                <a:tc>
                  <a:txBody>
                    <a:bodyPr/>
                    <a:lstStyle/>
                    <a:p>
                      <a:pPr indent="0" lvl="0" marL="27432" marR="0" rtl="0" algn="l">
                        <a:lnSpc>
                          <a:spcPct val="100000"/>
                        </a:lnSpc>
                        <a:spcBef>
                          <a:spcPts val="0"/>
                        </a:spcBef>
                        <a:spcAft>
                          <a:spcPts val="0"/>
                        </a:spcAft>
                        <a:buClr>
                          <a:srgbClr val="000000"/>
                        </a:buClr>
                        <a:buSzPts val="800"/>
                        <a:buFont typeface="Arial"/>
                        <a:buNone/>
                      </a:pPr>
                      <a:r>
                        <a:rPr lang="en" u="none" cap="none" strike="noStrike"/>
                        <a:t>43%</a:t>
                      </a:r>
                      <a:endParaRPr u="none" cap="none" strike="noStrike"/>
                    </a:p>
                  </a:txBody>
                  <a:tcPr marT="45725" marB="45725" marR="45725" marL="45725">
                    <a:lnB cap="flat" cmpd="sng" w="9525">
                      <a:solidFill>
                        <a:srgbClr val="999999">
                          <a:alpha val="0"/>
                        </a:srgbClr>
                      </a:solidFill>
                      <a:prstDash val="solid"/>
                      <a:round/>
                      <a:headEnd len="sm" w="sm" type="none"/>
                      <a:tailEnd len="sm" w="sm" type="none"/>
                    </a:lnB>
                  </a:tcPr>
                </a:tc>
              </a:tr>
              <a:tr h="228000">
                <a:tc>
                  <a:txBody>
                    <a:bodyPr/>
                    <a:lstStyle/>
                    <a:p>
                      <a:pPr indent="0" lvl="0" marL="27432" marR="0" rtl="0" algn="l">
                        <a:lnSpc>
                          <a:spcPct val="100000"/>
                        </a:lnSpc>
                        <a:spcBef>
                          <a:spcPts val="0"/>
                        </a:spcBef>
                        <a:spcAft>
                          <a:spcPts val="0"/>
                        </a:spcAft>
                        <a:buClr>
                          <a:srgbClr val="000000"/>
                        </a:buClr>
                        <a:buSzPts val="800"/>
                        <a:buFont typeface="Arial"/>
                        <a:buNone/>
                      </a:pPr>
                      <a:r>
                        <a:rPr lang="en" u="none" cap="none" strike="noStrike"/>
                        <a:t>Ataxia</a:t>
                      </a:r>
                      <a:endParaRPr u="none" cap="none" strike="noStrike"/>
                    </a:p>
                  </a:txBody>
                  <a:tcPr marT="45725" marB="45725" marR="45725" marL="45725"/>
                </a:tc>
                <a:tc>
                  <a:txBody>
                    <a:bodyPr/>
                    <a:lstStyle/>
                    <a:p>
                      <a:pPr indent="0" lvl="0" marL="27432" marR="0" rtl="0" algn="l">
                        <a:lnSpc>
                          <a:spcPct val="100000"/>
                        </a:lnSpc>
                        <a:spcBef>
                          <a:spcPts val="0"/>
                        </a:spcBef>
                        <a:spcAft>
                          <a:spcPts val="0"/>
                        </a:spcAft>
                        <a:buClr>
                          <a:srgbClr val="000000"/>
                        </a:buClr>
                        <a:buSzPts val="800"/>
                        <a:buFont typeface="Arial"/>
                        <a:buNone/>
                      </a:pPr>
                      <a:r>
                        <a:rPr lang="en" u="none" cap="none" strike="noStrike"/>
                        <a:t>40%</a:t>
                      </a:r>
                      <a:endParaRPr u="none" cap="none" strike="noStrike"/>
                    </a:p>
                  </a:txBody>
                  <a:tcPr marT="45725" marB="45725" marR="45725" marL="45725">
                    <a:lnT cap="flat" cmpd="sng" w="9525">
                      <a:solidFill>
                        <a:srgbClr val="999999">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42575">
                <a:tc>
                  <a:txBody>
                    <a:bodyPr/>
                    <a:lstStyle/>
                    <a:p>
                      <a:pPr indent="0" lvl="0" marL="27432" marR="0" rtl="0" algn="l">
                        <a:lnSpc>
                          <a:spcPct val="100000"/>
                        </a:lnSpc>
                        <a:spcBef>
                          <a:spcPts val="0"/>
                        </a:spcBef>
                        <a:spcAft>
                          <a:spcPts val="0"/>
                        </a:spcAft>
                        <a:buClr>
                          <a:srgbClr val="000000"/>
                        </a:buClr>
                        <a:buSzPts val="800"/>
                        <a:buFont typeface="Arial"/>
                        <a:buNone/>
                      </a:pPr>
                      <a:r>
                        <a:rPr lang="en" u="none" cap="none" strike="noStrike"/>
                        <a:t>Shivering</a:t>
                      </a:r>
                      <a:endParaRPr u="none" cap="none" strike="noStrike"/>
                    </a:p>
                  </a:txBody>
                  <a:tcPr marT="45725" marB="45725" marR="45725" marL="45725"/>
                </a:tc>
                <a:tc>
                  <a:txBody>
                    <a:bodyPr/>
                    <a:lstStyle/>
                    <a:p>
                      <a:pPr indent="0" lvl="0" marL="27432" marR="0" rtl="0" algn="l">
                        <a:lnSpc>
                          <a:spcPct val="100000"/>
                        </a:lnSpc>
                        <a:spcBef>
                          <a:spcPts val="0"/>
                        </a:spcBef>
                        <a:spcAft>
                          <a:spcPts val="0"/>
                        </a:spcAft>
                        <a:buClr>
                          <a:srgbClr val="000000"/>
                        </a:buClr>
                        <a:buSzPts val="800"/>
                        <a:buFont typeface="Arial"/>
                        <a:buNone/>
                      </a:pPr>
                      <a:r>
                        <a:rPr lang="en" u="none" cap="none" strike="noStrike"/>
                        <a:t>&gt; 50%</a:t>
                      </a:r>
                      <a:endParaRPr u="none" cap="none" strike="noStrike"/>
                    </a:p>
                  </a:txBody>
                  <a:tcPr marT="45725" marB="45725" marR="45725" marL="45725">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62900">
                <a:tc>
                  <a:txBody>
                    <a:bodyPr/>
                    <a:lstStyle/>
                    <a:p>
                      <a:pPr indent="0" lvl="0" marL="27432" marR="0" rtl="0" algn="l">
                        <a:lnSpc>
                          <a:spcPct val="90000"/>
                        </a:lnSpc>
                        <a:spcBef>
                          <a:spcPts val="0"/>
                        </a:spcBef>
                        <a:spcAft>
                          <a:spcPts val="0"/>
                        </a:spcAft>
                        <a:buClr>
                          <a:srgbClr val="000000"/>
                        </a:buClr>
                        <a:buSzPts val="800"/>
                        <a:buFont typeface="Arial"/>
                        <a:buNone/>
                      </a:pPr>
                      <a:r>
                        <a:rPr lang="en" sz="1200" u="none" cap="none" strike="noStrike"/>
                        <a:t> ...with chattering teeth or bru</a:t>
                      </a:r>
                      <a:r>
                        <a:rPr lang="en" sz="1200"/>
                        <a:t>xism</a:t>
                      </a:r>
                      <a:r>
                        <a:rPr lang="en" sz="1200" u="none" cap="none" strike="noStrike"/>
                        <a:t> </a:t>
                      </a:r>
                      <a:endParaRPr sz="1200" u="none" cap="none" strike="noStrike"/>
                    </a:p>
                  </a:txBody>
                  <a:tcPr marT="45725" marB="45725" marR="45725" marL="45725"/>
                </a:tc>
                <a:tc>
                  <a:txBody>
                    <a:bodyPr/>
                    <a:lstStyle/>
                    <a:p>
                      <a:pPr indent="0" lvl="0" marL="27432" marR="0" rtl="0" algn="l">
                        <a:lnSpc>
                          <a:spcPct val="100000"/>
                        </a:lnSpc>
                        <a:spcBef>
                          <a:spcPts val="0"/>
                        </a:spcBef>
                        <a:spcAft>
                          <a:spcPts val="0"/>
                        </a:spcAft>
                        <a:buClr>
                          <a:srgbClr val="000000"/>
                        </a:buClr>
                        <a:buSzPts val="800"/>
                        <a:buFont typeface="Arial"/>
                        <a:buNone/>
                      </a:pPr>
                      <a:r>
                        <a:rPr lang="en" u="none" cap="none" strike="noStrike"/>
                        <a:t>15%</a:t>
                      </a:r>
                      <a:endParaRPr u="none" cap="none" strike="noStrike"/>
                    </a:p>
                  </a:txBody>
                  <a:tcPr marT="45725" marB="45725" marR="45725" marL="45725" anchor="ctr">
                    <a:lnT cap="flat" cmpd="sng" w="9525">
                      <a:solidFill>
                        <a:srgbClr val="000000">
                          <a:alpha val="0"/>
                        </a:srgbClr>
                      </a:solidFill>
                      <a:prstDash val="solid"/>
                      <a:round/>
                      <a:headEnd len="sm" w="sm" type="none"/>
                      <a:tailEnd len="sm" w="sm" type="none"/>
                    </a:lnT>
                  </a:tcPr>
                </a:tc>
              </a:tr>
              <a:tr h="249225">
                <a:tc>
                  <a:txBody>
                    <a:bodyPr/>
                    <a:lstStyle/>
                    <a:p>
                      <a:pPr indent="0" lvl="0" marL="27432" marR="0" rtl="0" algn="l">
                        <a:lnSpc>
                          <a:spcPct val="90000"/>
                        </a:lnSpc>
                        <a:spcBef>
                          <a:spcPts val="0"/>
                        </a:spcBef>
                        <a:spcAft>
                          <a:spcPts val="0"/>
                        </a:spcAft>
                        <a:buClr>
                          <a:srgbClr val="000000"/>
                        </a:buClr>
                        <a:buSzPts val="800"/>
                        <a:buFont typeface="Arial"/>
                        <a:buNone/>
                      </a:pPr>
                      <a:r>
                        <a:rPr lang="en" u="none" cap="none" strike="noStrike"/>
                        <a:t>Sweating (diaphoresis)</a:t>
                      </a:r>
                      <a:endParaRPr u="none" cap="none" strike="noStrike"/>
                    </a:p>
                  </a:txBody>
                  <a:tcPr marT="45725" marB="45725" marR="45725" marL="45725"/>
                </a:tc>
                <a:tc>
                  <a:txBody>
                    <a:bodyPr/>
                    <a:lstStyle/>
                    <a:p>
                      <a:pPr indent="0" lvl="0" marL="27432" marR="0" rtl="0" algn="l">
                        <a:lnSpc>
                          <a:spcPct val="100000"/>
                        </a:lnSpc>
                        <a:spcBef>
                          <a:spcPts val="0"/>
                        </a:spcBef>
                        <a:spcAft>
                          <a:spcPts val="0"/>
                        </a:spcAft>
                        <a:buClr>
                          <a:srgbClr val="000000"/>
                        </a:buClr>
                        <a:buSzPts val="800"/>
                        <a:buFont typeface="Arial"/>
                        <a:buNone/>
                      </a:pPr>
                      <a:r>
                        <a:rPr lang="en" u="none" cap="none" strike="noStrike"/>
                        <a:t>Common</a:t>
                      </a:r>
                      <a:endParaRPr u="none" cap="none" strike="noStrike"/>
                    </a:p>
                  </a:txBody>
                  <a:tcPr marT="45725" marB="45725" marR="45725" marL="45725">
                    <a:lnB cap="flat" cmpd="sng" w="9525">
                      <a:solidFill>
                        <a:srgbClr val="000000">
                          <a:alpha val="0"/>
                        </a:srgbClr>
                      </a:solidFill>
                      <a:prstDash val="solid"/>
                      <a:round/>
                      <a:headEnd len="sm" w="sm" type="none"/>
                      <a:tailEnd len="sm" w="sm" type="none"/>
                    </a:lnB>
                  </a:tcPr>
                </a:tc>
              </a:tr>
              <a:tr h="356125">
                <a:tc>
                  <a:txBody>
                    <a:bodyPr/>
                    <a:lstStyle/>
                    <a:p>
                      <a:pPr indent="0" lvl="0" marL="27432" marR="0" rtl="0" algn="l">
                        <a:lnSpc>
                          <a:spcPct val="90000"/>
                        </a:lnSpc>
                        <a:spcBef>
                          <a:spcPts val="0"/>
                        </a:spcBef>
                        <a:spcAft>
                          <a:spcPts val="0"/>
                        </a:spcAft>
                        <a:buClr>
                          <a:srgbClr val="000000"/>
                        </a:buClr>
                        <a:buSzPts val="800"/>
                        <a:buFont typeface="Arial"/>
                        <a:buNone/>
                      </a:pPr>
                      <a:r>
                        <a:rPr lang="en" u="none" cap="none" strike="noStrike"/>
                        <a:t>Sialorrhea</a:t>
                      </a:r>
                      <a:endParaRPr u="none" cap="none" strike="noStrike"/>
                    </a:p>
                    <a:p>
                      <a:pPr indent="0" lvl="0" marL="27432" marR="0" rtl="0" algn="l">
                        <a:lnSpc>
                          <a:spcPct val="90000"/>
                        </a:lnSpc>
                        <a:spcBef>
                          <a:spcPts val="0"/>
                        </a:spcBef>
                        <a:spcAft>
                          <a:spcPts val="0"/>
                        </a:spcAft>
                        <a:buClr>
                          <a:srgbClr val="000000"/>
                        </a:buClr>
                        <a:buSzPts val="800"/>
                        <a:buFont typeface="Arial"/>
                        <a:buNone/>
                      </a:pPr>
                      <a:r>
                        <a:rPr lang="en" sz="1200"/>
                        <a:t>(hypersalivation)</a:t>
                      </a:r>
                      <a:endParaRPr sz="1200"/>
                    </a:p>
                  </a:txBody>
                  <a:tcPr marT="45725" marB="45725" marR="45725" marL="45725"/>
                </a:tc>
                <a:tc>
                  <a:txBody>
                    <a:bodyPr/>
                    <a:lstStyle/>
                    <a:p>
                      <a:pPr indent="0" lvl="0" marL="0" marR="0" rtl="0" algn="l">
                        <a:lnSpc>
                          <a:spcPct val="100000"/>
                        </a:lnSpc>
                        <a:spcBef>
                          <a:spcPts val="0"/>
                        </a:spcBef>
                        <a:spcAft>
                          <a:spcPts val="0"/>
                        </a:spcAft>
                        <a:buClr>
                          <a:srgbClr val="000000"/>
                        </a:buClr>
                        <a:buSzPts val="800"/>
                        <a:buFont typeface="Arial"/>
                        <a:buNone/>
                      </a:pPr>
                      <a:r>
                        <a:rPr lang="en" u="none" cap="none" strike="noStrike"/>
                        <a:t>Often prominent</a:t>
                      </a:r>
                      <a:endParaRPr u="none" cap="none" strike="noStrike"/>
                    </a:p>
                  </a:txBody>
                  <a:tcPr marT="45725" marB="45725" marR="45725" marL="45725">
                    <a:lnT cap="flat" cmpd="sng" w="9525">
                      <a:solidFill>
                        <a:srgbClr val="000000">
                          <a:alpha val="0"/>
                        </a:srgbClr>
                      </a:solidFill>
                      <a:prstDash val="solid"/>
                      <a:round/>
                      <a:headEnd len="sm" w="sm" type="none"/>
                      <a:tailEnd len="sm" w="sm" type="none"/>
                    </a:lnT>
                  </a:tcPr>
                </a:tc>
              </a:tr>
              <a:tr h="544750">
                <a:tc>
                  <a:txBody>
                    <a:bodyPr/>
                    <a:lstStyle/>
                    <a:p>
                      <a:pPr indent="0" lvl="0" marL="27432" marR="0" rtl="0" algn="l">
                        <a:lnSpc>
                          <a:spcPct val="100000"/>
                        </a:lnSpc>
                        <a:spcBef>
                          <a:spcPts val="0"/>
                        </a:spcBef>
                        <a:spcAft>
                          <a:spcPts val="0"/>
                        </a:spcAft>
                        <a:buClr>
                          <a:srgbClr val="000000"/>
                        </a:buClr>
                        <a:buSzPts val="800"/>
                        <a:buFont typeface="Arial"/>
                        <a:buNone/>
                      </a:pPr>
                      <a:r>
                        <a:rPr lang="en" u="none" cap="none" strike="noStrike"/>
                        <a:t>Eyes</a:t>
                      </a:r>
                      <a:endParaRPr u="none" cap="none" strike="noStrike"/>
                    </a:p>
                  </a:txBody>
                  <a:tcPr marT="45725" marB="45725" marR="45725" marL="45725"/>
                </a:tc>
                <a:tc>
                  <a:txBody>
                    <a:bodyPr/>
                    <a:lstStyle/>
                    <a:p>
                      <a:pPr indent="0" lvl="0" marL="27432" marR="0" rtl="0" algn="l">
                        <a:lnSpc>
                          <a:spcPct val="100000"/>
                        </a:lnSpc>
                        <a:spcBef>
                          <a:spcPts val="0"/>
                        </a:spcBef>
                        <a:spcAft>
                          <a:spcPts val="0"/>
                        </a:spcAft>
                        <a:buClr>
                          <a:srgbClr val="000000"/>
                        </a:buClr>
                        <a:buSzPts val="800"/>
                        <a:buFont typeface="Arial"/>
                        <a:buNone/>
                      </a:pPr>
                      <a:r>
                        <a:rPr lang="en" u="none" cap="none" strike="noStrike"/>
                        <a:t>30% dilated pupils     ; 20% unreactive pupils;</a:t>
                      </a:r>
                      <a:endParaRPr u="none" cap="none" strike="noStrike"/>
                    </a:p>
                    <a:p>
                      <a:pPr indent="0" lvl="0" marL="27432" marR="0" rtl="0" algn="l">
                        <a:lnSpc>
                          <a:spcPct val="100000"/>
                        </a:lnSpc>
                        <a:spcBef>
                          <a:spcPts val="0"/>
                        </a:spcBef>
                        <a:spcAft>
                          <a:spcPts val="0"/>
                        </a:spcAft>
                        <a:buClr>
                          <a:srgbClr val="000000"/>
                        </a:buClr>
                        <a:buSzPts val="800"/>
                        <a:buFont typeface="Arial"/>
                        <a:buNone/>
                      </a:pPr>
                      <a:r>
                        <a:rPr lang="en" u="none" cap="none" strike="noStrike"/>
                        <a:t>Ocular clonus is possible</a:t>
                      </a:r>
                      <a:r>
                        <a:rPr lang="en"/>
                        <a:t>.</a:t>
                      </a:r>
                      <a:endParaRPr i="1" u="none" cap="none" strike="noStrike"/>
                    </a:p>
                  </a:txBody>
                  <a:tcPr marT="45725" marB="45725" marR="45725" marL="45725"/>
                </a:tc>
              </a:tr>
            </a:tbl>
          </a:graphicData>
        </a:graphic>
      </p:graphicFrame>
      <p:grpSp>
        <p:nvGrpSpPr>
          <p:cNvPr id="2880" name="Google Shape;2880;p230"/>
          <p:cNvGrpSpPr/>
          <p:nvPr/>
        </p:nvGrpSpPr>
        <p:grpSpPr>
          <a:xfrm>
            <a:off x="3885768" y="2829120"/>
            <a:ext cx="3412382" cy="900550"/>
            <a:chOff x="1242385" y="5126650"/>
            <a:chExt cx="3985497" cy="1051799"/>
          </a:xfrm>
        </p:grpSpPr>
        <p:grpSp>
          <p:nvGrpSpPr>
            <p:cNvPr id="2881" name="Google Shape;2881;p230"/>
            <p:cNvGrpSpPr/>
            <p:nvPr/>
          </p:nvGrpSpPr>
          <p:grpSpPr>
            <a:xfrm>
              <a:off x="4211682" y="5126650"/>
              <a:ext cx="1016199" cy="1051799"/>
              <a:chOff x="1964863" y="2174490"/>
              <a:chExt cx="2427034" cy="2506670"/>
            </a:xfrm>
          </p:grpSpPr>
          <p:pic>
            <p:nvPicPr>
              <p:cNvPr descr="clipped result image" id="2882" name="Google Shape;2882;p230"/>
              <p:cNvPicPr preferRelativeResize="0"/>
              <p:nvPr/>
            </p:nvPicPr>
            <p:blipFill rotWithShape="1">
              <a:blip r:embed="rId3">
                <a:alphaModFix/>
              </a:blip>
              <a:srcRect b="0" l="0" r="0" t="0"/>
              <a:stretch/>
            </p:blipFill>
            <p:spPr>
              <a:xfrm>
                <a:off x="1964863" y="2985041"/>
                <a:ext cx="1128466" cy="1504694"/>
              </a:xfrm>
              <a:prstGeom prst="rect">
                <a:avLst/>
              </a:prstGeom>
              <a:noFill/>
              <a:ln>
                <a:noFill/>
              </a:ln>
            </p:spPr>
          </p:pic>
          <p:pic>
            <p:nvPicPr>
              <p:cNvPr descr="clipped result image" id="2883" name="Google Shape;2883;p230"/>
              <p:cNvPicPr preferRelativeResize="0"/>
              <p:nvPr/>
            </p:nvPicPr>
            <p:blipFill rotWithShape="1">
              <a:blip r:embed="rId4">
                <a:alphaModFix/>
              </a:blip>
              <a:srcRect b="0" l="0" r="0" t="0"/>
              <a:stretch/>
            </p:blipFill>
            <p:spPr>
              <a:xfrm>
                <a:off x="3031318" y="3176465"/>
                <a:ext cx="1128466" cy="1504694"/>
              </a:xfrm>
              <a:prstGeom prst="rect">
                <a:avLst/>
              </a:prstGeom>
              <a:noFill/>
              <a:ln>
                <a:noFill/>
              </a:ln>
            </p:spPr>
          </p:pic>
          <p:pic>
            <p:nvPicPr>
              <p:cNvPr id="2884" name="Google Shape;2884;p230"/>
              <p:cNvPicPr preferRelativeResize="0"/>
              <p:nvPr/>
            </p:nvPicPr>
            <p:blipFill rotWithShape="1">
              <a:blip r:embed="rId5">
                <a:alphaModFix/>
              </a:blip>
              <a:srcRect b="0" l="0" r="0" t="0"/>
              <a:stretch/>
            </p:blipFill>
            <p:spPr>
              <a:xfrm>
                <a:off x="2514386" y="2174490"/>
                <a:ext cx="1877512" cy="1756625"/>
              </a:xfrm>
              <a:prstGeom prst="rect">
                <a:avLst/>
              </a:prstGeom>
              <a:noFill/>
              <a:ln>
                <a:noFill/>
              </a:ln>
            </p:spPr>
          </p:pic>
          <p:pic>
            <p:nvPicPr>
              <p:cNvPr descr="clipped result image" id="2885" name="Google Shape;2885;p230"/>
              <p:cNvPicPr preferRelativeResize="0"/>
              <p:nvPr/>
            </p:nvPicPr>
            <p:blipFill rotWithShape="1">
              <a:blip r:embed="rId6">
                <a:alphaModFix/>
              </a:blip>
              <a:srcRect b="0" l="0" r="0" t="0"/>
              <a:stretch/>
            </p:blipFill>
            <p:spPr>
              <a:xfrm>
                <a:off x="2487052" y="2201830"/>
                <a:ext cx="1538857" cy="1050465"/>
              </a:xfrm>
              <a:prstGeom prst="rect">
                <a:avLst/>
              </a:prstGeom>
              <a:noFill/>
              <a:ln>
                <a:noFill/>
              </a:ln>
            </p:spPr>
          </p:pic>
        </p:grpSp>
        <p:pic>
          <p:nvPicPr>
            <p:cNvPr descr="clipped result image" id="2886" name="Google Shape;2886;p230"/>
            <p:cNvPicPr preferRelativeResize="0"/>
            <p:nvPr/>
          </p:nvPicPr>
          <p:blipFill rotWithShape="1">
            <a:blip r:embed="rId7">
              <a:alphaModFix/>
            </a:blip>
            <a:srcRect b="0" l="31337" r="0" t="0"/>
            <a:stretch/>
          </p:blipFill>
          <p:spPr>
            <a:xfrm>
              <a:off x="1242385" y="5250706"/>
              <a:ext cx="2120708" cy="832704"/>
            </a:xfrm>
            <a:prstGeom prst="rect">
              <a:avLst/>
            </a:prstGeom>
            <a:noFill/>
            <a:ln>
              <a:noFill/>
            </a:ln>
          </p:spPr>
        </p:pic>
      </p:grpSp>
      <p:pic>
        <p:nvPicPr>
          <p:cNvPr id="2887" name="Google Shape;2887;p230"/>
          <p:cNvPicPr preferRelativeResize="0"/>
          <p:nvPr/>
        </p:nvPicPr>
        <p:blipFill rotWithShape="1">
          <a:blip r:embed="rId8">
            <a:alphaModFix/>
          </a:blip>
          <a:srcRect b="45619" l="17505" r="0" t="0"/>
          <a:stretch/>
        </p:blipFill>
        <p:spPr>
          <a:xfrm>
            <a:off x="5349174" y="3659952"/>
            <a:ext cx="1576050" cy="706624"/>
          </a:xfrm>
          <a:prstGeom prst="rect">
            <a:avLst/>
          </a:prstGeom>
          <a:noFill/>
          <a:ln>
            <a:noFill/>
          </a:ln>
        </p:spPr>
      </p:pic>
      <p:grpSp>
        <p:nvGrpSpPr>
          <p:cNvPr id="2888" name="Google Shape;2888;p230"/>
          <p:cNvGrpSpPr/>
          <p:nvPr/>
        </p:nvGrpSpPr>
        <p:grpSpPr>
          <a:xfrm>
            <a:off x="2620617" y="3959552"/>
            <a:ext cx="894316" cy="426"/>
            <a:chOff x="2601616" y="7686084"/>
            <a:chExt cx="894316" cy="426"/>
          </a:xfrm>
        </p:grpSpPr>
        <p:cxnSp>
          <p:nvCxnSpPr>
            <p:cNvPr id="2889" name="Google Shape;2889;p230"/>
            <p:cNvCxnSpPr/>
            <p:nvPr/>
          </p:nvCxnSpPr>
          <p:spPr>
            <a:xfrm>
              <a:off x="3073039" y="7686084"/>
              <a:ext cx="93900" cy="0"/>
            </a:xfrm>
            <a:prstGeom prst="straightConnector1">
              <a:avLst/>
            </a:prstGeom>
            <a:noFill/>
            <a:ln cap="flat" cmpd="sng" w="9525">
              <a:solidFill>
                <a:srgbClr val="FFFFFF"/>
              </a:solidFill>
              <a:prstDash val="solid"/>
              <a:round/>
              <a:headEnd len="sm" w="sm" type="none"/>
              <a:tailEnd len="sm" w="sm" type="none"/>
            </a:ln>
          </p:spPr>
        </p:cxnSp>
        <p:cxnSp>
          <p:nvCxnSpPr>
            <p:cNvPr id="2890" name="Google Shape;2890;p230"/>
            <p:cNvCxnSpPr/>
            <p:nvPr/>
          </p:nvCxnSpPr>
          <p:spPr>
            <a:xfrm>
              <a:off x="3402032" y="7686510"/>
              <a:ext cx="93900" cy="0"/>
            </a:xfrm>
            <a:prstGeom prst="straightConnector1">
              <a:avLst/>
            </a:prstGeom>
            <a:noFill/>
            <a:ln cap="flat" cmpd="sng" w="9525">
              <a:solidFill>
                <a:srgbClr val="FFFFFF"/>
              </a:solidFill>
              <a:prstDash val="solid"/>
              <a:round/>
              <a:headEnd len="sm" w="sm" type="none"/>
              <a:tailEnd len="sm" w="sm" type="none"/>
            </a:ln>
          </p:spPr>
        </p:cxnSp>
        <p:cxnSp>
          <p:nvCxnSpPr>
            <p:cNvPr id="2891" name="Google Shape;2891;p230"/>
            <p:cNvCxnSpPr/>
            <p:nvPr/>
          </p:nvCxnSpPr>
          <p:spPr>
            <a:xfrm>
              <a:off x="2601616" y="7686084"/>
              <a:ext cx="102900" cy="0"/>
            </a:xfrm>
            <a:prstGeom prst="straightConnector1">
              <a:avLst/>
            </a:prstGeom>
            <a:noFill/>
            <a:ln cap="flat" cmpd="sng" w="9525">
              <a:solidFill>
                <a:srgbClr val="FFFFFF"/>
              </a:solidFill>
              <a:prstDash val="solid"/>
              <a:round/>
              <a:headEnd len="sm" w="sm" type="none"/>
              <a:tailEnd len="sm" w="sm" type="none"/>
            </a:ln>
          </p:spPr>
        </p:cxnSp>
      </p:grpSp>
      <p:pic>
        <p:nvPicPr>
          <p:cNvPr id="2892" name="Google Shape;2892;p230"/>
          <p:cNvPicPr preferRelativeResize="0"/>
          <p:nvPr/>
        </p:nvPicPr>
        <p:blipFill>
          <a:blip r:embed="rId9">
            <a:alphaModFix/>
          </a:blip>
          <a:stretch>
            <a:fillRect/>
          </a:stretch>
        </p:blipFill>
        <p:spPr>
          <a:xfrm>
            <a:off x="4417775" y="2400808"/>
            <a:ext cx="2507451" cy="529300"/>
          </a:xfrm>
          <a:prstGeom prst="rect">
            <a:avLst/>
          </a:prstGeom>
          <a:noFill/>
          <a:ln>
            <a:noFill/>
          </a:ln>
        </p:spPr>
      </p:pic>
      <p:pic>
        <p:nvPicPr>
          <p:cNvPr descr="clipped result image" id="2893" name="Google Shape;2893;p230"/>
          <p:cNvPicPr preferRelativeResize="0"/>
          <p:nvPr/>
        </p:nvPicPr>
        <p:blipFill>
          <a:blip r:embed="rId10">
            <a:alphaModFix/>
          </a:blip>
          <a:stretch>
            <a:fillRect/>
          </a:stretch>
        </p:blipFill>
        <p:spPr>
          <a:xfrm>
            <a:off x="5567650" y="2832946"/>
            <a:ext cx="841300" cy="934762"/>
          </a:xfrm>
          <a:prstGeom prst="rect">
            <a:avLst/>
          </a:prstGeom>
          <a:noFill/>
          <a:ln>
            <a:noFill/>
          </a:ln>
        </p:spPr>
      </p:pic>
      <p:grpSp>
        <p:nvGrpSpPr>
          <p:cNvPr id="2894" name="Google Shape;2894;p230"/>
          <p:cNvGrpSpPr/>
          <p:nvPr/>
        </p:nvGrpSpPr>
        <p:grpSpPr>
          <a:xfrm>
            <a:off x="1266611" y="216884"/>
            <a:ext cx="1057614" cy="595850"/>
            <a:chOff x="3073186" y="-1700"/>
            <a:chExt cx="1057614" cy="595850"/>
          </a:xfrm>
        </p:grpSpPr>
        <p:pic>
          <p:nvPicPr>
            <p:cNvPr descr="clipped result image" id="2895" name="Google Shape;2895;p230"/>
            <p:cNvPicPr preferRelativeResize="0"/>
            <p:nvPr/>
          </p:nvPicPr>
          <p:blipFill rotWithShape="1">
            <a:blip r:embed="rId11">
              <a:alphaModFix/>
            </a:blip>
            <a:srcRect b="-7" l="0" r="0" t="23308"/>
            <a:stretch/>
          </p:blipFill>
          <p:spPr>
            <a:xfrm rot="-6543559">
              <a:off x="3825982" y="89601"/>
              <a:ext cx="257132" cy="284114"/>
            </a:xfrm>
            <a:prstGeom prst="rect">
              <a:avLst/>
            </a:prstGeom>
            <a:noFill/>
            <a:ln>
              <a:noFill/>
            </a:ln>
          </p:spPr>
        </p:pic>
        <p:pic>
          <p:nvPicPr>
            <p:cNvPr id="2896" name="Google Shape;2896;p230"/>
            <p:cNvPicPr preferRelativeResize="0"/>
            <p:nvPr/>
          </p:nvPicPr>
          <p:blipFill rotWithShape="1">
            <a:blip r:embed="rId12">
              <a:alphaModFix/>
            </a:blip>
            <a:srcRect b="0" l="0" r="0" t="0"/>
            <a:stretch/>
          </p:blipFill>
          <p:spPr>
            <a:xfrm>
              <a:off x="3073186" y="-1700"/>
              <a:ext cx="734398" cy="595850"/>
            </a:xfrm>
            <a:prstGeom prst="rect">
              <a:avLst/>
            </a:prstGeom>
            <a:noFill/>
            <a:ln>
              <a:noFill/>
            </a:ln>
          </p:spPr>
        </p:pic>
      </p:grpSp>
      <p:sp>
        <p:nvSpPr>
          <p:cNvPr id="2897" name="Google Shape;2897;p230"/>
          <p:cNvSpPr txBox="1"/>
          <p:nvPr/>
        </p:nvSpPr>
        <p:spPr>
          <a:xfrm>
            <a:off x="8376700" y="4184"/>
            <a:ext cx="778200" cy="21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lang="en"/>
              <a:t>2 of 7</a:t>
            </a:r>
            <a:endParaRPr i="0" u="none" cap="none" strike="noStrike">
              <a:solidFill>
                <a:srgbClr val="000000"/>
              </a:solidFill>
            </a:endParaRPr>
          </a:p>
        </p:txBody>
      </p:sp>
      <p:sp>
        <p:nvSpPr>
          <p:cNvPr id="2898" name="Google Shape;2898;p230"/>
          <p:cNvSpPr txBox="1"/>
          <p:nvPr/>
        </p:nvSpPr>
        <p:spPr>
          <a:xfrm>
            <a:off x="4534025" y="2329003"/>
            <a:ext cx="2647800" cy="4593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700"/>
              <a:buFont typeface="Arial"/>
              <a:buNone/>
            </a:pPr>
            <a:r>
              <a:rPr b="0" i="0" lang="en" u="none" cap="none" strike="noStrike">
                <a:solidFill>
                  <a:srgbClr val="000000"/>
                </a:solidFill>
                <a:latin typeface="Arial"/>
                <a:ea typeface="Arial"/>
                <a:cs typeface="Arial"/>
                <a:sym typeface="Arial"/>
              </a:rPr>
              <a:t>You could </a:t>
            </a:r>
            <a:r>
              <a:rPr b="0" i="1" lang="en" u="none" cap="none" strike="noStrike">
                <a:solidFill>
                  <a:srgbClr val="000000"/>
                </a:solidFill>
                <a:latin typeface="Arial"/>
                <a:ea typeface="Arial"/>
                <a:cs typeface="Arial"/>
                <a:sym typeface="Arial"/>
              </a:rPr>
              <a:t>clone us</a:t>
            </a:r>
            <a:r>
              <a:rPr b="0" i="0" lang="en" u="none" cap="none" strike="noStrike">
                <a:solidFill>
                  <a:srgbClr val="000000"/>
                </a:solidFill>
                <a:latin typeface="Arial"/>
                <a:ea typeface="Arial"/>
                <a:cs typeface="Arial"/>
                <a:sym typeface="Arial"/>
              </a:rPr>
              <a:t> (clonus)</a:t>
            </a:r>
            <a:endParaRPr b="0" i="0" u="none" cap="none" strike="noStrike">
              <a:solidFill>
                <a:srgbClr val="000000"/>
              </a:solidFill>
              <a:latin typeface="Arial"/>
              <a:ea typeface="Arial"/>
              <a:cs typeface="Arial"/>
              <a:sym typeface="Arial"/>
            </a:endParaRPr>
          </a:p>
        </p:txBody>
      </p:sp>
      <p:sp>
        <p:nvSpPr>
          <p:cNvPr id="2899" name="Google Shape;2899;p230"/>
          <p:cNvSpPr/>
          <p:nvPr/>
        </p:nvSpPr>
        <p:spPr>
          <a:xfrm>
            <a:off x="2963760" y="1640809"/>
            <a:ext cx="353700" cy="2127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0" name="Google Shape;2900;p230"/>
          <p:cNvSpPr/>
          <p:nvPr/>
        </p:nvSpPr>
        <p:spPr>
          <a:xfrm>
            <a:off x="2963760" y="4483400"/>
            <a:ext cx="353700" cy="2127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1" name="Google Shape;2901;p230"/>
          <p:cNvSpPr/>
          <p:nvPr/>
        </p:nvSpPr>
        <p:spPr>
          <a:xfrm>
            <a:off x="4800598" y="4483400"/>
            <a:ext cx="296100" cy="2127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5" name="Shape 2905"/>
        <p:cNvGrpSpPr/>
        <p:nvPr/>
      </p:nvGrpSpPr>
      <p:grpSpPr>
        <a:xfrm>
          <a:off x="0" y="0"/>
          <a:ext cx="0" cy="0"/>
          <a:chOff x="0" y="0"/>
          <a:chExt cx="0" cy="0"/>
        </a:xfrm>
      </p:grpSpPr>
      <p:graphicFrame>
        <p:nvGraphicFramePr>
          <p:cNvPr id="2906" name="Google Shape;2906;p231"/>
          <p:cNvGraphicFramePr/>
          <p:nvPr/>
        </p:nvGraphicFramePr>
        <p:xfrm>
          <a:off x="1092231" y="191434"/>
          <a:ext cx="3000000" cy="3000000"/>
        </p:xfrm>
        <a:graphic>
          <a:graphicData uri="http://schemas.openxmlformats.org/drawingml/2006/table">
            <a:tbl>
              <a:tblPr>
                <a:noFill/>
                <a:tableStyleId>{9CA66A64-FEFE-46EB-AED5-2A8D51E14325}</a:tableStyleId>
              </a:tblPr>
              <a:tblGrid>
                <a:gridCol w="1964300"/>
                <a:gridCol w="5158000"/>
              </a:tblGrid>
              <a:tr h="213625">
                <a:tc>
                  <a:txBody>
                    <a:bodyPr/>
                    <a:lstStyle/>
                    <a:p>
                      <a:pPr indent="0" lvl="0" marL="27432" marR="0" rtl="0" algn="l">
                        <a:lnSpc>
                          <a:spcPct val="100000"/>
                        </a:lnSpc>
                        <a:spcBef>
                          <a:spcPts val="0"/>
                        </a:spcBef>
                        <a:spcAft>
                          <a:spcPts val="0"/>
                        </a:spcAft>
                        <a:buClr>
                          <a:srgbClr val="000000"/>
                        </a:buClr>
                        <a:buSzPts val="800"/>
                        <a:buFont typeface="Arial"/>
                        <a:buNone/>
                      </a:pPr>
                      <a:r>
                        <a:t/>
                      </a:r>
                      <a:endParaRPr b="1" u="none" cap="none" strike="noStrike"/>
                    </a:p>
                  </a:txBody>
                  <a:tcPr marT="45725" marB="45725" marR="45725" marL="45725">
                    <a:solidFill>
                      <a:srgbClr val="FFEEE1"/>
                    </a:solidFill>
                  </a:tcPr>
                </a:tc>
                <a:tc>
                  <a:txBody>
                    <a:bodyPr/>
                    <a:lstStyle/>
                    <a:p>
                      <a:pPr indent="0" lvl="0" marL="27432" marR="0" rtl="0" algn="l">
                        <a:lnSpc>
                          <a:spcPct val="100000"/>
                        </a:lnSpc>
                        <a:spcBef>
                          <a:spcPts val="0"/>
                        </a:spcBef>
                        <a:spcAft>
                          <a:spcPts val="0"/>
                        </a:spcAft>
                        <a:buClr>
                          <a:srgbClr val="000000"/>
                        </a:buClr>
                        <a:buSzPts val="900"/>
                        <a:buFont typeface="Arial"/>
                        <a:buNone/>
                      </a:pPr>
                      <a:r>
                        <a:t/>
                      </a:r>
                      <a:endParaRPr b="1"/>
                    </a:p>
                    <a:p>
                      <a:pPr indent="0" lvl="0" marL="27432" marR="0" rtl="0" algn="l">
                        <a:lnSpc>
                          <a:spcPct val="100000"/>
                        </a:lnSpc>
                        <a:spcBef>
                          <a:spcPts val="0"/>
                        </a:spcBef>
                        <a:spcAft>
                          <a:spcPts val="0"/>
                        </a:spcAft>
                        <a:buClr>
                          <a:srgbClr val="000000"/>
                        </a:buClr>
                        <a:buSzPts val="900"/>
                        <a:buFont typeface="Arial"/>
                        <a:buNone/>
                      </a:pPr>
                      <a:r>
                        <a:rPr b="1" lang="en" sz="1800" u="none" cap="none" strike="noStrike"/>
                        <a:t>Serotonin Syndrome</a:t>
                      </a:r>
                      <a:endParaRPr b="1" sz="1800" u="none" cap="none" strike="noStrike"/>
                    </a:p>
                    <a:p>
                      <a:pPr indent="0" lvl="0" marL="0" marR="0" rtl="0" algn="l">
                        <a:lnSpc>
                          <a:spcPct val="100000"/>
                        </a:lnSpc>
                        <a:spcBef>
                          <a:spcPts val="0"/>
                        </a:spcBef>
                        <a:spcAft>
                          <a:spcPts val="0"/>
                        </a:spcAft>
                        <a:buClr>
                          <a:srgbClr val="000000"/>
                        </a:buClr>
                        <a:buSzPts val="900"/>
                        <a:buFont typeface="Arial"/>
                        <a:buNone/>
                      </a:pPr>
                      <a:r>
                        <a:t/>
                      </a:r>
                      <a:endParaRPr b="1"/>
                    </a:p>
                  </a:txBody>
                  <a:tcPr marT="45725" marB="45725" marR="45725" marL="45725">
                    <a:solidFill>
                      <a:srgbClr val="FFEEE1"/>
                    </a:solidFill>
                  </a:tcPr>
                </a:tc>
              </a:tr>
              <a:tr h="199375">
                <a:tc>
                  <a:txBody>
                    <a:bodyPr/>
                    <a:lstStyle/>
                    <a:p>
                      <a:pPr indent="0" lvl="0" marL="27432" marR="0" rtl="0" algn="l">
                        <a:lnSpc>
                          <a:spcPct val="100000"/>
                        </a:lnSpc>
                        <a:spcBef>
                          <a:spcPts val="0"/>
                        </a:spcBef>
                        <a:spcAft>
                          <a:spcPts val="0"/>
                        </a:spcAft>
                        <a:buClr>
                          <a:srgbClr val="000000"/>
                        </a:buClr>
                        <a:buSzPts val="800"/>
                        <a:buFont typeface="Arial"/>
                        <a:buNone/>
                      </a:pPr>
                      <a:r>
                        <a:rPr lang="en" u="none" cap="none" strike="noStrike"/>
                        <a:t>Muscle rigidity</a:t>
                      </a:r>
                      <a:endParaRPr u="none" cap="none" strike="noStrike"/>
                    </a:p>
                  </a:txBody>
                  <a:tcPr marT="45725" marB="45725" marR="45725" marL="45725"/>
                </a:tc>
                <a:tc>
                  <a:txBody>
                    <a:bodyPr/>
                    <a:lstStyle/>
                    <a:p>
                      <a:pPr indent="0" lvl="0" marL="27432" marR="0" rtl="0" algn="l">
                        <a:lnSpc>
                          <a:spcPct val="100000"/>
                        </a:lnSpc>
                        <a:spcBef>
                          <a:spcPts val="0"/>
                        </a:spcBef>
                        <a:spcAft>
                          <a:spcPts val="0"/>
                        </a:spcAft>
                        <a:buClr>
                          <a:srgbClr val="000000"/>
                        </a:buClr>
                        <a:buSzPts val="800"/>
                        <a:buFont typeface="Arial"/>
                        <a:buNone/>
                      </a:pPr>
                      <a:r>
                        <a:rPr lang="en" u="none" cap="none" strike="noStrike"/>
                        <a:t>51%</a:t>
                      </a:r>
                      <a:r>
                        <a:rPr lang="en"/>
                        <a:t> and </a:t>
                      </a:r>
                      <a:r>
                        <a:rPr lang="en" u="none" cap="none" strike="noStrike"/>
                        <a:t>less severe than with NMS</a:t>
                      </a:r>
                      <a:endParaRPr u="none" cap="none" strike="noStrike"/>
                    </a:p>
                  </a:txBody>
                  <a:tcPr marT="45725" marB="45725" marR="45725" marL="45725"/>
                </a:tc>
              </a:tr>
              <a:tr h="199375">
                <a:tc>
                  <a:txBody>
                    <a:bodyPr/>
                    <a:lstStyle/>
                    <a:p>
                      <a:pPr indent="0" lvl="0" marL="27432" marR="0" rtl="0" algn="l">
                        <a:lnSpc>
                          <a:spcPct val="100000"/>
                        </a:lnSpc>
                        <a:spcBef>
                          <a:spcPts val="0"/>
                        </a:spcBef>
                        <a:spcAft>
                          <a:spcPts val="0"/>
                        </a:spcAft>
                        <a:buClr>
                          <a:srgbClr val="000000"/>
                        </a:buClr>
                        <a:buSzPts val="800"/>
                        <a:buFont typeface="Arial"/>
                        <a:buNone/>
                      </a:pPr>
                      <a:r>
                        <a:rPr lang="en" u="none" cap="none" strike="noStrike"/>
                        <a:t>Motor activity </a:t>
                      </a:r>
                      <a:endParaRPr u="none" cap="none" strike="noStrike"/>
                    </a:p>
                  </a:txBody>
                  <a:tcPr marT="45725" marB="45725" marR="45725" marL="45725"/>
                </a:tc>
                <a:tc>
                  <a:txBody>
                    <a:bodyPr/>
                    <a:lstStyle/>
                    <a:p>
                      <a:pPr indent="0" lvl="0" marL="27432" marR="0" rtl="0" algn="l">
                        <a:lnSpc>
                          <a:spcPct val="100000"/>
                        </a:lnSpc>
                        <a:spcBef>
                          <a:spcPts val="0"/>
                        </a:spcBef>
                        <a:spcAft>
                          <a:spcPts val="0"/>
                        </a:spcAft>
                        <a:buClr>
                          <a:srgbClr val="000000"/>
                        </a:buClr>
                        <a:buSzPts val="800"/>
                        <a:buFont typeface="Arial"/>
                        <a:buNone/>
                      </a:pPr>
                      <a:r>
                        <a:rPr lang="en" u="none" cap="none" strike="noStrike"/>
                        <a:t>Hyperkinesia (restlessness</a:t>
                      </a:r>
                      <a:r>
                        <a:rPr lang="en"/>
                        <a:t>/</a:t>
                      </a:r>
                      <a:r>
                        <a:rPr lang="en" u="none" cap="none" strike="noStrike"/>
                        <a:t>hyperactivity)</a:t>
                      </a:r>
                      <a:endParaRPr u="none" cap="none" strike="noStrike"/>
                    </a:p>
                  </a:txBody>
                  <a:tcPr marT="45725" marB="45725" marR="45725" marL="45725"/>
                </a:tc>
              </a:tr>
              <a:tr h="199375">
                <a:tc>
                  <a:txBody>
                    <a:bodyPr/>
                    <a:lstStyle/>
                    <a:p>
                      <a:pPr indent="0" lvl="0" marL="27432" marR="0" rtl="0" algn="l">
                        <a:lnSpc>
                          <a:spcPct val="100000"/>
                        </a:lnSpc>
                        <a:spcBef>
                          <a:spcPts val="0"/>
                        </a:spcBef>
                        <a:spcAft>
                          <a:spcPts val="0"/>
                        </a:spcAft>
                        <a:buClr>
                          <a:srgbClr val="000000"/>
                        </a:buClr>
                        <a:buSzPts val="800"/>
                        <a:buFont typeface="Arial"/>
                        <a:buNone/>
                      </a:pPr>
                      <a:r>
                        <a:rPr lang="en" u="none" cap="none" strike="noStrike"/>
                        <a:t>Hyperreflexia </a:t>
                      </a:r>
                      <a:endParaRPr u="none" cap="none" strike="noStrike"/>
                    </a:p>
                  </a:txBody>
                  <a:tcPr marT="45725" marB="45725" marR="45725" marL="45725"/>
                </a:tc>
                <a:tc>
                  <a:txBody>
                    <a:bodyPr/>
                    <a:lstStyle/>
                    <a:p>
                      <a:pPr indent="0" lvl="0" marL="27432" marR="0" rtl="0" algn="l">
                        <a:lnSpc>
                          <a:spcPct val="100000"/>
                        </a:lnSpc>
                        <a:spcBef>
                          <a:spcPts val="0"/>
                        </a:spcBef>
                        <a:spcAft>
                          <a:spcPts val="0"/>
                        </a:spcAft>
                        <a:buClr>
                          <a:srgbClr val="000000"/>
                        </a:buClr>
                        <a:buSzPts val="800"/>
                        <a:buFont typeface="Arial"/>
                        <a:buNone/>
                      </a:pPr>
                      <a:r>
                        <a:rPr lang="en" u="none" cap="none" strike="noStrike"/>
                        <a:t>52%</a:t>
                      </a:r>
                      <a:endParaRPr u="none" cap="none" strike="noStrike"/>
                    </a:p>
                  </a:txBody>
                  <a:tcPr marT="45725" marB="45725" marR="45725" marL="45725"/>
                </a:tc>
              </a:tr>
              <a:tr h="313325">
                <a:tc>
                  <a:txBody>
                    <a:bodyPr/>
                    <a:lstStyle/>
                    <a:p>
                      <a:pPr indent="0" lvl="0" marL="27432" marR="0" rtl="0" algn="l">
                        <a:lnSpc>
                          <a:spcPct val="100000"/>
                        </a:lnSpc>
                        <a:spcBef>
                          <a:spcPts val="0"/>
                        </a:spcBef>
                        <a:spcAft>
                          <a:spcPts val="0"/>
                        </a:spcAft>
                        <a:buClr>
                          <a:srgbClr val="000000"/>
                        </a:buClr>
                        <a:buSzPts val="800"/>
                        <a:buFont typeface="Arial"/>
                        <a:buNone/>
                      </a:pPr>
                      <a:r>
                        <a:rPr lang="en" u="none" cap="none" strike="noStrike"/>
                        <a:t>Clonus</a:t>
                      </a:r>
                      <a:endParaRPr u="none" cap="none" strike="noStrike"/>
                    </a:p>
                  </a:txBody>
                  <a:tcPr marT="45725" marB="45725" marR="45725" marL="45725"/>
                </a:tc>
                <a:tc>
                  <a:txBody>
                    <a:bodyPr/>
                    <a:lstStyle/>
                    <a:p>
                      <a:pPr indent="0" lvl="0" marL="27432" marR="0" rtl="0" algn="l">
                        <a:lnSpc>
                          <a:spcPct val="100000"/>
                        </a:lnSpc>
                        <a:spcBef>
                          <a:spcPts val="0"/>
                        </a:spcBef>
                        <a:spcAft>
                          <a:spcPts val="0"/>
                        </a:spcAft>
                        <a:buClr>
                          <a:srgbClr val="000000"/>
                        </a:buClr>
                        <a:buSzPts val="800"/>
                        <a:buFont typeface="Arial"/>
                        <a:buNone/>
                      </a:pPr>
                      <a:r>
                        <a:rPr lang="en" u="none" cap="none" strike="noStrike"/>
                        <a:t>23% - Examine for repetitive dorsiflexion of the ankle in response to one forcible dorsiflexion. </a:t>
                      </a:r>
                      <a:endParaRPr u="none" cap="none" strike="noStrike"/>
                    </a:p>
                  </a:txBody>
                  <a:tcPr marT="45725" marB="45725" marR="45725" marL="45725"/>
                </a:tc>
              </a:tr>
              <a:tr h="199375">
                <a:tc>
                  <a:txBody>
                    <a:bodyPr/>
                    <a:lstStyle/>
                    <a:p>
                      <a:pPr indent="0" lvl="0" marL="27432" marR="0" rtl="0" algn="l">
                        <a:lnSpc>
                          <a:spcPct val="100000"/>
                        </a:lnSpc>
                        <a:spcBef>
                          <a:spcPts val="0"/>
                        </a:spcBef>
                        <a:spcAft>
                          <a:spcPts val="0"/>
                        </a:spcAft>
                        <a:buClr>
                          <a:srgbClr val="000000"/>
                        </a:buClr>
                        <a:buSzPts val="800"/>
                        <a:buFont typeface="Arial"/>
                        <a:buNone/>
                      </a:pPr>
                      <a:r>
                        <a:rPr lang="en" u="none" cap="none" strike="noStrike"/>
                        <a:t>Tremor</a:t>
                      </a:r>
                      <a:endParaRPr u="none" cap="none" strike="noStrike"/>
                    </a:p>
                  </a:txBody>
                  <a:tcPr marT="45725" marB="45725" marR="45725" marL="45725"/>
                </a:tc>
                <a:tc>
                  <a:txBody>
                    <a:bodyPr/>
                    <a:lstStyle/>
                    <a:p>
                      <a:pPr indent="0" lvl="0" marL="27432" marR="0" rtl="0" algn="l">
                        <a:lnSpc>
                          <a:spcPct val="100000"/>
                        </a:lnSpc>
                        <a:spcBef>
                          <a:spcPts val="0"/>
                        </a:spcBef>
                        <a:spcAft>
                          <a:spcPts val="0"/>
                        </a:spcAft>
                        <a:buClr>
                          <a:srgbClr val="000000"/>
                        </a:buClr>
                        <a:buSzPts val="800"/>
                        <a:buFont typeface="Arial"/>
                        <a:buNone/>
                      </a:pPr>
                      <a:r>
                        <a:rPr lang="en" u="none" cap="none" strike="noStrike"/>
                        <a:t>43%</a:t>
                      </a:r>
                      <a:endParaRPr u="none" cap="none" strike="noStrike"/>
                    </a:p>
                  </a:txBody>
                  <a:tcPr marT="45725" marB="45725" marR="45725" marL="45725">
                    <a:lnB cap="flat" cmpd="sng" w="9525">
                      <a:solidFill>
                        <a:srgbClr val="999999">
                          <a:alpha val="0"/>
                        </a:srgbClr>
                      </a:solidFill>
                      <a:prstDash val="solid"/>
                      <a:round/>
                      <a:headEnd len="sm" w="sm" type="none"/>
                      <a:tailEnd len="sm" w="sm" type="none"/>
                    </a:lnB>
                  </a:tcPr>
                </a:tc>
              </a:tr>
              <a:tr h="228000">
                <a:tc>
                  <a:txBody>
                    <a:bodyPr/>
                    <a:lstStyle/>
                    <a:p>
                      <a:pPr indent="0" lvl="0" marL="27432" marR="0" rtl="0" algn="l">
                        <a:lnSpc>
                          <a:spcPct val="100000"/>
                        </a:lnSpc>
                        <a:spcBef>
                          <a:spcPts val="0"/>
                        </a:spcBef>
                        <a:spcAft>
                          <a:spcPts val="0"/>
                        </a:spcAft>
                        <a:buClr>
                          <a:srgbClr val="000000"/>
                        </a:buClr>
                        <a:buSzPts val="800"/>
                        <a:buFont typeface="Arial"/>
                        <a:buNone/>
                      </a:pPr>
                      <a:r>
                        <a:rPr lang="en" u="none" cap="none" strike="noStrike"/>
                        <a:t>Ataxia</a:t>
                      </a:r>
                      <a:endParaRPr u="none" cap="none" strike="noStrike"/>
                    </a:p>
                  </a:txBody>
                  <a:tcPr marT="45725" marB="45725" marR="45725" marL="45725"/>
                </a:tc>
                <a:tc>
                  <a:txBody>
                    <a:bodyPr/>
                    <a:lstStyle/>
                    <a:p>
                      <a:pPr indent="0" lvl="0" marL="27432" marR="0" rtl="0" algn="l">
                        <a:lnSpc>
                          <a:spcPct val="100000"/>
                        </a:lnSpc>
                        <a:spcBef>
                          <a:spcPts val="0"/>
                        </a:spcBef>
                        <a:spcAft>
                          <a:spcPts val="0"/>
                        </a:spcAft>
                        <a:buClr>
                          <a:srgbClr val="000000"/>
                        </a:buClr>
                        <a:buSzPts val="800"/>
                        <a:buFont typeface="Arial"/>
                        <a:buNone/>
                      </a:pPr>
                      <a:r>
                        <a:rPr lang="en" u="none" cap="none" strike="noStrike"/>
                        <a:t>40%</a:t>
                      </a:r>
                      <a:endParaRPr u="none" cap="none" strike="noStrike"/>
                    </a:p>
                  </a:txBody>
                  <a:tcPr marT="45725" marB="45725" marR="45725" marL="45725">
                    <a:lnT cap="flat" cmpd="sng" w="9525">
                      <a:solidFill>
                        <a:srgbClr val="999999">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42575">
                <a:tc>
                  <a:txBody>
                    <a:bodyPr/>
                    <a:lstStyle/>
                    <a:p>
                      <a:pPr indent="0" lvl="0" marL="27432" marR="0" rtl="0" algn="l">
                        <a:lnSpc>
                          <a:spcPct val="100000"/>
                        </a:lnSpc>
                        <a:spcBef>
                          <a:spcPts val="0"/>
                        </a:spcBef>
                        <a:spcAft>
                          <a:spcPts val="0"/>
                        </a:spcAft>
                        <a:buClr>
                          <a:srgbClr val="000000"/>
                        </a:buClr>
                        <a:buSzPts val="800"/>
                        <a:buFont typeface="Arial"/>
                        <a:buNone/>
                      </a:pPr>
                      <a:r>
                        <a:rPr lang="en" u="none" cap="none" strike="noStrike"/>
                        <a:t>Shivering</a:t>
                      </a:r>
                      <a:endParaRPr u="none" cap="none" strike="noStrike"/>
                    </a:p>
                  </a:txBody>
                  <a:tcPr marT="45725" marB="45725" marR="45725" marL="45725"/>
                </a:tc>
                <a:tc>
                  <a:txBody>
                    <a:bodyPr/>
                    <a:lstStyle/>
                    <a:p>
                      <a:pPr indent="0" lvl="0" marL="27432" marR="0" rtl="0" algn="l">
                        <a:lnSpc>
                          <a:spcPct val="100000"/>
                        </a:lnSpc>
                        <a:spcBef>
                          <a:spcPts val="0"/>
                        </a:spcBef>
                        <a:spcAft>
                          <a:spcPts val="0"/>
                        </a:spcAft>
                        <a:buClr>
                          <a:srgbClr val="000000"/>
                        </a:buClr>
                        <a:buSzPts val="800"/>
                        <a:buFont typeface="Arial"/>
                        <a:buNone/>
                      </a:pPr>
                      <a:r>
                        <a:rPr lang="en" u="none" cap="none" strike="noStrike"/>
                        <a:t>&gt; 50%</a:t>
                      </a:r>
                      <a:endParaRPr u="none" cap="none" strike="noStrike"/>
                    </a:p>
                  </a:txBody>
                  <a:tcPr marT="45725" marB="45725" marR="45725" marL="45725">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62900">
                <a:tc>
                  <a:txBody>
                    <a:bodyPr/>
                    <a:lstStyle/>
                    <a:p>
                      <a:pPr indent="0" lvl="0" marL="27432" marR="0" rtl="0" algn="l">
                        <a:lnSpc>
                          <a:spcPct val="90000"/>
                        </a:lnSpc>
                        <a:spcBef>
                          <a:spcPts val="0"/>
                        </a:spcBef>
                        <a:spcAft>
                          <a:spcPts val="0"/>
                        </a:spcAft>
                        <a:buClr>
                          <a:srgbClr val="000000"/>
                        </a:buClr>
                        <a:buSzPts val="800"/>
                        <a:buFont typeface="Arial"/>
                        <a:buNone/>
                      </a:pPr>
                      <a:r>
                        <a:rPr lang="en" sz="1200" u="none" cap="none" strike="noStrike"/>
                        <a:t> ...with chattering teeth or bru</a:t>
                      </a:r>
                      <a:r>
                        <a:rPr lang="en" sz="1200"/>
                        <a:t>xism</a:t>
                      </a:r>
                      <a:r>
                        <a:rPr lang="en" sz="1200" u="none" cap="none" strike="noStrike"/>
                        <a:t> </a:t>
                      </a:r>
                      <a:endParaRPr sz="1200" u="none" cap="none" strike="noStrike"/>
                    </a:p>
                  </a:txBody>
                  <a:tcPr marT="45725" marB="45725" marR="45725" marL="45725"/>
                </a:tc>
                <a:tc>
                  <a:txBody>
                    <a:bodyPr/>
                    <a:lstStyle/>
                    <a:p>
                      <a:pPr indent="0" lvl="0" marL="27432" marR="0" rtl="0" algn="l">
                        <a:lnSpc>
                          <a:spcPct val="100000"/>
                        </a:lnSpc>
                        <a:spcBef>
                          <a:spcPts val="0"/>
                        </a:spcBef>
                        <a:spcAft>
                          <a:spcPts val="0"/>
                        </a:spcAft>
                        <a:buClr>
                          <a:srgbClr val="000000"/>
                        </a:buClr>
                        <a:buSzPts val="800"/>
                        <a:buFont typeface="Arial"/>
                        <a:buNone/>
                      </a:pPr>
                      <a:r>
                        <a:rPr lang="en" u="none" cap="none" strike="noStrike"/>
                        <a:t>15%</a:t>
                      </a:r>
                      <a:endParaRPr u="none" cap="none" strike="noStrike"/>
                    </a:p>
                  </a:txBody>
                  <a:tcPr marT="45725" marB="45725" marR="45725" marL="45725" anchor="ctr">
                    <a:lnT cap="flat" cmpd="sng" w="9525">
                      <a:solidFill>
                        <a:srgbClr val="000000">
                          <a:alpha val="0"/>
                        </a:srgbClr>
                      </a:solidFill>
                      <a:prstDash val="solid"/>
                      <a:round/>
                      <a:headEnd len="sm" w="sm" type="none"/>
                      <a:tailEnd len="sm" w="sm" type="none"/>
                    </a:lnT>
                  </a:tcPr>
                </a:tc>
              </a:tr>
              <a:tr h="249225">
                <a:tc>
                  <a:txBody>
                    <a:bodyPr/>
                    <a:lstStyle/>
                    <a:p>
                      <a:pPr indent="0" lvl="0" marL="27432" marR="0" rtl="0" algn="l">
                        <a:lnSpc>
                          <a:spcPct val="90000"/>
                        </a:lnSpc>
                        <a:spcBef>
                          <a:spcPts val="0"/>
                        </a:spcBef>
                        <a:spcAft>
                          <a:spcPts val="0"/>
                        </a:spcAft>
                        <a:buClr>
                          <a:srgbClr val="000000"/>
                        </a:buClr>
                        <a:buSzPts val="800"/>
                        <a:buFont typeface="Arial"/>
                        <a:buNone/>
                      </a:pPr>
                      <a:r>
                        <a:rPr lang="en" u="none" cap="none" strike="noStrike"/>
                        <a:t>Sweating (diaphoresis)</a:t>
                      </a:r>
                      <a:endParaRPr u="none" cap="none" strike="noStrike"/>
                    </a:p>
                  </a:txBody>
                  <a:tcPr marT="45725" marB="45725" marR="45725" marL="45725"/>
                </a:tc>
                <a:tc>
                  <a:txBody>
                    <a:bodyPr/>
                    <a:lstStyle/>
                    <a:p>
                      <a:pPr indent="0" lvl="0" marL="27432" marR="0" rtl="0" algn="l">
                        <a:lnSpc>
                          <a:spcPct val="100000"/>
                        </a:lnSpc>
                        <a:spcBef>
                          <a:spcPts val="0"/>
                        </a:spcBef>
                        <a:spcAft>
                          <a:spcPts val="0"/>
                        </a:spcAft>
                        <a:buClr>
                          <a:srgbClr val="000000"/>
                        </a:buClr>
                        <a:buSzPts val="800"/>
                        <a:buFont typeface="Arial"/>
                        <a:buNone/>
                      </a:pPr>
                      <a:r>
                        <a:rPr lang="en" u="none" cap="none" strike="noStrike"/>
                        <a:t>Common</a:t>
                      </a:r>
                      <a:endParaRPr u="none" cap="none" strike="noStrike"/>
                    </a:p>
                  </a:txBody>
                  <a:tcPr marT="45725" marB="45725" marR="45725" marL="45725">
                    <a:lnB cap="flat" cmpd="sng" w="9525">
                      <a:solidFill>
                        <a:srgbClr val="000000">
                          <a:alpha val="0"/>
                        </a:srgbClr>
                      </a:solidFill>
                      <a:prstDash val="solid"/>
                      <a:round/>
                      <a:headEnd len="sm" w="sm" type="none"/>
                      <a:tailEnd len="sm" w="sm" type="none"/>
                    </a:lnB>
                  </a:tcPr>
                </a:tc>
              </a:tr>
              <a:tr h="356125">
                <a:tc>
                  <a:txBody>
                    <a:bodyPr/>
                    <a:lstStyle/>
                    <a:p>
                      <a:pPr indent="0" lvl="0" marL="27432" marR="0" rtl="0" algn="l">
                        <a:lnSpc>
                          <a:spcPct val="90000"/>
                        </a:lnSpc>
                        <a:spcBef>
                          <a:spcPts val="0"/>
                        </a:spcBef>
                        <a:spcAft>
                          <a:spcPts val="0"/>
                        </a:spcAft>
                        <a:buClr>
                          <a:srgbClr val="000000"/>
                        </a:buClr>
                        <a:buSzPts val="800"/>
                        <a:buFont typeface="Arial"/>
                        <a:buNone/>
                      </a:pPr>
                      <a:r>
                        <a:rPr lang="en" u="none" cap="none" strike="noStrike"/>
                        <a:t>Sialorrhea</a:t>
                      </a:r>
                      <a:endParaRPr u="none" cap="none" strike="noStrike"/>
                    </a:p>
                    <a:p>
                      <a:pPr indent="0" lvl="0" marL="27432" marR="0" rtl="0" algn="l">
                        <a:lnSpc>
                          <a:spcPct val="90000"/>
                        </a:lnSpc>
                        <a:spcBef>
                          <a:spcPts val="0"/>
                        </a:spcBef>
                        <a:spcAft>
                          <a:spcPts val="0"/>
                        </a:spcAft>
                        <a:buClr>
                          <a:srgbClr val="000000"/>
                        </a:buClr>
                        <a:buSzPts val="800"/>
                        <a:buFont typeface="Arial"/>
                        <a:buNone/>
                      </a:pPr>
                      <a:r>
                        <a:rPr lang="en" sz="1200"/>
                        <a:t>(hypersalivation)</a:t>
                      </a:r>
                      <a:endParaRPr sz="1200"/>
                    </a:p>
                  </a:txBody>
                  <a:tcPr marT="45725" marB="45725" marR="45725" marL="45725"/>
                </a:tc>
                <a:tc>
                  <a:txBody>
                    <a:bodyPr/>
                    <a:lstStyle/>
                    <a:p>
                      <a:pPr indent="0" lvl="0" marL="0" marR="0" rtl="0" algn="l">
                        <a:lnSpc>
                          <a:spcPct val="100000"/>
                        </a:lnSpc>
                        <a:spcBef>
                          <a:spcPts val="0"/>
                        </a:spcBef>
                        <a:spcAft>
                          <a:spcPts val="0"/>
                        </a:spcAft>
                        <a:buClr>
                          <a:srgbClr val="000000"/>
                        </a:buClr>
                        <a:buSzPts val="800"/>
                        <a:buFont typeface="Arial"/>
                        <a:buNone/>
                      </a:pPr>
                      <a:r>
                        <a:rPr lang="en" u="none" cap="none" strike="noStrike"/>
                        <a:t>Often prominent</a:t>
                      </a:r>
                      <a:endParaRPr u="none" cap="none" strike="noStrike"/>
                    </a:p>
                  </a:txBody>
                  <a:tcPr marT="45725" marB="45725" marR="45725" marL="45725">
                    <a:lnT cap="flat" cmpd="sng" w="9525">
                      <a:solidFill>
                        <a:srgbClr val="000000">
                          <a:alpha val="0"/>
                        </a:srgbClr>
                      </a:solidFill>
                      <a:prstDash val="solid"/>
                      <a:round/>
                      <a:headEnd len="sm" w="sm" type="none"/>
                      <a:tailEnd len="sm" w="sm" type="none"/>
                    </a:lnT>
                  </a:tcPr>
                </a:tc>
              </a:tr>
              <a:tr h="544750">
                <a:tc>
                  <a:txBody>
                    <a:bodyPr/>
                    <a:lstStyle/>
                    <a:p>
                      <a:pPr indent="0" lvl="0" marL="27432" marR="0" rtl="0" algn="l">
                        <a:lnSpc>
                          <a:spcPct val="100000"/>
                        </a:lnSpc>
                        <a:spcBef>
                          <a:spcPts val="0"/>
                        </a:spcBef>
                        <a:spcAft>
                          <a:spcPts val="0"/>
                        </a:spcAft>
                        <a:buClr>
                          <a:srgbClr val="000000"/>
                        </a:buClr>
                        <a:buSzPts val="800"/>
                        <a:buFont typeface="Arial"/>
                        <a:buNone/>
                      </a:pPr>
                      <a:r>
                        <a:rPr lang="en" u="none" cap="none" strike="noStrike"/>
                        <a:t>Eyes</a:t>
                      </a:r>
                      <a:endParaRPr u="none" cap="none" strike="noStrike"/>
                    </a:p>
                  </a:txBody>
                  <a:tcPr marT="45725" marB="45725" marR="45725" marL="45725"/>
                </a:tc>
                <a:tc>
                  <a:txBody>
                    <a:bodyPr/>
                    <a:lstStyle/>
                    <a:p>
                      <a:pPr indent="0" lvl="0" marL="27432" marR="0" rtl="0" algn="l">
                        <a:lnSpc>
                          <a:spcPct val="100000"/>
                        </a:lnSpc>
                        <a:spcBef>
                          <a:spcPts val="0"/>
                        </a:spcBef>
                        <a:spcAft>
                          <a:spcPts val="0"/>
                        </a:spcAft>
                        <a:buClr>
                          <a:srgbClr val="000000"/>
                        </a:buClr>
                        <a:buSzPts val="800"/>
                        <a:buFont typeface="Arial"/>
                        <a:buNone/>
                      </a:pPr>
                      <a:r>
                        <a:rPr lang="en" u="none" cap="none" strike="noStrike"/>
                        <a:t>30% dilated pupils     ; 20% unreactive pupils;</a:t>
                      </a:r>
                      <a:endParaRPr u="none" cap="none" strike="noStrike"/>
                    </a:p>
                    <a:p>
                      <a:pPr indent="0" lvl="0" marL="27432" marR="0" rtl="0" algn="l">
                        <a:lnSpc>
                          <a:spcPct val="100000"/>
                        </a:lnSpc>
                        <a:spcBef>
                          <a:spcPts val="0"/>
                        </a:spcBef>
                        <a:spcAft>
                          <a:spcPts val="0"/>
                        </a:spcAft>
                        <a:buClr>
                          <a:srgbClr val="000000"/>
                        </a:buClr>
                        <a:buSzPts val="800"/>
                        <a:buFont typeface="Arial"/>
                        <a:buNone/>
                      </a:pPr>
                      <a:r>
                        <a:rPr lang="en" u="none" cap="none" strike="noStrike"/>
                        <a:t>Ocular clonus is possible</a:t>
                      </a:r>
                      <a:r>
                        <a:rPr lang="en"/>
                        <a:t>.</a:t>
                      </a:r>
                      <a:endParaRPr i="1" u="none" cap="none" strike="noStrike"/>
                    </a:p>
                  </a:txBody>
                  <a:tcPr marT="45725" marB="45725" marR="45725" marL="45725"/>
                </a:tc>
              </a:tr>
            </a:tbl>
          </a:graphicData>
        </a:graphic>
      </p:graphicFrame>
      <p:grpSp>
        <p:nvGrpSpPr>
          <p:cNvPr id="2907" name="Google Shape;2907;p231"/>
          <p:cNvGrpSpPr/>
          <p:nvPr/>
        </p:nvGrpSpPr>
        <p:grpSpPr>
          <a:xfrm>
            <a:off x="3885768" y="2829120"/>
            <a:ext cx="3412382" cy="900550"/>
            <a:chOff x="1242385" y="5126650"/>
            <a:chExt cx="3985497" cy="1051799"/>
          </a:xfrm>
        </p:grpSpPr>
        <p:grpSp>
          <p:nvGrpSpPr>
            <p:cNvPr id="2908" name="Google Shape;2908;p231"/>
            <p:cNvGrpSpPr/>
            <p:nvPr/>
          </p:nvGrpSpPr>
          <p:grpSpPr>
            <a:xfrm>
              <a:off x="4211682" y="5126650"/>
              <a:ext cx="1016199" cy="1051799"/>
              <a:chOff x="1964863" y="2174490"/>
              <a:chExt cx="2427034" cy="2506670"/>
            </a:xfrm>
          </p:grpSpPr>
          <p:pic>
            <p:nvPicPr>
              <p:cNvPr descr="clipped result image" id="2909" name="Google Shape;2909;p231"/>
              <p:cNvPicPr preferRelativeResize="0"/>
              <p:nvPr/>
            </p:nvPicPr>
            <p:blipFill rotWithShape="1">
              <a:blip r:embed="rId3">
                <a:alphaModFix/>
              </a:blip>
              <a:srcRect b="0" l="0" r="0" t="0"/>
              <a:stretch/>
            </p:blipFill>
            <p:spPr>
              <a:xfrm>
                <a:off x="1964863" y="2985041"/>
                <a:ext cx="1128466" cy="1504694"/>
              </a:xfrm>
              <a:prstGeom prst="rect">
                <a:avLst/>
              </a:prstGeom>
              <a:noFill/>
              <a:ln>
                <a:noFill/>
              </a:ln>
            </p:spPr>
          </p:pic>
          <p:pic>
            <p:nvPicPr>
              <p:cNvPr descr="clipped result image" id="2910" name="Google Shape;2910;p231"/>
              <p:cNvPicPr preferRelativeResize="0"/>
              <p:nvPr/>
            </p:nvPicPr>
            <p:blipFill rotWithShape="1">
              <a:blip r:embed="rId4">
                <a:alphaModFix/>
              </a:blip>
              <a:srcRect b="0" l="0" r="0" t="0"/>
              <a:stretch/>
            </p:blipFill>
            <p:spPr>
              <a:xfrm>
                <a:off x="3031318" y="3176465"/>
                <a:ext cx="1128466" cy="1504694"/>
              </a:xfrm>
              <a:prstGeom prst="rect">
                <a:avLst/>
              </a:prstGeom>
              <a:noFill/>
              <a:ln>
                <a:noFill/>
              </a:ln>
            </p:spPr>
          </p:pic>
          <p:pic>
            <p:nvPicPr>
              <p:cNvPr id="2911" name="Google Shape;2911;p231"/>
              <p:cNvPicPr preferRelativeResize="0"/>
              <p:nvPr/>
            </p:nvPicPr>
            <p:blipFill rotWithShape="1">
              <a:blip r:embed="rId5">
                <a:alphaModFix/>
              </a:blip>
              <a:srcRect b="0" l="0" r="0" t="0"/>
              <a:stretch/>
            </p:blipFill>
            <p:spPr>
              <a:xfrm>
                <a:off x="2514386" y="2174490"/>
                <a:ext cx="1877512" cy="1756625"/>
              </a:xfrm>
              <a:prstGeom prst="rect">
                <a:avLst/>
              </a:prstGeom>
              <a:noFill/>
              <a:ln>
                <a:noFill/>
              </a:ln>
            </p:spPr>
          </p:pic>
          <p:pic>
            <p:nvPicPr>
              <p:cNvPr descr="clipped result image" id="2912" name="Google Shape;2912;p231"/>
              <p:cNvPicPr preferRelativeResize="0"/>
              <p:nvPr/>
            </p:nvPicPr>
            <p:blipFill rotWithShape="1">
              <a:blip r:embed="rId6">
                <a:alphaModFix/>
              </a:blip>
              <a:srcRect b="0" l="0" r="0" t="0"/>
              <a:stretch/>
            </p:blipFill>
            <p:spPr>
              <a:xfrm>
                <a:off x="2487052" y="2201830"/>
                <a:ext cx="1538857" cy="1050465"/>
              </a:xfrm>
              <a:prstGeom prst="rect">
                <a:avLst/>
              </a:prstGeom>
              <a:noFill/>
              <a:ln>
                <a:noFill/>
              </a:ln>
            </p:spPr>
          </p:pic>
        </p:grpSp>
        <p:pic>
          <p:nvPicPr>
            <p:cNvPr descr="clipped result image" id="2913" name="Google Shape;2913;p231"/>
            <p:cNvPicPr preferRelativeResize="0"/>
            <p:nvPr/>
          </p:nvPicPr>
          <p:blipFill rotWithShape="1">
            <a:blip r:embed="rId7">
              <a:alphaModFix/>
            </a:blip>
            <a:srcRect b="0" l="31337" r="0" t="0"/>
            <a:stretch/>
          </p:blipFill>
          <p:spPr>
            <a:xfrm>
              <a:off x="1242385" y="5250706"/>
              <a:ext cx="2120708" cy="832704"/>
            </a:xfrm>
            <a:prstGeom prst="rect">
              <a:avLst/>
            </a:prstGeom>
            <a:noFill/>
            <a:ln>
              <a:noFill/>
            </a:ln>
          </p:spPr>
        </p:pic>
      </p:grpSp>
      <p:pic>
        <p:nvPicPr>
          <p:cNvPr id="2914" name="Google Shape;2914;p231"/>
          <p:cNvPicPr preferRelativeResize="0"/>
          <p:nvPr/>
        </p:nvPicPr>
        <p:blipFill rotWithShape="1">
          <a:blip r:embed="rId8">
            <a:alphaModFix/>
          </a:blip>
          <a:srcRect b="45619" l="17505" r="0" t="0"/>
          <a:stretch/>
        </p:blipFill>
        <p:spPr>
          <a:xfrm>
            <a:off x="5349174" y="3659952"/>
            <a:ext cx="1576050" cy="706624"/>
          </a:xfrm>
          <a:prstGeom prst="rect">
            <a:avLst/>
          </a:prstGeom>
          <a:noFill/>
          <a:ln>
            <a:noFill/>
          </a:ln>
        </p:spPr>
      </p:pic>
      <p:grpSp>
        <p:nvGrpSpPr>
          <p:cNvPr id="2915" name="Google Shape;2915;p231"/>
          <p:cNvGrpSpPr/>
          <p:nvPr/>
        </p:nvGrpSpPr>
        <p:grpSpPr>
          <a:xfrm>
            <a:off x="2620617" y="3959552"/>
            <a:ext cx="894316" cy="426"/>
            <a:chOff x="2601616" y="7686084"/>
            <a:chExt cx="894316" cy="426"/>
          </a:xfrm>
        </p:grpSpPr>
        <p:cxnSp>
          <p:nvCxnSpPr>
            <p:cNvPr id="2916" name="Google Shape;2916;p231"/>
            <p:cNvCxnSpPr/>
            <p:nvPr/>
          </p:nvCxnSpPr>
          <p:spPr>
            <a:xfrm>
              <a:off x="3073039" y="7686084"/>
              <a:ext cx="93900" cy="0"/>
            </a:xfrm>
            <a:prstGeom prst="straightConnector1">
              <a:avLst/>
            </a:prstGeom>
            <a:noFill/>
            <a:ln cap="flat" cmpd="sng" w="9525">
              <a:solidFill>
                <a:srgbClr val="FFFFFF"/>
              </a:solidFill>
              <a:prstDash val="solid"/>
              <a:round/>
              <a:headEnd len="sm" w="sm" type="none"/>
              <a:tailEnd len="sm" w="sm" type="none"/>
            </a:ln>
          </p:spPr>
        </p:cxnSp>
        <p:cxnSp>
          <p:nvCxnSpPr>
            <p:cNvPr id="2917" name="Google Shape;2917;p231"/>
            <p:cNvCxnSpPr/>
            <p:nvPr/>
          </p:nvCxnSpPr>
          <p:spPr>
            <a:xfrm>
              <a:off x="3402032" y="7686510"/>
              <a:ext cx="93900" cy="0"/>
            </a:xfrm>
            <a:prstGeom prst="straightConnector1">
              <a:avLst/>
            </a:prstGeom>
            <a:noFill/>
            <a:ln cap="flat" cmpd="sng" w="9525">
              <a:solidFill>
                <a:srgbClr val="FFFFFF"/>
              </a:solidFill>
              <a:prstDash val="solid"/>
              <a:round/>
              <a:headEnd len="sm" w="sm" type="none"/>
              <a:tailEnd len="sm" w="sm" type="none"/>
            </a:ln>
          </p:spPr>
        </p:cxnSp>
        <p:cxnSp>
          <p:nvCxnSpPr>
            <p:cNvPr id="2918" name="Google Shape;2918;p231"/>
            <p:cNvCxnSpPr/>
            <p:nvPr/>
          </p:nvCxnSpPr>
          <p:spPr>
            <a:xfrm>
              <a:off x="2601616" y="7686084"/>
              <a:ext cx="102900" cy="0"/>
            </a:xfrm>
            <a:prstGeom prst="straightConnector1">
              <a:avLst/>
            </a:prstGeom>
            <a:noFill/>
            <a:ln cap="flat" cmpd="sng" w="9525">
              <a:solidFill>
                <a:srgbClr val="FFFFFF"/>
              </a:solidFill>
              <a:prstDash val="solid"/>
              <a:round/>
              <a:headEnd len="sm" w="sm" type="none"/>
              <a:tailEnd len="sm" w="sm" type="none"/>
            </a:ln>
          </p:spPr>
        </p:cxnSp>
      </p:grpSp>
      <p:pic>
        <p:nvPicPr>
          <p:cNvPr id="2919" name="Google Shape;2919;p231"/>
          <p:cNvPicPr preferRelativeResize="0"/>
          <p:nvPr/>
        </p:nvPicPr>
        <p:blipFill>
          <a:blip r:embed="rId9">
            <a:alphaModFix/>
          </a:blip>
          <a:stretch>
            <a:fillRect/>
          </a:stretch>
        </p:blipFill>
        <p:spPr>
          <a:xfrm>
            <a:off x="4417775" y="2400808"/>
            <a:ext cx="2507451" cy="529300"/>
          </a:xfrm>
          <a:prstGeom prst="rect">
            <a:avLst/>
          </a:prstGeom>
          <a:noFill/>
          <a:ln>
            <a:noFill/>
          </a:ln>
        </p:spPr>
      </p:pic>
      <p:pic>
        <p:nvPicPr>
          <p:cNvPr descr="clipped result image" id="2920" name="Google Shape;2920;p231"/>
          <p:cNvPicPr preferRelativeResize="0"/>
          <p:nvPr/>
        </p:nvPicPr>
        <p:blipFill>
          <a:blip r:embed="rId10">
            <a:alphaModFix/>
          </a:blip>
          <a:stretch>
            <a:fillRect/>
          </a:stretch>
        </p:blipFill>
        <p:spPr>
          <a:xfrm>
            <a:off x="5567650" y="2832946"/>
            <a:ext cx="841300" cy="934762"/>
          </a:xfrm>
          <a:prstGeom prst="rect">
            <a:avLst/>
          </a:prstGeom>
          <a:noFill/>
          <a:ln>
            <a:noFill/>
          </a:ln>
        </p:spPr>
      </p:pic>
      <p:grpSp>
        <p:nvGrpSpPr>
          <p:cNvPr id="2921" name="Google Shape;2921;p231"/>
          <p:cNvGrpSpPr/>
          <p:nvPr/>
        </p:nvGrpSpPr>
        <p:grpSpPr>
          <a:xfrm>
            <a:off x="1266611" y="216884"/>
            <a:ext cx="1057614" cy="595850"/>
            <a:chOff x="3073186" y="-1700"/>
            <a:chExt cx="1057614" cy="595850"/>
          </a:xfrm>
        </p:grpSpPr>
        <p:pic>
          <p:nvPicPr>
            <p:cNvPr descr="clipped result image" id="2922" name="Google Shape;2922;p231"/>
            <p:cNvPicPr preferRelativeResize="0"/>
            <p:nvPr/>
          </p:nvPicPr>
          <p:blipFill rotWithShape="1">
            <a:blip r:embed="rId11">
              <a:alphaModFix/>
            </a:blip>
            <a:srcRect b="-7" l="0" r="0" t="23308"/>
            <a:stretch/>
          </p:blipFill>
          <p:spPr>
            <a:xfrm rot="-6543559">
              <a:off x="3825982" y="89601"/>
              <a:ext cx="257132" cy="284114"/>
            </a:xfrm>
            <a:prstGeom prst="rect">
              <a:avLst/>
            </a:prstGeom>
            <a:noFill/>
            <a:ln>
              <a:noFill/>
            </a:ln>
          </p:spPr>
        </p:pic>
        <p:pic>
          <p:nvPicPr>
            <p:cNvPr id="2923" name="Google Shape;2923;p231"/>
            <p:cNvPicPr preferRelativeResize="0"/>
            <p:nvPr/>
          </p:nvPicPr>
          <p:blipFill rotWithShape="1">
            <a:blip r:embed="rId12">
              <a:alphaModFix/>
            </a:blip>
            <a:srcRect b="0" l="0" r="0" t="0"/>
            <a:stretch/>
          </p:blipFill>
          <p:spPr>
            <a:xfrm>
              <a:off x="3073186" y="-1700"/>
              <a:ext cx="734398" cy="595850"/>
            </a:xfrm>
            <a:prstGeom prst="rect">
              <a:avLst/>
            </a:prstGeom>
            <a:noFill/>
            <a:ln>
              <a:noFill/>
            </a:ln>
          </p:spPr>
        </p:pic>
      </p:grpSp>
      <p:sp>
        <p:nvSpPr>
          <p:cNvPr id="2924" name="Google Shape;2924;p231"/>
          <p:cNvSpPr txBox="1"/>
          <p:nvPr/>
        </p:nvSpPr>
        <p:spPr>
          <a:xfrm>
            <a:off x="8376700" y="4184"/>
            <a:ext cx="778200" cy="21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lang="en"/>
              <a:t>2 of 7</a:t>
            </a:r>
            <a:endParaRPr i="0" u="none" cap="none" strike="noStrike">
              <a:solidFill>
                <a:srgbClr val="000000"/>
              </a:solidFill>
            </a:endParaRPr>
          </a:p>
        </p:txBody>
      </p:sp>
      <p:sp>
        <p:nvSpPr>
          <p:cNvPr id="2925" name="Google Shape;2925;p231"/>
          <p:cNvSpPr txBox="1"/>
          <p:nvPr/>
        </p:nvSpPr>
        <p:spPr>
          <a:xfrm>
            <a:off x="4534025" y="2329003"/>
            <a:ext cx="2647800" cy="4593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700"/>
              <a:buFont typeface="Arial"/>
              <a:buNone/>
            </a:pPr>
            <a:r>
              <a:rPr b="0" i="0" lang="en" u="none" cap="none" strike="noStrike">
                <a:solidFill>
                  <a:srgbClr val="000000"/>
                </a:solidFill>
                <a:latin typeface="Arial"/>
                <a:ea typeface="Arial"/>
                <a:cs typeface="Arial"/>
                <a:sym typeface="Arial"/>
              </a:rPr>
              <a:t>You could </a:t>
            </a:r>
            <a:r>
              <a:rPr b="0" i="1" lang="en" u="none" cap="none" strike="noStrike">
                <a:solidFill>
                  <a:srgbClr val="000000"/>
                </a:solidFill>
                <a:latin typeface="Arial"/>
                <a:ea typeface="Arial"/>
                <a:cs typeface="Arial"/>
                <a:sym typeface="Arial"/>
              </a:rPr>
              <a:t>clone us</a:t>
            </a:r>
            <a:r>
              <a:rPr b="0" i="0" lang="en" u="none" cap="none" strike="noStrike">
                <a:solidFill>
                  <a:srgbClr val="000000"/>
                </a:solidFill>
                <a:latin typeface="Arial"/>
                <a:ea typeface="Arial"/>
                <a:cs typeface="Arial"/>
                <a:sym typeface="Arial"/>
              </a:rPr>
              <a:t> (clonus)</a:t>
            </a:r>
            <a:endParaRPr b="0" i="0" u="none" cap="none" strike="noStrike">
              <a:solidFill>
                <a:srgbClr val="000000"/>
              </a:solidFill>
              <a:latin typeface="Arial"/>
              <a:ea typeface="Arial"/>
              <a:cs typeface="Arial"/>
              <a:sym typeface="Arial"/>
            </a:endParaRPr>
          </a:p>
        </p:txBody>
      </p:sp>
      <p:sp>
        <p:nvSpPr>
          <p:cNvPr id="2926" name="Google Shape;2926;p231"/>
          <p:cNvSpPr/>
          <p:nvPr/>
        </p:nvSpPr>
        <p:spPr>
          <a:xfrm>
            <a:off x="2963760" y="4483400"/>
            <a:ext cx="353700" cy="2127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7" name="Google Shape;2927;p231"/>
          <p:cNvSpPr/>
          <p:nvPr/>
        </p:nvSpPr>
        <p:spPr>
          <a:xfrm>
            <a:off x="4800598" y="4483400"/>
            <a:ext cx="296100" cy="2127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34"/>
          <p:cNvSpPr txBox="1"/>
          <p:nvPr>
            <p:ph idx="1" type="subTitle"/>
          </p:nvPr>
        </p:nvSpPr>
        <p:spPr>
          <a:xfrm>
            <a:off x="1004960" y="131333"/>
            <a:ext cx="32724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Carlat podcast</a:t>
            </a:r>
            <a:endParaRPr/>
          </a:p>
        </p:txBody>
      </p:sp>
      <p:pic>
        <p:nvPicPr>
          <p:cNvPr id="202" name="Google Shape;202;p34"/>
          <p:cNvPicPr preferRelativeResize="0"/>
          <p:nvPr/>
        </p:nvPicPr>
        <p:blipFill>
          <a:blip r:embed="rId3">
            <a:alphaModFix/>
          </a:blip>
          <a:stretch>
            <a:fillRect/>
          </a:stretch>
        </p:blipFill>
        <p:spPr>
          <a:xfrm>
            <a:off x="861885" y="161048"/>
            <a:ext cx="572225" cy="535600"/>
          </a:xfrm>
          <a:prstGeom prst="rect">
            <a:avLst/>
          </a:prstGeom>
          <a:noFill/>
          <a:ln>
            <a:noFill/>
          </a:ln>
        </p:spPr>
      </p:pic>
      <p:sp>
        <p:nvSpPr>
          <p:cNvPr id="203" name="Google Shape;203;p34"/>
          <p:cNvSpPr txBox="1"/>
          <p:nvPr/>
        </p:nvSpPr>
        <p:spPr>
          <a:xfrm>
            <a:off x="861875" y="954225"/>
            <a:ext cx="5256600" cy="3838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Commandment #1</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Do not worsen mental illness with psychiatric medications</a:t>
            </a:r>
            <a:endParaRPr>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Do not start an antidepressant during mania</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Do not start stimulants during psychosis</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(No antidepressant monotherapy in bipolar I)</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(No stimulants in schizophrenia)</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(Don’t start a serotonergic antidepressant in bipolar)</a:t>
            </a:r>
            <a:endParaRPr sz="600">
              <a:solidFill>
                <a:schemeClr val="dk1"/>
              </a:solidFill>
            </a:endParaRPr>
          </a:p>
          <a:p>
            <a:pPr indent="0" lvl="0" marL="457200" rtl="0" algn="l">
              <a:lnSpc>
                <a:spcPct val="115000"/>
              </a:lnSpc>
              <a:spcBef>
                <a:spcPts val="0"/>
              </a:spcBef>
              <a:spcAft>
                <a:spcPts val="0"/>
              </a:spcAft>
              <a:buNone/>
            </a:pPr>
            <a:r>
              <a:t/>
            </a:r>
            <a:endParaRPr sz="6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Commandment #2</a:t>
            </a:r>
            <a:endParaRPr>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(In general) Don’t stop psych meds abruptly</a:t>
            </a:r>
            <a:endParaRPr sz="600">
              <a:solidFill>
                <a:schemeClr val="dk1"/>
              </a:solidFill>
            </a:endParaRPr>
          </a:p>
          <a:p>
            <a:pPr indent="0" lvl="0" marL="457200" rtl="0" algn="l">
              <a:lnSpc>
                <a:spcPct val="115000"/>
              </a:lnSpc>
              <a:spcBef>
                <a:spcPts val="0"/>
              </a:spcBef>
              <a:spcAft>
                <a:spcPts val="0"/>
              </a:spcAft>
              <a:buNone/>
            </a:pPr>
            <a:r>
              <a:t/>
            </a:r>
            <a:endParaRPr sz="6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Commandment #3</a:t>
            </a:r>
            <a:endParaRPr>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Prevent lithium toxicity by keeping tabs on drug interactions, your patient’s age, and their renal function</a:t>
            </a:r>
            <a:endParaRPr sz="600">
              <a:solidFill>
                <a:schemeClr val="dk1"/>
              </a:solidFill>
            </a:endParaRPr>
          </a:p>
          <a:p>
            <a:pPr indent="0" lvl="0" marL="457200" rtl="0" algn="l">
              <a:lnSpc>
                <a:spcPct val="115000"/>
              </a:lnSpc>
              <a:spcBef>
                <a:spcPts val="0"/>
              </a:spcBef>
              <a:spcAft>
                <a:spcPts val="0"/>
              </a:spcAft>
              <a:buNone/>
            </a:pPr>
            <a:r>
              <a:t/>
            </a:r>
            <a:endParaRPr sz="600">
              <a:solidFill>
                <a:schemeClr val="dk1"/>
              </a:solidFill>
            </a:endParaRPr>
          </a:p>
          <a:p>
            <a:pPr indent="0" lvl="0" marL="0" rtl="0" algn="l">
              <a:lnSpc>
                <a:spcPct val="115000"/>
              </a:lnSpc>
              <a:spcBef>
                <a:spcPts val="0"/>
              </a:spcBef>
              <a:spcAft>
                <a:spcPts val="0"/>
              </a:spcAft>
              <a:buNone/>
            </a:pPr>
            <a:r>
              <a:rPr lang="en">
                <a:solidFill>
                  <a:schemeClr val="dk1"/>
                </a:solidFill>
              </a:rPr>
              <a:t>Commandment #4</a:t>
            </a:r>
            <a:endParaRPr>
              <a:solidFill>
                <a:schemeClr val="dk1"/>
              </a:solidFill>
            </a:endParaRPr>
          </a:p>
          <a:p>
            <a:pPr indent="-292100" lvl="0" marL="457200" rtl="0" algn="l">
              <a:lnSpc>
                <a:spcPct val="115000"/>
              </a:lnSpc>
              <a:spcBef>
                <a:spcPts val="0"/>
              </a:spcBef>
              <a:spcAft>
                <a:spcPts val="0"/>
              </a:spcAft>
              <a:buClr>
                <a:schemeClr val="dk1"/>
              </a:buClr>
              <a:buSzPts val="1000"/>
              <a:buChar char="●"/>
            </a:pPr>
            <a:r>
              <a:rPr lang="en" sz="1200">
                <a:solidFill>
                  <a:schemeClr val="dk1"/>
                </a:solidFill>
              </a:rPr>
              <a:t>Never accelerate the standard lamotrigine titration schedule. </a:t>
            </a:r>
            <a:endParaRPr sz="1200">
              <a:solidFill>
                <a:schemeClr val="dk1"/>
              </a:solidFill>
            </a:endParaRPr>
          </a:p>
          <a:p>
            <a:pPr indent="-292100" lvl="0" marL="457200" rtl="0" algn="l">
              <a:lnSpc>
                <a:spcPct val="115000"/>
              </a:lnSpc>
              <a:spcBef>
                <a:spcPts val="0"/>
              </a:spcBef>
              <a:spcAft>
                <a:spcPts val="0"/>
              </a:spcAft>
              <a:buClr>
                <a:schemeClr val="dk1"/>
              </a:buClr>
              <a:buSzPts val="1000"/>
              <a:buChar char="●"/>
            </a:pPr>
            <a:r>
              <a:rPr lang="en" sz="1200">
                <a:solidFill>
                  <a:schemeClr val="dk1"/>
                </a:solidFill>
              </a:rPr>
              <a:t>Always stop lamotrigine after an initial rash.</a:t>
            </a:r>
            <a:endParaRPr>
              <a:solidFill>
                <a:schemeClr val="dk1"/>
              </a:solidFill>
            </a:endParaRPr>
          </a:p>
        </p:txBody>
      </p:sp>
    </p:spTree>
  </p:cSld>
  <p:clrMapOvr>
    <a:masterClrMapping/>
  </p:clrMapOvr>
</p:sld>
</file>

<file path=ppt/slides/slide2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1" name="Shape 2931"/>
        <p:cNvGrpSpPr/>
        <p:nvPr/>
      </p:nvGrpSpPr>
      <p:grpSpPr>
        <a:xfrm>
          <a:off x="0" y="0"/>
          <a:ext cx="0" cy="0"/>
          <a:chOff x="0" y="0"/>
          <a:chExt cx="0" cy="0"/>
        </a:xfrm>
      </p:grpSpPr>
      <p:graphicFrame>
        <p:nvGraphicFramePr>
          <p:cNvPr id="2932" name="Google Shape;2932;p232"/>
          <p:cNvGraphicFramePr/>
          <p:nvPr/>
        </p:nvGraphicFramePr>
        <p:xfrm>
          <a:off x="1092231" y="191434"/>
          <a:ext cx="3000000" cy="3000000"/>
        </p:xfrm>
        <a:graphic>
          <a:graphicData uri="http://schemas.openxmlformats.org/drawingml/2006/table">
            <a:tbl>
              <a:tblPr>
                <a:noFill/>
                <a:tableStyleId>{9CA66A64-FEFE-46EB-AED5-2A8D51E14325}</a:tableStyleId>
              </a:tblPr>
              <a:tblGrid>
                <a:gridCol w="1964300"/>
                <a:gridCol w="5158000"/>
              </a:tblGrid>
              <a:tr h="213625">
                <a:tc>
                  <a:txBody>
                    <a:bodyPr/>
                    <a:lstStyle/>
                    <a:p>
                      <a:pPr indent="0" lvl="0" marL="27432" marR="0" rtl="0" algn="l">
                        <a:lnSpc>
                          <a:spcPct val="100000"/>
                        </a:lnSpc>
                        <a:spcBef>
                          <a:spcPts val="0"/>
                        </a:spcBef>
                        <a:spcAft>
                          <a:spcPts val="0"/>
                        </a:spcAft>
                        <a:buClr>
                          <a:srgbClr val="000000"/>
                        </a:buClr>
                        <a:buSzPts val="800"/>
                        <a:buFont typeface="Arial"/>
                        <a:buNone/>
                      </a:pPr>
                      <a:r>
                        <a:t/>
                      </a:r>
                      <a:endParaRPr b="1" u="none" cap="none" strike="noStrike"/>
                    </a:p>
                  </a:txBody>
                  <a:tcPr marT="45725" marB="45725" marR="45725" marL="45725">
                    <a:solidFill>
                      <a:srgbClr val="FFEEE1"/>
                    </a:solidFill>
                  </a:tcPr>
                </a:tc>
                <a:tc>
                  <a:txBody>
                    <a:bodyPr/>
                    <a:lstStyle/>
                    <a:p>
                      <a:pPr indent="0" lvl="0" marL="27432" marR="0" rtl="0" algn="l">
                        <a:lnSpc>
                          <a:spcPct val="100000"/>
                        </a:lnSpc>
                        <a:spcBef>
                          <a:spcPts val="0"/>
                        </a:spcBef>
                        <a:spcAft>
                          <a:spcPts val="0"/>
                        </a:spcAft>
                        <a:buClr>
                          <a:srgbClr val="000000"/>
                        </a:buClr>
                        <a:buSzPts val="900"/>
                        <a:buFont typeface="Arial"/>
                        <a:buNone/>
                      </a:pPr>
                      <a:r>
                        <a:t/>
                      </a:r>
                      <a:endParaRPr b="1"/>
                    </a:p>
                    <a:p>
                      <a:pPr indent="0" lvl="0" marL="27432" marR="0" rtl="0" algn="l">
                        <a:lnSpc>
                          <a:spcPct val="100000"/>
                        </a:lnSpc>
                        <a:spcBef>
                          <a:spcPts val="0"/>
                        </a:spcBef>
                        <a:spcAft>
                          <a:spcPts val="0"/>
                        </a:spcAft>
                        <a:buClr>
                          <a:srgbClr val="000000"/>
                        </a:buClr>
                        <a:buSzPts val="900"/>
                        <a:buFont typeface="Arial"/>
                        <a:buNone/>
                      </a:pPr>
                      <a:r>
                        <a:rPr b="1" lang="en" sz="1800" u="none" cap="none" strike="noStrike"/>
                        <a:t>Serotonin Syndrome</a:t>
                      </a:r>
                      <a:endParaRPr b="1" sz="1800" u="none" cap="none" strike="noStrike"/>
                    </a:p>
                    <a:p>
                      <a:pPr indent="0" lvl="0" marL="0" marR="0" rtl="0" algn="l">
                        <a:lnSpc>
                          <a:spcPct val="100000"/>
                        </a:lnSpc>
                        <a:spcBef>
                          <a:spcPts val="0"/>
                        </a:spcBef>
                        <a:spcAft>
                          <a:spcPts val="0"/>
                        </a:spcAft>
                        <a:buClr>
                          <a:srgbClr val="000000"/>
                        </a:buClr>
                        <a:buSzPts val="900"/>
                        <a:buFont typeface="Arial"/>
                        <a:buNone/>
                      </a:pPr>
                      <a:r>
                        <a:t/>
                      </a:r>
                      <a:endParaRPr b="1"/>
                    </a:p>
                  </a:txBody>
                  <a:tcPr marT="45725" marB="45725" marR="45725" marL="45725">
                    <a:solidFill>
                      <a:srgbClr val="FFEEE1"/>
                    </a:solidFill>
                  </a:tcPr>
                </a:tc>
              </a:tr>
              <a:tr h="199375">
                <a:tc>
                  <a:txBody>
                    <a:bodyPr/>
                    <a:lstStyle/>
                    <a:p>
                      <a:pPr indent="0" lvl="0" marL="27432" marR="0" rtl="0" algn="l">
                        <a:lnSpc>
                          <a:spcPct val="100000"/>
                        </a:lnSpc>
                        <a:spcBef>
                          <a:spcPts val="0"/>
                        </a:spcBef>
                        <a:spcAft>
                          <a:spcPts val="0"/>
                        </a:spcAft>
                        <a:buClr>
                          <a:srgbClr val="000000"/>
                        </a:buClr>
                        <a:buSzPts val="800"/>
                        <a:buFont typeface="Arial"/>
                        <a:buNone/>
                      </a:pPr>
                      <a:r>
                        <a:rPr lang="en" u="none" cap="none" strike="noStrike"/>
                        <a:t>Muscle rigidity</a:t>
                      </a:r>
                      <a:endParaRPr u="none" cap="none" strike="noStrike"/>
                    </a:p>
                  </a:txBody>
                  <a:tcPr marT="45725" marB="45725" marR="45725" marL="45725"/>
                </a:tc>
                <a:tc>
                  <a:txBody>
                    <a:bodyPr/>
                    <a:lstStyle/>
                    <a:p>
                      <a:pPr indent="0" lvl="0" marL="27432" marR="0" rtl="0" algn="l">
                        <a:lnSpc>
                          <a:spcPct val="100000"/>
                        </a:lnSpc>
                        <a:spcBef>
                          <a:spcPts val="0"/>
                        </a:spcBef>
                        <a:spcAft>
                          <a:spcPts val="0"/>
                        </a:spcAft>
                        <a:buClr>
                          <a:srgbClr val="000000"/>
                        </a:buClr>
                        <a:buSzPts val="800"/>
                        <a:buFont typeface="Arial"/>
                        <a:buNone/>
                      </a:pPr>
                      <a:r>
                        <a:rPr lang="en" u="none" cap="none" strike="noStrike"/>
                        <a:t>51%</a:t>
                      </a:r>
                      <a:r>
                        <a:rPr lang="en"/>
                        <a:t> and </a:t>
                      </a:r>
                      <a:r>
                        <a:rPr lang="en" u="none" cap="none" strike="noStrike"/>
                        <a:t>less severe than with NMS</a:t>
                      </a:r>
                      <a:endParaRPr u="none" cap="none" strike="noStrike"/>
                    </a:p>
                  </a:txBody>
                  <a:tcPr marT="45725" marB="45725" marR="45725" marL="45725"/>
                </a:tc>
              </a:tr>
              <a:tr h="199375">
                <a:tc>
                  <a:txBody>
                    <a:bodyPr/>
                    <a:lstStyle/>
                    <a:p>
                      <a:pPr indent="0" lvl="0" marL="27432" marR="0" rtl="0" algn="l">
                        <a:lnSpc>
                          <a:spcPct val="100000"/>
                        </a:lnSpc>
                        <a:spcBef>
                          <a:spcPts val="0"/>
                        </a:spcBef>
                        <a:spcAft>
                          <a:spcPts val="0"/>
                        </a:spcAft>
                        <a:buClr>
                          <a:srgbClr val="000000"/>
                        </a:buClr>
                        <a:buSzPts val="800"/>
                        <a:buFont typeface="Arial"/>
                        <a:buNone/>
                      </a:pPr>
                      <a:r>
                        <a:rPr lang="en" u="none" cap="none" strike="noStrike"/>
                        <a:t>Motor activity </a:t>
                      </a:r>
                      <a:endParaRPr u="none" cap="none" strike="noStrike"/>
                    </a:p>
                  </a:txBody>
                  <a:tcPr marT="45725" marB="45725" marR="45725" marL="45725"/>
                </a:tc>
                <a:tc>
                  <a:txBody>
                    <a:bodyPr/>
                    <a:lstStyle/>
                    <a:p>
                      <a:pPr indent="0" lvl="0" marL="27432" marR="0" rtl="0" algn="l">
                        <a:lnSpc>
                          <a:spcPct val="100000"/>
                        </a:lnSpc>
                        <a:spcBef>
                          <a:spcPts val="0"/>
                        </a:spcBef>
                        <a:spcAft>
                          <a:spcPts val="0"/>
                        </a:spcAft>
                        <a:buClr>
                          <a:srgbClr val="000000"/>
                        </a:buClr>
                        <a:buSzPts val="800"/>
                        <a:buFont typeface="Arial"/>
                        <a:buNone/>
                      </a:pPr>
                      <a:r>
                        <a:rPr lang="en" u="none" cap="none" strike="noStrike"/>
                        <a:t>Hyperkinesia (restlessness</a:t>
                      </a:r>
                      <a:r>
                        <a:rPr lang="en"/>
                        <a:t>/</a:t>
                      </a:r>
                      <a:r>
                        <a:rPr lang="en" u="none" cap="none" strike="noStrike"/>
                        <a:t>hyperactivity)</a:t>
                      </a:r>
                      <a:endParaRPr u="none" cap="none" strike="noStrike"/>
                    </a:p>
                  </a:txBody>
                  <a:tcPr marT="45725" marB="45725" marR="45725" marL="45725"/>
                </a:tc>
              </a:tr>
              <a:tr h="199375">
                <a:tc>
                  <a:txBody>
                    <a:bodyPr/>
                    <a:lstStyle/>
                    <a:p>
                      <a:pPr indent="0" lvl="0" marL="27432" marR="0" rtl="0" algn="l">
                        <a:lnSpc>
                          <a:spcPct val="100000"/>
                        </a:lnSpc>
                        <a:spcBef>
                          <a:spcPts val="0"/>
                        </a:spcBef>
                        <a:spcAft>
                          <a:spcPts val="0"/>
                        </a:spcAft>
                        <a:buClr>
                          <a:srgbClr val="000000"/>
                        </a:buClr>
                        <a:buSzPts val="800"/>
                        <a:buFont typeface="Arial"/>
                        <a:buNone/>
                      </a:pPr>
                      <a:r>
                        <a:rPr lang="en" u="none" cap="none" strike="noStrike"/>
                        <a:t>Hyperreflexia </a:t>
                      </a:r>
                      <a:endParaRPr u="none" cap="none" strike="noStrike"/>
                    </a:p>
                  </a:txBody>
                  <a:tcPr marT="45725" marB="45725" marR="45725" marL="45725"/>
                </a:tc>
                <a:tc>
                  <a:txBody>
                    <a:bodyPr/>
                    <a:lstStyle/>
                    <a:p>
                      <a:pPr indent="0" lvl="0" marL="27432" marR="0" rtl="0" algn="l">
                        <a:lnSpc>
                          <a:spcPct val="100000"/>
                        </a:lnSpc>
                        <a:spcBef>
                          <a:spcPts val="0"/>
                        </a:spcBef>
                        <a:spcAft>
                          <a:spcPts val="0"/>
                        </a:spcAft>
                        <a:buClr>
                          <a:srgbClr val="000000"/>
                        </a:buClr>
                        <a:buSzPts val="800"/>
                        <a:buFont typeface="Arial"/>
                        <a:buNone/>
                      </a:pPr>
                      <a:r>
                        <a:rPr lang="en" u="none" cap="none" strike="noStrike"/>
                        <a:t>52%</a:t>
                      </a:r>
                      <a:endParaRPr u="none" cap="none" strike="noStrike"/>
                    </a:p>
                  </a:txBody>
                  <a:tcPr marT="45725" marB="45725" marR="45725" marL="45725"/>
                </a:tc>
              </a:tr>
              <a:tr h="313325">
                <a:tc>
                  <a:txBody>
                    <a:bodyPr/>
                    <a:lstStyle/>
                    <a:p>
                      <a:pPr indent="0" lvl="0" marL="27432" marR="0" rtl="0" algn="l">
                        <a:lnSpc>
                          <a:spcPct val="100000"/>
                        </a:lnSpc>
                        <a:spcBef>
                          <a:spcPts val="0"/>
                        </a:spcBef>
                        <a:spcAft>
                          <a:spcPts val="0"/>
                        </a:spcAft>
                        <a:buClr>
                          <a:srgbClr val="000000"/>
                        </a:buClr>
                        <a:buSzPts val="800"/>
                        <a:buFont typeface="Arial"/>
                        <a:buNone/>
                      </a:pPr>
                      <a:r>
                        <a:rPr lang="en" u="none" cap="none" strike="noStrike"/>
                        <a:t>Clonus</a:t>
                      </a:r>
                      <a:endParaRPr u="none" cap="none" strike="noStrike"/>
                    </a:p>
                  </a:txBody>
                  <a:tcPr marT="45725" marB="45725" marR="45725" marL="45725"/>
                </a:tc>
                <a:tc>
                  <a:txBody>
                    <a:bodyPr/>
                    <a:lstStyle/>
                    <a:p>
                      <a:pPr indent="0" lvl="0" marL="27432" marR="0" rtl="0" algn="l">
                        <a:lnSpc>
                          <a:spcPct val="100000"/>
                        </a:lnSpc>
                        <a:spcBef>
                          <a:spcPts val="0"/>
                        </a:spcBef>
                        <a:spcAft>
                          <a:spcPts val="0"/>
                        </a:spcAft>
                        <a:buClr>
                          <a:srgbClr val="000000"/>
                        </a:buClr>
                        <a:buSzPts val="800"/>
                        <a:buFont typeface="Arial"/>
                        <a:buNone/>
                      </a:pPr>
                      <a:r>
                        <a:rPr lang="en" u="none" cap="none" strike="noStrike"/>
                        <a:t>23% - Examine for repetitive dorsiflexion of the ankle in response to one forcible dorsiflexion. </a:t>
                      </a:r>
                      <a:endParaRPr u="none" cap="none" strike="noStrike"/>
                    </a:p>
                  </a:txBody>
                  <a:tcPr marT="45725" marB="45725" marR="45725" marL="45725"/>
                </a:tc>
              </a:tr>
              <a:tr h="199375">
                <a:tc>
                  <a:txBody>
                    <a:bodyPr/>
                    <a:lstStyle/>
                    <a:p>
                      <a:pPr indent="0" lvl="0" marL="27432" marR="0" rtl="0" algn="l">
                        <a:lnSpc>
                          <a:spcPct val="100000"/>
                        </a:lnSpc>
                        <a:spcBef>
                          <a:spcPts val="0"/>
                        </a:spcBef>
                        <a:spcAft>
                          <a:spcPts val="0"/>
                        </a:spcAft>
                        <a:buClr>
                          <a:srgbClr val="000000"/>
                        </a:buClr>
                        <a:buSzPts val="800"/>
                        <a:buFont typeface="Arial"/>
                        <a:buNone/>
                      </a:pPr>
                      <a:r>
                        <a:rPr lang="en" u="none" cap="none" strike="noStrike"/>
                        <a:t>Tremor</a:t>
                      </a:r>
                      <a:endParaRPr u="none" cap="none" strike="noStrike"/>
                    </a:p>
                  </a:txBody>
                  <a:tcPr marT="45725" marB="45725" marR="45725" marL="45725"/>
                </a:tc>
                <a:tc>
                  <a:txBody>
                    <a:bodyPr/>
                    <a:lstStyle/>
                    <a:p>
                      <a:pPr indent="0" lvl="0" marL="27432" marR="0" rtl="0" algn="l">
                        <a:lnSpc>
                          <a:spcPct val="100000"/>
                        </a:lnSpc>
                        <a:spcBef>
                          <a:spcPts val="0"/>
                        </a:spcBef>
                        <a:spcAft>
                          <a:spcPts val="0"/>
                        </a:spcAft>
                        <a:buClr>
                          <a:srgbClr val="000000"/>
                        </a:buClr>
                        <a:buSzPts val="800"/>
                        <a:buFont typeface="Arial"/>
                        <a:buNone/>
                      </a:pPr>
                      <a:r>
                        <a:rPr lang="en" u="none" cap="none" strike="noStrike"/>
                        <a:t>43%</a:t>
                      </a:r>
                      <a:endParaRPr u="none" cap="none" strike="noStrike"/>
                    </a:p>
                  </a:txBody>
                  <a:tcPr marT="45725" marB="45725" marR="45725" marL="45725">
                    <a:lnB cap="flat" cmpd="sng" w="9525">
                      <a:solidFill>
                        <a:srgbClr val="999999">
                          <a:alpha val="0"/>
                        </a:srgbClr>
                      </a:solidFill>
                      <a:prstDash val="solid"/>
                      <a:round/>
                      <a:headEnd len="sm" w="sm" type="none"/>
                      <a:tailEnd len="sm" w="sm" type="none"/>
                    </a:lnB>
                  </a:tcPr>
                </a:tc>
              </a:tr>
              <a:tr h="228000">
                <a:tc>
                  <a:txBody>
                    <a:bodyPr/>
                    <a:lstStyle/>
                    <a:p>
                      <a:pPr indent="0" lvl="0" marL="27432" marR="0" rtl="0" algn="l">
                        <a:lnSpc>
                          <a:spcPct val="100000"/>
                        </a:lnSpc>
                        <a:spcBef>
                          <a:spcPts val="0"/>
                        </a:spcBef>
                        <a:spcAft>
                          <a:spcPts val="0"/>
                        </a:spcAft>
                        <a:buClr>
                          <a:srgbClr val="000000"/>
                        </a:buClr>
                        <a:buSzPts val="800"/>
                        <a:buFont typeface="Arial"/>
                        <a:buNone/>
                      </a:pPr>
                      <a:r>
                        <a:rPr lang="en" u="none" cap="none" strike="noStrike"/>
                        <a:t>Ataxia</a:t>
                      </a:r>
                      <a:endParaRPr u="none" cap="none" strike="noStrike"/>
                    </a:p>
                  </a:txBody>
                  <a:tcPr marT="45725" marB="45725" marR="45725" marL="45725"/>
                </a:tc>
                <a:tc>
                  <a:txBody>
                    <a:bodyPr/>
                    <a:lstStyle/>
                    <a:p>
                      <a:pPr indent="0" lvl="0" marL="27432" marR="0" rtl="0" algn="l">
                        <a:lnSpc>
                          <a:spcPct val="100000"/>
                        </a:lnSpc>
                        <a:spcBef>
                          <a:spcPts val="0"/>
                        </a:spcBef>
                        <a:spcAft>
                          <a:spcPts val="0"/>
                        </a:spcAft>
                        <a:buClr>
                          <a:srgbClr val="000000"/>
                        </a:buClr>
                        <a:buSzPts val="800"/>
                        <a:buFont typeface="Arial"/>
                        <a:buNone/>
                      </a:pPr>
                      <a:r>
                        <a:rPr lang="en" u="none" cap="none" strike="noStrike"/>
                        <a:t>40%</a:t>
                      </a:r>
                      <a:endParaRPr u="none" cap="none" strike="noStrike"/>
                    </a:p>
                  </a:txBody>
                  <a:tcPr marT="45725" marB="45725" marR="45725" marL="45725">
                    <a:lnT cap="flat" cmpd="sng" w="9525">
                      <a:solidFill>
                        <a:srgbClr val="999999">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42575">
                <a:tc>
                  <a:txBody>
                    <a:bodyPr/>
                    <a:lstStyle/>
                    <a:p>
                      <a:pPr indent="0" lvl="0" marL="27432" marR="0" rtl="0" algn="l">
                        <a:lnSpc>
                          <a:spcPct val="100000"/>
                        </a:lnSpc>
                        <a:spcBef>
                          <a:spcPts val="0"/>
                        </a:spcBef>
                        <a:spcAft>
                          <a:spcPts val="0"/>
                        </a:spcAft>
                        <a:buClr>
                          <a:srgbClr val="000000"/>
                        </a:buClr>
                        <a:buSzPts val="800"/>
                        <a:buFont typeface="Arial"/>
                        <a:buNone/>
                      </a:pPr>
                      <a:r>
                        <a:rPr lang="en" u="none" cap="none" strike="noStrike"/>
                        <a:t>Shivering</a:t>
                      </a:r>
                      <a:endParaRPr u="none" cap="none" strike="noStrike"/>
                    </a:p>
                  </a:txBody>
                  <a:tcPr marT="45725" marB="45725" marR="45725" marL="45725"/>
                </a:tc>
                <a:tc>
                  <a:txBody>
                    <a:bodyPr/>
                    <a:lstStyle/>
                    <a:p>
                      <a:pPr indent="0" lvl="0" marL="27432" marR="0" rtl="0" algn="l">
                        <a:lnSpc>
                          <a:spcPct val="100000"/>
                        </a:lnSpc>
                        <a:spcBef>
                          <a:spcPts val="0"/>
                        </a:spcBef>
                        <a:spcAft>
                          <a:spcPts val="0"/>
                        </a:spcAft>
                        <a:buClr>
                          <a:srgbClr val="000000"/>
                        </a:buClr>
                        <a:buSzPts val="800"/>
                        <a:buFont typeface="Arial"/>
                        <a:buNone/>
                      </a:pPr>
                      <a:r>
                        <a:rPr lang="en" u="none" cap="none" strike="noStrike"/>
                        <a:t>&gt; 50%</a:t>
                      </a:r>
                      <a:endParaRPr u="none" cap="none" strike="noStrike"/>
                    </a:p>
                  </a:txBody>
                  <a:tcPr marT="45725" marB="45725" marR="45725" marL="45725">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62900">
                <a:tc>
                  <a:txBody>
                    <a:bodyPr/>
                    <a:lstStyle/>
                    <a:p>
                      <a:pPr indent="0" lvl="0" marL="27432" marR="0" rtl="0" algn="l">
                        <a:lnSpc>
                          <a:spcPct val="90000"/>
                        </a:lnSpc>
                        <a:spcBef>
                          <a:spcPts val="0"/>
                        </a:spcBef>
                        <a:spcAft>
                          <a:spcPts val="0"/>
                        </a:spcAft>
                        <a:buClr>
                          <a:srgbClr val="000000"/>
                        </a:buClr>
                        <a:buSzPts val="800"/>
                        <a:buFont typeface="Arial"/>
                        <a:buNone/>
                      </a:pPr>
                      <a:r>
                        <a:rPr lang="en" sz="1200" u="none" cap="none" strike="noStrike"/>
                        <a:t> ...with chattering teeth or bru</a:t>
                      </a:r>
                      <a:r>
                        <a:rPr lang="en" sz="1200"/>
                        <a:t>xism</a:t>
                      </a:r>
                      <a:r>
                        <a:rPr lang="en" sz="1200" u="none" cap="none" strike="noStrike"/>
                        <a:t> </a:t>
                      </a:r>
                      <a:endParaRPr sz="1200" u="none" cap="none" strike="noStrike"/>
                    </a:p>
                  </a:txBody>
                  <a:tcPr marT="45725" marB="45725" marR="45725" marL="45725"/>
                </a:tc>
                <a:tc>
                  <a:txBody>
                    <a:bodyPr/>
                    <a:lstStyle/>
                    <a:p>
                      <a:pPr indent="0" lvl="0" marL="27432" marR="0" rtl="0" algn="l">
                        <a:lnSpc>
                          <a:spcPct val="100000"/>
                        </a:lnSpc>
                        <a:spcBef>
                          <a:spcPts val="0"/>
                        </a:spcBef>
                        <a:spcAft>
                          <a:spcPts val="0"/>
                        </a:spcAft>
                        <a:buClr>
                          <a:srgbClr val="000000"/>
                        </a:buClr>
                        <a:buSzPts val="800"/>
                        <a:buFont typeface="Arial"/>
                        <a:buNone/>
                      </a:pPr>
                      <a:r>
                        <a:rPr lang="en" u="none" cap="none" strike="noStrike"/>
                        <a:t>15%</a:t>
                      </a:r>
                      <a:endParaRPr u="none" cap="none" strike="noStrike"/>
                    </a:p>
                  </a:txBody>
                  <a:tcPr marT="45725" marB="45725" marR="45725" marL="45725" anchor="ctr">
                    <a:lnT cap="flat" cmpd="sng" w="9525">
                      <a:solidFill>
                        <a:srgbClr val="000000">
                          <a:alpha val="0"/>
                        </a:srgbClr>
                      </a:solidFill>
                      <a:prstDash val="solid"/>
                      <a:round/>
                      <a:headEnd len="sm" w="sm" type="none"/>
                      <a:tailEnd len="sm" w="sm" type="none"/>
                    </a:lnT>
                  </a:tcPr>
                </a:tc>
              </a:tr>
              <a:tr h="249225">
                <a:tc>
                  <a:txBody>
                    <a:bodyPr/>
                    <a:lstStyle/>
                    <a:p>
                      <a:pPr indent="0" lvl="0" marL="27432" marR="0" rtl="0" algn="l">
                        <a:lnSpc>
                          <a:spcPct val="90000"/>
                        </a:lnSpc>
                        <a:spcBef>
                          <a:spcPts val="0"/>
                        </a:spcBef>
                        <a:spcAft>
                          <a:spcPts val="0"/>
                        </a:spcAft>
                        <a:buClr>
                          <a:srgbClr val="000000"/>
                        </a:buClr>
                        <a:buSzPts val="800"/>
                        <a:buFont typeface="Arial"/>
                        <a:buNone/>
                      </a:pPr>
                      <a:r>
                        <a:rPr lang="en" u="none" cap="none" strike="noStrike"/>
                        <a:t>Sweating (diaphoresis)</a:t>
                      </a:r>
                      <a:endParaRPr u="none" cap="none" strike="noStrike"/>
                    </a:p>
                  </a:txBody>
                  <a:tcPr marT="45725" marB="45725" marR="45725" marL="45725"/>
                </a:tc>
                <a:tc>
                  <a:txBody>
                    <a:bodyPr/>
                    <a:lstStyle/>
                    <a:p>
                      <a:pPr indent="0" lvl="0" marL="27432" marR="0" rtl="0" algn="l">
                        <a:lnSpc>
                          <a:spcPct val="100000"/>
                        </a:lnSpc>
                        <a:spcBef>
                          <a:spcPts val="0"/>
                        </a:spcBef>
                        <a:spcAft>
                          <a:spcPts val="0"/>
                        </a:spcAft>
                        <a:buClr>
                          <a:srgbClr val="000000"/>
                        </a:buClr>
                        <a:buSzPts val="800"/>
                        <a:buFont typeface="Arial"/>
                        <a:buNone/>
                      </a:pPr>
                      <a:r>
                        <a:rPr lang="en" u="none" cap="none" strike="noStrike"/>
                        <a:t>Common</a:t>
                      </a:r>
                      <a:endParaRPr u="none" cap="none" strike="noStrike"/>
                    </a:p>
                  </a:txBody>
                  <a:tcPr marT="45725" marB="45725" marR="45725" marL="45725">
                    <a:lnB cap="flat" cmpd="sng" w="9525">
                      <a:solidFill>
                        <a:srgbClr val="000000">
                          <a:alpha val="0"/>
                        </a:srgbClr>
                      </a:solidFill>
                      <a:prstDash val="solid"/>
                      <a:round/>
                      <a:headEnd len="sm" w="sm" type="none"/>
                      <a:tailEnd len="sm" w="sm" type="none"/>
                    </a:lnB>
                  </a:tcPr>
                </a:tc>
              </a:tr>
              <a:tr h="356125">
                <a:tc>
                  <a:txBody>
                    <a:bodyPr/>
                    <a:lstStyle/>
                    <a:p>
                      <a:pPr indent="0" lvl="0" marL="27432" marR="0" rtl="0" algn="l">
                        <a:lnSpc>
                          <a:spcPct val="90000"/>
                        </a:lnSpc>
                        <a:spcBef>
                          <a:spcPts val="0"/>
                        </a:spcBef>
                        <a:spcAft>
                          <a:spcPts val="0"/>
                        </a:spcAft>
                        <a:buClr>
                          <a:srgbClr val="000000"/>
                        </a:buClr>
                        <a:buSzPts val="800"/>
                        <a:buFont typeface="Arial"/>
                        <a:buNone/>
                      </a:pPr>
                      <a:r>
                        <a:rPr lang="en" u="none" cap="none" strike="noStrike"/>
                        <a:t>Sialorrhea</a:t>
                      </a:r>
                      <a:endParaRPr u="none" cap="none" strike="noStrike"/>
                    </a:p>
                    <a:p>
                      <a:pPr indent="0" lvl="0" marL="27432" marR="0" rtl="0" algn="l">
                        <a:lnSpc>
                          <a:spcPct val="90000"/>
                        </a:lnSpc>
                        <a:spcBef>
                          <a:spcPts val="0"/>
                        </a:spcBef>
                        <a:spcAft>
                          <a:spcPts val="0"/>
                        </a:spcAft>
                        <a:buClr>
                          <a:srgbClr val="000000"/>
                        </a:buClr>
                        <a:buSzPts val="800"/>
                        <a:buFont typeface="Arial"/>
                        <a:buNone/>
                      </a:pPr>
                      <a:r>
                        <a:rPr lang="en" sz="1200"/>
                        <a:t>(hypersalivation)</a:t>
                      </a:r>
                      <a:endParaRPr sz="1200"/>
                    </a:p>
                  </a:txBody>
                  <a:tcPr marT="45725" marB="45725" marR="45725" marL="45725"/>
                </a:tc>
                <a:tc>
                  <a:txBody>
                    <a:bodyPr/>
                    <a:lstStyle/>
                    <a:p>
                      <a:pPr indent="0" lvl="0" marL="0" marR="0" rtl="0" algn="l">
                        <a:lnSpc>
                          <a:spcPct val="100000"/>
                        </a:lnSpc>
                        <a:spcBef>
                          <a:spcPts val="0"/>
                        </a:spcBef>
                        <a:spcAft>
                          <a:spcPts val="0"/>
                        </a:spcAft>
                        <a:buClr>
                          <a:srgbClr val="000000"/>
                        </a:buClr>
                        <a:buSzPts val="800"/>
                        <a:buFont typeface="Arial"/>
                        <a:buNone/>
                      </a:pPr>
                      <a:r>
                        <a:rPr lang="en" u="none" cap="none" strike="noStrike"/>
                        <a:t>Often prominent</a:t>
                      </a:r>
                      <a:endParaRPr u="none" cap="none" strike="noStrike"/>
                    </a:p>
                  </a:txBody>
                  <a:tcPr marT="45725" marB="45725" marR="45725" marL="45725">
                    <a:lnT cap="flat" cmpd="sng" w="9525">
                      <a:solidFill>
                        <a:srgbClr val="000000">
                          <a:alpha val="0"/>
                        </a:srgbClr>
                      </a:solidFill>
                      <a:prstDash val="solid"/>
                      <a:round/>
                      <a:headEnd len="sm" w="sm" type="none"/>
                      <a:tailEnd len="sm" w="sm" type="none"/>
                    </a:lnT>
                  </a:tcPr>
                </a:tc>
              </a:tr>
              <a:tr h="544750">
                <a:tc>
                  <a:txBody>
                    <a:bodyPr/>
                    <a:lstStyle/>
                    <a:p>
                      <a:pPr indent="0" lvl="0" marL="27432" marR="0" rtl="0" algn="l">
                        <a:lnSpc>
                          <a:spcPct val="100000"/>
                        </a:lnSpc>
                        <a:spcBef>
                          <a:spcPts val="0"/>
                        </a:spcBef>
                        <a:spcAft>
                          <a:spcPts val="0"/>
                        </a:spcAft>
                        <a:buClr>
                          <a:srgbClr val="000000"/>
                        </a:buClr>
                        <a:buSzPts val="800"/>
                        <a:buFont typeface="Arial"/>
                        <a:buNone/>
                      </a:pPr>
                      <a:r>
                        <a:rPr lang="en" u="none" cap="none" strike="noStrike"/>
                        <a:t>Eyes</a:t>
                      </a:r>
                      <a:endParaRPr u="none" cap="none" strike="noStrike"/>
                    </a:p>
                  </a:txBody>
                  <a:tcPr marT="45725" marB="45725" marR="45725" marL="45725"/>
                </a:tc>
                <a:tc>
                  <a:txBody>
                    <a:bodyPr/>
                    <a:lstStyle/>
                    <a:p>
                      <a:pPr indent="0" lvl="0" marL="27432" marR="0" rtl="0" algn="l">
                        <a:lnSpc>
                          <a:spcPct val="100000"/>
                        </a:lnSpc>
                        <a:spcBef>
                          <a:spcPts val="0"/>
                        </a:spcBef>
                        <a:spcAft>
                          <a:spcPts val="0"/>
                        </a:spcAft>
                        <a:buClr>
                          <a:srgbClr val="000000"/>
                        </a:buClr>
                        <a:buSzPts val="800"/>
                        <a:buFont typeface="Arial"/>
                        <a:buNone/>
                      </a:pPr>
                      <a:r>
                        <a:rPr lang="en" u="none" cap="none" strike="noStrike"/>
                        <a:t>30% dilated pupils     ; 20% unreactive pupils;</a:t>
                      </a:r>
                      <a:endParaRPr u="none" cap="none" strike="noStrike"/>
                    </a:p>
                    <a:p>
                      <a:pPr indent="0" lvl="0" marL="27432" marR="0" rtl="0" algn="l">
                        <a:lnSpc>
                          <a:spcPct val="100000"/>
                        </a:lnSpc>
                        <a:spcBef>
                          <a:spcPts val="0"/>
                        </a:spcBef>
                        <a:spcAft>
                          <a:spcPts val="0"/>
                        </a:spcAft>
                        <a:buClr>
                          <a:srgbClr val="000000"/>
                        </a:buClr>
                        <a:buSzPts val="800"/>
                        <a:buFont typeface="Arial"/>
                        <a:buNone/>
                      </a:pPr>
                      <a:r>
                        <a:rPr lang="en" u="none" cap="none" strike="noStrike"/>
                        <a:t>Ocular clonus is possible</a:t>
                      </a:r>
                      <a:r>
                        <a:rPr lang="en"/>
                        <a:t>.</a:t>
                      </a:r>
                      <a:endParaRPr i="1" u="none" cap="none" strike="noStrike"/>
                    </a:p>
                  </a:txBody>
                  <a:tcPr marT="45725" marB="45725" marR="45725" marL="45725"/>
                </a:tc>
              </a:tr>
            </a:tbl>
          </a:graphicData>
        </a:graphic>
      </p:graphicFrame>
      <p:grpSp>
        <p:nvGrpSpPr>
          <p:cNvPr id="2933" name="Google Shape;2933;p232"/>
          <p:cNvGrpSpPr/>
          <p:nvPr/>
        </p:nvGrpSpPr>
        <p:grpSpPr>
          <a:xfrm>
            <a:off x="3885768" y="2829120"/>
            <a:ext cx="3412382" cy="900550"/>
            <a:chOff x="1242385" y="5126650"/>
            <a:chExt cx="3985497" cy="1051799"/>
          </a:xfrm>
        </p:grpSpPr>
        <p:grpSp>
          <p:nvGrpSpPr>
            <p:cNvPr id="2934" name="Google Shape;2934;p232"/>
            <p:cNvGrpSpPr/>
            <p:nvPr/>
          </p:nvGrpSpPr>
          <p:grpSpPr>
            <a:xfrm>
              <a:off x="4211682" y="5126650"/>
              <a:ext cx="1016199" cy="1051799"/>
              <a:chOff x="1964863" y="2174490"/>
              <a:chExt cx="2427034" cy="2506670"/>
            </a:xfrm>
          </p:grpSpPr>
          <p:pic>
            <p:nvPicPr>
              <p:cNvPr descr="clipped result image" id="2935" name="Google Shape;2935;p232"/>
              <p:cNvPicPr preferRelativeResize="0"/>
              <p:nvPr/>
            </p:nvPicPr>
            <p:blipFill rotWithShape="1">
              <a:blip r:embed="rId3">
                <a:alphaModFix/>
              </a:blip>
              <a:srcRect b="0" l="0" r="0" t="0"/>
              <a:stretch/>
            </p:blipFill>
            <p:spPr>
              <a:xfrm>
                <a:off x="1964863" y="2985041"/>
                <a:ext cx="1128466" cy="1504694"/>
              </a:xfrm>
              <a:prstGeom prst="rect">
                <a:avLst/>
              </a:prstGeom>
              <a:noFill/>
              <a:ln>
                <a:noFill/>
              </a:ln>
            </p:spPr>
          </p:pic>
          <p:pic>
            <p:nvPicPr>
              <p:cNvPr descr="clipped result image" id="2936" name="Google Shape;2936;p232"/>
              <p:cNvPicPr preferRelativeResize="0"/>
              <p:nvPr/>
            </p:nvPicPr>
            <p:blipFill rotWithShape="1">
              <a:blip r:embed="rId4">
                <a:alphaModFix/>
              </a:blip>
              <a:srcRect b="0" l="0" r="0" t="0"/>
              <a:stretch/>
            </p:blipFill>
            <p:spPr>
              <a:xfrm>
                <a:off x="3031318" y="3176465"/>
                <a:ext cx="1128466" cy="1504694"/>
              </a:xfrm>
              <a:prstGeom prst="rect">
                <a:avLst/>
              </a:prstGeom>
              <a:noFill/>
              <a:ln>
                <a:noFill/>
              </a:ln>
            </p:spPr>
          </p:pic>
          <p:pic>
            <p:nvPicPr>
              <p:cNvPr id="2937" name="Google Shape;2937;p232"/>
              <p:cNvPicPr preferRelativeResize="0"/>
              <p:nvPr/>
            </p:nvPicPr>
            <p:blipFill rotWithShape="1">
              <a:blip r:embed="rId5">
                <a:alphaModFix/>
              </a:blip>
              <a:srcRect b="0" l="0" r="0" t="0"/>
              <a:stretch/>
            </p:blipFill>
            <p:spPr>
              <a:xfrm>
                <a:off x="2514386" y="2174490"/>
                <a:ext cx="1877512" cy="1756625"/>
              </a:xfrm>
              <a:prstGeom prst="rect">
                <a:avLst/>
              </a:prstGeom>
              <a:noFill/>
              <a:ln>
                <a:noFill/>
              </a:ln>
            </p:spPr>
          </p:pic>
          <p:pic>
            <p:nvPicPr>
              <p:cNvPr descr="clipped result image" id="2938" name="Google Shape;2938;p232"/>
              <p:cNvPicPr preferRelativeResize="0"/>
              <p:nvPr/>
            </p:nvPicPr>
            <p:blipFill rotWithShape="1">
              <a:blip r:embed="rId6">
                <a:alphaModFix/>
              </a:blip>
              <a:srcRect b="0" l="0" r="0" t="0"/>
              <a:stretch/>
            </p:blipFill>
            <p:spPr>
              <a:xfrm>
                <a:off x="2487052" y="2201830"/>
                <a:ext cx="1538857" cy="1050465"/>
              </a:xfrm>
              <a:prstGeom prst="rect">
                <a:avLst/>
              </a:prstGeom>
              <a:noFill/>
              <a:ln>
                <a:noFill/>
              </a:ln>
            </p:spPr>
          </p:pic>
        </p:grpSp>
        <p:pic>
          <p:nvPicPr>
            <p:cNvPr descr="clipped result image" id="2939" name="Google Shape;2939;p232"/>
            <p:cNvPicPr preferRelativeResize="0"/>
            <p:nvPr/>
          </p:nvPicPr>
          <p:blipFill rotWithShape="1">
            <a:blip r:embed="rId7">
              <a:alphaModFix/>
            </a:blip>
            <a:srcRect b="0" l="31337" r="0" t="0"/>
            <a:stretch/>
          </p:blipFill>
          <p:spPr>
            <a:xfrm>
              <a:off x="1242385" y="5250706"/>
              <a:ext cx="2120708" cy="832704"/>
            </a:xfrm>
            <a:prstGeom prst="rect">
              <a:avLst/>
            </a:prstGeom>
            <a:noFill/>
            <a:ln>
              <a:noFill/>
            </a:ln>
          </p:spPr>
        </p:pic>
      </p:grpSp>
      <p:pic>
        <p:nvPicPr>
          <p:cNvPr id="2940" name="Google Shape;2940;p232"/>
          <p:cNvPicPr preferRelativeResize="0"/>
          <p:nvPr/>
        </p:nvPicPr>
        <p:blipFill rotWithShape="1">
          <a:blip r:embed="rId8">
            <a:alphaModFix/>
          </a:blip>
          <a:srcRect b="45619" l="17505" r="0" t="0"/>
          <a:stretch/>
        </p:blipFill>
        <p:spPr>
          <a:xfrm>
            <a:off x="5349174" y="3659952"/>
            <a:ext cx="1576050" cy="706624"/>
          </a:xfrm>
          <a:prstGeom prst="rect">
            <a:avLst/>
          </a:prstGeom>
          <a:noFill/>
          <a:ln>
            <a:noFill/>
          </a:ln>
        </p:spPr>
      </p:pic>
      <p:grpSp>
        <p:nvGrpSpPr>
          <p:cNvPr id="2941" name="Google Shape;2941;p232"/>
          <p:cNvGrpSpPr/>
          <p:nvPr/>
        </p:nvGrpSpPr>
        <p:grpSpPr>
          <a:xfrm>
            <a:off x="2620617" y="3959552"/>
            <a:ext cx="894316" cy="426"/>
            <a:chOff x="2601616" y="7686084"/>
            <a:chExt cx="894316" cy="426"/>
          </a:xfrm>
        </p:grpSpPr>
        <p:cxnSp>
          <p:nvCxnSpPr>
            <p:cNvPr id="2942" name="Google Shape;2942;p232"/>
            <p:cNvCxnSpPr/>
            <p:nvPr/>
          </p:nvCxnSpPr>
          <p:spPr>
            <a:xfrm>
              <a:off x="3073039" y="7686084"/>
              <a:ext cx="93900" cy="0"/>
            </a:xfrm>
            <a:prstGeom prst="straightConnector1">
              <a:avLst/>
            </a:prstGeom>
            <a:noFill/>
            <a:ln cap="flat" cmpd="sng" w="9525">
              <a:solidFill>
                <a:srgbClr val="FFFFFF"/>
              </a:solidFill>
              <a:prstDash val="solid"/>
              <a:round/>
              <a:headEnd len="sm" w="sm" type="none"/>
              <a:tailEnd len="sm" w="sm" type="none"/>
            </a:ln>
          </p:spPr>
        </p:cxnSp>
        <p:cxnSp>
          <p:nvCxnSpPr>
            <p:cNvPr id="2943" name="Google Shape;2943;p232"/>
            <p:cNvCxnSpPr/>
            <p:nvPr/>
          </p:nvCxnSpPr>
          <p:spPr>
            <a:xfrm>
              <a:off x="3402032" y="7686510"/>
              <a:ext cx="93900" cy="0"/>
            </a:xfrm>
            <a:prstGeom prst="straightConnector1">
              <a:avLst/>
            </a:prstGeom>
            <a:noFill/>
            <a:ln cap="flat" cmpd="sng" w="9525">
              <a:solidFill>
                <a:srgbClr val="FFFFFF"/>
              </a:solidFill>
              <a:prstDash val="solid"/>
              <a:round/>
              <a:headEnd len="sm" w="sm" type="none"/>
              <a:tailEnd len="sm" w="sm" type="none"/>
            </a:ln>
          </p:spPr>
        </p:cxnSp>
        <p:cxnSp>
          <p:nvCxnSpPr>
            <p:cNvPr id="2944" name="Google Shape;2944;p232"/>
            <p:cNvCxnSpPr/>
            <p:nvPr/>
          </p:nvCxnSpPr>
          <p:spPr>
            <a:xfrm>
              <a:off x="2601616" y="7686084"/>
              <a:ext cx="102900" cy="0"/>
            </a:xfrm>
            <a:prstGeom prst="straightConnector1">
              <a:avLst/>
            </a:prstGeom>
            <a:noFill/>
            <a:ln cap="flat" cmpd="sng" w="9525">
              <a:solidFill>
                <a:srgbClr val="FFFFFF"/>
              </a:solidFill>
              <a:prstDash val="solid"/>
              <a:round/>
              <a:headEnd len="sm" w="sm" type="none"/>
              <a:tailEnd len="sm" w="sm" type="none"/>
            </a:ln>
          </p:spPr>
        </p:cxnSp>
      </p:grpSp>
      <p:pic>
        <p:nvPicPr>
          <p:cNvPr id="2945" name="Google Shape;2945;p232"/>
          <p:cNvPicPr preferRelativeResize="0"/>
          <p:nvPr/>
        </p:nvPicPr>
        <p:blipFill>
          <a:blip r:embed="rId9">
            <a:alphaModFix/>
          </a:blip>
          <a:stretch>
            <a:fillRect/>
          </a:stretch>
        </p:blipFill>
        <p:spPr>
          <a:xfrm>
            <a:off x="4417775" y="2400808"/>
            <a:ext cx="2507451" cy="529300"/>
          </a:xfrm>
          <a:prstGeom prst="rect">
            <a:avLst/>
          </a:prstGeom>
          <a:noFill/>
          <a:ln>
            <a:noFill/>
          </a:ln>
        </p:spPr>
      </p:pic>
      <p:pic>
        <p:nvPicPr>
          <p:cNvPr descr="clipped result image" id="2946" name="Google Shape;2946;p232"/>
          <p:cNvPicPr preferRelativeResize="0"/>
          <p:nvPr/>
        </p:nvPicPr>
        <p:blipFill>
          <a:blip r:embed="rId10">
            <a:alphaModFix/>
          </a:blip>
          <a:stretch>
            <a:fillRect/>
          </a:stretch>
        </p:blipFill>
        <p:spPr>
          <a:xfrm>
            <a:off x="5567650" y="2832946"/>
            <a:ext cx="841300" cy="934762"/>
          </a:xfrm>
          <a:prstGeom prst="rect">
            <a:avLst/>
          </a:prstGeom>
          <a:noFill/>
          <a:ln>
            <a:noFill/>
          </a:ln>
        </p:spPr>
      </p:pic>
      <p:grpSp>
        <p:nvGrpSpPr>
          <p:cNvPr id="2947" name="Google Shape;2947;p232"/>
          <p:cNvGrpSpPr/>
          <p:nvPr/>
        </p:nvGrpSpPr>
        <p:grpSpPr>
          <a:xfrm>
            <a:off x="1266611" y="216884"/>
            <a:ext cx="1057614" cy="595850"/>
            <a:chOff x="3073186" y="-1700"/>
            <a:chExt cx="1057614" cy="595850"/>
          </a:xfrm>
        </p:grpSpPr>
        <p:pic>
          <p:nvPicPr>
            <p:cNvPr descr="clipped result image" id="2948" name="Google Shape;2948;p232"/>
            <p:cNvPicPr preferRelativeResize="0"/>
            <p:nvPr/>
          </p:nvPicPr>
          <p:blipFill rotWithShape="1">
            <a:blip r:embed="rId11">
              <a:alphaModFix/>
            </a:blip>
            <a:srcRect b="-7" l="0" r="0" t="23308"/>
            <a:stretch/>
          </p:blipFill>
          <p:spPr>
            <a:xfrm rot="-6543559">
              <a:off x="3825982" y="89601"/>
              <a:ext cx="257132" cy="284114"/>
            </a:xfrm>
            <a:prstGeom prst="rect">
              <a:avLst/>
            </a:prstGeom>
            <a:noFill/>
            <a:ln>
              <a:noFill/>
            </a:ln>
          </p:spPr>
        </p:pic>
        <p:pic>
          <p:nvPicPr>
            <p:cNvPr id="2949" name="Google Shape;2949;p232"/>
            <p:cNvPicPr preferRelativeResize="0"/>
            <p:nvPr/>
          </p:nvPicPr>
          <p:blipFill rotWithShape="1">
            <a:blip r:embed="rId12">
              <a:alphaModFix/>
            </a:blip>
            <a:srcRect b="0" l="0" r="0" t="0"/>
            <a:stretch/>
          </p:blipFill>
          <p:spPr>
            <a:xfrm>
              <a:off x="3073186" y="-1700"/>
              <a:ext cx="734398" cy="595850"/>
            </a:xfrm>
            <a:prstGeom prst="rect">
              <a:avLst/>
            </a:prstGeom>
            <a:noFill/>
            <a:ln>
              <a:noFill/>
            </a:ln>
          </p:spPr>
        </p:pic>
      </p:grpSp>
      <p:sp>
        <p:nvSpPr>
          <p:cNvPr id="2950" name="Google Shape;2950;p232"/>
          <p:cNvSpPr txBox="1"/>
          <p:nvPr/>
        </p:nvSpPr>
        <p:spPr>
          <a:xfrm>
            <a:off x="8376700" y="4184"/>
            <a:ext cx="778200" cy="21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lang="en"/>
              <a:t>2 of 7</a:t>
            </a:r>
            <a:endParaRPr i="0" u="none" cap="none" strike="noStrike">
              <a:solidFill>
                <a:srgbClr val="000000"/>
              </a:solidFill>
            </a:endParaRPr>
          </a:p>
        </p:txBody>
      </p:sp>
      <p:sp>
        <p:nvSpPr>
          <p:cNvPr id="2951" name="Google Shape;2951;p232"/>
          <p:cNvSpPr txBox="1"/>
          <p:nvPr/>
        </p:nvSpPr>
        <p:spPr>
          <a:xfrm>
            <a:off x="4534025" y="2329003"/>
            <a:ext cx="2647800" cy="4593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700"/>
              <a:buFont typeface="Arial"/>
              <a:buNone/>
            </a:pPr>
            <a:r>
              <a:rPr b="0" i="0" lang="en" u="none" cap="none" strike="noStrike">
                <a:solidFill>
                  <a:srgbClr val="000000"/>
                </a:solidFill>
                <a:latin typeface="Arial"/>
                <a:ea typeface="Arial"/>
                <a:cs typeface="Arial"/>
                <a:sym typeface="Arial"/>
              </a:rPr>
              <a:t>You could </a:t>
            </a:r>
            <a:r>
              <a:rPr b="0" i="1" lang="en" u="none" cap="none" strike="noStrike">
                <a:solidFill>
                  <a:srgbClr val="000000"/>
                </a:solidFill>
                <a:latin typeface="Arial"/>
                <a:ea typeface="Arial"/>
                <a:cs typeface="Arial"/>
                <a:sym typeface="Arial"/>
              </a:rPr>
              <a:t>clone us</a:t>
            </a:r>
            <a:r>
              <a:rPr b="0" i="0" lang="en" u="none" cap="none" strike="noStrike">
                <a:solidFill>
                  <a:srgbClr val="000000"/>
                </a:solidFill>
                <a:latin typeface="Arial"/>
                <a:ea typeface="Arial"/>
                <a:cs typeface="Arial"/>
                <a:sym typeface="Arial"/>
              </a:rPr>
              <a:t> (clonus)</a:t>
            </a:r>
            <a:endParaRPr b="0" i="0" u="none" cap="none" strike="noStrike">
              <a:solidFill>
                <a:srgbClr val="000000"/>
              </a:solidFill>
              <a:latin typeface="Arial"/>
              <a:ea typeface="Arial"/>
              <a:cs typeface="Arial"/>
              <a:sym typeface="Arial"/>
            </a:endParaRPr>
          </a:p>
        </p:txBody>
      </p:sp>
      <p:sp>
        <p:nvSpPr>
          <p:cNvPr id="2952" name="Google Shape;2952;p232"/>
          <p:cNvSpPr/>
          <p:nvPr/>
        </p:nvSpPr>
        <p:spPr>
          <a:xfrm>
            <a:off x="4800598" y="4483400"/>
            <a:ext cx="296100" cy="2127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6" name="Shape 2956"/>
        <p:cNvGrpSpPr/>
        <p:nvPr/>
      </p:nvGrpSpPr>
      <p:grpSpPr>
        <a:xfrm>
          <a:off x="0" y="0"/>
          <a:ext cx="0" cy="0"/>
          <a:chOff x="0" y="0"/>
          <a:chExt cx="0" cy="0"/>
        </a:xfrm>
      </p:grpSpPr>
      <p:graphicFrame>
        <p:nvGraphicFramePr>
          <p:cNvPr id="2957" name="Google Shape;2957;p233"/>
          <p:cNvGraphicFramePr/>
          <p:nvPr/>
        </p:nvGraphicFramePr>
        <p:xfrm>
          <a:off x="1092231" y="191434"/>
          <a:ext cx="3000000" cy="3000000"/>
        </p:xfrm>
        <a:graphic>
          <a:graphicData uri="http://schemas.openxmlformats.org/drawingml/2006/table">
            <a:tbl>
              <a:tblPr>
                <a:noFill/>
                <a:tableStyleId>{9CA66A64-FEFE-46EB-AED5-2A8D51E14325}</a:tableStyleId>
              </a:tblPr>
              <a:tblGrid>
                <a:gridCol w="1964300"/>
                <a:gridCol w="5158000"/>
              </a:tblGrid>
              <a:tr h="213625">
                <a:tc>
                  <a:txBody>
                    <a:bodyPr/>
                    <a:lstStyle/>
                    <a:p>
                      <a:pPr indent="0" lvl="0" marL="27432" marR="0" rtl="0" algn="l">
                        <a:lnSpc>
                          <a:spcPct val="100000"/>
                        </a:lnSpc>
                        <a:spcBef>
                          <a:spcPts val="0"/>
                        </a:spcBef>
                        <a:spcAft>
                          <a:spcPts val="0"/>
                        </a:spcAft>
                        <a:buClr>
                          <a:srgbClr val="000000"/>
                        </a:buClr>
                        <a:buSzPts val="800"/>
                        <a:buFont typeface="Arial"/>
                        <a:buNone/>
                      </a:pPr>
                      <a:r>
                        <a:t/>
                      </a:r>
                      <a:endParaRPr b="1" u="none" cap="none" strike="noStrike"/>
                    </a:p>
                  </a:txBody>
                  <a:tcPr marT="45725" marB="45725" marR="45725" marL="45725">
                    <a:solidFill>
                      <a:srgbClr val="FFEEE1"/>
                    </a:solidFill>
                  </a:tcPr>
                </a:tc>
                <a:tc>
                  <a:txBody>
                    <a:bodyPr/>
                    <a:lstStyle/>
                    <a:p>
                      <a:pPr indent="0" lvl="0" marL="27432" marR="0" rtl="0" algn="l">
                        <a:lnSpc>
                          <a:spcPct val="100000"/>
                        </a:lnSpc>
                        <a:spcBef>
                          <a:spcPts val="0"/>
                        </a:spcBef>
                        <a:spcAft>
                          <a:spcPts val="0"/>
                        </a:spcAft>
                        <a:buClr>
                          <a:srgbClr val="000000"/>
                        </a:buClr>
                        <a:buSzPts val="900"/>
                        <a:buFont typeface="Arial"/>
                        <a:buNone/>
                      </a:pPr>
                      <a:r>
                        <a:t/>
                      </a:r>
                      <a:endParaRPr b="1"/>
                    </a:p>
                    <a:p>
                      <a:pPr indent="0" lvl="0" marL="27432" marR="0" rtl="0" algn="l">
                        <a:lnSpc>
                          <a:spcPct val="100000"/>
                        </a:lnSpc>
                        <a:spcBef>
                          <a:spcPts val="0"/>
                        </a:spcBef>
                        <a:spcAft>
                          <a:spcPts val="0"/>
                        </a:spcAft>
                        <a:buClr>
                          <a:srgbClr val="000000"/>
                        </a:buClr>
                        <a:buSzPts val="900"/>
                        <a:buFont typeface="Arial"/>
                        <a:buNone/>
                      </a:pPr>
                      <a:r>
                        <a:rPr b="1" lang="en" sz="1800" u="none" cap="none" strike="noStrike"/>
                        <a:t>Serotonin Syndrome</a:t>
                      </a:r>
                      <a:endParaRPr b="1" sz="1800" u="none" cap="none" strike="noStrike"/>
                    </a:p>
                    <a:p>
                      <a:pPr indent="0" lvl="0" marL="0" marR="0" rtl="0" algn="l">
                        <a:lnSpc>
                          <a:spcPct val="100000"/>
                        </a:lnSpc>
                        <a:spcBef>
                          <a:spcPts val="0"/>
                        </a:spcBef>
                        <a:spcAft>
                          <a:spcPts val="0"/>
                        </a:spcAft>
                        <a:buClr>
                          <a:srgbClr val="000000"/>
                        </a:buClr>
                        <a:buSzPts val="900"/>
                        <a:buFont typeface="Arial"/>
                        <a:buNone/>
                      </a:pPr>
                      <a:r>
                        <a:t/>
                      </a:r>
                      <a:endParaRPr b="1"/>
                    </a:p>
                  </a:txBody>
                  <a:tcPr marT="45725" marB="45725" marR="45725" marL="45725">
                    <a:solidFill>
                      <a:srgbClr val="FFEEE1"/>
                    </a:solidFill>
                  </a:tcPr>
                </a:tc>
              </a:tr>
              <a:tr h="199375">
                <a:tc>
                  <a:txBody>
                    <a:bodyPr/>
                    <a:lstStyle/>
                    <a:p>
                      <a:pPr indent="0" lvl="0" marL="27432" marR="0" rtl="0" algn="l">
                        <a:lnSpc>
                          <a:spcPct val="100000"/>
                        </a:lnSpc>
                        <a:spcBef>
                          <a:spcPts val="0"/>
                        </a:spcBef>
                        <a:spcAft>
                          <a:spcPts val="0"/>
                        </a:spcAft>
                        <a:buClr>
                          <a:srgbClr val="000000"/>
                        </a:buClr>
                        <a:buSzPts val="800"/>
                        <a:buFont typeface="Arial"/>
                        <a:buNone/>
                      </a:pPr>
                      <a:r>
                        <a:rPr lang="en" u="none" cap="none" strike="noStrike"/>
                        <a:t>Muscle rigidity</a:t>
                      </a:r>
                      <a:endParaRPr u="none" cap="none" strike="noStrike"/>
                    </a:p>
                  </a:txBody>
                  <a:tcPr marT="45725" marB="45725" marR="45725" marL="45725"/>
                </a:tc>
                <a:tc>
                  <a:txBody>
                    <a:bodyPr/>
                    <a:lstStyle/>
                    <a:p>
                      <a:pPr indent="0" lvl="0" marL="27432" marR="0" rtl="0" algn="l">
                        <a:lnSpc>
                          <a:spcPct val="100000"/>
                        </a:lnSpc>
                        <a:spcBef>
                          <a:spcPts val="0"/>
                        </a:spcBef>
                        <a:spcAft>
                          <a:spcPts val="0"/>
                        </a:spcAft>
                        <a:buClr>
                          <a:srgbClr val="000000"/>
                        </a:buClr>
                        <a:buSzPts val="800"/>
                        <a:buFont typeface="Arial"/>
                        <a:buNone/>
                      </a:pPr>
                      <a:r>
                        <a:rPr lang="en" u="none" cap="none" strike="noStrike"/>
                        <a:t>51%</a:t>
                      </a:r>
                      <a:r>
                        <a:rPr lang="en"/>
                        <a:t> and </a:t>
                      </a:r>
                      <a:r>
                        <a:rPr lang="en" u="none" cap="none" strike="noStrike"/>
                        <a:t>less severe than with NMS</a:t>
                      </a:r>
                      <a:endParaRPr u="none" cap="none" strike="noStrike"/>
                    </a:p>
                  </a:txBody>
                  <a:tcPr marT="45725" marB="45725" marR="45725" marL="45725"/>
                </a:tc>
              </a:tr>
              <a:tr h="199375">
                <a:tc>
                  <a:txBody>
                    <a:bodyPr/>
                    <a:lstStyle/>
                    <a:p>
                      <a:pPr indent="0" lvl="0" marL="27432" marR="0" rtl="0" algn="l">
                        <a:lnSpc>
                          <a:spcPct val="100000"/>
                        </a:lnSpc>
                        <a:spcBef>
                          <a:spcPts val="0"/>
                        </a:spcBef>
                        <a:spcAft>
                          <a:spcPts val="0"/>
                        </a:spcAft>
                        <a:buClr>
                          <a:srgbClr val="000000"/>
                        </a:buClr>
                        <a:buSzPts val="800"/>
                        <a:buFont typeface="Arial"/>
                        <a:buNone/>
                      </a:pPr>
                      <a:r>
                        <a:rPr lang="en" u="none" cap="none" strike="noStrike"/>
                        <a:t>Motor activity </a:t>
                      </a:r>
                      <a:endParaRPr u="none" cap="none" strike="noStrike"/>
                    </a:p>
                  </a:txBody>
                  <a:tcPr marT="45725" marB="45725" marR="45725" marL="45725"/>
                </a:tc>
                <a:tc>
                  <a:txBody>
                    <a:bodyPr/>
                    <a:lstStyle/>
                    <a:p>
                      <a:pPr indent="0" lvl="0" marL="27432" marR="0" rtl="0" algn="l">
                        <a:lnSpc>
                          <a:spcPct val="100000"/>
                        </a:lnSpc>
                        <a:spcBef>
                          <a:spcPts val="0"/>
                        </a:spcBef>
                        <a:spcAft>
                          <a:spcPts val="0"/>
                        </a:spcAft>
                        <a:buClr>
                          <a:srgbClr val="000000"/>
                        </a:buClr>
                        <a:buSzPts val="800"/>
                        <a:buFont typeface="Arial"/>
                        <a:buNone/>
                      </a:pPr>
                      <a:r>
                        <a:rPr lang="en" u="none" cap="none" strike="noStrike"/>
                        <a:t>Hyperkinesia (restlessness</a:t>
                      </a:r>
                      <a:r>
                        <a:rPr lang="en"/>
                        <a:t>/</a:t>
                      </a:r>
                      <a:r>
                        <a:rPr lang="en" u="none" cap="none" strike="noStrike"/>
                        <a:t>hyperactivity)</a:t>
                      </a:r>
                      <a:endParaRPr u="none" cap="none" strike="noStrike"/>
                    </a:p>
                  </a:txBody>
                  <a:tcPr marT="45725" marB="45725" marR="45725" marL="45725"/>
                </a:tc>
              </a:tr>
              <a:tr h="199375">
                <a:tc>
                  <a:txBody>
                    <a:bodyPr/>
                    <a:lstStyle/>
                    <a:p>
                      <a:pPr indent="0" lvl="0" marL="27432" marR="0" rtl="0" algn="l">
                        <a:lnSpc>
                          <a:spcPct val="100000"/>
                        </a:lnSpc>
                        <a:spcBef>
                          <a:spcPts val="0"/>
                        </a:spcBef>
                        <a:spcAft>
                          <a:spcPts val="0"/>
                        </a:spcAft>
                        <a:buClr>
                          <a:srgbClr val="000000"/>
                        </a:buClr>
                        <a:buSzPts val="800"/>
                        <a:buFont typeface="Arial"/>
                        <a:buNone/>
                      </a:pPr>
                      <a:r>
                        <a:rPr lang="en" u="none" cap="none" strike="noStrike"/>
                        <a:t>Hyperreflexia </a:t>
                      </a:r>
                      <a:endParaRPr u="none" cap="none" strike="noStrike"/>
                    </a:p>
                  </a:txBody>
                  <a:tcPr marT="45725" marB="45725" marR="45725" marL="45725"/>
                </a:tc>
                <a:tc>
                  <a:txBody>
                    <a:bodyPr/>
                    <a:lstStyle/>
                    <a:p>
                      <a:pPr indent="0" lvl="0" marL="27432" marR="0" rtl="0" algn="l">
                        <a:lnSpc>
                          <a:spcPct val="100000"/>
                        </a:lnSpc>
                        <a:spcBef>
                          <a:spcPts val="0"/>
                        </a:spcBef>
                        <a:spcAft>
                          <a:spcPts val="0"/>
                        </a:spcAft>
                        <a:buClr>
                          <a:srgbClr val="000000"/>
                        </a:buClr>
                        <a:buSzPts val="800"/>
                        <a:buFont typeface="Arial"/>
                        <a:buNone/>
                      </a:pPr>
                      <a:r>
                        <a:rPr lang="en" u="none" cap="none" strike="noStrike"/>
                        <a:t>52%</a:t>
                      </a:r>
                      <a:endParaRPr u="none" cap="none" strike="noStrike"/>
                    </a:p>
                  </a:txBody>
                  <a:tcPr marT="45725" marB="45725" marR="45725" marL="45725"/>
                </a:tc>
              </a:tr>
              <a:tr h="313325">
                <a:tc>
                  <a:txBody>
                    <a:bodyPr/>
                    <a:lstStyle/>
                    <a:p>
                      <a:pPr indent="0" lvl="0" marL="27432" marR="0" rtl="0" algn="l">
                        <a:lnSpc>
                          <a:spcPct val="100000"/>
                        </a:lnSpc>
                        <a:spcBef>
                          <a:spcPts val="0"/>
                        </a:spcBef>
                        <a:spcAft>
                          <a:spcPts val="0"/>
                        </a:spcAft>
                        <a:buClr>
                          <a:srgbClr val="000000"/>
                        </a:buClr>
                        <a:buSzPts val="800"/>
                        <a:buFont typeface="Arial"/>
                        <a:buNone/>
                      </a:pPr>
                      <a:r>
                        <a:rPr lang="en" u="none" cap="none" strike="noStrike"/>
                        <a:t>Clonus</a:t>
                      </a:r>
                      <a:endParaRPr u="none" cap="none" strike="noStrike"/>
                    </a:p>
                  </a:txBody>
                  <a:tcPr marT="45725" marB="45725" marR="45725" marL="45725"/>
                </a:tc>
                <a:tc>
                  <a:txBody>
                    <a:bodyPr/>
                    <a:lstStyle/>
                    <a:p>
                      <a:pPr indent="0" lvl="0" marL="27432" marR="0" rtl="0" algn="l">
                        <a:lnSpc>
                          <a:spcPct val="100000"/>
                        </a:lnSpc>
                        <a:spcBef>
                          <a:spcPts val="0"/>
                        </a:spcBef>
                        <a:spcAft>
                          <a:spcPts val="0"/>
                        </a:spcAft>
                        <a:buClr>
                          <a:srgbClr val="000000"/>
                        </a:buClr>
                        <a:buSzPts val="800"/>
                        <a:buFont typeface="Arial"/>
                        <a:buNone/>
                      </a:pPr>
                      <a:r>
                        <a:rPr lang="en" u="none" cap="none" strike="noStrike"/>
                        <a:t>23% - Examine for repetitive dorsiflexion of the ankle in response to one forcible dorsiflexion. </a:t>
                      </a:r>
                      <a:endParaRPr u="none" cap="none" strike="noStrike"/>
                    </a:p>
                  </a:txBody>
                  <a:tcPr marT="45725" marB="45725" marR="45725" marL="45725"/>
                </a:tc>
              </a:tr>
              <a:tr h="199375">
                <a:tc>
                  <a:txBody>
                    <a:bodyPr/>
                    <a:lstStyle/>
                    <a:p>
                      <a:pPr indent="0" lvl="0" marL="27432" marR="0" rtl="0" algn="l">
                        <a:lnSpc>
                          <a:spcPct val="100000"/>
                        </a:lnSpc>
                        <a:spcBef>
                          <a:spcPts val="0"/>
                        </a:spcBef>
                        <a:spcAft>
                          <a:spcPts val="0"/>
                        </a:spcAft>
                        <a:buClr>
                          <a:srgbClr val="000000"/>
                        </a:buClr>
                        <a:buSzPts val="800"/>
                        <a:buFont typeface="Arial"/>
                        <a:buNone/>
                      </a:pPr>
                      <a:r>
                        <a:rPr lang="en" u="none" cap="none" strike="noStrike"/>
                        <a:t>Tremor</a:t>
                      </a:r>
                      <a:endParaRPr u="none" cap="none" strike="noStrike"/>
                    </a:p>
                  </a:txBody>
                  <a:tcPr marT="45725" marB="45725" marR="45725" marL="45725"/>
                </a:tc>
                <a:tc>
                  <a:txBody>
                    <a:bodyPr/>
                    <a:lstStyle/>
                    <a:p>
                      <a:pPr indent="0" lvl="0" marL="27432" marR="0" rtl="0" algn="l">
                        <a:lnSpc>
                          <a:spcPct val="100000"/>
                        </a:lnSpc>
                        <a:spcBef>
                          <a:spcPts val="0"/>
                        </a:spcBef>
                        <a:spcAft>
                          <a:spcPts val="0"/>
                        </a:spcAft>
                        <a:buClr>
                          <a:srgbClr val="000000"/>
                        </a:buClr>
                        <a:buSzPts val="800"/>
                        <a:buFont typeface="Arial"/>
                        <a:buNone/>
                      </a:pPr>
                      <a:r>
                        <a:rPr lang="en" u="none" cap="none" strike="noStrike"/>
                        <a:t>43%</a:t>
                      </a:r>
                      <a:endParaRPr u="none" cap="none" strike="noStrike"/>
                    </a:p>
                  </a:txBody>
                  <a:tcPr marT="45725" marB="45725" marR="45725" marL="45725">
                    <a:lnB cap="flat" cmpd="sng" w="9525">
                      <a:solidFill>
                        <a:srgbClr val="999999">
                          <a:alpha val="0"/>
                        </a:srgbClr>
                      </a:solidFill>
                      <a:prstDash val="solid"/>
                      <a:round/>
                      <a:headEnd len="sm" w="sm" type="none"/>
                      <a:tailEnd len="sm" w="sm" type="none"/>
                    </a:lnB>
                  </a:tcPr>
                </a:tc>
              </a:tr>
              <a:tr h="228000">
                <a:tc>
                  <a:txBody>
                    <a:bodyPr/>
                    <a:lstStyle/>
                    <a:p>
                      <a:pPr indent="0" lvl="0" marL="27432" marR="0" rtl="0" algn="l">
                        <a:lnSpc>
                          <a:spcPct val="100000"/>
                        </a:lnSpc>
                        <a:spcBef>
                          <a:spcPts val="0"/>
                        </a:spcBef>
                        <a:spcAft>
                          <a:spcPts val="0"/>
                        </a:spcAft>
                        <a:buClr>
                          <a:srgbClr val="000000"/>
                        </a:buClr>
                        <a:buSzPts val="800"/>
                        <a:buFont typeface="Arial"/>
                        <a:buNone/>
                      </a:pPr>
                      <a:r>
                        <a:rPr lang="en" u="none" cap="none" strike="noStrike"/>
                        <a:t>Ataxia</a:t>
                      </a:r>
                      <a:endParaRPr u="none" cap="none" strike="noStrike"/>
                    </a:p>
                  </a:txBody>
                  <a:tcPr marT="45725" marB="45725" marR="45725" marL="45725"/>
                </a:tc>
                <a:tc>
                  <a:txBody>
                    <a:bodyPr/>
                    <a:lstStyle/>
                    <a:p>
                      <a:pPr indent="0" lvl="0" marL="27432" marR="0" rtl="0" algn="l">
                        <a:lnSpc>
                          <a:spcPct val="100000"/>
                        </a:lnSpc>
                        <a:spcBef>
                          <a:spcPts val="0"/>
                        </a:spcBef>
                        <a:spcAft>
                          <a:spcPts val="0"/>
                        </a:spcAft>
                        <a:buClr>
                          <a:srgbClr val="000000"/>
                        </a:buClr>
                        <a:buSzPts val="800"/>
                        <a:buFont typeface="Arial"/>
                        <a:buNone/>
                      </a:pPr>
                      <a:r>
                        <a:rPr lang="en" u="none" cap="none" strike="noStrike"/>
                        <a:t>40%</a:t>
                      </a:r>
                      <a:endParaRPr u="none" cap="none" strike="noStrike"/>
                    </a:p>
                  </a:txBody>
                  <a:tcPr marT="45725" marB="45725" marR="45725" marL="45725">
                    <a:lnT cap="flat" cmpd="sng" w="9525">
                      <a:solidFill>
                        <a:srgbClr val="999999">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42575">
                <a:tc>
                  <a:txBody>
                    <a:bodyPr/>
                    <a:lstStyle/>
                    <a:p>
                      <a:pPr indent="0" lvl="0" marL="27432" marR="0" rtl="0" algn="l">
                        <a:lnSpc>
                          <a:spcPct val="100000"/>
                        </a:lnSpc>
                        <a:spcBef>
                          <a:spcPts val="0"/>
                        </a:spcBef>
                        <a:spcAft>
                          <a:spcPts val="0"/>
                        </a:spcAft>
                        <a:buClr>
                          <a:srgbClr val="000000"/>
                        </a:buClr>
                        <a:buSzPts val="800"/>
                        <a:buFont typeface="Arial"/>
                        <a:buNone/>
                      </a:pPr>
                      <a:r>
                        <a:rPr lang="en" u="none" cap="none" strike="noStrike"/>
                        <a:t>Shivering</a:t>
                      </a:r>
                      <a:endParaRPr u="none" cap="none" strike="noStrike"/>
                    </a:p>
                  </a:txBody>
                  <a:tcPr marT="45725" marB="45725" marR="45725" marL="45725"/>
                </a:tc>
                <a:tc>
                  <a:txBody>
                    <a:bodyPr/>
                    <a:lstStyle/>
                    <a:p>
                      <a:pPr indent="0" lvl="0" marL="27432" marR="0" rtl="0" algn="l">
                        <a:lnSpc>
                          <a:spcPct val="100000"/>
                        </a:lnSpc>
                        <a:spcBef>
                          <a:spcPts val="0"/>
                        </a:spcBef>
                        <a:spcAft>
                          <a:spcPts val="0"/>
                        </a:spcAft>
                        <a:buClr>
                          <a:srgbClr val="000000"/>
                        </a:buClr>
                        <a:buSzPts val="800"/>
                        <a:buFont typeface="Arial"/>
                        <a:buNone/>
                      </a:pPr>
                      <a:r>
                        <a:rPr lang="en" u="none" cap="none" strike="noStrike"/>
                        <a:t>&gt; 50%</a:t>
                      </a:r>
                      <a:endParaRPr u="none" cap="none" strike="noStrike"/>
                    </a:p>
                  </a:txBody>
                  <a:tcPr marT="45725" marB="45725" marR="45725" marL="45725">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62900">
                <a:tc>
                  <a:txBody>
                    <a:bodyPr/>
                    <a:lstStyle/>
                    <a:p>
                      <a:pPr indent="0" lvl="0" marL="27432" marR="0" rtl="0" algn="l">
                        <a:lnSpc>
                          <a:spcPct val="90000"/>
                        </a:lnSpc>
                        <a:spcBef>
                          <a:spcPts val="0"/>
                        </a:spcBef>
                        <a:spcAft>
                          <a:spcPts val="0"/>
                        </a:spcAft>
                        <a:buClr>
                          <a:srgbClr val="000000"/>
                        </a:buClr>
                        <a:buSzPts val="800"/>
                        <a:buFont typeface="Arial"/>
                        <a:buNone/>
                      </a:pPr>
                      <a:r>
                        <a:rPr lang="en" sz="1200" u="none" cap="none" strike="noStrike"/>
                        <a:t> ...with chattering teeth or bru</a:t>
                      </a:r>
                      <a:r>
                        <a:rPr lang="en" sz="1200"/>
                        <a:t>xism</a:t>
                      </a:r>
                      <a:r>
                        <a:rPr lang="en" sz="1200" u="none" cap="none" strike="noStrike"/>
                        <a:t> </a:t>
                      </a:r>
                      <a:endParaRPr sz="1200" u="none" cap="none" strike="noStrike"/>
                    </a:p>
                  </a:txBody>
                  <a:tcPr marT="45725" marB="45725" marR="45725" marL="45725"/>
                </a:tc>
                <a:tc>
                  <a:txBody>
                    <a:bodyPr/>
                    <a:lstStyle/>
                    <a:p>
                      <a:pPr indent="0" lvl="0" marL="27432" marR="0" rtl="0" algn="l">
                        <a:lnSpc>
                          <a:spcPct val="100000"/>
                        </a:lnSpc>
                        <a:spcBef>
                          <a:spcPts val="0"/>
                        </a:spcBef>
                        <a:spcAft>
                          <a:spcPts val="0"/>
                        </a:spcAft>
                        <a:buClr>
                          <a:srgbClr val="000000"/>
                        </a:buClr>
                        <a:buSzPts val="800"/>
                        <a:buFont typeface="Arial"/>
                        <a:buNone/>
                      </a:pPr>
                      <a:r>
                        <a:rPr lang="en" u="none" cap="none" strike="noStrike"/>
                        <a:t>15%</a:t>
                      </a:r>
                      <a:endParaRPr u="none" cap="none" strike="noStrike"/>
                    </a:p>
                  </a:txBody>
                  <a:tcPr marT="45725" marB="45725" marR="45725" marL="45725" anchor="ctr">
                    <a:lnT cap="flat" cmpd="sng" w="9525">
                      <a:solidFill>
                        <a:srgbClr val="000000">
                          <a:alpha val="0"/>
                        </a:srgbClr>
                      </a:solidFill>
                      <a:prstDash val="solid"/>
                      <a:round/>
                      <a:headEnd len="sm" w="sm" type="none"/>
                      <a:tailEnd len="sm" w="sm" type="none"/>
                    </a:lnT>
                  </a:tcPr>
                </a:tc>
              </a:tr>
              <a:tr h="249225">
                <a:tc>
                  <a:txBody>
                    <a:bodyPr/>
                    <a:lstStyle/>
                    <a:p>
                      <a:pPr indent="0" lvl="0" marL="27432" marR="0" rtl="0" algn="l">
                        <a:lnSpc>
                          <a:spcPct val="90000"/>
                        </a:lnSpc>
                        <a:spcBef>
                          <a:spcPts val="0"/>
                        </a:spcBef>
                        <a:spcAft>
                          <a:spcPts val="0"/>
                        </a:spcAft>
                        <a:buClr>
                          <a:srgbClr val="000000"/>
                        </a:buClr>
                        <a:buSzPts val="800"/>
                        <a:buFont typeface="Arial"/>
                        <a:buNone/>
                      </a:pPr>
                      <a:r>
                        <a:rPr lang="en" u="none" cap="none" strike="noStrike"/>
                        <a:t>Sweating (diaphoresis)</a:t>
                      </a:r>
                      <a:endParaRPr u="none" cap="none" strike="noStrike"/>
                    </a:p>
                  </a:txBody>
                  <a:tcPr marT="45725" marB="45725" marR="45725" marL="45725"/>
                </a:tc>
                <a:tc>
                  <a:txBody>
                    <a:bodyPr/>
                    <a:lstStyle/>
                    <a:p>
                      <a:pPr indent="0" lvl="0" marL="27432" marR="0" rtl="0" algn="l">
                        <a:lnSpc>
                          <a:spcPct val="100000"/>
                        </a:lnSpc>
                        <a:spcBef>
                          <a:spcPts val="0"/>
                        </a:spcBef>
                        <a:spcAft>
                          <a:spcPts val="0"/>
                        </a:spcAft>
                        <a:buClr>
                          <a:srgbClr val="000000"/>
                        </a:buClr>
                        <a:buSzPts val="800"/>
                        <a:buFont typeface="Arial"/>
                        <a:buNone/>
                      </a:pPr>
                      <a:r>
                        <a:rPr lang="en" u="none" cap="none" strike="noStrike"/>
                        <a:t>Common</a:t>
                      </a:r>
                      <a:endParaRPr u="none" cap="none" strike="noStrike"/>
                    </a:p>
                  </a:txBody>
                  <a:tcPr marT="45725" marB="45725" marR="45725" marL="45725">
                    <a:lnB cap="flat" cmpd="sng" w="9525">
                      <a:solidFill>
                        <a:srgbClr val="000000">
                          <a:alpha val="0"/>
                        </a:srgbClr>
                      </a:solidFill>
                      <a:prstDash val="solid"/>
                      <a:round/>
                      <a:headEnd len="sm" w="sm" type="none"/>
                      <a:tailEnd len="sm" w="sm" type="none"/>
                    </a:lnB>
                  </a:tcPr>
                </a:tc>
              </a:tr>
              <a:tr h="356125">
                <a:tc>
                  <a:txBody>
                    <a:bodyPr/>
                    <a:lstStyle/>
                    <a:p>
                      <a:pPr indent="0" lvl="0" marL="27432" marR="0" rtl="0" algn="l">
                        <a:lnSpc>
                          <a:spcPct val="90000"/>
                        </a:lnSpc>
                        <a:spcBef>
                          <a:spcPts val="0"/>
                        </a:spcBef>
                        <a:spcAft>
                          <a:spcPts val="0"/>
                        </a:spcAft>
                        <a:buClr>
                          <a:srgbClr val="000000"/>
                        </a:buClr>
                        <a:buSzPts val="800"/>
                        <a:buFont typeface="Arial"/>
                        <a:buNone/>
                      </a:pPr>
                      <a:r>
                        <a:rPr lang="en" u="none" cap="none" strike="noStrike"/>
                        <a:t>Sialorrhea</a:t>
                      </a:r>
                      <a:endParaRPr u="none" cap="none" strike="noStrike"/>
                    </a:p>
                    <a:p>
                      <a:pPr indent="0" lvl="0" marL="27432" marR="0" rtl="0" algn="l">
                        <a:lnSpc>
                          <a:spcPct val="90000"/>
                        </a:lnSpc>
                        <a:spcBef>
                          <a:spcPts val="0"/>
                        </a:spcBef>
                        <a:spcAft>
                          <a:spcPts val="0"/>
                        </a:spcAft>
                        <a:buClr>
                          <a:srgbClr val="000000"/>
                        </a:buClr>
                        <a:buSzPts val="800"/>
                        <a:buFont typeface="Arial"/>
                        <a:buNone/>
                      </a:pPr>
                      <a:r>
                        <a:rPr lang="en" sz="1200"/>
                        <a:t>(hypersalivation)</a:t>
                      </a:r>
                      <a:endParaRPr sz="1200"/>
                    </a:p>
                  </a:txBody>
                  <a:tcPr marT="45725" marB="45725" marR="45725" marL="45725"/>
                </a:tc>
                <a:tc>
                  <a:txBody>
                    <a:bodyPr/>
                    <a:lstStyle/>
                    <a:p>
                      <a:pPr indent="0" lvl="0" marL="0" marR="0" rtl="0" algn="l">
                        <a:lnSpc>
                          <a:spcPct val="100000"/>
                        </a:lnSpc>
                        <a:spcBef>
                          <a:spcPts val="0"/>
                        </a:spcBef>
                        <a:spcAft>
                          <a:spcPts val="0"/>
                        </a:spcAft>
                        <a:buClr>
                          <a:srgbClr val="000000"/>
                        </a:buClr>
                        <a:buSzPts val="800"/>
                        <a:buFont typeface="Arial"/>
                        <a:buNone/>
                      </a:pPr>
                      <a:r>
                        <a:rPr lang="en" u="none" cap="none" strike="noStrike"/>
                        <a:t>Often prominent</a:t>
                      </a:r>
                      <a:endParaRPr u="none" cap="none" strike="noStrike"/>
                    </a:p>
                  </a:txBody>
                  <a:tcPr marT="45725" marB="45725" marR="45725" marL="45725">
                    <a:lnT cap="flat" cmpd="sng" w="9525">
                      <a:solidFill>
                        <a:srgbClr val="000000">
                          <a:alpha val="0"/>
                        </a:srgbClr>
                      </a:solidFill>
                      <a:prstDash val="solid"/>
                      <a:round/>
                      <a:headEnd len="sm" w="sm" type="none"/>
                      <a:tailEnd len="sm" w="sm" type="none"/>
                    </a:lnT>
                  </a:tcPr>
                </a:tc>
              </a:tr>
              <a:tr h="544750">
                <a:tc>
                  <a:txBody>
                    <a:bodyPr/>
                    <a:lstStyle/>
                    <a:p>
                      <a:pPr indent="0" lvl="0" marL="27432" marR="0" rtl="0" algn="l">
                        <a:lnSpc>
                          <a:spcPct val="100000"/>
                        </a:lnSpc>
                        <a:spcBef>
                          <a:spcPts val="0"/>
                        </a:spcBef>
                        <a:spcAft>
                          <a:spcPts val="0"/>
                        </a:spcAft>
                        <a:buClr>
                          <a:srgbClr val="000000"/>
                        </a:buClr>
                        <a:buSzPts val="800"/>
                        <a:buFont typeface="Arial"/>
                        <a:buNone/>
                      </a:pPr>
                      <a:r>
                        <a:rPr lang="en" u="none" cap="none" strike="noStrike"/>
                        <a:t>Eyes</a:t>
                      </a:r>
                      <a:endParaRPr u="none" cap="none" strike="noStrike"/>
                    </a:p>
                  </a:txBody>
                  <a:tcPr marT="45725" marB="45725" marR="45725" marL="45725"/>
                </a:tc>
                <a:tc>
                  <a:txBody>
                    <a:bodyPr/>
                    <a:lstStyle/>
                    <a:p>
                      <a:pPr indent="0" lvl="0" marL="27432" marR="0" rtl="0" algn="l">
                        <a:lnSpc>
                          <a:spcPct val="100000"/>
                        </a:lnSpc>
                        <a:spcBef>
                          <a:spcPts val="0"/>
                        </a:spcBef>
                        <a:spcAft>
                          <a:spcPts val="0"/>
                        </a:spcAft>
                        <a:buClr>
                          <a:srgbClr val="000000"/>
                        </a:buClr>
                        <a:buSzPts val="800"/>
                        <a:buFont typeface="Arial"/>
                        <a:buNone/>
                      </a:pPr>
                      <a:r>
                        <a:rPr lang="en" u="none" cap="none" strike="noStrike"/>
                        <a:t>30% dilated pupils; 20% </a:t>
                      </a:r>
                      <a:r>
                        <a:rPr lang="en"/>
                        <a:t>non</a:t>
                      </a:r>
                      <a:r>
                        <a:rPr lang="en" u="none" cap="none" strike="noStrike"/>
                        <a:t>reactive pupils;</a:t>
                      </a:r>
                      <a:endParaRPr u="none" cap="none" strike="noStrike"/>
                    </a:p>
                    <a:p>
                      <a:pPr indent="0" lvl="0" marL="27432" marR="0" rtl="0" algn="l">
                        <a:lnSpc>
                          <a:spcPct val="100000"/>
                        </a:lnSpc>
                        <a:spcBef>
                          <a:spcPts val="0"/>
                        </a:spcBef>
                        <a:spcAft>
                          <a:spcPts val="0"/>
                        </a:spcAft>
                        <a:buClr>
                          <a:srgbClr val="000000"/>
                        </a:buClr>
                        <a:buSzPts val="800"/>
                        <a:buFont typeface="Arial"/>
                        <a:buNone/>
                      </a:pPr>
                      <a:r>
                        <a:rPr lang="en" u="none" cap="none" strike="noStrike"/>
                        <a:t>Ocular clonus is possible</a:t>
                      </a:r>
                      <a:r>
                        <a:rPr lang="en"/>
                        <a:t>.</a:t>
                      </a:r>
                      <a:endParaRPr i="1" u="none" cap="none" strike="noStrike"/>
                    </a:p>
                  </a:txBody>
                  <a:tcPr marT="45725" marB="45725" marR="45725" marL="45725"/>
                </a:tc>
              </a:tr>
            </a:tbl>
          </a:graphicData>
        </a:graphic>
      </p:graphicFrame>
      <p:grpSp>
        <p:nvGrpSpPr>
          <p:cNvPr id="2958" name="Google Shape;2958;p233"/>
          <p:cNvGrpSpPr/>
          <p:nvPr/>
        </p:nvGrpSpPr>
        <p:grpSpPr>
          <a:xfrm>
            <a:off x="3885768" y="2829120"/>
            <a:ext cx="3412382" cy="900550"/>
            <a:chOff x="1242385" y="5126650"/>
            <a:chExt cx="3985497" cy="1051799"/>
          </a:xfrm>
        </p:grpSpPr>
        <p:grpSp>
          <p:nvGrpSpPr>
            <p:cNvPr id="2959" name="Google Shape;2959;p233"/>
            <p:cNvGrpSpPr/>
            <p:nvPr/>
          </p:nvGrpSpPr>
          <p:grpSpPr>
            <a:xfrm>
              <a:off x="4211682" y="5126650"/>
              <a:ext cx="1016199" cy="1051799"/>
              <a:chOff x="1964863" y="2174490"/>
              <a:chExt cx="2427034" cy="2506670"/>
            </a:xfrm>
          </p:grpSpPr>
          <p:pic>
            <p:nvPicPr>
              <p:cNvPr descr="clipped result image" id="2960" name="Google Shape;2960;p233"/>
              <p:cNvPicPr preferRelativeResize="0"/>
              <p:nvPr/>
            </p:nvPicPr>
            <p:blipFill rotWithShape="1">
              <a:blip r:embed="rId3">
                <a:alphaModFix/>
              </a:blip>
              <a:srcRect b="0" l="0" r="0" t="0"/>
              <a:stretch/>
            </p:blipFill>
            <p:spPr>
              <a:xfrm>
                <a:off x="1964863" y="2985041"/>
                <a:ext cx="1128466" cy="1504694"/>
              </a:xfrm>
              <a:prstGeom prst="rect">
                <a:avLst/>
              </a:prstGeom>
              <a:noFill/>
              <a:ln>
                <a:noFill/>
              </a:ln>
            </p:spPr>
          </p:pic>
          <p:pic>
            <p:nvPicPr>
              <p:cNvPr descr="clipped result image" id="2961" name="Google Shape;2961;p233"/>
              <p:cNvPicPr preferRelativeResize="0"/>
              <p:nvPr/>
            </p:nvPicPr>
            <p:blipFill rotWithShape="1">
              <a:blip r:embed="rId4">
                <a:alphaModFix/>
              </a:blip>
              <a:srcRect b="0" l="0" r="0" t="0"/>
              <a:stretch/>
            </p:blipFill>
            <p:spPr>
              <a:xfrm>
                <a:off x="3031318" y="3176465"/>
                <a:ext cx="1128466" cy="1504694"/>
              </a:xfrm>
              <a:prstGeom prst="rect">
                <a:avLst/>
              </a:prstGeom>
              <a:noFill/>
              <a:ln>
                <a:noFill/>
              </a:ln>
            </p:spPr>
          </p:pic>
          <p:pic>
            <p:nvPicPr>
              <p:cNvPr id="2962" name="Google Shape;2962;p233"/>
              <p:cNvPicPr preferRelativeResize="0"/>
              <p:nvPr/>
            </p:nvPicPr>
            <p:blipFill rotWithShape="1">
              <a:blip r:embed="rId5">
                <a:alphaModFix/>
              </a:blip>
              <a:srcRect b="0" l="0" r="0" t="0"/>
              <a:stretch/>
            </p:blipFill>
            <p:spPr>
              <a:xfrm>
                <a:off x="2514386" y="2174490"/>
                <a:ext cx="1877512" cy="1756625"/>
              </a:xfrm>
              <a:prstGeom prst="rect">
                <a:avLst/>
              </a:prstGeom>
              <a:noFill/>
              <a:ln>
                <a:noFill/>
              </a:ln>
            </p:spPr>
          </p:pic>
          <p:pic>
            <p:nvPicPr>
              <p:cNvPr descr="clipped result image" id="2963" name="Google Shape;2963;p233"/>
              <p:cNvPicPr preferRelativeResize="0"/>
              <p:nvPr/>
            </p:nvPicPr>
            <p:blipFill rotWithShape="1">
              <a:blip r:embed="rId6">
                <a:alphaModFix/>
              </a:blip>
              <a:srcRect b="0" l="0" r="0" t="0"/>
              <a:stretch/>
            </p:blipFill>
            <p:spPr>
              <a:xfrm>
                <a:off x="2487052" y="2201830"/>
                <a:ext cx="1538857" cy="1050465"/>
              </a:xfrm>
              <a:prstGeom prst="rect">
                <a:avLst/>
              </a:prstGeom>
              <a:noFill/>
              <a:ln>
                <a:noFill/>
              </a:ln>
            </p:spPr>
          </p:pic>
        </p:grpSp>
        <p:pic>
          <p:nvPicPr>
            <p:cNvPr descr="clipped result image" id="2964" name="Google Shape;2964;p233"/>
            <p:cNvPicPr preferRelativeResize="0"/>
            <p:nvPr/>
          </p:nvPicPr>
          <p:blipFill rotWithShape="1">
            <a:blip r:embed="rId7">
              <a:alphaModFix/>
            </a:blip>
            <a:srcRect b="0" l="31337" r="0" t="0"/>
            <a:stretch/>
          </p:blipFill>
          <p:spPr>
            <a:xfrm>
              <a:off x="1242385" y="5250706"/>
              <a:ext cx="2120708" cy="832704"/>
            </a:xfrm>
            <a:prstGeom prst="rect">
              <a:avLst/>
            </a:prstGeom>
            <a:noFill/>
            <a:ln>
              <a:noFill/>
            </a:ln>
          </p:spPr>
        </p:pic>
      </p:grpSp>
      <p:pic>
        <p:nvPicPr>
          <p:cNvPr id="2965" name="Google Shape;2965;p233"/>
          <p:cNvPicPr preferRelativeResize="0"/>
          <p:nvPr/>
        </p:nvPicPr>
        <p:blipFill rotWithShape="1">
          <a:blip r:embed="rId8">
            <a:alphaModFix/>
          </a:blip>
          <a:srcRect b="45619" l="17505" r="0" t="0"/>
          <a:stretch/>
        </p:blipFill>
        <p:spPr>
          <a:xfrm>
            <a:off x="5349174" y="3659952"/>
            <a:ext cx="1576050" cy="706624"/>
          </a:xfrm>
          <a:prstGeom prst="rect">
            <a:avLst/>
          </a:prstGeom>
          <a:noFill/>
          <a:ln>
            <a:noFill/>
          </a:ln>
        </p:spPr>
      </p:pic>
      <p:grpSp>
        <p:nvGrpSpPr>
          <p:cNvPr id="2966" name="Google Shape;2966;p233"/>
          <p:cNvGrpSpPr/>
          <p:nvPr/>
        </p:nvGrpSpPr>
        <p:grpSpPr>
          <a:xfrm>
            <a:off x="2620617" y="3959552"/>
            <a:ext cx="894316" cy="426"/>
            <a:chOff x="2601616" y="7686084"/>
            <a:chExt cx="894316" cy="426"/>
          </a:xfrm>
        </p:grpSpPr>
        <p:cxnSp>
          <p:nvCxnSpPr>
            <p:cNvPr id="2967" name="Google Shape;2967;p233"/>
            <p:cNvCxnSpPr/>
            <p:nvPr/>
          </p:nvCxnSpPr>
          <p:spPr>
            <a:xfrm>
              <a:off x="3073039" y="7686084"/>
              <a:ext cx="93900" cy="0"/>
            </a:xfrm>
            <a:prstGeom prst="straightConnector1">
              <a:avLst/>
            </a:prstGeom>
            <a:noFill/>
            <a:ln cap="flat" cmpd="sng" w="9525">
              <a:solidFill>
                <a:srgbClr val="FFFFFF"/>
              </a:solidFill>
              <a:prstDash val="solid"/>
              <a:round/>
              <a:headEnd len="sm" w="sm" type="none"/>
              <a:tailEnd len="sm" w="sm" type="none"/>
            </a:ln>
          </p:spPr>
        </p:cxnSp>
        <p:cxnSp>
          <p:nvCxnSpPr>
            <p:cNvPr id="2968" name="Google Shape;2968;p233"/>
            <p:cNvCxnSpPr/>
            <p:nvPr/>
          </p:nvCxnSpPr>
          <p:spPr>
            <a:xfrm>
              <a:off x="3402032" y="7686510"/>
              <a:ext cx="93900" cy="0"/>
            </a:xfrm>
            <a:prstGeom prst="straightConnector1">
              <a:avLst/>
            </a:prstGeom>
            <a:noFill/>
            <a:ln cap="flat" cmpd="sng" w="9525">
              <a:solidFill>
                <a:srgbClr val="FFFFFF"/>
              </a:solidFill>
              <a:prstDash val="solid"/>
              <a:round/>
              <a:headEnd len="sm" w="sm" type="none"/>
              <a:tailEnd len="sm" w="sm" type="none"/>
            </a:ln>
          </p:spPr>
        </p:cxnSp>
        <p:cxnSp>
          <p:nvCxnSpPr>
            <p:cNvPr id="2969" name="Google Shape;2969;p233"/>
            <p:cNvCxnSpPr/>
            <p:nvPr/>
          </p:nvCxnSpPr>
          <p:spPr>
            <a:xfrm>
              <a:off x="2601616" y="7686084"/>
              <a:ext cx="102900" cy="0"/>
            </a:xfrm>
            <a:prstGeom prst="straightConnector1">
              <a:avLst/>
            </a:prstGeom>
            <a:noFill/>
            <a:ln cap="flat" cmpd="sng" w="9525">
              <a:solidFill>
                <a:srgbClr val="FFFFFF"/>
              </a:solidFill>
              <a:prstDash val="solid"/>
              <a:round/>
              <a:headEnd len="sm" w="sm" type="none"/>
              <a:tailEnd len="sm" w="sm" type="none"/>
            </a:ln>
          </p:spPr>
        </p:cxnSp>
      </p:grpSp>
      <p:pic>
        <p:nvPicPr>
          <p:cNvPr id="2970" name="Google Shape;2970;p233"/>
          <p:cNvPicPr preferRelativeResize="0"/>
          <p:nvPr/>
        </p:nvPicPr>
        <p:blipFill>
          <a:blip r:embed="rId9">
            <a:alphaModFix/>
          </a:blip>
          <a:stretch>
            <a:fillRect/>
          </a:stretch>
        </p:blipFill>
        <p:spPr>
          <a:xfrm>
            <a:off x="4417775" y="2400808"/>
            <a:ext cx="2507451" cy="529300"/>
          </a:xfrm>
          <a:prstGeom prst="rect">
            <a:avLst/>
          </a:prstGeom>
          <a:noFill/>
          <a:ln>
            <a:noFill/>
          </a:ln>
        </p:spPr>
      </p:pic>
      <p:pic>
        <p:nvPicPr>
          <p:cNvPr descr="clipped result image" id="2971" name="Google Shape;2971;p233"/>
          <p:cNvPicPr preferRelativeResize="0"/>
          <p:nvPr/>
        </p:nvPicPr>
        <p:blipFill>
          <a:blip r:embed="rId10">
            <a:alphaModFix/>
          </a:blip>
          <a:stretch>
            <a:fillRect/>
          </a:stretch>
        </p:blipFill>
        <p:spPr>
          <a:xfrm>
            <a:off x="5567650" y="2832946"/>
            <a:ext cx="841300" cy="934762"/>
          </a:xfrm>
          <a:prstGeom prst="rect">
            <a:avLst/>
          </a:prstGeom>
          <a:noFill/>
          <a:ln>
            <a:noFill/>
          </a:ln>
        </p:spPr>
      </p:pic>
      <p:grpSp>
        <p:nvGrpSpPr>
          <p:cNvPr id="2972" name="Google Shape;2972;p233"/>
          <p:cNvGrpSpPr/>
          <p:nvPr/>
        </p:nvGrpSpPr>
        <p:grpSpPr>
          <a:xfrm>
            <a:off x="1266611" y="216884"/>
            <a:ext cx="1057614" cy="595850"/>
            <a:chOff x="3073186" y="-1700"/>
            <a:chExt cx="1057614" cy="595850"/>
          </a:xfrm>
        </p:grpSpPr>
        <p:pic>
          <p:nvPicPr>
            <p:cNvPr descr="clipped result image" id="2973" name="Google Shape;2973;p233"/>
            <p:cNvPicPr preferRelativeResize="0"/>
            <p:nvPr/>
          </p:nvPicPr>
          <p:blipFill rotWithShape="1">
            <a:blip r:embed="rId11">
              <a:alphaModFix/>
            </a:blip>
            <a:srcRect b="-7" l="0" r="0" t="23308"/>
            <a:stretch/>
          </p:blipFill>
          <p:spPr>
            <a:xfrm rot="-6543559">
              <a:off x="3825982" y="89601"/>
              <a:ext cx="257132" cy="284114"/>
            </a:xfrm>
            <a:prstGeom prst="rect">
              <a:avLst/>
            </a:prstGeom>
            <a:noFill/>
            <a:ln>
              <a:noFill/>
            </a:ln>
          </p:spPr>
        </p:pic>
        <p:pic>
          <p:nvPicPr>
            <p:cNvPr id="2974" name="Google Shape;2974;p233"/>
            <p:cNvPicPr preferRelativeResize="0"/>
            <p:nvPr/>
          </p:nvPicPr>
          <p:blipFill rotWithShape="1">
            <a:blip r:embed="rId12">
              <a:alphaModFix/>
            </a:blip>
            <a:srcRect b="0" l="0" r="0" t="0"/>
            <a:stretch/>
          </p:blipFill>
          <p:spPr>
            <a:xfrm>
              <a:off x="3073186" y="-1700"/>
              <a:ext cx="734398" cy="595850"/>
            </a:xfrm>
            <a:prstGeom prst="rect">
              <a:avLst/>
            </a:prstGeom>
            <a:noFill/>
            <a:ln>
              <a:noFill/>
            </a:ln>
          </p:spPr>
        </p:pic>
      </p:grpSp>
      <p:sp>
        <p:nvSpPr>
          <p:cNvPr id="2975" name="Google Shape;2975;p233"/>
          <p:cNvSpPr txBox="1"/>
          <p:nvPr/>
        </p:nvSpPr>
        <p:spPr>
          <a:xfrm>
            <a:off x="8376700" y="4184"/>
            <a:ext cx="778200" cy="21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lang="en"/>
              <a:t>2 of 7</a:t>
            </a:r>
            <a:endParaRPr i="0" u="none" cap="none" strike="noStrike">
              <a:solidFill>
                <a:srgbClr val="000000"/>
              </a:solidFill>
            </a:endParaRPr>
          </a:p>
        </p:txBody>
      </p:sp>
      <p:sp>
        <p:nvSpPr>
          <p:cNvPr id="2976" name="Google Shape;2976;p233"/>
          <p:cNvSpPr txBox="1"/>
          <p:nvPr/>
        </p:nvSpPr>
        <p:spPr>
          <a:xfrm>
            <a:off x="4534025" y="2329003"/>
            <a:ext cx="2647800" cy="4593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700"/>
              <a:buFont typeface="Arial"/>
              <a:buNone/>
            </a:pPr>
            <a:r>
              <a:rPr b="0" i="0" lang="en" u="none" cap="none" strike="noStrike">
                <a:solidFill>
                  <a:srgbClr val="000000"/>
                </a:solidFill>
                <a:latin typeface="Arial"/>
                <a:ea typeface="Arial"/>
                <a:cs typeface="Arial"/>
                <a:sym typeface="Arial"/>
              </a:rPr>
              <a:t>You could </a:t>
            </a:r>
            <a:r>
              <a:rPr b="0" i="1" lang="en" u="none" cap="none" strike="noStrike">
                <a:solidFill>
                  <a:srgbClr val="000000"/>
                </a:solidFill>
                <a:latin typeface="Arial"/>
                <a:ea typeface="Arial"/>
                <a:cs typeface="Arial"/>
                <a:sym typeface="Arial"/>
              </a:rPr>
              <a:t>clone us</a:t>
            </a:r>
            <a:r>
              <a:rPr b="0" i="0" lang="en" u="none" cap="none" strike="noStrike">
                <a:solidFill>
                  <a:srgbClr val="000000"/>
                </a:solidFill>
                <a:latin typeface="Arial"/>
                <a:ea typeface="Arial"/>
                <a:cs typeface="Arial"/>
                <a:sym typeface="Arial"/>
              </a:rPr>
              <a:t> (clonus)</a:t>
            </a:r>
            <a:endParaRPr b="0" i="0" u="none" cap="none" strike="noStrike">
              <a:solidFill>
                <a:srgbClr val="000000"/>
              </a:solidFill>
              <a:latin typeface="Arial"/>
              <a:ea typeface="Arial"/>
              <a:cs typeface="Arial"/>
              <a:sym typeface="Arial"/>
            </a:endParaRPr>
          </a:p>
        </p:txBody>
      </p:sp>
    </p:spTree>
  </p:cSld>
  <p:clrMapOvr>
    <a:masterClrMapping/>
  </p:clrMapOvr>
</p:sld>
</file>

<file path=ppt/slides/slide2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0" name="Shape 2980"/>
        <p:cNvGrpSpPr/>
        <p:nvPr/>
      </p:nvGrpSpPr>
      <p:grpSpPr>
        <a:xfrm>
          <a:off x="0" y="0"/>
          <a:ext cx="0" cy="0"/>
          <a:chOff x="0" y="0"/>
          <a:chExt cx="0" cy="0"/>
        </a:xfrm>
      </p:grpSpPr>
      <p:graphicFrame>
        <p:nvGraphicFramePr>
          <p:cNvPr id="2981" name="Google Shape;2981;p234"/>
          <p:cNvGraphicFramePr/>
          <p:nvPr/>
        </p:nvGraphicFramePr>
        <p:xfrm>
          <a:off x="1092213" y="191425"/>
          <a:ext cx="3000000" cy="3000000"/>
        </p:xfrm>
        <a:graphic>
          <a:graphicData uri="http://schemas.openxmlformats.org/drawingml/2006/table">
            <a:tbl>
              <a:tblPr>
                <a:noFill/>
                <a:tableStyleId>{9CA66A64-FEFE-46EB-AED5-2A8D51E14325}</a:tableStyleId>
              </a:tblPr>
              <a:tblGrid>
                <a:gridCol w="1681775"/>
                <a:gridCol w="5440525"/>
              </a:tblGrid>
              <a:tr h="761650">
                <a:tc>
                  <a:txBody>
                    <a:bodyPr/>
                    <a:lstStyle/>
                    <a:p>
                      <a:pPr indent="0" lvl="0" marL="27432" marR="0" rtl="0" algn="l">
                        <a:lnSpc>
                          <a:spcPct val="100000"/>
                        </a:lnSpc>
                        <a:spcBef>
                          <a:spcPts val="0"/>
                        </a:spcBef>
                        <a:spcAft>
                          <a:spcPts val="0"/>
                        </a:spcAft>
                        <a:buClr>
                          <a:srgbClr val="000000"/>
                        </a:buClr>
                        <a:buSzPts val="800"/>
                        <a:buFont typeface="Arial"/>
                        <a:buNone/>
                      </a:pPr>
                      <a:r>
                        <a:t/>
                      </a:r>
                      <a:endParaRPr b="1" u="none" cap="none" strike="noStrike"/>
                    </a:p>
                  </a:txBody>
                  <a:tcPr marT="45725" marB="45725" marR="45725" marL="45725">
                    <a:lnB cap="flat" cmpd="sng" w="9525">
                      <a:solidFill>
                        <a:srgbClr val="999999"/>
                      </a:solidFill>
                      <a:prstDash val="solid"/>
                      <a:round/>
                      <a:headEnd len="sm" w="sm" type="none"/>
                      <a:tailEnd len="sm" w="sm" type="none"/>
                    </a:lnB>
                    <a:solidFill>
                      <a:srgbClr val="FFEEE1"/>
                    </a:solidFill>
                  </a:tcPr>
                </a:tc>
                <a:tc>
                  <a:txBody>
                    <a:bodyPr/>
                    <a:lstStyle/>
                    <a:p>
                      <a:pPr indent="0" lvl="0" marL="27432" marR="0" rtl="0" algn="l">
                        <a:lnSpc>
                          <a:spcPct val="100000"/>
                        </a:lnSpc>
                        <a:spcBef>
                          <a:spcPts val="0"/>
                        </a:spcBef>
                        <a:spcAft>
                          <a:spcPts val="0"/>
                        </a:spcAft>
                        <a:buClr>
                          <a:srgbClr val="000000"/>
                        </a:buClr>
                        <a:buSzPts val="900"/>
                        <a:buFont typeface="Arial"/>
                        <a:buNone/>
                      </a:pPr>
                      <a:r>
                        <a:t/>
                      </a:r>
                      <a:endParaRPr b="1"/>
                    </a:p>
                    <a:p>
                      <a:pPr indent="0" lvl="0" marL="27432" marR="0" rtl="0" algn="l">
                        <a:lnSpc>
                          <a:spcPct val="100000"/>
                        </a:lnSpc>
                        <a:spcBef>
                          <a:spcPts val="0"/>
                        </a:spcBef>
                        <a:spcAft>
                          <a:spcPts val="0"/>
                        </a:spcAft>
                        <a:buClr>
                          <a:srgbClr val="000000"/>
                        </a:buClr>
                        <a:buSzPts val="900"/>
                        <a:buFont typeface="Arial"/>
                        <a:buNone/>
                      </a:pPr>
                      <a:r>
                        <a:rPr b="1" lang="en" sz="1800" u="none" cap="none" strike="noStrike"/>
                        <a:t>Serotonin Syndrome</a:t>
                      </a:r>
                      <a:endParaRPr b="1" sz="1800" u="none" cap="none" strike="noStrike"/>
                    </a:p>
                    <a:p>
                      <a:pPr indent="0" lvl="0" marL="0" marR="0" rtl="0" algn="l">
                        <a:lnSpc>
                          <a:spcPct val="100000"/>
                        </a:lnSpc>
                        <a:spcBef>
                          <a:spcPts val="0"/>
                        </a:spcBef>
                        <a:spcAft>
                          <a:spcPts val="0"/>
                        </a:spcAft>
                        <a:buClr>
                          <a:srgbClr val="000000"/>
                        </a:buClr>
                        <a:buSzPts val="900"/>
                        <a:buFont typeface="Arial"/>
                        <a:buNone/>
                      </a:pPr>
                      <a:r>
                        <a:t/>
                      </a:r>
                      <a:endParaRPr b="1"/>
                    </a:p>
                  </a:txBody>
                  <a:tcPr marT="45725" marB="45725" marR="45725" marL="45725">
                    <a:lnB cap="flat" cmpd="sng" w="9525">
                      <a:solidFill>
                        <a:srgbClr val="999999"/>
                      </a:solidFill>
                      <a:prstDash val="solid"/>
                      <a:round/>
                      <a:headEnd len="sm" w="sm" type="none"/>
                      <a:tailEnd len="sm" w="sm" type="none"/>
                    </a:lnB>
                    <a:solidFill>
                      <a:srgbClr val="FFEEE1"/>
                    </a:solidFill>
                  </a:tcPr>
                </a:tc>
              </a:tr>
              <a:tr h="983275">
                <a:tc>
                  <a:txBody>
                    <a:bodyPr/>
                    <a:lstStyle/>
                    <a:p>
                      <a:pPr indent="0" lvl="0" marL="27432" marR="0" rtl="0" algn="l">
                        <a:lnSpc>
                          <a:spcPct val="100000"/>
                        </a:lnSpc>
                        <a:spcBef>
                          <a:spcPts val="0"/>
                        </a:spcBef>
                        <a:spcAft>
                          <a:spcPts val="0"/>
                        </a:spcAft>
                        <a:buClr>
                          <a:srgbClr val="000000"/>
                        </a:buClr>
                        <a:buSzPts val="800"/>
                        <a:buFont typeface="Arial"/>
                        <a:buNone/>
                      </a:pPr>
                      <a:r>
                        <a:rPr lang="en" sz="1700" u="none" cap="none" strike="noStrike"/>
                        <a:t>Nature of syndrome</a:t>
                      </a:r>
                      <a:endParaRPr sz="17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27432" marR="0" rtl="0" algn="l">
                        <a:lnSpc>
                          <a:spcPct val="100000"/>
                        </a:lnSpc>
                        <a:spcBef>
                          <a:spcPts val="0"/>
                        </a:spcBef>
                        <a:spcAft>
                          <a:spcPts val="0"/>
                        </a:spcAft>
                        <a:buClr>
                          <a:srgbClr val="000000"/>
                        </a:buClr>
                        <a:buSzPts val="800"/>
                        <a:buFont typeface="Arial"/>
                        <a:buNone/>
                      </a:pPr>
                      <a:r>
                        <a:rPr lang="en" sz="1700" u="none" cap="none" strike="noStrike"/>
                        <a:t>Can be referred to as serotonin toxicity because it is a true </a:t>
                      </a:r>
                      <a:r>
                        <a:rPr lang="en" sz="1700" u="sng" cap="none" strike="noStrike"/>
                        <a:t>toxidrome</a:t>
                      </a:r>
                      <a:r>
                        <a:rPr lang="en" sz="1700" u="none" cap="none" strike="noStrike"/>
                        <a:t>, caused by excess serotonin in a concentration-dependent way</a:t>
                      </a:r>
                      <a:endParaRPr sz="17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r h="983275">
                <a:tc>
                  <a:txBody>
                    <a:bodyPr/>
                    <a:lstStyle/>
                    <a:p>
                      <a:pPr indent="0" lvl="0" marL="27432" marR="0" rtl="0" algn="l">
                        <a:lnSpc>
                          <a:spcPct val="100000"/>
                        </a:lnSpc>
                        <a:spcBef>
                          <a:spcPts val="0"/>
                        </a:spcBef>
                        <a:spcAft>
                          <a:spcPts val="0"/>
                        </a:spcAft>
                        <a:buClr>
                          <a:srgbClr val="000000"/>
                        </a:buClr>
                        <a:buSzPts val="800"/>
                        <a:buFont typeface="Arial"/>
                        <a:buNone/>
                      </a:pPr>
                      <a:r>
                        <a:rPr lang="en" sz="1700" u="none" cap="none" strike="noStrike"/>
                        <a:t>Typical evolution</a:t>
                      </a:r>
                      <a:endParaRPr sz="17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27432" marR="0" rtl="0" algn="l">
                        <a:lnSpc>
                          <a:spcPct val="100000"/>
                        </a:lnSpc>
                        <a:spcBef>
                          <a:spcPts val="0"/>
                        </a:spcBef>
                        <a:spcAft>
                          <a:spcPts val="0"/>
                        </a:spcAft>
                        <a:buClr>
                          <a:srgbClr val="000000"/>
                        </a:buClr>
                        <a:buSzPts val="800"/>
                        <a:buFont typeface="Arial"/>
                        <a:buNone/>
                      </a:pPr>
                      <a:r>
                        <a:rPr lang="en" sz="1700" u="none" cap="none" strike="noStrike"/>
                        <a:t>Rapid onset;</a:t>
                      </a:r>
                      <a:endParaRPr sz="1700" u="none" cap="none" strike="noStrike"/>
                    </a:p>
                    <a:p>
                      <a:pPr indent="0" lvl="0" marL="27432" marR="0" rtl="0" algn="l">
                        <a:lnSpc>
                          <a:spcPct val="100000"/>
                        </a:lnSpc>
                        <a:spcBef>
                          <a:spcPts val="0"/>
                        </a:spcBef>
                        <a:spcAft>
                          <a:spcPts val="0"/>
                        </a:spcAft>
                        <a:buClr>
                          <a:srgbClr val="000000"/>
                        </a:buClr>
                        <a:buSzPts val="800"/>
                        <a:buFont typeface="Arial"/>
                        <a:buNone/>
                      </a:pPr>
                      <a:r>
                        <a:rPr lang="en" sz="1700" u="none" cap="none" strike="noStrike"/>
                        <a:t>May have prodrome of nausea and diarrhea; </a:t>
                      </a:r>
                      <a:endParaRPr sz="1700" u="none" cap="none" strike="noStrike"/>
                    </a:p>
                    <a:p>
                      <a:pPr indent="0" lvl="0" marL="27432" marR="0" rtl="0" algn="l">
                        <a:lnSpc>
                          <a:spcPct val="100000"/>
                        </a:lnSpc>
                        <a:spcBef>
                          <a:spcPts val="0"/>
                        </a:spcBef>
                        <a:spcAft>
                          <a:spcPts val="0"/>
                        </a:spcAft>
                        <a:buClr>
                          <a:srgbClr val="000000"/>
                        </a:buClr>
                        <a:buSzPts val="800"/>
                        <a:buFont typeface="Arial"/>
                        <a:buNone/>
                      </a:pPr>
                      <a:r>
                        <a:rPr lang="en" sz="1700" u="none" cap="none" strike="noStrike"/>
                        <a:t>Serotonin toxicity may be mild to severe.</a:t>
                      </a:r>
                      <a:endParaRPr sz="17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r h="983275">
                <a:tc>
                  <a:txBody>
                    <a:bodyPr/>
                    <a:lstStyle/>
                    <a:p>
                      <a:pPr indent="0" lvl="0" marL="27432" marR="0" rtl="0" algn="l">
                        <a:lnSpc>
                          <a:spcPct val="100000"/>
                        </a:lnSpc>
                        <a:spcBef>
                          <a:spcPts val="0"/>
                        </a:spcBef>
                        <a:spcAft>
                          <a:spcPts val="0"/>
                        </a:spcAft>
                        <a:buClr>
                          <a:srgbClr val="000000"/>
                        </a:buClr>
                        <a:buSzPts val="800"/>
                        <a:buFont typeface="Arial"/>
                        <a:buNone/>
                      </a:pPr>
                      <a:r>
                        <a:rPr lang="en" sz="1700" u="none" cap="none" strike="noStrike"/>
                        <a:t>Mortality </a:t>
                      </a:r>
                      <a:endParaRPr sz="17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27432" marR="0" rtl="0" algn="l">
                        <a:lnSpc>
                          <a:spcPct val="100000"/>
                        </a:lnSpc>
                        <a:spcBef>
                          <a:spcPts val="0"/>
                        </a:spcBef>
                        <a:spcAft>
                          <a:spcPts val="0"/>
                        </a:spcAft>
                        <a:buClr>
                          <a:srgbClr val="000000"/>
                        </a:buClr>
                        <a:buSzPts val="800"/>
                        <a:buFont typeface="Arial"/>
                        <a:buNone/>
                      </a:pPr>
                      <a:r>
                        <a:rPr lang="en" sz="1700"/>
                        <a:t>   </a:t>
                      </a:r>
                      <a:r>
                        <a:rPr lang="en" sz="1700" u="none" cap="none" strike="noStrike"/>
                        <a:t>1% mortality if treated; </a:t>
                      </a:r>
                      <a:endParaRPr sz="1700" u="none" cap="none" strike="noStrike"/>
                    </a:p>
                    <a:p>
                      <a:pPr indent="0" lvl="0" marL="27432" marR="0" rtl="0" algn="l">
                        <a:lnSpc>
                          <a:spcPct val="100000"/>
                        </a:lnSpc>
                        <a:spcBef>
                          <a:spcPts val="0"/>
                        </a:spcBef>
                        <a:spcAft>
                          <a:spcPts val="0"/>
                        </a:spcAft>
                        <a:buClr>
                          <a:srgbClr val="000000"/>
                        </a:buClr>
                        <a:buSzPts val="800"/>
                        <a:buFont typeface="Arial"/>
                        <a:buNone/>
                      </a:pPr>
                      <a:r>
                        <a:t/>
                      </a:r>
                      <a:endParaRPr sz="1700"/>
                    </a:p>
                    <a:p>
                      <a:pPr indent="0" lvl="0" marL="27432" marR="0" rtl="0" algn="l">
                        <a:lnSpc>
                          <a:spcPct val="100000"/>
                        </a:lnSpc>
                        <a:spcBef>
                          <a:spcPts val="0"/>
                        </a:spcBef>
                        <a:spcAft>
                          <a:spcPts val="0"/>
                        </a:spcAft>
                        <a:buClr>
                          <a:srgbClr val="000000"/>
                        </a:buClr>
                        <a:buSzPts val="800"/>
                        <a:buFont typeface="Arial"/>
                        <a:buNone/>
                      </a:pPr>
                      <a:r>
                        <a:rPr lang="en" sz="1700" u="none" cap="none" strike="noStrike"/>
                        <a:t>When fatal, it is usually due to extreme fever, leading to the same complications as seen with NMS.</a:t>
                      </a:r>
                      <a:endParaRPr sz="17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r h="540000">
                <a:tc>
                  <a:txBody>
                    <a:bodyPr/>
                    <a:lstStyle/>
                    <a:p>
                      <a:pPr indent="0" lvl="0" marL="27432" marR="0" rtl="0" algn="l">
                        <a:lnSpc>
                          <a:spcPct val="100000"/>
                        </a:lnSpc>
                        <a:spcBef>
                          <a:spcPts val="0"/>
                        </a:spcBef>
                        <a:spcAft>
                          <a:spcPts val="0"/>
                        </a:spcAft>
                        <a:buClr>
                          <a:srgbClr val="000000"/>
                        </a:buClr>
                        <a:buSzPts val="800"/>
                        <a:buFont typeface="Arial"/>
                        <a:buNone/>
                      </a:pPr>
                      <a:r>
                        <a:rPr lang="en" sz="1700" u="none" cap="none" strike="noStrike"/>
                        <a:t>Resolution</a:t>
                      </a:r>
                      <a:endParaRPr sz="17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27432" marR="0" rtl="0" algn="l">
                        <a:lnSpc>
                          <a:spcPct val="100000"/>
                        </a:lnSpc>
                        <a:spcBef>
                          <a:spcPts val="0"/>
                        </a:spcBef>
                        <a:spcAft>
                          <a:spcPts val="0"/>
                        </a:spcAft>
                        <a:buClr>
                          <a:srgbClr val="000000"/>
                        </a:buClr>
                        <a:buSzPts val="800"/>
                        <a:buFont typeface="Arial"/>
                        <a:buNone/>
                      </a:pPr>
                      <a:r>
                        <a:rPr lang="en" sz="1700" u="none" cap="none" strike="noStrike"/>
                        <a:t>70% of cases completely resolve within 24 hours.</a:t>
                      </a:r>
                      <a:endParaRPr sz="17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bl>
          </a:graphicData>
        </a:graphic>
      </p:graphicFrame>
      <p:grpSp>
        <p:nvGrpSpPr>
          <p:cNvPr id="2982" name="Google Shape;2982;p234"/>
          <p:cNvGrpSpPr/>
          <p:nvPr/>
        </p:nvGrpSpPr>
        <p:grpSpPr>
          <a:xfrm>
            <a:off x="3092040" y="3978143"/>
            <a:ext cx="422893" cy="426"/>
            <a:chOff x="3073039" y="7686084"/>
            <a:chExt cx="422893" cy="426"/>
          </a:xfrm>
        </p:grpSpPr>
        <p:cxnSp>
          <p:nvCxnSpPr>
            <p:cNvPr id="2983" name="Google Shape;2983;p234"/>
            <p:cNvCxnSpPr/>
            <p:nvPr/>
          </p:nvCxnSpPr>
          <p:spPr>
            <a:xfrm>
              <a:off x="3073039" y="7686084"/>
              <a:ext cx="93900" cy="0"/>
            </a:xfrm>
            <a:prstGeom prst="straightConnector1">
              <a:avLst/>
            </a:prstGeom>
            <a:noFill/>
            <a:ln cap="flat" cmpd="sng" w="9525">
              <a:solidFill>
                <a:srgbClr val="FFFFFF"/>
              </a:solidFill>
              <a:prstDash val="solid"/>
              <a:round/>
              <a:headEnd len="sm" w="sm" type="none"/>
              <a:tailEnd len="sm" w="sm" type="none"/>
            </a:ln>
          </p:spPr>
        </p:cxnSp>
        <p:cxnSp>
          <p:nvCxnSpPr>
            <p:cNvPr id="2984" name="Google Shape;2984;p234"/>
            <p:cNvCxnSpPr/>
            <p:nvPr/>
          </p:nvCxnSpPr>
          <p:spPr>
            <a:xfrm>
              <a:off x="3402032" y="7686510"/>
              <a:ext cx="93900" cy="0"/>
            </a:xfrm>
            <a:prstGeom prst="straightConnector1">
              <a:avLst/>
            </a:prstGeom>
            <a:noFill/>
            <a:ln cap="flat" cmpd="sng" w="9525">
              <a:solidFill>
                <a:srgbClr val="FFFFFF"/>
              </a:solidFill>
              <a:prstDash val="solid"/>
              <a:round/>
              <a:headEnd len="sm" w="sm" type="none"/>
              <a:tailEnd len="sm" w="sm" type="none"/>
            </a:ln>
          </p:spPr>
        </p:cxnSp>
      </p:grpSp>
      <p:grpSp>
        <p:nvGrpSpPr>
          <p:cNvPr id="2985" name="Google Shape;2985;p234"/>
          <p:cNvGrpSpPr/>
          <p:nvPr/>
        </p:nvGrpSpPr>
        <p:grpSpPr>
          <a:xfrm>
            <a:off x="1419986" y="235475"/>
            <a:ext cx="1057614" cy="595850"/>
            <a:chOff x="2844586" y="-1700"/>
            <a:chExt cx="1057614" cy="595850"/>
          </a:xfrm>
        </p:grpSpPr>
        <p:pic>
          <p:nvPicPr>
            <p:cNvPr descr="clipped result image" id="2986" name="Google Shape;2986;p234"/>
            <p:cNvPicPr preferRelativeResize="0"/>
            <p:nvPr/>
          </p:nvPicPr>
          <p:blipFill rotWithShape="1">
            <a:blip r:embed="rId3">
              <a:alphaModFix/>
            </a:blip>
            <a:srcRect b="-7" l="0" r="0" t="23308"/>
            <a:stretch/>
          </p:blipFill>
          <p:spPr>
            <a:xfrm rot="-6543559">
              <a:off x="3597382" y="89601"/>
              <a:ext cx="257132" cy="284114"/>
            </a:xfrm>
            <a:prstGeom prst="rect">
              <a:avLst/>
            </a:prstGeom>
            <a:noFill/>
            <a:ln>
              <a:noFill/>
            </a:ln>
          </p:spPr>
        </p:pic>
        <p:pic>
          <p:nvPicPr>
            <p:cNvPr id="2987" name="Google Shape;2987;p234"/>
            <p:cNvPicPr preferRelativeResize="0"/>
            <p:nvPr/>
          </p:nvPicPr>
          <p:blipFill rotWithShape="1">
            <a:blip r:embed="rId4">
              <a:alphaModFix/>
            </a:blip>
            <a:srcRect b="0" l="0" r="0" t="0"/>
            <a:stretch/>
          </p:blipFill>
          <p:spPr>
            <a:xfrm>
              <a:off x="2844586" y="-1700"/>
              <a:ext cx="734398" cy="595850"/>
            </a:xfrm>
            <a:prstGeom prst="rect">
              <a:avLst/>
            </a:prstGeom>
            <a:noFill/>
            <a:ln>
              <a:noFill/>
            </a:ln>
          </p:spPr>
        </p:pic>
      </p:grpSp>
      <p:sp>
        <p:nvSpPr>
          <p:cNvPr id="2988" name="Google Shape;2988;p234"/>
          <p:cNvSpPr txBox="1"/>
          <p:nvPr/>
        </p:nvSpPr>
        <p:spPr>
          <a:xfrm>
            <a:off x="8376700" y="22775"/>
            <a:ext cx="778200" cy="21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lang="en"/>
              <a:t>3 of 7</a:t>
            </a:r>
            <a:endParaRPr i="0" u="none" cap="none" strike="noStrike">
              <a:solidFill>
                <a:srgbClr val="000000"/>
              </a:solidFill>
            </a:endParaRPr>
          </a:p>
        </p:txBody>
      </p:sp>
      <p:sp>
        <p:nvSpPr>
          <p:cNvPr id="2989" name="Google Shape;2989;p234"/>
          <p:cNvSpPr/>
          <p:nvPr/>
        </p:nvSpPr>
        <p:spPr>
          <a:xfrm>
            <a:off x="5065649" y="2291825"/>
            <a:ext cx="2077200" cy="2127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0" name="Google Shape;2990;p234"/>
          <p:cNvSpPr/>
          <p:nvPr/>
        </p:nvSpPr>
        <p:spPr>
          <a:xfrm>
            <a:off x="2875717" y="3000800"/>
            <a:ext cx="253800" cy="2127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1" name="Google Shape;2991;p234"/>
          <p:cNvSpPr/>
          <p:nvPr/>
        </p:nvSpPr>
        <p:spPr>
          <a:xfrm>
            <a:off x="6645971" y="4147125"/>
            <a:ext cx="934200" cy="2127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5" name="Shape 2995"/>
        <p:cNvGrpSpPr/>
        <p:nvPr/>
      </p:nvGrpSpPr>
      <p:grpSpPr>
        <a:xfrm>
          <a:off x="0" y="0"/>
          <a:ext cx="0" cy="0"/>
          <a:chOff x="0" y="0"/>
          <a:chExt cx="0" cy="0"/>
        </a:xfrm>
      </p:grpSpPr>
      <p:graphicFrame>
        <p:nvGraphicFramePr>
          <p:cNvPr id="2996" name="Google Shape;2996;p235"/>
          <p:cNvGraphicFramePr/>
          <p:nvPr/>
        </p:nvGraphicFramePr>
        <p:xfrm>
          <a:off x="1092213" y="191425"/>
          <a:ext cx="3000000" cy="3000000"/>
        </p:xfrm>
        <a:graphic>
          <a:graphicData uri="http://schemas.openxmlformats.org/drawingml/2006/table">
            <a:tbl>
              <a:tblPr>
                <a:noFill/>
                <a:tableStyleId>{9CA66A64-FEFE-46EB-AED5-2A8D51E14325}</a:tableStyleId>
              </a:tblPr>
              <a:tblGrid>
                <a:gridCol w="1681775"/>
                <a:gridCol w="5440525"/>
              </a:tblGrid>
              <a:tr h="761650">
                <a:tc>
                  <a:txBody>
                    <a:bodyPr/>
                    <a:lstStyle/>
                    <a:p>
                      <a:pPr indent="0" lvl="0" marL="27432" marR="0" rtl="0" algn="l">
                        <a:lnSpc>
                          <a:spcPct val="100000"/>
                        </a:lnSpc>
                        <a:spcBef>
                          <a:spcPts val="0"/>
                        </a:spcBef>
                        <a:spcAft>
                          <a:spcPts val="0"/>
                        </a:spcAft>
                        <a:buClr>
                          <a:srgbClr val="000000"/>
                        </a:buClr>
                        <a:buSzPts val="800"/>
                        <a:buFont typeface="Arial"/>
                        <a:buNone/>
                      </a:pPr>
                      <a:r>
                        <a:t/>
                      </a:r>
                      <a:endParaRPr b="1" u="none" cap="none" strike="noStrike"/>
                    </a:p>
                  </a:txBody>
                  <a:tcPr marT="45725" marB="45725" marR="45725" marL="45725">
                    <a:lnB cap="flat" cmpd="sng" w="9525">
                      <a:solidFill>
                        <a:srgbClr val="999999"/>
                      </a:solidFill>
                      <a:prstDash val="solid"/>
                      <a:round/>
                      <a:headEnd len="sm" w="sm" type="none"/>
                      <a:tailEnd len="sm" w="sm" type="none"/>
                    </a:lnB>
                    <a:solidFill>
                      <a:srgbClr val="FFEEE1"/>
                    </a:solidFill>
                  </a:tcPr>
                </a:tc>
                <a:tc>
                  <a:txBody>
                    <a:bodyPr/>
                    <a:lstStyle/>
                    <a:p>
                      <a:pPr indent="0" lvl="0" marL="27432" marR="0" rtl="0" algn="l">
                        <a:lnSpc>
                          <a:spcPct val="100000"/>
                        </a:lnSpc>
                        <a:spcBef>
                          <a:spcPts val="0"/>
                        </a:spcBef>
                        <a:spcAft>
                          <a:spcPts val="0"/>
                        </a:spcAft>
                        <a:buClr>
                          <a:srgbClr val="000000"/>
                        </a:buClr>
                        <a:buSzPts val="900"/>
                        <a:buFont typeface="Arial"/>
                        <a:buNone/>
                      </a:pPr>
                      <a:r>
                        <a:t/>
                      </a:r>
                      <a:endParaRPr b="1"/>
                    </a:p>
                    <a:p>
                      <a:pPr indent="0" lvl="0" marL="27432" marR="0" rtl="0" algn="l">
                        <a:lnSpc>
                          <a:spcPct val="100000"/>
                        </a:lnSpc>
                        <a:spcBef>
                          <a:spcPts val="0"/>
                        </a:spcBef>
                        <a:spcAft>
                          <a:spcPts val="0"/>
                        </a:spcAft>
                        <a:buClr>
                          <a:srgbClr val="000000"/>
                        </a:buClr>
                        <a:buSzPts val="900"/>
                        <a:buFont typeface="Arial"/>
                        <a:buNone/>
                      </a:pPr>
                      <a:r>
                        <a:rPr b="1" lang="en" sz="1800" u="none" cap="none" strike="noStrike"/>
                        <a:t>Serotonin Syndrome</a:t>
                      </a:r>
                      <a:endParaRPr b="1" sz="1800" u="none" cap="none" strike="noStrike"/>
                    </a:p>
                    <a:p>
                      <a:pPr indent="0" lvl="0" marL="0" marR="0" rtl="0" algn="l">
                        <a:lnSpc>
                          <a:spcPct val="100000"/>
                        </a:lnSpc>
                        <a:spcBef>
                          <a:spcPts val="0"/>
                        </a:spcBef>
                        <a:spcAft>
                          <a:spcPts val="0"/>
                        </a:spcAft>
                        <a:buClr>
                          <a:srgbClr val="000000"/>
                        </a:buClr>
                        <a:buSzPts val="900"/>
                        <a:buFont typeface="Arial"/>
                        <a:buNone/>
                      </a:pPr>
                      <a:r>
                        <a:t/>
                      </a:r>
                      <a:endParaRPr b="1"/>
                    </a:p>
                  </a:txBody>
                  <a:tcPr marT="45725" marB="45725" marR="45725" marL="45725">
                    <a:lnB cap="flat" cmpd="sng" w="9525">
                      <a:solidFill>
                        <a:srgbClr val="999999"/>
                      </a:solidFill>
                      <a:prstDash val="solid"/>
                      <a:round/>
                      <a:headEnd len="sm" w="sm" type="none"/>
                      <a:tailEnd len="sm" w="sm" type="none"/>
                    </a:lnB>
                    <a:solidFill>
                      <a:srgbClr val="FFEEE1"/>
                    </a:solidFill>
                  </a:tcPr>
                </a:tc>
              </a:tr>
              <a:tr h="983275">
                <a:tc>
                  <a:txBody>
                    <a:bodyPr/>
                    <a:lstStyle/>
                    <a:p>
                      <a:pPr indent="0" lvl="0" marL="27432" marR="0" rtl="0" algn="l">
                        <a:lnSpc>
                          <a:spcPct val="100000"/>
                        </a:lnSpc>
                        <a:spcBef>
                          <a:spcPts val="0"/>
                        </a:spcBef>
                        <a:spcAft>
                          <a:spcPts val="0"/>
                        </a:spcAft>
                        <a:buClr>
                          <a:srgbClr val="000000"/>
                        </a:buClr>
                        <a:buSzPts val="800"/>
                        <a:buFont typeface="Arial"/>
                        <a:buNone/>
                      </a:pPr>
                      <a:r>
                        <a:rPr lang="en" sz="1700" u="none" cap="none" strike="noStrike"/>
                        <a:t>Nature of syndrome</a:t>
                      </a:r>
                      <a:endParaRPr sz="17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27432" marR="0" rtl="0" algn="l">
                        <a:lnSpc>
                          <a:spcPct val="100000"/>
                        </a:lnSpc>
                        <a:spcBef>
                          <a:spcPts val="0"/>
                        </a:spcBef>
                        <a:spcAft>
                          <a:spcPts val="0"/>
                        </a:spcAft>
                        <a:buClr>
                          <a:srgbClr val="000000"/>
                        </a:buClr>
                        <a:buSzPts val="800"/>
                        <a:buFont typeface="Arial"/>
                        <a:buNone/>
                      </a:pPr>
                      <a:r>
                        <a:rPr lang="en" sz="1700" u="none" cap="none" strike="noStrike"/>
                        <a:t>Can be referred to as serotonin toxicity because it is a true </a:t>
                      </a:r>
                      <a:r>
                        <a:rPr lang="en" sz="1700" u="sng" cap="none" strike="noStrike"/>
                        <a:t>toxidrome</a:t>
                      </a:r>
                      <a:r>
                        <a:rPr lang="en" sz="1700" u="none" cap="none" strike="noStrike"/>
                        <a:t>, caused by excess serotonin in a concentration-dependent way</a:t>
                      </a:r>
                      <a:endParaRPr sz="17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r h="983275">
                <a:tc>
                  <a:txBody>
                    <a:bodyPr/>
                    <a:lstStyle/>
                    <a:p>
                      <a:pPr indent="0" lvl="0" marL="27432" marR="0" rtl="0" algn="l">
                        <a:lnSpc>
                          <a:spcPct val="100000"/>
                        </a:lnSpc>
                        <a:spcBef>
                          <a:spcPts val="0"/>
                        </a:spcBef>
                        <a:spcAft>
                          <a:spcPts val="0"/>
                        </a:spcAft>
                        <a:buClr>
                          <a:srgbClr val="000000"/>
                        </a:buClr>
                        <a:buSzPts val="800"/>
                        <a:buFont typeface="Arial"/>
                        <a:buNone/>
                      </a:pPr>
                      <a:r>
                        <a:rPr lang="en" sz="1700" u="none" cap="none" strike="noStrike"/>
                        <a:t>Typical evolution</a:t>
                      </a:r>
                      <a:endParaRPr sz="17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27432" marR="0" rtl="0" algn="l">
                        <a:lnSpc>
                          <a:spcPct val="100000"/>
                        </a:lnSpc>
                        <a:spcBef>
                          <a:spcPts val="0"/>
                        </a:spcBef>
                        <a:spcAft>
                          <a:spcPts val="0"/>
                        </a:spcAft>
                        <a:buClr>
                          <a:srgbClr val="000000"/>
                        </a:buClr>
                        <a:buSzPts val="800"/>
                        <a:buFont typeface="Arial"/>
                        <a:buNone/>
                      </a:pPr>
                      <a:r>
                        <a:rPr lang="en" sz="1700" u="none" cap="none" strike="noStrike"/>
                        <a:t>Rapid onset;</a:t>
                      </a:r>
                      <a:endParaRPr sz="1700" u="none" cap="none" strike="noStrike"/>
                    </a:p>
                    <a:p>
                      <a:pPr indent="0" lvl="0" marL="27432" marR="0" rtl="0" algn="l">
                        <a:lnSpc>
                          <a:spcPct val="100000"/>
                        </a:lnSpc>
                        <a:spcBef>
                          <a:spcPts val="0"/>
                        </a:spcBef>
                        <a:spcAft>
                          <a:spcPts val="0"/>
                        </a:spcAft>
                        <a:buClr>
                          <a:srgbClr val="000000"/>
                        </a:buClr>
                        <a:buSzPts val="800"/>
                        <a:buFont typeface="Arial"/>
                        <a:buNone/>
                      </a:pPr>
                      <a:r>
                        <a:rPr lang="en" sz="1700" u="none" cap="none" strike="noStrike"/>
                        <a:t>May have prodrome of nausea and diarrhea; </a:t>
                      </a:r>
                      <a:endParaRPr sz="1700" u="none" cap="none" strike="noStrike"/>
                    </a:p>
                    <a:p>
                      <a:pPr indent="0" lvl="0" marL="27432" marR="0" rtl="0" algn="l">
                        <a:lnSpc>
                          <a:spcPct val="100000"/>
                        </a:lnSpc>
                        <a:spcBef>
                          <a:spcPts val="0"/>
                        </a:spcBef>
                        <a:spcAft>
                          <a:spcPts val="0"/>
                        </a:spcAft>
                        <a:buClr>
                          <a:srgbClr val="000000"/>
                        </a:buClr>
                        <a:buSzPts val="800"/>
                        <a:buFont typeface="Arial"/>
                        <a:buNone/>
                      </a:pPr>
                      <a:r>
                        <a:rPr lang="en" sz="1700" u="none" cap="none" strike="noStrike"/>
                        <a:t>Serotonin toxicity may be mild to severe.</a:t>
                      </a:r>
                      <a:endParaRPr sz="17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r h="983275">
                <a:tc>
                  <a:txBody>
                    <a:bodyPr/>
                    <a:lstStyle/>
                    <a:p>
                      <a:pPr indent="0" lvl="0" marL="27432" marR="0" rtl="0" algn="l">
                        <a:lnSpc>
                          <a:spcPct val="100000"/>
                        </a:lnSpc>
                        <a:spcBef>
                          <a:spcPts val="0"/>
                        </a:spcBef>
                        <a:spcAft>
                          <a:spcPts val="0"/>
                        </a:spcAft>
                        <a:buClr>
                          <a:srgbClr val="000000"/>
                        </a:buClr>
                        <a:buSzPts val="800"/>
                        <a:buFont typeface="Arial"/>
                        <a:buNone/>
                      </a:pPr>
                      <a:r>
                        <a:rPr lang="en" sz="1700" u="none" cap="none" strike="noStrike"/>
                        <a:t>Mortality </a:t>
                      </a:r>
                      <a:endParaRPr sz="17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27432" marR="0" rtl="0" algn="l">
                        <a:lnSpc>
                          <a:spcPct val="100000"/>
                        </a:lnSpc>
                        <a:spcBef>
                          <a:spcPts val="0"/>
                        </a:spcBef>
                        <a:spcAft>
                          <a:spcPts val="0"/>
                        </a:spcAft>
                        <a:buClr>
                          <a:srgbClr val="000000"/>
                        </a:buClr>
                        <a:buSzPts val="800"/>
                        <a:buFont typeface="Arial"/>
                        <a:buNone/>
                      </a:pPr>
                      <a:r>
                        <a:rPr lang="en" sz="1700"/>
                        <a:t>   </a:t>
                      </a:r>
                      <a:r>
                        <a:rPr lang="en" sz="1700" u="none" cap="none" strike="noStrike"/>
                        <a:t>1% mortality if treated; </a:t>
                      </a:r>
                      <a:endParaRPr sz="1700" u="none" cap="none" strike="noStrike"/>
                    </a:p>
                    <a:p>
                      <a:pPr indent="0" lvl="0" marL="27432" marR="0" rtl="0" algn="l">
                        <a:lnSpc>
                          <a:spcPct val="100000"/>
                        </a:lnSpc>
                        <a:spcBef>
                          <a:spcPts val="0"/>
                        </a:spcBef>
                        <a:spcAft>
                          <a:spcPts val="0"/>
                        </a:spcAft>
                        <a:buClr>
                          <a:srgbClr val="000000"/>
                        </a:buClr>
                        <a:buSzPts val="800"/>
                        <a:buFont typeface="Arial"/>
                        <a:buNone/>
                      </a:pPr>
                      <a:r>
                        <a:t/>
                      </a:r>
                      <a:endParaRPr sz="1700"/>
                    </a:p>
                    <a:p>
                      <a:pPr indent="0" lvl="0" marL="27432" marR="0" rtl="0" algn="l">
                        <a:lnSpc>
                          <a:spcPct val="100000"/>
                        </a:lnSpc>
                        <a:spcBef>
                          <a:spcPts val="0"/>
                        </a:spcBef>
                        <a:spcAft>
                          <a:spcPts val="0"/>
                        </a:spcAft>
                        <a:buClr>
                          <a:srgbClr val="000000"/>
                        </a:buClr>
                        <a:buSzPts val="800"/>
                        <a:buFont typeface="Arial"/>
                        <a:buNone/>
                      </a:pPr>
                      <a:r>
                        <a:rPr lang="en" sz="1700" u="none" cap="none" strike="noStrike"/>
                        <a:t>When fatal, it is usually due to extreme fever, leading to the same complications as seen with NMS.</a:t>
                      </a:r>
                      <a:endParaRPr sz="17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r h="540000">
                <a:tc>
                  <a:txBody>
                    <a:bodyPr/>
                    <a:lstStyle/>
                    <a:p>
                      <a:pPr indent="0" lvl="0" marL="27432" marR="0" rtl="0" algn="l">
                        <a:lnSpc>
                          <a:spcPct val="100000"/>
                        </a:lnSpc>
                        <a:spcBef>
                          <a:spcPts val="0"/>
                        </a:spcBef>
                        <a:spcAft>
                          <a:spcPts val="0"/>
                        </a:spcAft>
                        <a:buClr>
                          <a:srgbClr val="000000"/>
                        </a:buClr>
                        <a:buSzPts val="800"/>
                        <a:buFont typeface="Arial"/>
                        <a:buNone/>
                      </a:pPr>
                      <a:r>
                        <a:rPr lang="en" sz="1700" u="none" cap="none" strike="noStrike"/>
                        <a:t>Resolution</a:t>
                      </a:r>
                      <a:endParaRPr sz="17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27432" marR="0" rtl="0" algn="l">
                        <a:lnSpc>
                          <a:spcPct val="100000"/>
                        </a:lnSpc>
                        <a:spcBef>
                          <a:spcPts val="0"/>
                        </a:spcBef>
                        <a:spcAft>
                          <a:spcPts val="0"/>
                        </a:spcAft>
                        <a:buClr>
                          <a:srgbClr val="000000"/>
                        </a:buClr>
                        <a:buSzPts val="800"/>
                        <a:buFont typeface="Arial"/>
                        <a:buNone/>
                      </a:pPr>
                      <a:r>
                        <a:rPr lang="en" sz="1700" u="none" cap="none" strike="noStrike"/>
                        <a:t>70% of cases completely resolve within 24 hours.</a:t>
                      </a:r>
                      <a:endParaRPr sz="17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bl>
          </a:graphicData>
        </a:graphic>
      </p:graphicFrame>
      <p:grpSp>
        <p:nvGrpSpPr>
          <p:cNvPr id="2997" name="Google Shape;2997;p235"/>
          <p:cNvGrpSpPr/>
          <p:nvPr/>
        </p:nvGrpSpPr>
        <p:grpSpPr>
          <a:xfrm>
            <a:off x="3092040" y="3978143"/>
            <a:ext cx="422893" cy="426"/>
            <a:chOff x="3073039" y="7686084"/>
            <a:chExt cx="422893" cy="426"/>
          </a:xfrm>
        </p:grpSpPr>
        <p:cxnSp>
          <p:nvCxnSpPr>
            <p:cNvPr id="2998" name="Google Shape;2998;p235"/>
            <p:cNvCxnSpPr/>
            <p:nvPr/>
          </p:nvCxnSpPr>
          <p:spPr>
            <a:xfrm>
              <a:off x="3073039" y="7686084"/>
              <a:ext cx="93900" cy="0"/>
            </a:xfrm>
            <a:prstGeom prst="straightConnector1">
              <a:avLst/>
            </a:prstGeom>
            <a:noFill/>
            <a:ln cap="flat" cmpd="sng" w="9525">
              <a:solidFill>
                <a:srgbClr val="FFFFFF"/>
              </a:solidFill>
              <a:prstDash val="solid"/>
              <a:round/>
              <a:headEnd len="sm" w="sm" type="none"/>
              <a:tailEnd len="sm" w="sm" type="none"/>
            </a:ln>
          </p:spPr>
        </p:cxnSp>
        <p:cxnSp>
          <p:nvCxnSpPr>
            <p:cNvPr id="2999" name="Google Shape;2999;p235"/>
            <p:cNvCxnSpPr/>
            <p:nvPr/>
          </p:nvCxnSpPr>
          <p:spPr>
            <a:xfrm>
              <a:off x="3402032" y="7686510"/>
              <a:ext cx="93900" cy="0"/>
            </a:xfrm>
            <a:prstGeom prst="straightConnector1">
              <a:avLst/>
            </a:prstGeom>
            <a:noFill/>
            <a:ln cap="flat" cmpd="sng" w="9525">
              <a:solidFill>
                <a:srgbClr val="FFFFFF"/>
              </a:solidFill>
              <a:prstDash val="solid"/>
              <a:round/>
              <a:headEnd len="sm" w="sm" type="none"/>
              <a:tailEnd len="sm" w="sm" type="none"/>
            </a:ln>
          </p:spPr>
        </p:cxnSp>
      </p:grpSp>
      <p:grpSp>
        <p:nvGrpSpPr>
          <p:cNvPr id="3000" name="Google Shape;3000;p235"/>
          <p:cNvGrpSpPr/>
          <p:nvPr/>
        </p:nvGrpSpPr>
        <p:grpSpPr>
          <a:xfrm>
            <a:off x="1419986" y="235475"/>
            <a:ext cx="1057614" cy="595850"/>
            <a:chOff x="2844586" y="-1700"/>
            <a:chExt cx="1057614" cy="595850"/>
          </a:xfrm>
        </p:grpSpPr>
        <p:pic>
          <p:nvPicPr>
            <p:cNvPr descr="clipped result image" id="3001" name="Google Shape;3001;p235"/>
            <p:cNvPicPr preferRelativeResize="0"/>
            <p:nvPr/>
          </p:nvPicPr>
          <p:blipFill rotWithShape="1">
            <a:blip r:embed="rId3">
              <a:alphaModFix/>
            </a:blip>
            <a:srcRect b="-7" l="0" r="0" t="23308"/>
            <a:stretch/>
          </p:blipFill>
          <p:spPr>
            <a:xfrm rot="-6543559">
              <a:off x="3597382" y="89601"/>
              <a:ext cx="257132" cy="284114"/>
            </a:xfrm>
            <a:prstGeom prst="rect">
              <a:avLst/>
            </a:prstGeom>
            <a:noFill/>
            <a:ln>
              <a:noFill/>
            </a:ln>
          </p:spPr>
        </p:pic>
        <p:pic>
          <p:nvPicPr>
            <p:cNvPr id="3002" name="Google Shape;3002;p235"/>
            <p:cNvPicPr preferRelativeResize="0"/>
            <p:nvPr/>
          </p:nvPicPr>
          <p:blipFill rotWithShape="1">
            <a:blip r:embed="rId4">
              <a:alphaModFix/>
            </a:blip>
            <a:srcRect b="0" l="0" r="0" t="0"/>
            <a:stretch/>
          </p:blipFill>
          <p:spPr>
            <a:xfrm>
              <a:off x="2844586" y="-1700"/>
              <a:ext cx="734398" cy="595850"/>
            </a:xfrm>
            <a:prstGeom prst="rect">
              <a:avLst/>
            </a:prstGeom>
            <a:noFill/>
            <a:ln>
              <a:noFill/>
            </a:ln>
          </p:spPr>
        </p:pic>
      </p:grpSp>
      <p:sp>
        <p:nvSpPr>
          <p:cNvPr id="3003" name="Google Shape;3003;p235"/>
          <p:cNvSpPr txBox="1"/>
          <p:nvPr/>
        </p:nvSpPr>
        <p:spPr>
          <a:xfrm>
            <a:off x="8376700" y="22775"/>
            <a:ext cx="778200" cy="21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lang="en"/>
              <a:t>3 of 7</a:t>
            </a:r>
            <a:endParaRPr i="0" u="none" cap="none" strike="noStrike">
              <a:solidFill>
                <a:srgbClr val="000000"/>
              </a:solidFill>
            </a:endParaRPr>
          </a:p>
        </p:txBody>
      </p:sp>
      <p:sp>
        <p:nvSpPr>
          <p:cNvPr id="3004" name="Google Shape;3004;p235"/>
          <p:cNvSpPr/>
          <p:nvPr/>
        </p:nvSpPr>
        <p:spPr>
          <a:xfrm>
            <a:off x="2875717" y="3000800"/>
            <a:ext cx="253800" cy="2127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5" name="Google Shape;3005;p235"/>
          <p:cNvSpPr/>
          <p:nvPr/>
        </p:nvSpPr>
        <p:spPr>
          <a:xfrm>
            <a:off x="6645971" y="4147125"/>
            <a:ext cx="934200" cy="2127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9" name="Shape 3009"/>
        <p:cNvGrpSpPr/>
        <p:nvPr/>
      </p:nvGrpSpPr>
      <p:grpSpPr>
        <a:xfrm>
          <a:off x="0" y="0"/>
          <a:ext cx="0" cy="0"/>
          <a:chOff x="0" y="0"/>
          <a:chExt cx="0" cy="0"/>
        </a:xfrm>
      </p:grpSpPr>
      <p:graphicFrame>
        <p:nvGraphicFramePr>
          <p:cNvPr id="3010" name="Google Shape;3010;p236"/>
          <p:cNvGraphicFramePr/>
          <p:nvPr/>
        </p:nvGraphicFramePr>
        <p:xfrm>
          <a:off x="1092213" y="191425"/>
          <a:ext cx="3000000" cy="3000000"/>
        </p:xfrm>
        <a:graphic>
          <a:graphicData uri="http://schemas.openxmlformats.org/drawingml/2006/table">
            <a:tbl>
              <a:tblPr>
                <a:noFill/>
                <a:tableStyleId>{9CA66A64-FEFE-46EB-AED5-2A8D51E14325}</a:tableStyleId>
              </a:tblPr>
              <a:tblGrid>
                <a:gridCol w="1681775"/>
                <a:gridCol w="5440525"/>
              </a:tblGrid>
              <a:tr h="761650">
                <a:tc>
                  <a:txBody>
                    <a:bodyPr/>
                    <a:lstStyle/>
                    <a:p>
                      <a:pPr indent="0" lvl="0" marL="27432" marR="0" rtl="0" algn="l">
                        <a:lnSpc>
                          <a:spcPct val="100000"/>
                        </a:lnSpc>
                        <a:spcBef>
                          <a:spcPts val="0"/>
                        </a:spcBef>
                        <a:spcAft>
                          <a:spcPts val="0"/>
                        </a:spcAft>
                        <a:buClr>
                          <a:srgbClr val="000000"/>
                        </a:buClr>
                        <a:buSzPts val="800"/>
                        <a:buFont typeface="Arial"/>
                        <a:buNone/>
                      </a:pPr>
                      <a:r>
                        <a:t/>
                      </a:r>
                      <a:endParaRPr b="1" u="none" cap="none" strike="noStrike"/>
                    </a:p>
                  </a:txBody>
                  <a:tcPr marT="45725" marB="45725" marR="45725" marL="45725">
                    <a:lnB cap="flat" cmpd="sng" w="9525">
                      <a:solidFill>
                        <a:srgbClr val="999999"/>
                      </a:solidFill>
                      <a:prstDash val="solid"/>
                      <a:round/>
                      <a:headEnd len="sm" w="sm" type="none"/>
                      <a:tailEnd len="sm" w="sm" type="none"/>
                    </a:lnB>
                    <a:solidFill>
                      <a:srgbClr val="FFEEE1"/>
                    </a:solidFill>
                  </a:tcPr>
                </a:tc>
                <a:tc>
                  <a:txBody>
                    <a:bodyPr/>
                    <a:lstStyle/>
                    <a:p>
                      <a:pPr indent="0" lvl="0" marL="27432" marR="0" rtl="0" algn="l">
                        <a:lnSpc>
                          <a:spcPct val="100000"/>
                        </a:lnSpc>
                        <a:spcBef>
                          <a:spcPts val="0"/>
                        </a:spcBef>
                        <a:spcAft>
                          <a:spcPts val="0"/>
                        </a:spcAft>
                        <a:buClr>
                          <a:srgbClr val="000000"/>
                        </a:buClr>
                        <a:buSzPts val="900"/>
                        <a:buFont typeface="Arial"/>
                        <a:buNone/>
                      </a:pPr>
                      <a:r>
                        <a:t/>
                      </a:r>
                      <a:endParaRPr b="1"/>
                    </a:p>
                    <a:p>
                      <a:pPr indent="0" lvl="0" marL="27432" marR="0" rtl="0" algn="l">
                        <a:lnSpc>
                          <a:spcPct val="100000"/>
                        </a:lnSpc>
                        <a:spcBef>
                          <a:spcPts val="0"/>
                        </a:spcBef>
                        <a:spcAft>
                          <a:spcPts val="0"/>
                        </a:spcAft>
                        <a:buClr>
                          <a:srgbClr val="000000"/>
                        </a:buClr>
                        <a:buSzPts val="900"/>
                        <a:buFont typeface="Arial"/>
                        <a:buNone/>
                      </a:pPr>
                      <a:r>
                        <a:rPr b="1" lang="en" sz="1800" u="none" cap="none" strike="noStrike"/>
                        <a:t>Serotonin Syndrome</a:t>
                      </a:r>
                      <a:endParaRPr b="1" sz="1800" u="none" cap="none" strike="noStrike"/>
                    </a:p>
                    <a:p>
                      <a:pPr indent="0" lvl="0" marL="0" marR="0" rtl="0" algn="l">
                        <a:lnSpc>
                          <a:spcPct val="100000"/>
                        </a:lnSpc>
                        <a:spcBef>
                          <a:spcPts val="0"/>
                        </a:spcBef>
                        <a:spcAft>
                          <a:spcPts val="0"/>
                        </a:spcAft>
                        <a:buClr>
                          <a:srgbClr val="000000"/>
                        </a:buClr>
                        <a:buSzPts val="900"/>
                        <a:buFont typeface="Arial"/>
                        <a:buNone/>
                      </a:pPr>
                      <a:r>
                        <a:t/>
                      </a:r>
                      <a:endParaRPr b="1"/>
                    </a:p>
                  </a:txBody>
                  <a:tcPr marT="45725" marB="45725" marR="45725" marL="45725">
                    <a:lnB cap="flat" cmpd="sng" w="9525">
                      <a:solidFill>
                        <a:srgbClr val="999999"/>
                      </a:solidFill>
                      <a:prstDash val="solid"/>
                      <a:round/>
                      <a:headEnd len="sm" w="sm" type="none"/>
                      <a:tailEnd len="sm" w="sm" type="none"/>
                    </a:lnB>
                    <a:solidFill>
                      <a:srgbClr val="FFEEE1"/>
                    </a:solidFill>
                  </a:tcPr>
                </a:tc>
              </a:tr>
              <a:tr h="983275">
                <a:tc>
                  <a:txBody>
                    <a:bodyPr/>
                    <a:lstStyle/>
                    <a:p>
                      <a:pPr indent="0" lvl="0" marL="27432" marR="0" rtl="0" algn="l">
                        <a:lnSpc>
                          <a:spcPct val="100000"/>
                        </a:lnSpc>
                        <a:spcBef>
                          <a:spcPts val="0"/>
                        </a:spcBef>
                        <a:spcAft>
                          <a:spcPts val="0"/>
                        </a:spcAft>
                        <a:buClr>
                          <a:srgbClr val="000000"/>
                        </a:buClr>
                        <a:buSzPts val="800"/>
                        <a:buFont typeface="Arial"/>
                        <a:buNone/>
                      </a:pPr>
                      <a:r>
                        <a:rPr lang="en" sz="1700" u="none" cap="none" strike="noStrike"/>
                        <a:t>Nature of syndrome</a:t>
                      </a:r>
                      <a:endParaRPr sz="17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27432" marR="0" rtl="0" algn="l">
                        <a:lnSpc>
                          <a:spcPct val="100000"/>
                        </a:lnSpc>
                        <a:spcBef>
                          <a:spcPts val="0"/>
                        </a:spcBef>
                        <a:spcAft>
                          <a:spcPts val="0"/>
                        </a:spcAft>
                        <a:buClr>
                          <a:srgbClr val="000000"/>
                        </a:buClr>
                        <a:buSzPts val="800"/>
                        <a:buFont typeface="Arial"/>
                        <a:buNone/>
                      </a:pPr>
                      <a:r>
                        <a:rPr lang="en" sz="1700" u="none" cap="none" strike="noStrike"/>
                        <a:t>Can be referred to as serotonin toxicity because it is a true </a:t>
                      </a:r>
                      <a:r>
                        <a:rPr lang="en" sz="1700" u="sng" cap="none" strike="noStrike"/>
                        <a:t>toxidrome</a:t>
                      </a:r>
                      <a:r>
                        <a:rPr lang="en" sz="1700" u="none" cap="none" strike="noStrike"/>
                        <a:t>, caused by excess serotonin in a concentration-dependent way</a:t>
                      </a:r>
                      <a:endParaRPr sz="17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r h="983275">
                <a:tc>
                  <a:txBody>
                    <a:bodyPr/>
                    <a:lstStyle/>
                    <a:p>
                      <a:pPr indent="0" lvl="0" marL="27432" marR="0" rtl="0" algn="l">
                        <a:lnSpc>
                          <a:spcPct val="100000"/>
                        </a:lnSpc>
                        <a:spcBef>
                          <a:spcPts val="0"/>
                        </a:spcBef>
                        <a:spcAft>
                          <a:spcPts val="0"/>
                        </a:spcAft>
                        <a:buClr>
                          <a:srgbClr val="000000"/>
                        </a:buClr>
                        <a:buSzPts val="800"/>
                        <a:buFont typeface="Arial"/>
                        <a:buNone/>
                      </a:pPr>
                      <a:r>
                        <a:rPr lang="en" sz="1700" u="none" cap="none" strike="noStrike"/>
                        <a:t>Typical evolution</a:t>
                      </a:r>
                      <a:endParaRPr sz="17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27432" marR="0" rtl="0" algn="l">
                        <a:lnSpc>
                          <a:spcPct val="100000"/>
                        </a:lnSpc>
                        <a:spcBef>
                          <a:spcPts val="0"/>
                        </a:spcBef>
                        <a:spcAft>
                          <a:spcPts val="0"/>
                        </a:spcAft>
                        <a:buClr>
                          <a:srgbClr val="000000"/>
                        </a:buClr>
                        <a:buSzPts val="800"/>
                        <a:buFont typeface="Arial"/>
                        <a:buNone/>
                      </a:pPr>
                      <a:r>
                        <a:rPr lang="en" sz="1700" u="none" cap="none" strike="noStrike"/>
                        <a:t>Rapid onset;</a:t>
                      </a:r>
                      <a:endParaRPr sz="1700" u="none" cap="none" strike="noStrike"/>
                    </a:p>
                    <a:p>
                      <a:pPr indent="0" lvl="0" marL="27432" marR="0" rtl="0" algn="l">
                        <a:lnSpc>
                          <a:spcPct val="100000"/>
                        </a:lnSpc>
                        <a:spcBef>
                          <a:spcPts val="0"/>
                        </a:spcBef>
                        <a:spcAft>
                          <a:spcPts val="0"/>
                        </a:spcAft>
                        <a:buClr>
                          <a:srgbClr val="000000"/>
                        </a:buClr>
                        <a:buSzPts val="800"/>
                        <a:buFont typeface="Arial"/>
                        <a:buNone/>
                      </a:pPr>
                      <a:r>
                        <a:rPr lang="en" sz="1700" u="none" cap="none" strike="noStrike"/>
                        <a:t>May have prodrome of nausea and diarrhea; </a:t>
                      </a:r>
                      <a:endParaRPr sz="1700" u="none" cap="none" strike="noStrike"/>
                    </a:p>
                    <a:p>
                      <a:pPr indent="0" lvl="0" marL="27432" marR="0" rtl="0" algn="l">
                        <a:lnSpc>
                          <a:spcPct val="100000"/>
                        </a:lnSpc>
                        <a:spcBef>
                          <a:spcPts val="0"/>
                        </a:spcBef>
                        <a:spcAft>
                          <a:spcPts val="0"/>
                        </a:spcAft>
                        <a:buClr>
                          <a:srgbClr val="000000"/>
                        </a:buClr>
                        <a:buSzPts val="800"/>
                        <a:buFont typeface="Arial"/>
                        <a:buNone/>
                      </a:pPr>
                      <a:r>
                        <a:rPr lang="en" sz="1700" u="none" cap="none" strike="noStrike"/>
                        <a:t>Serotonin toxicity may be mild to severe.</a:t>
                      </a:r>
                      <a:endParaRPr sz="17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r h="983275">
                <a:tc>
                  <a:txBody>
                    <a:bodyPr/>
                    <a:lstStyle/>
                    <a:p>
                      <a:pPr indent="0" lvl="0" marL="27432" marR="0" rtl="0" algn="l">
                        <a:lnSpc>
                          <a:spcPct val="100000"/>
                        </a:lnSpc>
                        <a:spcBef>
                          <a:spcPts val="0"/>
                        </a:spcBef>
                        <a:spcAft>
                          <a:spcPts val="0"/>
                        </a:spcAft>
                        <a:buClr>
                          <a:srgbClr val="000000"/>
                        </a:buClr>
                        <a:buSzPts val="800"/>
                        <a:buFont typeface="Arial"/>
                        <a:buNone/>
                      </a:pPr>
                      <a:r>
                        <a:rPr lang="en" sz="1700" u="none" cap="none" strike="noStrike"/>
                        <a:t>Mortality </a:t>
                      </a:r>
                      <a:endParaRPr sz="17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27432" marR="0" rtl="0" algn="l">
                        <a:lnSpc>
                          <a:spcPct val="100000"/>
                        </a:lnSpc>
                        <a:spcBef>
                          <a:spcPts val="0"/>
                        </a:spcBef>
                        <a:spcAft>
                          <a:spcPts val="0"/>
                        </a:spcAft>
                        <a:buClr>
                          <a:srgbClr val="000000"/>
                        </a:buClr>
                        <a:buSzPts val="800"/>
                        <a:buFont typeface="Arial"/>
                        <a:buNone/>
                      </a:pPr>
                      <a:r>
                        <a:rPr lang="en" sz="1700"/>
                        <a:t>   </a:t>
                      </a:r>
                      <a:r>
                        <a:rPr lang="en" sz="1700" u="none" cap="none" strike="noStrike"/>
                        <a:t>1% mortality if treated; </a:t>
                      </a:r>
                      <a:endParaRPr sz="1700" u="none" cap="none" strike="noStrike"/>
                    </a:p>
                    <a:p>
                      <a:pPr indent="0" lvl="0" marL="27432" marR="0" rtl="0" algn="l">
                        <a:lnSpc>
                          <a:spcPct val="100000"/>
                        </a:lnSpc>
                        <a:spcBef>
                          <a:spcPts val="0"/>
                        </a:spcBef>
                        <a:spcAft>
                          <a:spcPts val="0"/>
                        </a:spcAft>
                        <a:buClr>
                          <a:srgbClr val="000000"/>
                        </a:buClr>
                        <a:buSzPts val="800"/>
                        <a:buFont typeface="Arial"/>
                        <a:buNone/>
                      </a:pPr>
                      <a:r>
                        <a:t/>
                      </a:r>
                      <a:endParaRPr sz="1700"/>
                    </a:p>
                    <a:p>
                      <a:pPr indent="0" lvl="0" marL="27432" marR="0" rtl="0" algn="l">
                        <a:lnSpc>
                          <a:spcPct val="100000"/>
                        </a:lnSpc>
                        <a:spcBef>
                          <a:spcPts val="0"/>
                        </a:spcBef>
                        <a:spcAft>
                          <a:spcPts val="0"/>
                        </a:spcAft>
                        <a:buClr>
                          <a:srgbClr val="000000"/>
                        </a:buClr>
                        <a:buSzPts val="800"/>
                        <a:buFont typeface="Arial"/>
                        <a:buNone/>
                      </a:pPr>
                      <a:r>
                        <a:rPr lang="en" sz="1700" u="none" cap="none" strike="noStrike"/>
                        <a:t>When fatal, it is usually due to extreme fever, leading to the same complications as seen with NMS.</a:t>
                      </a:r>
                      <a:endParaRPr sz="17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r h="540000">
                <a:tc>
                  <a:txBody>
                    <a:bodyPr/>
                    <a:lstStyle/>
                    <a:p>
                      <a:pPr indent="0" lvl="0" marL="27432" marR="0" rtl="0" algn="l">
                        <a:lnSpc>
                          <a:spcPct val="100000"/>
                        </a:lnSpc>
                        <a:spcBef>
                          <a:spcPts val="0"/>
                        </a:spcBef>
                        <a:spcAft>
                          <a:spcPts val="0"/>
                        </a:spcAft>
                        <a:buClr>
                          <a:srgbClr val="000000"/>
                        </a:buClr>
                        <a:buSzPts val="800"/>
                        <a:buFont typeface="Arial"/>
                        <a:buNone/>
                      </a:pPr>
                      <a:r>
                        <a:rPr lang="en" sz="1700" u="none" cap="none" strike="noStrike"/>
                        <a:t>Resolution</a:t>
                      </a:r>
                      <a:endParaRPr sz="17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27432" marR="0" rtl="0" algn="l">
                        <a:lnSpc>
                          <a:spcPct val="100000"/>
                        </a:lnSpc>
                        <a:spcBef>
                          <a:spcPts val="0"/>
                        </a:spcBef>
                        <a:spcAft>
                          <a:spcPts val="0"/>
                        </a:spcAft>
                        <a:buClr>
                          <a:srgbClr val="000000"/>
                        </a:buClr>
                        <a:buSzPts val="800"/>
                        <a:buFont typeface="Arial"/>
                        <a:buNone/>
                      </a:pPr>
                      <a:r>
                        <a:rPr lang="en" sz="1700" u="none" cap="none" strike="noStrike"/>
                        <a:t>70% of cases completely resolve within 24 hours.</a:t>
                      </a:r>
                      <a:endParaRPr sz="17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bl>
          </a:graphicData>
        </a:graphic>
      </p:graphicFrame>
      <p:grpSp>
        <p:nvGrpSpPr>
          <p:cNvPr id="3011" name="Google Shape;3011;p236"/>
          <p:cNvGrpSpPr/>
          <p:nvPr/>
        </p:nvGrpSpPr>
        <p:grpSpPr>
          <a:xfrm>
            <a:off x="3092040" y="3978143"/>
            <a:ext cx="422893" cy="426"/>
            <a:chOff x="3073039" y="7686084"/>
            <a:chExt cx="422893" cy="426"/>
          </a:xfrm>
        </p:grpSpPr>
        <p:cxnSp>
          <p:nvCxnSpPr>
            <p:cNvPr id="3012" name="Google Shape;3012;p236"/>
            <p:cNvCxnSpPr/>
            <p:nvPr/>
          </p:nvCxnSpPr>
          <p:spPr>
            <a:xfrm>
              <a:off x="3073039" y="7686084"/>
              <a:ext cx="93900" cy="0"/>
            </a:xfrm>
            <a:prstGeom prst="straightConnector1">
              <a:avLst/>
            </a:prstGeom>
            <a:noFill/>
            <a:ln cap="flat" cmpd="sng" w="9525">
              <a:solidFill>
                <a:srgbClr val="FFFFFF"/>
              </a:solidFill>
              <a:prstDash val="solid"/>
              <a:round/>
              <a:headEnd len="sm" w="sm" type="none"/>
              <a:tailEnd len="sm" w="sm" type="none"/>
            </a:ln>
          </p:spPr>
        </p:cxnSp>
        <p:cxnSp>
          <p:nvCxnSpPr>
            <p:cNvPr id="3013" name="Google Shape;3013;p236"/>
            <p:cNvCxnSpPr/>
            <p:nvPr/>
          </p:nvCxnSpPr>
          <p:spPr>
            <a:xfrm>
              <a:off x="3402032" y="7686510"/>
              <a:ext cx="93900" cy="0"/>
            </a:xfrm>
            <a:prstGeom prst="straightConnector1">
              <a:avLst/>
            </a:prstGeom>
            <a:noFill/>
            <a:ln cap="flat" cmpd="sng" w="9525">
              <a:solidFill>
                <a:srgbClr val="FFFFFF"/>
              </a:solidFill>
              <a:prstDash val="solid"/>
              <a:round/>
              <a:headEnd len="sm" w="sm" type="none"/>
              <a:tailEnd len="sm" w="sm" type="none"/>
            </a:ln>
          </p:spPr>
        </p:cxnSp>
      </p:grpSp>
      <p:grpSp>
        <p:nvGrpSpPr>
          <p:cNvPr id="3014" name="Google Shape;3014;p236"/>
          <p:cNvGrpSpPr/>
          <p:nvPr/>
        </p:nvGrpSpPr>
        <p:grpSpPr>
          <a:xfrm>
            <a:off x="1419986" y="235475"/>
            <a:ext cx="1057614" cy="595850"/>
            <a:chOff x="2844586" y="-1700"/>
            <a:chExt cx="1057614" cy="595850"/>
          </a:xfrm>
        </p:grpSpPr>
        <p:pic>
          <p:nvPicPr>
            <p:cNvPr descr="clipped result image" id="3015" name="Google Shape;3015;p236"/>
            <p:cNvPicPr preferRelativeResize="0"/>
            <p:nvPr/>
          </p:nvPicPr>
          <p:blipFill rotWithShape="1">
            <a:blip r:embed="rId3">
              <a:alphaModFix/>
            </a:blip>
            <a:srcRect b="-7" l="0" r="0" t="23308"/>
            <a:stretch/>
          </p:blipFill>
          <p:spPr>
            <a:xfrm rot="-6543559">
              <a:off x="3597382" y="89601"/>
              <a:ext cx="257132" cy="284114"/>
            </a:xfrm>
            <a:prstGeom prst="rect">
              <a:avLst/>
            </a:prstGeom>
            <a:noFill/>
            <a:ln>
              <a:noFill/>
            </a:ln>
          </p:spPr>
        </p:pic>
        <p:pic>
          <p:nvPicPr>
            <p:cNvPr id="3016" name="Google Shape;3016;p236"/>
            <p:cNvPicPr preferRelativeResize="0"/>
            <p:nvPr/>
          </p:nvPicPr>
          <p:blipFill rotWithShape="1">
            <a:blip r:embed="rId4">
              <a:alphaModFix/>
            </a:blip>
            <a:srcRect b="0" l="0" r="0" t="0"/>
            <a:stretch/>
          </p:blipFill>
          <p:spPr>
            <a:xfrm>
              <a:off x="2844586" y="-1700"/>
              <a:ext cx="734398" cy="595850"/>
            </a:xfrm>
            <a:prstGeom prst="rect">
              <a:avLst/>
            </a:prstGeom>
            <a:noFill/>
            <a:ln>
              <a:noFill/>
            </a:ln>
          </p:spPr>
        </p:pic>
      </p:grpSp>
      <p:sp>
        <p:nvSpPr>
          <p:cNvPr id="3017" name="Google Shape;3017;p236"/>
          <p:cNvSpPr txBox="1"/>
          <p:nvPr/>
        </p:nvSpPr>
        <p:spPr>
          <a:xfrm>
            <a:off x="8376700" y="22775"/>
            <a:ext cx="778200" cy="21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lang="en"/>
              <a:t>3 of 7</a:t>
            </a:r>
            <a:endParaRPr i="0" u="none" cap="none" strike="noStrike">
              <a:solidFill>
                <a:srgbClr val="000000"/>
              </a:solidFill>
            </a:endParaRPr>
          </a:p>
        </p:txBody>
      </p:sp>
      <p:sp>
        <p:nvSpPr>
          <p:cNvPr id="3018" name="Google Shape;3018;p236"/>
          <p:cNvSpPr/>
          <p:nvPr/>
        </p:nvSpPr>
        <p:spPr>
          <a:xfrm>
            <a:off x="6645971" y="4147125"/>
            <a:ext cx="934200" cy="2127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2" name="Shape 3022"/>
        <p:cNvGrpSpPr/>
        <p:nvPr/>
      </p:nvGrpSpPr>
      <p:grpSpPr>
        <a:xfrm>
          <a:off x="0" y="0"/>
          <a:ext cx="0" cy="0"/>
          <a:chOff x="0" y="0"/>
          <a:chExt cx="0" cy="0"/>
        </a:xfrm>
      </p:grpSpPr>
      <p:graphicFrame>
        <p:nvGraphicFramePr>
          <p:cNvPr id="3023" name="Google Shape;3023;p237"/>
          <p:cNvGraphicFramePr/>
          <p:nvPr/>
        </p:nvGraphicFramePr>
        <p:xfrm>
          <a:off x="1092213" y="191425"/>
          <a:ext cx="3000000" cy="3000000"/>
        </p:xfrm>
        <a:graphic>
          <a:graphicData uri="http://schemas.openxmlformats.org/drawingml/2006/table">
            <a:tbl>
              <a:tblPr>
                <a:noFill/>
                <a:tableStyleId>{9CA66A64-FEFE-46EB-AED5-2A8D51E14325}</a:tableStyleId>
              </a:tblPr>
              <a:tblGrid>
                <a:gridCol w="1681775"/>
                <a:gridCol w="5440525"/>
              </a:tblGrid>
              <a:tr h="761650">
                <a:tc>
                  <a:txBody>
                    <a:bodyPr/>
                    <a:lstStyle/>
                    <a:p>
                      <a:pPr indent="0" lvl="0" marL="27432" marR="0" rtl="0" algn="l">
                        <a:lnSpc>
                          <a:spcPct val="100000"/>
                        </a:lnSpc>
                        <a:spcBef>
                          <a:spcPts val="0"/>
                        </a:spcBef>
                        <a:spcAft>
                          <a:spcPts val="0"/>
                        </a:spcAft>
                        <a:buClr>
                          <a:srgbClr val="000000"/>
                        </a:buClr>
                        <a:buSzPts val="800"/>
                        <a:buFont typeface="Arial"/>
                        <a:buNone/>
                      </a:pPr>
                      <a:r>
                        <a:t/>
                      </a:r>
                      <a:endParaRPr b="1" u="none" cap="none" strike="noStrike"/>
                    </a:p>
                  </a:txBody>
                  <a:tcPr marT="45725" marB="45725" marR="45725" marL="45725">
                    <a:lnB cap="flat" cmpd="sng" w="9525">
                      <a:solidFill>
                        <a:srgbClr val="999999"/>
                      </a:solidFill>
                      <a:prstDash val="solid"/>
                      <a:round/>
                      <a:headEnd len="sm" w="sm" type="none"/>
                      <a:tailEnd len="sm" w="sm" type="none"/>
                    </a:lnB>
                    <a:solidFill>
                      <a:srgbClr val="FFEEE1"/>
                    </a:solidFill>
                  </a:tcPr>
                </a:tc>
                <a:tc>
                  <a:txBody>
                    <a:bodyPr/>
                    <a:lstStyle/>
                    <a:p>
                      <a:pPr indent="0" lvl="0" marL="27432" marR="0" rtl="0" algn="l">
                        <a:lnSpc>
                          <a:spcPct val="100000"/>
                        </a:lnSpc>
                        <a:spcBef>
                          <a:spcPts val="0"/>
                        </a:spcBef>
                        <a:spcAft>
                          <a:spcPts val="0"/>
                        </a:spcAft>
                        <a:buClr>
                          <a:srgbClr val="000000"/>
                        </a:buClr>
                        <a:buSzPts val="900"/>
                        <a:buFont typeface="Arial"/>
                        <a:buNone/>
                      </a:pPr>
                      <a:r>
                        <a:t/>
                      </a:r>
                      <a:endParaRPr b="1"/>
                    </a:p>
                    <a:p>
                      <a:pPr indent="0" lvl="0" marL="27432" marR="0" rtl="0" algn="l">
                        <a:lnSpc>
                          <a:spcPct val="100000"/>
                        </a:lnSpc>
                        <a:spcBef>
                          <a:spcPts val="0"/>
                        </a:spcBef>
                        <a:spcAft>
                          <a:spcPts val="0"/>
                        </a:spcAft>
                        <a:buClr>
                          <a:srgbClr val="000000"/>
                        </a:buClr>
                        <a:buSzPts val="900"/>
                        <a:buFont typeface="Arial"/>
                        <a:buNone/>
                      </a:pPr>
                      <a:r>
                        <a:rPr b="1" lang="en" sz="1800" u="none" cap="none" strike="noStrike"/>
                        <a:t>Serotonin Syndrome</a:t>
                      </a:r>
                      <a:endParaRPr b="1" sz="1800" u="none" cap="none" strike="noStrike"/>
                    </a:p>
                    <a:p>
                      <a:pPr indent="0" lvl="0" marL="0" marR="0" rtl="0" algn="l">
                        <a:lnSpc>
                          <a:spcPct val="100000"/>
                        </a:lnSpc>
                        <a:spcBef>
                          <a:spcPts val="0"/>
                        </a:spcBef>
                        <a:spcAft>
                          <a:spcPts val="0"/>
                        </a:spcAft>
                        <a:buClr>
                          <a:srgbClr val="000000"/>
                        </a:buClr>
                        <a:buSzPts val="900"/>
                        <a:buFont typeface="Arial"/>
                        <a:buNone/>
                      </a:pPr>
                      <a:r>
                        <a:t/>
                      </a:r>
                      <a:endParaRPr b="1"/>
                    </a:p>
                  </a:txBody>
                  <a:tcPr marT="45725" marB="45725" marR="45725" marL="45725">
                    <a:lnB cap="flat" cmpd="sng" w="9525">
                      <a:solidFill>
                        <a:srgbClr val="999999"/>
                      </a:solidFill>
                      <a:prstDash val="solid"/>
                      <a:round/>
                      <a:headEnd len="sm" w="sm" type="none"/>
                      <a:tailEnd len="sm" w="sm" type="none"/>
                    </a:lnB>
                    <a:solidFill>
                      <a:srgbClr val="FFEEE1"/>
                    </a:solidFill>
                  </a:tcPr>
                </a:tc>
              </a:tr>
              <a:tr h="983275">
                <a:tc>
                  <a:txBody>
                    <a:bodyPr/>
                    <a:lstStyle/>
                    <a:p>
                      <a:pPr indent="0" lvl="0" marL="27432" marR="0" rtl="0" algn="l">
                        <a:lnSpc>
                          <a:spcPct val="100000"/>
                        </a:lnSpc>
                        <a:spcBef>
                          <a:spcPts val="0"/>
                        </a:spcBef>
                        <a:spcAft>
                          <a:spcPts val="0"/>
                        </a:spcAft>
                        <a:buClr>
                          <a:srgbClr val="000000"/>
                        </a:buClr>
                        <a:buSzPts val="800"/>
                        <a:buFont typeface="Arial"/>
                        <a:buNone/>
                      </a:pPr>
                      <a:r>
                        <a:rPr lang="en" sz="1700" u="none" cap="none" strike="noStrike"/>
                        <a:t>Nature of syndrome</a:t>
                      </a:r>
                      <a:endParaRPr sz="17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27432" marR="0" rtl="0" algn="l">
                        <a:lnSpc>
                          <a:spcPct val="100000"/>
                        </a:lnSpc>
                        <a:spcBef>
                          <a:spcPts val="0"/>
                        </a:spcBef>
                        <a:spcAft>
                          <a:spcPts val="0"/>
                        </a:spcAft>
                        <a:buClr>
                          <a:srgbClr val="000000"/>
                        </a:buClr>
                        <a:buSzPts val="800"/>
                        <a:buFont typeface="Arial"/>
                        <a:buNone/>
                      </a:pPr>
                      <a:r>
                        <a:rPr lang="en" sz="1700" u="none" cap="none" strike="noStrike"/>
                        <a:t>Can be referred to as serotonin toxicity because it is a true </a:t>
                      </a:r>
                      <a:r>
                        <a:rPr lang="en" sz="1700" u="sng" cap="none" strike="noStrike"/>
                        <a:t>toxidrome</a:t>
                      </a:r>
                      <a:r>
                        <a:rPr lang="en" sz="1700" u="none" cap="none" strike="noStrike"/>
                        <a:t>, caused by excess serotonin in a concentration-dependent way</a:t>
                      </a:r>
                      <a:endParaRPr sz="17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r h="983275">
                <a:tc>
                  <a:txBody>
                    <a:bodyPr/>
                    <a:lstStyle/>
                    <a:p>
                      <a:pPr indent="0" lvl="0" marL="27432" marR="0" rtl="0" algn="l">
                        <a:lnSpc>
                          <a:spcPct val="100000"/>
                        </a:lnSpc>
                        <a:spcBef>
                          <a:spcPts val="0"/>
                        </a:spcBef>
                        <a:spcAft>
                          <a:spcPts val="0"/>
                        </a:spcAft>
                        <a:buClr>
                          <a:srgbClr val="000000"/>
                        </a:buClr>
                        <a:buSzPts val="800"/>
                        <a:buFont typeface="Arial"/>
                        <a:buNone/>
                      </a:pPr>
                      <a:r>
                        <a:rPr lang="en" sz="1700" u="none" cap="none" strike="noStrike"/>
                        <a:t>Typical evolution</a:t>
                      </a:r>
                      <a:endParaRPr sz="17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27432" marR="0" rtl="0" algn="l">
                        <a:lnSpc>
                          <a:spcPct val="100000"/>
                        </a:lnSpc>
                        <a:spcBef>
                          <a:spcPts val="0"/>
                        </a:spcBef>
                        <a:spcAft>
                          <a:spcPts val="0"/>
                        </a:spcAft>
                        <a:buClr>
                          <a:srgbClr val="000000"/>
                        </a:buClr>
                        <a:buSzPts val="800"/>
                        <a:buFont typeface="Arial"/>
                        <a:buNone/>
                      </a:pPr>
                      <a:r>
                        <a:rPr lang="en" sz="1700" u="none" cap="none" strike="noStrike"/>
                        <a:t>Rapid onset;</a:t>
                      </a:r>
                      <a:endParaRPr sz="1700" u="none" cap="none" strike="noStrike"/>
                    </a:p>
                    <a:p>
                      <a:pPr indent="0" lvl="0" marL="27432" marR="0" rtl="0" algn="l">
                        <a:lnSpc>
                          <a:spcPct val="100000"/>
                        </a:lnSpc>
                        <a:spcBef>
                          <a:spcPts val="0"/>
                        </a:spcBef>
                        <a:spcAft>
                          <a:spcPts val="0"/>
                        </a:spcAft>
                        <a:buClr>
                          <a:srgbClr val="000000"/>
                        </a:buClr>
                        <a:buSzPts val="800"/>
                        <a:buFont typeface="Arial"/>
                        <a:buNone/>
                      </a:pPr>
                      <a:r>
                        <a:rPr lang="en" sz="1700" u="none" cap="none" strike="noStrike"/>
                        <a:t>May have prodrome of nausea and diarrhea; </a:t>
                      </a:r>
                      <a:endParaRPr sz="1700" u="none" cap="none" strike="noStrike"/>
                    </a:p>
                    <a:p>
                      <a:pPr indent="0" lvl="0" marL="27432" marR="0" rtl="0" algn="l">
                        <a:lnSpc>
                          <a:spcPct val="100000"/>
                        </a:lnSpc>
                        <a:spcBef>
                          <a:spcPts val="0"/>
                        </a:spcBef>
                        <a:spcAft>
                          <a:spcPts val="0"/>
                        </a:spcAft>
                        <a:buClr>
                          <a:srgbClr val="000000"/>
                        </a:buClr>
                        <a:buSzPts val="800"/>
                        <a:buFont typeface="Arial"/>
                        <a:buNone/>
                      </a:pPr>
                      <a:r>
                        <a:rPr lang="en" sz="1700" u="none" cap="none" strike="noStrike"/>
                        <a:t>Serotonin toxicity may be mild to severe.</a:t>
                      </a:r>
                      <a:endParaRPr sz="17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r h="983275">
                <a:tc>
                  <a:txBody>
                    <a:bodyPr/>
                    <a:lstStyle/>
                    <a:p>
                      <a:pPr indent="0" lvl="0" marL="27432" marR="0" rtl="0" algn="l">
                        <a:lnSpc>
                          <a:spcPct val="100000"/>
                        </a:lnSpc>
                        <a:spcBef>
                          <a:spcPts val="0"/>
                        </a:spcBef>
                        <a:spcAft>
                          <a:spcPts val="0"/>
                        </a:spcAft>
                        <a:buClr>
                          <a:srgbClr val="000000"/>
                        </a:buClr>
                        <a:buSzPts val="800"/>
                        <a:buFont typeface="Arial"/>
                        <a:buNone/>
                      </a:pPr>
                      <a:r>
                        <a:rPr lang="en" sz="1700" u="none" cap="none" strike="noStrike"/>
                        <a:t>Mortality </a:t>
                      </a:r>
                      <a:endParaRPr sz="17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27432" marR="0" rtl="0" algn="l">
                        <a:lnSpc>
                          <a:spcPct val="100000"/>
                        </a:lnSpc>
                        <a:spcBef>
                          <a:spcPts val="0"/>
                        </a:spcBef>
                        <a:spcAft>
                          <a:spcPts val="0"/>
                        </a:spcAft>
                        <a:buClr>
                          <a:srgbClr val="000000"/>
                        </a:buClr>
                        <a:buSzPts val="800"/>
                        <a:buFont typeface="Arial"/>
                        <a:buNone/>
                      </a:pPr>
                      <a:r>
                        <a:rPr lang="en" sz="1700"/>
                        <a:t>   </a:t>
                      </a:r>
                      <a:r>
                        <a:rPr lang="en" sz="1700" u="none" cap="none" strike="noStrike"/>
                        <a:t>1% mortality if treated; </a:t>
                      </a:r>
                      <a:endParaRPr sz="1700" u="none" cap="none" strike="noStrike"/>
                    </a:p>
                    <a:p>
                      <a:pPr indent="0" lvl="0" marL="27432" marR="0" rtl="0" algn="l">
                        <a:lnSpc>
                          <a:spcPct val="100000"/>
                        </a:lnSpc>
                        <a:spcBef>
                          <a:spcPts val="0"/>
                        </a:spcBef>
                        <a:spcAft>
                          <a:spcPts val="0"/>
                        </a:spcAft>
                        <a:buClr>
                          <a:srgbClr val="000000"/>
                        </a:buClr>
                        <a:buSzPts val="800"/>
                        <a:buFont typeface="Arial"/>
                        <a:buNone/>
                      </a:pPr>
                      <a:r>
                        <a:t/>
                      </a:r>
                      <a:endParaRPr sz="1700"/>
                    </a:p>
                    <a:p>
                      <a:pPr indent="0" lvl="0" marL="27432" marR="0" rtl="0" algn="l">
                        <a:lnSpc>
                          <a:spcPct val="100000"/>
                        </a:lnSpc>
                        <a:spcBef>
                          <a:spcPts val="0"/>
                        </a:spcBef>
                        <a:spcAft>
                          <a:spcPts val="0"/>
                        </a:spcAft>
                        <a:buClr>
                          <a:srgbClr val="000000"/>
                        </a:buClr>
                        <a:buSzPts val="800"/>
                        <a:buFont typeface="Arial"/>
                        <a:buNone/>
                      </a:pPr>
                      <a:r>
                        <a:rPr lang="en" sz="1700" u="none" cap="none" strike="noStrike"/>
                        <a:t>When fatal, it is usually due to extreme fever, leading to the same complications as seen with NMS.</a:t>
                      </a:r>
                      <a:endParaRPr sz="17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r h="540000">
                <a:tc>
                  <a:txBody>
                    <a:bodyPr/>
                    <a:lstStyle/>
                    <a:p>
                      <a:pPr indent="0" lvl="0" marL="27432" marR="0" rtl="0" algn="l">
                        <a:lnSpc>
                          <a:spcPct val="100000"/>
                        </a:lnSpc>
                        <a:spcBef>
                          <a:spcPts val="0"/>
                        </a:spcBef>
                        <a:spcAft>
                          <a:spcPts val="0"/>
                        </a:spcAft>
                        <a:buClr>
                          <a:srgbClr val="000000"/>
                        </a:buClr>
                        <a:buSzPts val="800"/>
                        <a:buFont typeface="Arial"/>
                        <a:buNone/>
                      </a:pPr>
                      <a:r>
                        <a:rPr lang="en" sz="1700" u="none" cap="none" strike="noStrike"/>
                        <a:t>Resolution</a:t>
                      </a:r>
                      <a:endParaRPr sz="17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27432" marR="0" rtl="0" algn="l">
                        <a:lnSpc>
                          <a:spcPct val="100000"/>
                        </a:lnSpc>
                        <a:spcBef>
                          <a:spcPts val="0"/>
                        </a:spcBef>
                        <a:spcAft>
                          <a:spcPts val="0"/>
                        </a:spcAft>
                        <a:buClr>
                          <a:srgbClr val="000000"/>
                        </a:buClr>
                        <a:buSzPts val="800"/>
                        <a:buFont typeface="Arial"/>
                        <a:buNone/>
                      </a:pPr>
                      <a:r>
                        <a:rPr lang="en" sz="1700" u="none" cap="none" strike="noStrike"/>
                        <a:t>70% of cases completely resolve within 24 hours.</a:t>
                      </a:r>
                      <a:endParaRPr sz="1700" u="none" cap="none" strike="noStrike"/>
                    </a:p>
                    <a:p>
                      <a:pPr indent="0" lvl="0" marL="27432" marR="0" rtl="0" algn="l">
                        <a:lnSpc>
                          <a:spcPct val="100000"/>
                        </a:lnSpc>
                        <a:spcBef>
                          <a:spcPts val="0"/>
                        </a:spcBef>
                        <a:spcAft>
                          <a:spcPts val="0"/>
                        </a:spcAft>
                        <a:buClr>
                          <a:srgbClr val="000000"/>
                        </a:buClr>
                        <a:buSzPts val="800"/>
                        <a:buFont typeface="Arial"/>
                        <a:buNone/>
                      </a:pPr>
                      <a:r>
                        <a:t/>
                      </a:r>
                      <a:endParaRPr sz="1700"/>
                    </a:p>
                    <a:p>
                      <a:pPr indent="0" lvl="0" marL="27432" marR="0" rtl="0" algn="l">
                        <a:lnSpc>
                          <a:spcPct val="100000"/>
                        </a:lnSpc>
                        <a:spcBef>
                          <a:spcPts val="0"/>
                        </a:spcBef>
                        <a:spcAft>
                          <a:spcPts val="0"/>
                        </a:spcAft>
                        <a:buClr>
                          <a:srgbClr val="000000"/>
                        </a:buClr>
                        <a:buSzPts val="800"/>
                        <a:buFont typeface="Arial"/>
                        <a:buNone/>
                      </a:pPr>
                      <a:r>
                        <a:rPr lang="en" sz="1700"/>
                        <a:t>So 30% don’t fully resolve within 24 hr (delirium)</a:t>
                      </a:r>
                      <a:endParaRPr sz="1700"/>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bl>
          </a:graphicData>
        </a:graphic>
      </p:graphicFrame>
      <p:grpSp>
        <p:nvGrpSpPr>
          <p:cNvPr id="3024" name="Google Shape;3024;p237"/>
          <p:cNvGrpSpPr/>
          <p:nvPr/>
        </p:nvGrpSpPr>
        <p:grpSpPr>
          <a:xfrm>
            <a:off x="3092040" y="3978143"/>
            <a:ext cx="422893" cy="426"/>
            <a:chOff x="3073039" y="7686084"/>
            <a:chExt cx="422893" cy="426"/>
          </a:xfrm>
        </p:grpSpPr>
        <p:cxnSp>
          <p:nvCxnSpPr>
            <p:cNvPr id="3025" name="Google Shape;3025;p237"/>
            <p:cNvCxnSpPr/>
            <p:nvPr/>
          </p:nvCxnSpPr>
          <p:spPr>
            <a:xfrm>
              <a:off x="3073039" y="7686084"/>
              <a:ext cx="93900" cy="0"/>
            </a:xfrm>
            <a:prstGeom prst="straightConnector1">
              <a:avLst/>
            </a:prstGeom>
            <a:noFill/>
            <a:ln cap="flat" cmpd="sng" w="9525">
              <a:solidFill>
                <a:srgbClr val="FFFFFF"/>
              </a:solidFill>
              <a:prstDash val="solid"/>
              <a:round/>
              <a:headEnd len="sm" w="sm" type="none"/>
              <a:tailEnd len="sm" w="sm" type="none"/>
            </a:ln>
          </p:spPr>
        </p:cxnSp>
        <p:cxnSp>
          <p:nvCxnSpPr>
            <p:cNvPr id="3026" name="Google Shape;3026;p237"/>
            <p:cNvCxnSpPr/>
            <p:nvPr/>
          </p:nvCxnSpPr>
          <p:spPr>
            <a:xfrm>
              <a:off x="3402032" y="7686510"/>
              <a:ext cx="93900" cy="0"/>
            </a:xfrm>
            <a:prstGeom prst="straightConnector1">
              <a:avLst/>
            </a:prstGeom>
            <a:noFill/>
            <a:ln cap="flat" cmpd="sng" w="9525">
              <a:solidFill>
                <a:srgbClr val="FFFFFF"/>
              </a:solidFill>
              <a:prstDash val="solid"/>
              <a:round/>
              <a:headEnd len="sm" w="sm" type="none"/>
              <a:tailEnd len="sm" w="sm" type="none"/>
            </a:ln>
          </p:spPr>
        </p:cxnSp>
      </p:grpSp>
      <p:grpSp>
        <p:nvGrpSpPr>
          <p:cNvPr id="3027" name="Google Shape;3027;p237"/>
          <p:cNvGrpSpPr/>
          <p:nvPr/>
        </p:nvGrpSpPr>
        <p:grpSpPr>
          <a:xfrm>
            <a:off x="1419986" y="235475"/>
            <a:ext cx="1057614" cy="595850"/>
            <a:chOff x="2844586" y="-1700"/>
            <a:chExt cx="1057614" cy="595850"/>
          </a:xfrm>
        </p:grpSpPr>
        <p:pic>
          <p:nvPicPr>
            <p:cNvPr descr="clipped result image" id="3028" name="Google Shape;3028;p237"/>
            <p:cNvPicPr preferRelativeResize="0"/>
            <p:nvPr/>
          </p:nvPicPr>
          <p:blipFill rotWithShape="1">
            <a:blip r:embed="rId3">
              <a:alphaModFix/>
            </a:blip>
            <a:srcRect b="-7" l="0" r="0" t="23308"/>
            <a:stretch/>
          </p:blipFill>
          <p:spPr>
            <a:xfrm rot="-6543559">
              <a:off x="3597382" y="89601"/>
              <a:ext cx="257132" cy="284114"/>
            </a:xfrm>
            <a:prstGeom prst="rect">
              <a:avLst/>
            </a:prstGeom>
            <a:noFill/>
            <a:ln>
              <a:noFill/>
            </a:ln>
          </p:spPr>
        </p:pic>
        <p:pic>
          <p:nvPicPr>
            <p:cNvPr id="3029" name="Google Shape;3029;p237"/>
            <p:cNvPicPr preferRelativeResize="0"/>
            <p:nvPr/>
          </p:nvPicPr>
          <p:blipFill rotWithShape="1">
            <a:blip r:embed="rId4">
              <a:alphaModFix/>
            </a:blip>
            <a:srcRect b="0" l="0" r="0" t="0"/>
            <a:stretch/>
          </p:blipFill>
          <p:spPr>
            <a:xfrm>
              <a:off x="2844586" y="-1700"/>
              <a:ext cx="734398" cy="595850"/>
            </a:xfrm>
            <a:prstGeom prst="rect">
              <a:avLst/>
            </a:prstGeom>
            <a:noFill/>
            <a:ln>
              <a:noFill/>
            </a:ln>
          </p:spPr>
        </p:pic>
      </p:grpSp>
      <p:sp>
        <p:nvSpPr>
          <p:cNvPr id="3030" name="Google Shape;3030;p237"/>
          <p:cNvSpPr txBox="1"/>
          <p:nvPr/>
        </p:nvSpPr>
        <p:spPr>
          <a:xfrm>
            <a:off x="8376700" y="22775"/>
            <a:ext cx="778200" cy="21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lang="en"/>
              <a:t>3 of 7</a:t>
            </a:r>
            <a:endParaRPr i="0" u="none" cap="none" strike="noStrike">
              <a:solidFill>
                <a:srgbClr val="000000"/>
              </a:solidFill>
            </a:endParaRPr>
          </a:p>
        </p:txBody>
      </p:sp>
    </p:spTree>
  </p:cSld>
  <p:clrMapOvr>
    <a:masterClrMapping/>
  </p:clrMapOvr>
</p:sld>
</file>

<file path=ppt/slides/slide2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4" name="Shape 3034"/>
        <p:cNvGrpSpPr/>
        <p:nvPr/>
      </p:nvGrpSpPr>
      <p:grpSpPr>
        <a:xfrm>
          <a:off x="0" y="0"/>
          <a:ext cx="0" cy="0"/>
          <a:chOff x="0" y="0"/>
          <a:chExt cx="0" cy="0"/>
        </a:xfrm>
      </p:grpSpPr>
      <p:graphicFrame>
        <p:nvGraphicFramePr>
          <p:cNvPr id="3035" name="Google Shape;3035;p238"/>
          <p:cNvGraphicFramePr/>
          <p:nvPr/>
        </p:nvGraphicFramePr>
        <p:xfrm>
          <a:off x="1040538" y="244463"/>
          <a:ext cx="3000000" cy="3000000"/>
        </p:xfrm>
        <a:graphic>
          <a:graphicData uri="http://schemas.openxmlformats.org/drawingml/2006/table">
            <a:tbl>
              <a:tblPr>
                <a:noFill/>
                <a:tableStyleId>{9CA66A64-FEFE-46EB-AED5-2A8D51E14325}</a:tableStyleId>
              </a:tblPr>
              <a:tblGrid>
                <a:gridCol w="1377525"/>
                <a:gridCol w="5804775"/>
              </a:tblGrid>
              <a:tr h="213625">
                <a:tc>
                  <a:txBody>
                    <a:bodyPr/>
                    <a:lstStyle/>
                    <a:p>
                      <a:pPr indent="0" lvl="0" marL="27432" marR="0" rtl="0" algn="l">
                        <a:lnSpc>
                          <a:spcPct val="100000"/>
                        </a:lnSpc>
                        <a:spcBef>
                          <a:spcPts val="0"/>
                        </a:spcBef>
                        <a:spcAft>
                          <a:spcPts val="0"/>
                        </a:spcAft>
                        <a:buClr>
                          <a:srgbClr val="000000"/>
                        </a:buClr>
                        <a:buSzPts val="800"/>
                        <a:buFont typeface="Arial"/>
                        <a:buNone/>
                      </a:pPr>
                      <a:r>
                        <a:t/>
                      </a:r>
                      <a:endParaRPr b="1" u="none" cap="none" strike="noStrike"/>
                    </a:p>
                  </a:txBody>
                  <a:tcPr marT="45725" marB="45725" marR="45725" marL="45725">
                    <a:lnB cap="flat" cmpd="sng" w="9525">
                      <a:solidFill>
                        <a:srgbClr val="999999"/>
                      </a:solidFill>
                      <a:prstDash val="solid"/>
                      <a:round/>
                      <a:headEnd len="sm" w="sm" type="none"/>
                      <a:tailEnd len="sm" w="sm" type="none"/>
                    </a:lnB>
                    <a:solidFill>
                      <a:srgbClr val="FFEEE1"/>
                    </a:solidFill>
                  </a:tcPr>
                </a:tc>
                <a:tc>
                  <a:txBody>
                    <a:bodyPr/>
                    <a:lstStyle/>
                    <a:p>
                      <a:pPr indent="0" lvl="0" marL="27432" marR="0" rtl="0" algn="l">
                        <a:lnSpc>
                          <a:spcPct val="100000"/>
                        </a:lnSpc>
                        <a:spcBef>
                          <a:spcPts val="0"/>
                        </a:spcBef>
                        <a:spcAft>
                          <a:spcPts val="0"/>
                        </a:spcAft>
                        <a:buClr>
                          <a:srgbClr val="000000"/>
                        </a:buClr>
                        <a:buSzPts val="900"/>
                        <a:buFont typeface="Arial"/>
                        <a:buNone/>
                      </a:pPr>
                      <a:r>
                        <a:t/>
                      </a:r>
                      <a:endParaRPr b="1"/>
                    </a:p>
                    <a:p>
                      <a:pPr indent="0" lvl="0" marL="27432" marR="0" rtl="0" algn="l">
                        <a:lnSpc>
                          <a:spcPct val="100000"/>
                        </a:lnSpc>
                        <a:spcBef>
                          <a:spcPts val="0"/>
                        </a:spcBef>
                        <a:spcAft>
                          <a:spcPts val="0"/>
                        </a:spcAft>
                        <a:buClr>
                          <a:srgbClr val="000000"/>
                        </a:buClr>
                        <a:buSzPts val="900"/>
                        <a:buFont typeface="Arial"/>
                        <a:buNone/>
                      </a:pPr>
                      <a:r>
                        <a:rPr b="1" lang="en" sz="1800" u="none" cap="none" strike="noStrike"/>
                        <a:t>Serotonin Syndrome</a:t>
                      </a:r>
                      <a:endParaRPr b="1" sz="1800" u="none" cap="none" strike="noStrike"/>
                    </a:p>
                    <a:p>
                      <a:pPr indent="0" lvl="0" marL="0" marR="0" rtl="0" algn="l">
                        <a:lnSpc>
                          <a:spcPct val="100000"/>
                        </a:lnSpc>
                        <a:spcBef>
                          <a:spcPts val="0"/>
                        </a:spcBef>
                        <a:spcAft>
                          <a:spcPts val="0"/>
                        </a:spcAft>
                        <a:buClr>
                          <a:srgbClr val="000000"/>
                        </a:buClr>
                        <a:buSzPts val="900"/>
                        <a:buFont typeface="Arial"/>
                        <a:buNone/>
                      </a:pPr>
                      <a:r>
                        <a:t/>
                      </a:r>
                      <a:endParaRPr b="1"/>
                    </a:p>
                  </a:txBody>
                  <a:tcPr marT="45725" marB="45725" marR="45725" marL="45725">
                    <a:lnB cap="flat" cmpd="sng" w="9525">
                      <a:solidFill>
                        <a:srgbClr val="999999"/>
                      </a:solidFill>
                      <a:prstDash val="solid"/>
                      <a:round/>
                      <a:headEnd len="sm" w="sm" type="none"/>
                      <a:tailEnd len="sm" w="sm" type="none"/>
                    </a:lnB>
                    <a:solidFill>
                      <a:srgbClr val="FFEEE1"/>
                    </a:solidFill>
                  </a:tcPr>
                </a:tc>
              </a:tr>
              <a:tr h="544750">
                <a:tc>
                  <a:txBody>
                    <a:bodyPr/>
                    <a:lstStyle/>
                    <a:p>
                      <a:pPr indent="0" lvl="0" marL="27432" marR="0" rtl="0" algn="l">
                        <a:lnSpc>
                          <a:spcPct val="100000"/>
                        </a:lnSpc>
                        <a:spcBef>
                          <a:spcPts val="0"/>
                        </a:spcBef>
                        <a:spcAft>
                          <a:spcPts val="0"/>
                        </a:spcAft>
                        <a:buClr>
                          <a:srgbClr val="000000"/>
                        </a:buClr>
                        <a:buSzPts val="800"/>
                        <a:buFont typeface="Arial"/>
                        <a:buNone/>
                      </a:pPr>
                      <a:r>
                        <a:rPr lang="en" u="none" cap="none" strike="noStrike"/>
                        <a:t>Most likely culprits</a:t>
                      </a:r>
                      <a:endParaRPr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27432" marR="0" rtl="0" algn="l">
                        <a:lnSpc>
                          <a:spcPct val="100000"/>
                        </a:lnSpc>
                        <a:spcBef>
                          <a:spcPts val="0"/>
                        </a:spcBef>
                        <a:spcAft>
                          <a:spcPts val="0"/>
                        </a:spcAft>
                        <a:buClr>
                          <a:srgbClr val="000000"/>
                        </a:buClr>
                        <a:buSzPts val="800"/>
                        <a:buFont typeface="Arial"/>
                        <a:buNone/>
                      </a:pPr>
                      <a:r>
                        <a:rPr lang="en" u="none" cap="none" strike="noStrike"/>
                        <a:t>15% of SSRI overdoses lead to 5-HT toxicity;</a:t>
                      </a:r>
                      <a:endParaRPr u="none" cap="none" strike="noStrike"/>
                    </a:p>
                    <a:p>
                      <a:pPr indent="0" lvl="0" marL="27432" marR="0" rtl="0" algn="l">
                        <a:lnSpc>
                          <a:spcPct val="100000"/>
                        </a:lnSpc>
                        <a:spcBef>
                          <a:spcPts val="0"/>
                        </a:spcBef>
                        <a:spcAft>
                          <a:spcPts val="0"/>
                        </a:spcAft>
                        <a:buClr>
                          <a:srgbClr val="000000"/>
                        </a:buClr>
                        <a:buSzPts val="800"/>
                        <a:buFont typeface="Arial"/>
                        <a:buNone/>
                      </a:pPr>
                      <a:r>
                        <a:rPr lang="en" u="none" cap="none" strike="noStrike"/>
                        <a:t>50% incidence when overdosing on combo SSRI + MAOI</a:t>
                      </a:r>
                      <a:endParaRPr u="none" cap="none" strike="noStrike"/>
                    </a:p>
                    <a:p>
                      <a:pPr indent="0" lvl="0" marL="27432" marR="0" rtl="0" algn="l">
                        <a:lnSpc>
                          <a:spcPct val="100000"/>
                        </a:lnSpc>
                        <a:spcBef>
                          <a:spcPts val="0"/>
                        </a:spcBef>
                        <a:spcAft>
                          <a:spcPts val="0"/>
                        </a:spcAft>
                        <a:buClr>
                          <a:srgbClr val="000000"/>
                        </a:buClr>
                        <a:buSzPts val="800"/>
                        <a:buFont typeface="Arial"/>
                        <a:buNone/>
                      </a:pPr>
                      <a:r>
                        <a:t/>
                      </a:r>
                      <a:endParaRPr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bl>
          </a:graphicData>
        </a:graphic>
      </p:graphicFrame>
      <p:grpSp>
        <p:nvGrpSpPr>
          <p:cNvPr id="3036" name="Google Shape;3036;p238"/>
          <p:cNvGrpSpPr/>
          <p:nvPr/>
        </p:nvGrpSpPr>
        <p:grpSpPr>
          <a:xfrm>
            <a:off x="1164886" y="378788"/>
            <a:ext cx="1057614" cy="595850"/>
            <a:chOff x="2920786" y="-1700"/>
            <a:chExt cx="1057614" cy="595850"/>
          </a:xfrm>
        </p:grpSpPr>
        <p:pic>
          <p:nvPicPr>
            <p:cNvPr descr="clipped result image" id="3037" name="Google Shape;3037;p238"/>
            <p:cNvPicPr preferRelativeResize="0"/>
            <p:nvPr/>
          </p:nvPicPr>
          <p:blipFill rotWithShape="1">
            <a:blip r:embed="rId3">
              <a:alphaModFix/>
            </a:blip>
            <a:srcRect b="-7" l="0" r="0" t="23308"/>
            <a:stretch/>
          </p:blipFill>
          <p:spPr>
            <a:xfrm rot="-6543559">
              <a:off x="3673582" y="89601"/>
              <a:ext cx="257132" cy="284114"/>
            </a:xfrm>
            <a:prstGeom prst="rect">
              <a:avLst/>
            </a:prstGeom>
            <a:noFill/>
            <a:ln>
              <a:noFill/>
            </a:ln>
          </p:spPr>
        </p:pic>
        <p:pic>
          <p:nvPicPr>
            <p:cNvPr id="3038" name="Google Shape;3038;p238"/>
            <p:cNvPicPr preferRelativeResize="0"/>
            <p:nvPr/>
          </p:nvPicPr>
          <p:blipFill rotWithShape="1">
            <a:blip r:embed="rId4">
              <a:alphaModFix/>
            </a:blip>
            <a:srcRect b="0" l="0" r="0" t="0"/>
            <a:stretch/>
          </p:blipFill>
          <p:spPr>
            <a:xfrm>
              <a:off x="2920786" y="-1700"/>
              <a:ext cx="734398" cy="595850"/>
            </a:xfrm>
            <a:prstGeom prst="rect">
              <a:avLst/>
            </a:prstGeom>
            <a:noFill/>
            <a:ln>
              <a:noFill/>
            </a:ln>
          </p:spPr>
        </p:pic>
      </p:grpSp>
      <p:sp>
        <p:nvSpPr>
          <p:cNvPr id="3039" name="Google Shape;3039;p238"/>
          <p:cNvSpPr txBox="1"/>
          <p:nvPr/>
        </p:nvSpPr>
        <p:spPr>
          <a:xfrm>
            <a:off x="8376700" y="-28637"/>
            <a:ext cx="778200" cy="21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lang="en"/>
              <a:t>4 of 7</a:t>
            </a:r>
            <a:endParaRPr i="0" u="none" cap="none" strike="noStrike">
              <a:solidFill>
                <a:srgbClr val="000000"/>
              </a:solidFill>
            </a:endParaRPr>
          </a:p>
        </p:txBody>
      </p:sp>
      <p:graphicFrame>
        <p:nvGraphicFramePr>
          <p:cNvPr id="3040" name="Google Shape;3040;p238"/>
          <p:cNvGraphicFramePr/>
          <p:nvPr/>
        </p:nvGraphicFramePr>
        <p:xfrm>
          <a:off x="1040556" y="1797711"/>
          <a:ext cx="3000000" cy="3000000"/>
        </p:xfrm>
        <a:graphic>
          <a:graphicData uri="http://schemas.openxmlformats.org/drawingml/2006/table">
            <a:tbl>
              <a:tblPr>
                <a:noFill/>
                <a:tableStyleId>{9CA66A64-FEFE-46EB-AED5-2A8D51E14325}</a:tableStyleId>
              </a:tblPr>
              <a:tblGrid>
                <a:gridCol w="1377525"/>
                <a:gridCol w="2647100"/>
                <a:gridCol w="3157675"/>
              </a:tblGrid>
              <a:tr h="266700">
                <a:tc>
                  <a:txBody>
                    <a:bodyPr/>
                    <a:lstStyle/>
                    <a:p>
                      <a:pPr indent="0" lvl="0" marL="27432" marR="0" rtl="0" algn="l">
                        <a:lnSpc>
                          <a:spcPct val="100000"/>
                        </a:lnSpc>
                        <a:spcBef>
                          <a:spcPts val="0"/>
                        </a:spcBef>
                        <a:spcAft>
                          <a:spcPts val="0"/>
                        </a:spcAft>
                        <a:buClr>
                          <a:srgbClr val="000000"/>
                        </a:buClr>
                        <a:buSzPts val="800"/>
                        <a:buFont typeface="Arial"/>
                        <a:buNone/>
                      </a:pPr>
                      <a:r>
                        <a:rPr lang="en" u="none" cap="none" strike="noStrike"/>
                        <a:t>Non-</a:t>
                      </a:r>
                      <a:endParaRPr u="none" cap="none" strike="noStrike"/>
                    </a:p>
                    <a:p>
                      <a:pPr indent="0" lvl="0" marL="27432" marR="0" rtl="0" algn="l">
                        <a:lnSpc>
                          <a:spcPct val="100000"/>
                        </a:lnSpc>
                        <a:spcBef>
                          <a:spcPts val="0"/>
                        </a:spcBef>
                        <a:spcAft>
                          <a:spcPts val="0"/>
                        </a:spcAft>
                        <a:buClr>
                          <a:srgbClr val="000000"/>
                        </a:buClr>
                        <a:buSzPts val="800"/>
                        <a:buFont typeface="Arial"/>
                        <a:buNone/>
                      </a:pPr>
                      <a:r>
                        <a:rPr lang="en"/>
                        <a:t>a</a:t>
                      </a:r>
                      <a:r>
                        <a:rPr lang="en" u="none" cap="none" strike="noStrike"/>
                        <a:t>ntidepressan</a:t>
                      </a:r>
                      <a:r>
                        <a:rPr lang="en"/>
                        <a:t>t</a:t>
                      </a:r>
                      <a:endParaRPr/>
                    </a:p>
                    <a:p>
                      <a:pPr indent="0" lvl="0" marL="27432" marR="0" rtl="0" algn="l">
                        <a:lnSpc>
                          <a:spcPct val="100000"/>
                        </a:lnSpc>
                        <a:spcBef>
                          <a:spcPts val="0"/>
                        </a:spcBef>
                        <a:spcAft>
                          <a:spcPts val="0"/>
                        </a:spcAft>
                        <a:buClr>
                          <a:srgbClr val="000000"/>
                        </a:buClr>
                        <a:buSzPts val="800"/>
                        <a:buFont typeface="Arial"/>
                        <a:buNone/>
                      </a:pPr>
                      <a:r>
                        <a:rPr lang="en" u="none" cap="none" strike="noStrike"/>
                        <a:t>culprits</a:t>
                      </a:r>
                      <a:endParaRPr u="none" cap="none" strike="noStrike"/>
                    </a:p>
                  </a:txBody>
                  <a:tcPr marT="45725" marB="45725" marR="45725" marL="45725"/>
                </a:tc>
                <a:tc>
                  <a:txBody>
                    <a:bodyPr/>
                    <a:lstStyle/>
                    <a:p>
                      <a:pPr indent="0" lvl="0" marL="27432" marR="0" rtl="0" algn="l">
                        <a:lnSpc>
                          <a:spcPct val="115000"/>
                        </a:lnSpc>
                        <a:spcBef>
                          <a:spcPts val="0"/>
                        </a:spcBef>
                        <a:spcAft>
                          <a:spcPts val="0"/>
                        </a:spcAft>
                        <a:buClr>
                          <a:srgbClr val="000000"/>
                        </a:buClr>
                        <a:buSzPts val="800"/>
                        <a:buFont typeface="Arial"/>
                        <a:buNone/>
                      </a:pPr>
                      <a:r>
                        <a:rPr lang="en" sz="1600">
                          <a:solidFill>
                            <a:schemeClr val="dk1"/>
                          </a:solidFill>
                        </a:rPr>
                        <a:t>• </a:t>
                      </a:r>
                      <a:r>
                        <a:rPr lang="en" sz="1600" u="none" cap="none" strike="noStrike"/>
                        <a:t>LSD (“Acid”)</a:t>
                      </a:r>
                      <a:endParaRPr sz="1600"/>
                    </a:p>
                    <a:p>
                      <a:pPr indent="0" lvl="0" marL="27432" marR="0" rtl="0" algn="l">
                        <a:lnSpc>
                          <a:spcPct val="115000"/>
                        </a:lnSpc>
                        <a:spcBef>
                          <a:spcPts val="0"/>
                        </a:spcBef>
                        <a:spcAft>
                          <a:spcPts val="0"/>
                        </a:spcAft>
                        <a:buClr>
                          <a:srgbClr val="000000"/>
                        </a:buClr>
                        <a:buSzPts val="800"/>
                        <a:buFont typeface="Arial"/>
                        <a:buNone/>
                      </a:pPr>
                      <a:r>
                        <a:rPr lang="en" sz="1600">
                          <a:solidFill>
                            <a:schemeClr val="dk1"/>
                          </a:solidFill>
                        </a:rPr>
                        <a:t>• </a:t>
                      </a:r>
                      <a:r>
                        <a:rPr lang="en" sz="1600" u="none" cap="none" strike="noStrike"/>
                        <a:t>MDMA</a:t>
                      </a:r>
                      <a:r>
                        <a:rPr lang="en" sz="1600"/>
                        <a:t>  </a:t>
                      </a:r>
                      <a:r>
                        <a:rPr lang="en" sz="1600" u="none" cap="none" strike="noStrike"/>
                        <a:t>(Ecstasy) </a:t>
                      </a:r>
                      <a:endParaRPr sz="1600"/>
                    </a:p>
                    <a:p>
                      <a:pPr indent="0" lvl="0" marL="27432" marR="0" rtl="0" algn="l">
                        <a:lnSpc>
                          <a:spcPct val="115000"/>
                        </a:lnSpc>
                        <a:spcBef>
                          <a:spcPts val="0"/>
                        </a:spcBef>
                        <a:spcAft>
                          <a:spcPts val="0"/>
                        </a:spcAft>
                        <a:buClr>
                          <a:srgbClr val="000000"/>
                        </a:buClr>
                        <a:buSzPts val="800"/>
                        <a:buFont typeface="Arial"/>
                        <a:buNone/>
                      </a:pPr>
                      <a:r>
                        <a:rPr lang="en" sz="1600">
                          <a:solidFill>
                            <a:schemeClr val="dk1"/>
                          </a:solidFill>
                        </a:rPr>
                        <a:t>• </a:t>
                      </a:r>
                      <a:r>
                        <a:rPr lang="en" sz="1600" u="none" cap="none" strike="noStrike"/>
                        <a:t>Dextromethorphan (DXM)   </a:t>
                      </a:r>
                      <a:endParaRPr sz="1600"/>
                    </a:p>
                    <a:p>
                      <a:pPr indent="0" lvl="0" marL="27432" marR="0" rtl="0" algn="l">
                        <a:lnSpc>
                          <a:spcPct val="115000"/>
                        </a:lnSpc>
                        <a:spcBef>
                          <a:spcPts val="0"/>
                        </a:spcBef>
                        <a:spcAft>
                          <a:spcPts val="0"/>
                        </a:spcAft>
                        <a:buClr>
                          <a:srgbClr val="000000"/>
                        </a:buClr>
                        <a:buSzPts val="800"/>
                        <a:buFont typeface="Arial"/>
                        <a:buNone/>
                      </a:pPr>
                      <a:r>
                        <a:rPr lang="en" sz="1600">
                          <a:solidFill>
                            <a:schemeClr val="dk1"/>
                          </a:solidFill>
                        </a:rPr>
                        <a:t>• </a:t>
                      </a:r>
                      <a:r>
                        <a:rPr lang="en" sz="1600" u="none" cap="none" strike="noStrike"/>
                        <a:t>L-Tryptophan</a:t>
                      </a:r>
                      <a:endParaRPr sz="1600" u="none" cap="none" strike="noStrike"/>
                    </a:p>
                    <a:p>
                      <a:pPr indent="0" lvl="0" marL="27432" marR="0" rtl="0" algn="l">
                        <a:lnSpc>
                          <a:spcPct val="115000"/>
                        </a:lnSpc>
                        <a:spcBef>
                          <a:spcPts val="0"/>
                        </a:spcBef>
                        <a:spcAft>
                          <a:spcPts val="0"/>
                        </a:spcAft>
                        <a:buClr>
                          <a:srgbClr val="000000"/>
                        </a:buClr>
                        <a:buSzPts val="800"/>
                        <a:buFont typeface="Arial"/>
                        <a:buNone/>
                      </a:pPr>
                      <a:r>
                        <a:rPr lang="en" sz="1600">
                          <a:solidFill>
                            <a:schemeClr val="dk1"/>
                          </a:solidFill>
                        </a:rPr>
                        <a:t>• </a:t>
                      </a:r>
                      <a:r>
                        <a:rPr lang="en" sz="1600" u="none" cap="none" strike="noStrike"/>
                        <a:t>Metaxalone (Skelaxin)       </a:t>
                      </a:r>
                      <a:endParaRPr sz="1600"/>
                    </a:p>
                    <a:p>
                      <a:pPr indent="0" lvl="0" marL="27432" marR="0" rtl="0" algn="l">
                        <a:lnSpc>
                          <a:spcPct val="115000"/>
                        </a:lnSpc>
                        <a:spcBef>
                          <a:spcPts val="0"/>
                        </a:spcBef>
                        <a:spcAft>
                          <a:spcPts val="0"/>
                        </a:spcAft>
                        <a:buClr>
                          <a:srgbClr val="000000"/>
                        </a:buClr>
                        <a:buSzPts val="800"/>
                        <a:buFont typeface="Arial"/>
                        <a:buNone/>
                      </a:pPr>
                      <a:r>
                        <a:rPr lang="en" sz="1600">
                          <a:solidFill>
                            <a:schemeClr val="dk1"/>
                          </a:solidFill>
                        </a:rPr>
                        <a:t>• </a:t>
                      </a:r>
                      <a:r>
                        <a:rPr lang="en" sz="1600" u="none" cap="none" strike="noStrike"/>
                        <a:t>Linezolid</a:t>
                      </a:r>
                      <a:r>
                        <a:rPr lang="en" sz="1600"/>
                        <a:t> </a:t>
                      </a:r>
                      <a:r>
                        <a:rPr lang="en" sz="1600" u="none" cap="none" strike="noStrike"/>
                        <a:t>(Zyvox)   </a:t>
                      </a:r>
                      <a:endParaRPr sz="1600" u="none" cap="none" strike="noStrike"/>
                    </a:p>
                    <a:p>
                      <a:pPr indent="0" lvl="0" marL="27432" marR="0" rtl="0" algn="l">
                        <a:lnSpc>
                          <a:spcPct val="115000"/>
                        </a:lnSpc>
                        <a:spcBef>
                          <a:spcPts val="0"/>
                        </a:spcBef>
                        <a:spcAft>
                          <a:spcPts val="0"/>
                        </a:spcAft>
                        <a:buClr>
                          <a:srgbClr val="000000"/>
                        </a:buClr>
                        <a:buSzPts val="800"/>
                        <a:buFont typeface="Arial"/>
                        <a:buNone/>
                      </a:pPr>
                      <a:r>
                        <a:rPr lang="en" sz="1600">
                          <a:solidFill>
                            <a:schemeClr val="dk1"/>
                          </a:solidFill>
                        </a:rPr>
                        <a:t>• </a:t>
                      </a:r>
                      <a:r>
                        <a:rPr lang="en" sz="1600"/>
                        <a:t>Methylene blue (Urelle)</a:t>
                      </a:r>
                      <a:r>
                        <a:rPr lang="en" sz="1600" u="none" cap="none" strike="noStrike"/>
                        <a:t> </a:t>
                      </a:r>
                      <a:endParaRPr sz="1600" u="none" cap="none" strike="noStrike"/>
                    </a:p>
                    <a:p>
                      <a:pPr indent="0" lvl="0" marL="27432" rtl="0" algn="l">
                        <a:lnSpc>
                          <a:spcPct val="115000"/>
                        </a:lnSpc>
                        <a:spcBef>
                          <a:spcPts val="0"/>
                        </a:spcBef>
                        <a:spcAft>
                          <a:spcPts val="0"/>
                        </a:spcAft>
                        <a:buClr>
                          <a:schemeClr val="dk1"/>
                        </a:buClr>
                        <a:buSzPts val="800"/>
                        <a:buFont typeface="Arial"/>
                        <a:buNone/>
                      </a:pPr>
                      <a:r>
                        <a:rPr lang="en" sz="1600">
                          <a:solidFill>
                            <a:schemeClr val="dk1"/>
                          </a:solidFill>
                        </a:rPr>
                        <a:t>• Lithium </a:t>
                      </a:r>
                      <a:endParaRPr sz="1600"/>
                    </a:p>
                    <a:p>
                      <a:pPr indent="0" lvl="0" marL="27432" marR="0" rtl="0" algn="l">
                        <a:lnSpc>
                          <a:spcPct val="115000"/>
                        </a:lnSpc>
                        <a:spcBef>
                          <a:spcPts val="0"/>
                        </a:spcBef>
                        <a:spcAft>
                          <a:spcPts val="0"/>
                        </a:spcAft>
                        <a:buClr>
                          <a:srgbClr val="000000"/>
                        </a:buClr>
                        <a:buSzPts val="800"/>
                        <a:buFont typeface="Arial"/>
                        <a:buNone/>
                      </a:pPr>
                      <a:r>
                        <a:rPr lang="en" sz="1600" u="none" cap="none" strike="noStrike"/>
                        <a:t> </a:t>
                      </a:r>
                      <a:r>
                        <a:rPr lang="en" u="none" cap="none" strike="noStrike"/>
                        <a:t>           </a:t>
                      </a:r>
                      <a:endParaRPr/>
                    </a:p>
                  </a:txBody>
                  <a:tcPr marT="45725" marB="45725" marR="45725" marL="45725"/>
                </a:tc>
                <a:tc>
                  <a:txBody>
                    <a:bodyPr/>
                    <a:lstStyle/>
                    <a:p>
                      <a:pPr indent="0" lvl="0" marL="27432" marR="0" rtl="0" algn="l">
                        <a:lnSpc>
                          <a:spcPct val="115000"/>
                        </a:lnSpc>
                        <a:spcBef>
                          <a:spcPts val="0"/>
                        </a:spcBef>
                        <a:spcAft>
                          <a:spcPts val="0"/>
                        </a:spcAft>
                        <a:buClr>
                          <a:srgbClr val="000000"/>
                        </a:buClr>
                        <a:buSzPts val="800"/>
                        <a:buFont typeface="Arial"/>
                        <a:buNone/>
                      </a:pPr>
                      <a:r>
                        <a:rPr lang="en" sz="1600">
                          <a:solidFill>
                            <a:schemeClr val="dk1"/>
                          </a:solidFill>
                        </a:rPr>
                        <a:t>• </a:t>
                      </a:r>
                      <a:r>
                        <a:rPr lang="en" sz="1600" u="none" cap="none" strike="noStrike"/>
                        <a:t>St. John’s Wort </a:t>
                      </a:r>
                      <a:endParaRPr sz="1600"/>
                    </a:p>
                    <a:p>
                      <a:pPr indent="0" lvl="0" marL="27432" marR="0" rtl="0" algn="l">
                        <a:lnSpc>
                          <a:spcPct val="115000"/>
                        </a:lnSpc>
                        <a:spcBef>
                          <a:spcPts val="0"/>
                        </a:spcBef>
                        <a:spcAft>
                          <a:spcPts val="0"/>
                        </a:spcAft>
                        <a:buClr>
                          <a:srgbClr val="000000"/>
                        </a:buClr>
                        <a:buSzPts val="800"/>
                        <a:buFont typeface="Arial"/>
                        <a:buNone/>
                      </a:pPr>
                      <a:r>
                        <a:rPr lang="en" sz="1600">
                          <a:solidFill>
                            <a:schemeClr val="dk1"/>
                          </a:solidFill>
                        </a:rPr>
                        <a:t>• </a:t>
                      </a:r>
                      <a:r>
                        <a:rPr lang="en" sz="1600" u="none" cap="none" strike="noStrike"/>
                        <a:t>Tramadol (Ultram)</a:t>
                      </a:r>
                      <a:endParaRPr sz="1600"/>
                    </a:p>
                    <a:p>
                      <a:pPr indent="0" lvl="0" marL="27432" marR="0" rtl="0" algn="l">
                        <a:lnSpc>
                          <a:spcPct val="115000"/>
                        </a:lnSpc>
                        <a:spcBef>
                          <a:spcPts val="0"/>
                        </a:spcBef>
                        <a:spcAft>
                          <a:spcPts val="0"/>
                        </a:spcAft>
                        <a:buClr>
                          <a:srgbClr val="000000"/>
                        </a:buClr>
                        <a:buSzPts val="800"/>
                        <a:buFont typeface="Arial"/>
                        <a:buNone/>
                      </a:pPr>
                      <a:r>
                        <a:rPr lang="en" sz="1600">
                          <a:solidFill>
                            <a:schemeClr val="dk1"/>
                          </a:solidFill>
                        </a:rPr>
                        <a:t>• </a:t>
                      </a:r>
                      <a:r>
                        <a:rPr lang="en" sz="1600" u="none" cap="none" strike="noStrike"/>
                        <a:t>Meperidin (Demerol)</a:t>
                      </a:r>
                      <a:endParaRPr sz="1600" u="none" cap="none" strike="noStrike"/>
                    </a:p>
                    <a:p>
                      <a:pPr indent="0" lvl="0" marL="27432" marR="0" rtl="0" algn="l">
                        <a:lnSpc>
                          <a:spcPct val="115000"/>
                        </a:lnSpc>
                        <a:spcBef>
                          <a:spcPts val="0"/>
                        </a:spcBef>
                        <a:spcAft>
                          <a:spcPts val="0"/>
                        </a:spcAft>
                        <a:buClr>
                          <a:srgbClr val="000000"/>
                        </a:buClr>
                        <a:buSzPts val="800"/>
                        <a:buFont typeface="Arial"/>
                        <a:buNone/>
                      </a:pPr>
                      <a:r>
                        <a:rPr lang="en" sz="1600">
                          <a:solidFill>
                            <a:schemeClr val="dk1"/>
                          </a:solidFill>
                        </a:rPr>
                        <a:t>• </a:t>
                      </a:r>
                      <a:r>
                        <a:rPr lang="en" sz="1600"/>
                        <a:t>Fentanyl (Duragesic)</a:t>
                      </a:r>
                      <a:endParaRPr sz="1600"/>
                    </a:p>
                    <a:p>
                      <a:pPr indent="0" lvl="0" marL="27432" marR="0" rtl="0" algn="l">
                        <a:lnSpc>
                          <a:spcPct val="115000"/>
                        </a:lnSpc>
                        <a:spcBef>
                          <a:spcPts val="0"/>
                        </a:spcBef>
                        <a:spcAft>
                          <a:spcPts val="0"/>
                        </a:spcAft>
                        <a:buClr>
                          <a:srgbClr val="000000"/>
                        </a:buClr>
                        <a:buSzPts val="800"/>
                        <a:buFont typeface="Arial"/>
                        <a:buNone/>
                      </a:pPr>
                      <a:r>
                        <a:rPr lang="en" sz="1600">
                          <a:solidFill>
                            <a:schemeClr val="dk1"/>
                          </a:solidFill>
                        </a:rPr>
                        <a:t>• </a:t>
                      </a:r>
                      <a:r>
                        <a:rPr lang="en" sz="1600"/>
                        <a:t>Methadone (Dolophine) </a:t>
                      </a:r>
                      <a:endParaRPr sz="1600"/>
                    </a:p>
                    <a:p>
                      <a:pPr indent="0" lvl="0" marL="27432" rtl="0" algn="l">
                        <a:lnSpc>
                          <a:spcPct val="115000"/>
                        </a:lnSpc>
                        <a:spcBef>
                          <a:spcPts val="0"/>
                        </a:spcBef>
                        <a:spcAft>
                          <a:spcPts val="0"/>
                        </a:spcAft>
                        <a:buClr>
                          <a:schemeClr val="dk1"/>
                        </a:buClr>
                        <a:buSzPts val="800"/>
                        <a:buFont typeface="Arial"/>
                        <a:buNone/>
                      </a:pPr>
                      <a:r>
                        <a:rPr lang="en" sz="1600">
                          <a:solidFill>
                            <a:schemeClr val="dk1"/>
                          </a:solidFill>
                        </a:rPr>
                        <a:t>• Ziprasidone (Geodon)</a:t>
                      </a:r>
                      <a:endParaRPr sz="1600"/>
                    </a:p>
                    <a:p>
                      <a:pPr indent="0" lvl="0" marL="27432" marR="0" rtl="0" algn="l">
                        <a:lnSpc>
                          <a:spcPct val="115000"/>
                        </a:lnSpc>
                        <a:spcBef>
                          <a:spcPts val="0"/>
                        </a:spcBef>
                        <a:spcAft>
                          <a:spcPts val="0"/>
                        </a:spcAft>
                        <a:buClr>
                          <a:srgbClr val="000000"/>
                        </a:buClr>
                        <a:buSzPts val="800"/>
                        <a:buFont typeface="Arial"/>
                        <a:buNone/>
                      </a:pPr>
                      <a:r>
                        <a:rPr lang="en" sz="1600">
                          <a:solidFill>
                            <a:schemeClr val="dk1"/>
                          </a:solidFill>
                        </a:rPr>
                        <a:t>• </a:t>
                      </a:r>
                      <a:r>
                        <a:rPr lang="en" sz="1600" u="none" cap="none" strike="noStrike"/>
                        <a:t>Buspirone (Buspar) </a:t>
                      </a:r>
                      <a:r>
                        <a:rPr lang="en" sz="1600"/>
                        <a:t>– </a:t>
                      </a:r>
                      <a:r>
                        <a:rPr lang="en" sz="1600" u="none" cap="none" strike="noStrike"/>
                        <a:t>unlikely </a:t>
                      </a:r>
                      <a:endParaRPr sz="1600" u="none" cap="none" strike="noStrike"/>
                    </a:p>
                    <a:p>
                      <a:pPr indent="0" lvl="0" marL="27432" marR="0" rtl="0" algn="l">
                        <a:lnSpc>
                          <a:spcPct val="115000"/>
                        </a:lnSpc>
                        <a:spcBef>
                          <a:spcPts val="0"/>
                        </a:spcBef>
                        <a:spcAft>
                          <a:spcPts val="0"/>
                        </a:spcAft>
                        <a:buClr>
                          <a:srgbClr val="000000"/>
                        </a:buClr>
                        <a:buSzPts val="800"/>
                        <a:buFont typeface="Arial"/>
                        <a:buNone/>
                      </a:pPr>
                      <a:r>
                        <a:t/>
                      </a:r>
                      <a:endParaRPr sz="1600"/>
                    </a:p>
                    <a:p>
                      <a:pPr indent="0" lvl="0" marL="27432" marR="0" rtl="0" algn="l">
                        <a:lnSpc>
                          <a:spcPct val="90000"/>
                        </a:lnSpc>
                        <a:spcBef>
                          <a:spcPts val="0"/>
                        </a:spcBef>
                        <a:spcAft>
                          <a:spcPts val="0"/>
                        </a:spcAft>
                        <a:buClr>
                          <a:srgbClr val="000000"/>
                        </a:buClr>
                        <a:buSzPts val="800"/>
                        <a:buFont typeface="Arial"/>
                        <a:buNone/>
                      </a:pPr>
                      <a:r>
                        <a:t/>
                      </a:r>
                      <a:endParaRPr sz="1600">
                        <a:solidFill>
                          <a:schemeClr val="dk1"/>
                        </a:solidFill>
                      </a:endParaRPr>
                    </a:p>
                    <a:p>
                      <a:pPr indent="0" lvl="0" marL="27432" marR="0" rtl="0" algn="l">
                        <a:lnSpc>
                          <a:spcPct val="90000"/>
                        </a:lnSpc>
                        <a:spcBef>
                          <a:spcPts val="0"/>
                        </a:spcBef>
                        <a:spcAft>
                          <a:spcPts val="0"/>
                        </a:spcAft>
                        <a:buClr>
                          <a:srgbClr val="000000"/>
                        </a:buClr>
                        <a:buSzPts val="800"/>
                        <a:buFont typeface="Arial"/>
                        <a:buNone/>
                      </a:pPr>
                      <a:r>
                        <a:rPr b="1" lang="en" sz="1900" u="sng">
                          <a:solidFill>
                            <a:schemeClr val="dk1"/>
                          </a:solidFill>
                        </a:rPr>
                        <a:t>NOT</a:t>
                      </a:r>
                      <a:r>
                        <a:rPr lang="en" sz="1900">
                          <a:solidFill>
                            <a:schemeClr val="dk1"/>
                          </a:solidFill>
                        </a:rPr>
                        <a:t> </a:t>
                      </a:r>
                      <a:r>
                        <a:rPr lang="en" sz="1900"/>
                        <a:t>t</a:t>
                      </a:r>
                      <a:r>
                        <a:rPr lang="en" sz="1900" u="none" cap="none" strike="noStrike"/>
                        <a:t>riptans (Imitrex, </a:t>
                      </a:r>
                      <a:endParaRPr sz="1900" u="none" cap="none" strike="noStrike"/>
                    </a:p>
                    <a:p>
                      <a:pPr indent="0" lvl="0" marL="27432" marR="0" rtl="0" algn="l">
                        <a:lnSpc>
                          <a:spcPct val="90000"/>
                        </a:lnSpc>
                        <a:spcBef>
                          <a:spcPts val="0"/>
                        </a:spcBef>
                        <a:spcAft>
                          <a:spcPts val="0"/>
                        </a:spcAft>
                        <a:buClr>
                          <a:srgbClr val="000000"/>
                        </a:buClr>
                        <a:buSzPts val="800"/>
                        <a:buFont typeface="Arial"/>
                        <a:buNone/>
                      </a:pPr>
                      <a:r>
                        <a:rPr lang="en" sz="1900"/>
                        <a:t>   </a:t>
                      </a:r>
                      <a:r>
                        <a:rPr lang="en" sz="1900" u="none" cap="none" strike="noStrike"/>
                        <a:t>Maxalt, etc) </a:t>
                      </a:r>
                      <a:endParaRPr sz="1900" u="none" cap="none" strike="noStrike"/>
                    </a:p>
                    <a:p>
                      <a:pPr indent="0" lvl="0" marL="27432" marR="0" rtl="0" algn="l">
                        <a:lnSpc>
                          <a:spcPct val="90000"/>
                        </a:lnSpc>
                        <a:spcBef>
                          <a:spcPts val="0"/>
                        </a:spcBef>
                        <a:spcAft>
                          <a:spcPts val="0"/>
                        </a:spcAft>
                        <a:buClr>
                          <a:srgbClr val="000000"/>
                        </a:buClr>
                        <a:buSzPts val="800"/>
                        <a:buFont typeface="Arial"/>
                        <a:buNone/>
                      </a:pPr>
                      <a:r>
                        <a:t/>
                      </a:r>
                      <a:endParaRPr/>
                    </a:p>
                  </a:txBody>
                  <a:tcPr marT="45725" marB="45725" marR="45725" marL="45725"/>
                </a:tc>
              </a:tr>
            </a:tbl>
          </a:graphicData>
        </a:graphic>
      </p:graphicFrame>
      <p:sp>
        <p:nvSpPr>
          <p:cNvPr id="3041" name="Google Shape;3041;p238"/>
          <p:cNvSpPr/>
          <p:nvPr/>
        </p:nvSpPr>
        <p:spPr>
          <a:xfrm>
            <a:off x="2431319" y="1071007"/>
            <a:ext cx="253800" cy="2127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2" name="Google Shape;3042;p238"/>
          <p:cNvSpPr/>
          <p:nvPr/>
        </p:nvSpPr>
        <p:spPr>
          <a:xfrm>
            <a:off x="5234191" y="3250982"/>
            <a:ext cx="2160600" cy="2127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3" name="Google Shape;3043;p238"/>
          <p:cNvSpPr txBox="1"/>
          <p:nvPr/>
        </p:nvSpPr>
        <p:spPr>
          <a:xfrm>
            <a:off x="5273957" y="3170477"/>
            <a:ext cx="30000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a:solidFill>
                  <a:schemeClr val="lt1"/>
                </a:solidFill>
              </a:rPr>
              <a:t>?  ANTIPSYCHOTIC  ?</a:t>
            </a:r>
            <a:endParaRPr b="1" sz="1600">
              <a:solidFill>
                <a:schemeClr val="lt1"/>
              </a:solidFill>
            </a:endParaRPr>
          </a:p>
        </p:txBody>
      </p:sp>
      <p:sp>
        <p:nvSpPr>
          <p:cNvPr id="3044" name="Google Shape;3044;p238"/>
          <p:cNvSpPr/>
          <p:nvPr/>
        </p:nvSpPr>
        <p:spPr>
          <a:xfrm>
            <a:off x="2431319" y="1299607"/>
            <a:ext cx="253800" cy="2127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8" name="Shape 3048"/>
        <p:cNvGrpSpPr/>
        <p:nvPr/>
      </p:nvGrpSpPr>
      <p:grpSpPr>
        <a:xfrm>
          <a:off x="0" y="0"/>
          <a:ext cx="0" cy="0"/>
          <a:chOff x="0" y="0"/>
          <a:chExt cx="0" cy="0"/>
        </a:xfrm>
      </p:grpSpPr>
      <p:graphicFrame>
        <p:nvGraphicFramePr>
          <p:cNvPr id="3049" name="Google Shape;3049;p239"/>
          <p:cNvGraphicFramePr/>
          <p:nvPr/>
        </p:nvGraphicFramePr>
        <p:xfrm>
          <a:off x="1040538" y="244463"/>
          <a:ext cx="3000000" cy="3000000"/>
        </p:xfrm>
        <a:graphic>
          <a:graphicData uri="http://schemas.openxmlformats.org/drawingml/2006/table">
            <a:tbl>
              <a:tblPr>
                <a:noFill/>
                <a:tableStyleId>{9CA66A64-FEFE-46EB-AED5-2A8D51E14325}</a:tableStyleId>
              </a:tblPr>
              <a:tblGrid>
                <a:gridCol w="1377525"/>
                <a:gridCol w="5804775"/>
              </a:tblGrid>
              <a:tr h="213625">
                <a:tc>
                  <a:txBody>
                    <a:bodyPr/>
                    <a:lstStyle/>
                    <a:p>
                      <a:pPr indent="0" lvl="0" marL="27432" marR="0" rtl="0" algn="l">
                        <a:lnSpc>
                          <a:spcPct val="100000"/>
                        </a:lnSpc>
                        <a:spcBef>
                          <a:spcPts val="0"/>
                        </a:spcBef>
                        <a:spcAft>
                          <a:spcPts val="0"/>
                        </a:spcAft>
                        <a:buClr>
                          <a:srgbClr val="000000"/>
                        </a:buClr>
                        <a:buSzPts val="800"/>
                        <a:buFont typeface="Arial"/>
                        <a:buNone/>
                      </a:pPr>
                      <a:r>
                        <a:t/>
                      </a:r>
                      <a:endParaRPr b="1" u="none" cap="none" strike="noStrike"/>
                    </a:p>
                  </a:txBody>
                  <a:tcPr marT="45725" marB="45725" marR="45725" marL="45725">
                    <a:lnB cap="flat" cmpd="sng" w="9525">
                      <a:solidFill>
                        <a:srgbClr val="999999"/>
                      </a:solidFill>
                      <a:prstDash val="solid"/>
                      <a:round/>
                      <a:headEnd len="sm" w="sm" type="none"/>
                      <a:tailEnd len="sm" w="sm" type="none"/>
                    </a:lnB>
                    <a:solidFill>
                      <a:srgbClr val="FFEEE1"/>
                    </a:solidFill>
                  </a:tcPr>
                </a:tc>
                <a:tc>
                  <a:txBody>
                    <a:bodyPr/>
                    <a:lstStyle/>
                    <a:p>
                      <a:pPr indent="0" lvl="0" marL="27432" marR="0" rtl="0" algn="l">
                        <a:lnSpc>
                          <a:spcPct val="100000"/>
                        </a:lnSpc>
                        <a:spcBef>
                          <a:spcPts val="0"/>
                        </a:spcBef>
                        <a:spcAft>
                          <a:spcPts val="0"/>
                        </a:spcAft>
                        <a:buClr>
                          <a:srgbClr val="000000"/>
                        </a:buClr>
                        <a:buSzPts val="900"/>
                        <a:buFont typeface="Arial"/>
                        <a:buNone/>
                      </a:pPr>
                      <a:r>
                        <a:t/>
                      </a:r>
                      <a:endParaRPr b="1"/>
                    </a:p>
                    <a:p>
                      <a:pPr indent="0" lvl="0" marL="27432" marR="0" rtl="0" algn="l">
                        <a:lnSpc>
                          <a:spcPct val="100000"/>
                        </a:lnSpc>
                        <a:spcBef>
                          <a:spcPts val="0"/>
                        </a:spcBef>
                        <a:spcAft>
                          <a:spcPts val="0"/>
                        </a:spcAft>
                        <a:buClr>
                          <a:srgbClr val="000000"/>
                        </a:buClr>
                        <a:buSzPts val="900"/>
                        <a:buFont typeface="Arial"/>
                        <a:buNone/>
                      </a:pPr>
                      <a:r>
                        <a:rPr b="1" lang="en" sz="1800" u="none" cap="none" strike="noStrike"/>
                        <a:t>Serotonin Syndrome</a:t>
                      </a:r>
                      <a:endParaRPr b="1" sz="1800" u="none" cap="none" strike="noStrike"/>
                    </a:p>
                    <a:p>
                      <a:pPr indent="0" lvl="0" marL="0" marR="0" rtl="0" algn="l">
                        <a:lnSpc>
                          <a:spcPct val="100000"/>
                        </a:lnSpc>
                        <a:spcBef>
                          <a:spcPts val="0"/>
                        </a:spcBef>
                        <a:spcAft>
                          <a:spcPts val="0"/>
                        </a:spcAft>
                        <a:buClr>
                          <a:srgbClr val="000000"/>
                        </a:buClr>
                        <a:buSzPts val="900"/>
                        <a:buFont typeface="Arial"/>
                        <a:buNone/>
                      </a:pPr>
                      <a:r>
                        <a:t/>
                      </a:r>
                      <a:endParaRPr b="1"/>
                    </a:p>
                  </a:txBody>
                  <a:tcPr marT="45725" marB="45725" marR="45725" marL="45725">
                    <a:lnB cap="flat" cmpd="sng" w="9525">
                      <a:solidFill>
                        <a:srgbClr val="999999"/>
                      </a:solidFill>
                      <a:prstDash val="solid"/>
                      <a:round/>
                      <a:headEnd len="sm" w="sm" type="none"/>
                      <a:tailEnd len="sm" w="sm" type="none"/>
                    </a:lnB>
                    <a:solidFill>
                      <a:srgbClr val="FFEEE1"/>
                    </a:solidFill>
                  </a:tcPr>
                </a:tc>
              </a:tr>
              <a:tr h="544750">
                <a:tc>
                  <a:txBody>
                    <a:bodyPr/>
                    <a:lstStyle/>
                    <a:p>
                      <a:pPr indent="0" lvl="0" marL="27432" marR="0" rtl="0" algn="l">
                        <a:lnSpc>
                          <a:spcPct val="100000"/>
                        </a:lnSpc>
                        <a:spcBef>
                          <a:spcPts val="0"/>
                        </a:spcBef>
                        <a:spcAft>
                          <a:spcPts val="0"/>
                        </a:spcAft>
                        <a:buClr>
                          <a:srgbClr val="000000"/>
                        </a:buClr>
                        <a:buSzPts val="800"/>
                        <a:buFont typeface="Arial"/>
                        <a:buNone/>
                      </a:pPr>
                      <a:r>
                        <a:rPr lang="en" u="none" cap="none" strike="noStrike"/>
                        <a:t>Most likely culprits</a:t>
                      </a:r>
                      <a:endParaRPr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27432" marR="0" rtl="0" algn="l">
                        <a:lnSpc>
                          <a:spcPct val="100000"/>
                        </a:lnSpc>
                        <a:spcBef>
                          <a:spcPts val="0"/>
                        </a:spcBef>
                        <a:spcAft>
                          <a:spcPts val="0"/>
                        </a:spcAft>
                        <a:buClr>
                          <a:srgbClr val="000000"/>
                        </a:buClr>
                        <a:buSzPts val="800"/>
                        <a:buFont typeface="Arial"/>
                        <a:buNone/>
                      </a:pPr>
                      <a:r>
                        <a:rPr lang="en" u="none" cap="none" strike="noStrike"/>
                        <a:t>15% of SSRI overdoses lead to 5-HT toxicity;</a:t>
                      </a:r>
                      <a:endParaRPr u="none" cap="none" strike="noStrike"/>
                    </a:p>
                    <a:p>
                      <a:pPr indent="0" lvl="0" marL="27432" marR="0" rtl="0" algn="l">
                        <a:lnSpc>
                          <a:spcPct val="100000"/>
                        </a:lnSpc>
                        <a:spcBef>
                          <a:spcPts val="0"/>
                        </a:spcBef>
                        <a:spcAft>
                          <a:spcPts val="0"/>
                        </a:spcAft>
                        <a:buClr>
                          <a:srgbClr val="000000"/>
                        </a:buClr>
                        <a:buSzPts val="800"/>
                        <a:buFont typeface="Arial"/>
                        <a:buNone/>
                      </a:pPr>
                      <a:r>
                        <a:rPr lang="en" u="none" cap="none" strike="noStrike"/>
                        <a:t>50% incidence when overdosing on combo SSRI + MAOI</a:t>
                      </a:r>
                      <a:endParaRPr u="none" cap="none" strike="noStrike"/>
                    </a:p>
                    <a:p>
                      <a:pPr indent="0" lvl="0" marL="27432" marR="0" rtl="0" algn="l">
                        <a:lnSpc>
                          <a:spcPct val="100000"/>
                        </a:lnSpc>
                        <a:spcBef>
                          <a:spcPts val="0"/>
                        </a:spcBef>
                        <a:spcAft>
                          <a:spcPts val="0"/>
                        </a:spcAft>
                        <a:buClr>
                          <a:srgbClr val="000000"/>
                        </a:buClr>
                        <a:buSzPts val="800"/>
                        <a:buFont typeface="Arial"/>
                        <a:buNone/>
                      </a:pPr>
                      <a:r>
                        <a:t/>
                      </a:r>
                      <a:endParaRPr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bl>
          </a:graphicData>
        </a:graphic>
      </p:graphicFrame>
      <p:grpSp>
        <p:nvGrpSpPr>
          <p:cNvPr id="3050" name="Google Shape;3050;p239"/>
          <p:cNvGrpSpPr/>
          <p:nvPr/>
        </p:nvGrpSpPr>
        <p:grpSpPr>
          <a:xfrm>
            <a:off x="1164886" y="378788"/>
            <a:ext cx="1057614" cy="595850"/>
            <a:chOff x="2920786" y="-1700"/>
            <a:chExt cx="1057614" cy="595850"/>
          </a:xfrm>
        </p:grpSpPr>
        <p:pic>
          <p:nvPicPr>
            <p:cNvPr descr="clipped result image" id="3051" name="Google Shape;3051;p239"/>
            <p:cNvPicPr preferRelativeResize="0"/>
            <p:nvPr/>
          </p:nvPicPr>
          <p:blipFill rotWithShape="1">
            <a:blip r:embed="rId3">
              <a:alphaModFix/>
            </a:blip>
            <a:srcRect b="-7" l="0" r="0" t="23308"/>
            <a:stretch/>
          </p:blipFill>
          <p:spPr>
            <a:xfrm rot="-6543559">
              <a:off x="3673582" y="89601"/>
              <a:ext cx="257132" cy="284114"/>
            </a:xfrm>
            <a:prstGeom prst="rect">
              <a:avLst/>
            </a:prstGeom>
            <a:noFill/>
            <a:ln>
              <a:noFill/>
            </a:ln>
          </p:spPr>
        </p:pic>
        <p:pic>
          <p:nvPicPr>
            <p:cNvPr id="3052" name="Google Shape;3052;p239"/>
            <p:cNvPicPr preferRelativeResize="0"/>
            <p:nvPr/>
          </p:nvPicPr>
          <p:blipFill rotWithShape="1">
            <a:blip r:embed="rId4">
              <a:alphaModFix/>
            </a:blip>
            <a:srcRect b="0" l="0" r="0" t="0"/>
            <a:stretch/>
          </p:blipFill>
          <p:spPr>
            <a:xfrm>
              <a:off x="2920786" y="-1700"/>
              <a:ext cx="734398" cy="595850"/>
            </a:xfrm>
            <a:prstGeom prst="rect">
              <a:avLst/>
            </a:prstGeom>
            <a:noFill/>
            <a:ln>
              <a:noFill/>
            </a:ln>
          </p:spPr>
        </p:pic>
      </p:grpSp>
      <p:sp>
        <p:nvSpPr>
          <p:cNvPr id="3053" name="Google Shape;3053;p239"/>
          <p:cNvSpPr txBox="1"/>
          <p:nvPr/>
        </p:nvSpPr>
        <p:spPr>
          <a:xfrm>
            <a:off x="8376700" y="-28637"/>
            <a:ext cx="778200" cy="21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lang="en"/>
              <a:t>4 of 7</a:t>
            </a:r>
            <a:endParaRPr i="0" u="none" cap="none" strike="noStrike">
              <a:solidFill>
                <a:srgbClr val="000000"/>
              </a:solidFill>
            </a:endParaRPr>
          </a:p>
        </p:txBody>
      </p:sp>
      <p:graphicFrame>
        <p:nvGraphicFramePr>
          <p:cNvPr id="3054" name="Google Shape;3054;p239"/>
          <p:cNvGraphicFramePr/>
          <p:nvPr/>
        </p:nvGraphicFramePr>
        <p:xfrm>
          <a:off x="1040556" y="1797711"/>
          <a:ext cx="3000000" cy="3000000"/>
        </p:xfrm>
        <a:graphic>
          <a:graphicData uri="http://schemas.openxmlformats.org/drawingml/2006/table">
            <a:tbl>
              <a:tblPr>
                <a:noFill/>
                <a:tableStyleId>{9CA66A64-FEFE-46EB-AED5-2A8D51E14325}</a:tableStyleId>
              </a:tblPr>
              <a:tblGrid>
                <a:gridCol w="1377525"/>
                <a:gridCol w="2647100"/>
                <a:gridCol w="3157675"/>
              </a:tblGrid>
              <a:tr h="266700">
                <a:tc>
                  <a:txBody>
                    <a:bodyPr/>
                    <a:lstStyle/>
                    <a:p>
                      <a:pPr indent="0" lvl="0" marL="27432" marR="0" rtl="0" algn="l">
                        <a:lnSpc>
                          <a:spcPct val="100000"/>
                        </a:lnSpc>
                        <a:spcBef>
                          <a:spcPts val="0"/>
                        </a:spcBef>
                        <a:spcAft>
                          <a:spcPts val="0"/>
                        </a:spcAft>
                        <a:buClr>
                          <a:srgbClr val="000000"/>
                        </a:buClr>
                        <a:buSzPts val="800"/>
                        <a:buFont typeface="Arial"/>
                        <a:buNone/>
                      </a:pPr>
                      <a:r>
                        <a:rPr lang="en" u="none" cap="none" strike="noStrike"/>
                        <a:t>Non-</a:t>
                      </a:r>
                      <a:endParaRPr u="none" cap="none" strike="noStrike"/>
                    </a:p>
                    <a:p>
                      <a:pPr indent="0" lvl="0" marL="27432" marR="0" rtl="0" algn="l">
                        <a:lnSpc>
                          <a:spcPct val="100000"/>
                        </a:lnSpc>
                        <a:spcBef>
                          <a:spcPts val="0"/>
                        </a:spcBef>
                        <a:spcAft>
                          <a:spcPts val="0"/>
                        </a:spcAft>
                        <a:buClr>
                          <a:srgbClr val="000000"/>
                        </a:buClr>
                        <a:buSzPts val="800"/>
                        <a:buFont typeface="Arial"/>
                        <a:buNone/>
                      </a:pPr>
                      <a:r>
                        <a:rPr lang="en"/>
                        <a:t>a</a:t>
                      </a:r>
                      <a:r>
                        <a:rPr lang="en" u="none" cap="none" strike="noStrike"/>
                        <a:t>ntidepressan</a:t>
                      </a:r>
                      <a:r>
                        <a:rPr lang="en"/>
                        <a:t>t</a:t>
                      </a:r>
                      <a:endParaRPr/>
                    </a:p>
                    <a:p>
                      <a:pPr indent="0" lvl="0" marL="27432" marR="0" rtl="0" algn="l">
                        <a:lnSpc>
                          <a:spcPct val="100000"/>
                        </a:lnSpc>
                        <a:spcBef>
                          <a:spcPts val="0"/>
                        </a:spcBef>
                        <a:spcAft>
                          <a:spcPts val="0"/>
                        </a:spcAft>
                        <a:buClr>
                          <a:srgbClr val="000000"/>
                        </a:buClr>
                        <a:buSzPts val="800"/>
                        <a:buFont typeface="Arial"/>
                        <a:buNone/>
                      </a:pPr>
                      <a:r>
                        <a:rPr lang="en" u="none" cap="none" strike="noStrike"/>
                        <a:t>culprits</a:t>
                      </a:r>
                      <a:endParaRPr u="none" cap="none" strike="noStrike"/>
                    </a:p>
                  </a:txBody>
                  <a:tcPr marT="45725" marB="45725" marR="45725" marL="45725"/>
                </a:tc>
                <a:tc>
                  <a:txBody>
                    <a:bodyPr/>
                    <a:lstStyle/>
                    <a:p>
                      <a:pPr indent="0" lvl="0" marL="27432" marR="0" rtl="0" algn="l">
                        <a:lnSpc>
                          <a:spcPct val="115000"/>
                        </a:lnSpc>
                        <a:spcBef>
                          <a:spcPts val="0"/>
                        </a:spcBef>
                        <a:spcAft>
                          <a:spcPts val="0"/>
                        </a:spcAft>
                        <a:buClr>
                          <a:srgbClr val="000000"/>
                        </a:buClr>
                        <a:buSzPts val="800"/>
                        <a:buFont typeface="Arial"/>
                        <a:buNone/>
                      </a:pPr>
                      <a:r>
                        <a:rPr lang="en" sz="1600">
                          <a:solidFill>
                            <a:schemeClr val="dk1"/>
                          </a:solidFill>
                        </a:rPr>
                        <a:t>• </a:t>
                      </a:r>
                      <a:r>
                        <a:rPr lang="en" sz="1600" u="none" cap="none" strike="noStrike"/>
                        <a:t>LSD (“Acid”)</a:t>
                      </a:r>
                      <a:endParaRPr sz="1600"/>
                    </a:p>
                    <a:p>
                      <a:pPr indent="0" lvl="0" marL="27432" marR="0" rtl="0" algn="l">
                        <a:lnSpc>
                          <a:spcPct val="115000"/>
                        </a:lnSpc>
                        <a:spcBef>
                          <a:spcPts val="0"/>
                        </a:spcBef>
                        <a:spcAft>
                          <a:spcPts val="0"/>
                        </a:spcAft>
                        <a:buClr>
                          <a:srgbClr val="000000"/>
                        </a:buClr>
                        <a:buSzPts val="800"/>
                        <a:buFont typeface="Arial"/>
                        <a:buNone/>
                      </a:pPr>
                      <a:r>
                        <a:rPr lang="en" sz="1600">
                          <a:solidFill>
                            <a:schemeClr val="dk1"/>
                          </a:solidFill>
                        </a:rPr>
                        <a:t>• </a:t>
                      </a:r>
                      <a:r>
                        <a:rPr lang="en" sz="1600" u="none" cap="none" strike="noStrike"/>
                        <a:t>MDMA</a:t>
                      </a:r>
                      <a:r>
                        <a:rPr lang="en" sz="1600"/>
                        <a:t>  </a:t>
                      </a:r>
                      <a:r>
                        <a:rPr lang="en" sz="1600" u="none" cap="none" strike="noStrike"/>
                        <a:t>(Ecstasy) </a:t>
                      </a:r>
                      <a:endParaRPr sz="1600"/>
                    </a:p>
                    <a:p>
                      <a:pPr indent="0" lvl="0" marL="27432" marR="0" rtl="0" algn="l">
                        <a:lnSpc>
                          <a:spcPct val="115000"/>
                        </a:lnSpc>
                        <a:spcBef>
                          <a:spcPts val="0"/>
                        </a:spcBef>
                        <a:spcAft>
                          <a:spcPts val="0"/>
                        </a:spcAft>
                        <a:buClr>
                          <a:srgbClr val="000000"/>
                        </a:buClr>
                        <a:buSzPts val="800"/>
                        <a:buFont typeface="Arial"/>
                        <a:buNone/>
                      </a:pPr>
                      <a:r>
                        <a:rPr lang="en" sz="1600">
                          <a:solidFill>
                            <a:schemeClr val="dk1"/>
                          </a:solidFill>
                        </a:rPr>
                        <a:t>• </a:t>
                      </a:r>
                      <a:r>
                        <a:rPr lang="en" sz="1600" u="none" cap="none" strike="noStrike"/>
                        <a:t>Dextromethorphan (DXM)   </a:t>
                      </a:r>
                      <a:endParaRPr sz="1600"/>
                    </a:p>
                    <a:p>
                      <a:pPr indent="0" lvl="0" marL="27432" marR="0" rtl="0" algn="l">
                        <a:lnSpc>
                          <a:spcPct val="115000"/>
                        </a:lnSpc>
                        <a:spcBef>
                          <a:spcPts val="0"/>
                        </a:spcBef>
                        <a:spcAft>
                          <a:spcPts val="0"/>
                        </a:spcAft>
                        <a:buClr>
                          <a:srgbClr val="000000"/>
                        </a:buClr>
                        <a:buSzPts val="800"/>
                        <a:buFont typeface="Arial"/>
                        <a:buNone/>
                      </a:pPr>
                      <a:r>
                        <a:rPr lang="en" sz="1600">
                          <a:solidFill>
                            <a:schemeClr val="dk1"/>
                          </a:solidFill>
                        </a:rPr>
                        <a:t>• </a:t>
                      </a:r>
                      <a:r>
                        <a:rPr lang="en" sz="1600" u="none" cap="none" strike="noStrike"/>
                        <a:t>L-Tryptophan</a:t>
                      </a:r>
                      <a:endParaRPr sz="1600" u="none" cap="none" strike="noStrike"/>
                    </a:p>
                    <a:p>
                      <a:pPr indent="0" lvl="0" marL="27432" marR="0" rtl="0" algn="l">
                        <a:lnSpc>
                          <a:spcPct val="115000"/>
                        </a:lnSpc>
                        <a:spcBef>
                          <a:spcPts val="0"/>
                        </a:spcBef>
                        <a:spcAft>
                          <a:spcPts val="0"/>
                        </a:spcAft>
                        <a:buClr>
                          <a:srgbClr val="000000"/>
                        </a:buClr>
                        <a:buSzPts val="800"/>
                        <a:buFont typeface="Arial"/>
                        <a:buNone/>
                      </a:pPr>
                      <a:r>
                        <a:rPr lang="en" sz="1600">
                          <a:solidFill>
                            <a:schemeClr val="dk1"/>
                          </a:solidFill>
                        </a:rPr>
                        <a:t>• </a:t>
                      </a:r>
                      <a:r>
                        <a:rPr lang="en" sz="1600" u="none" cap="none" strike="noStrike"/>
                        <a:t>Metaxalone (Skelaxin)       </a:t>
                      </a:r>
                      <a:endParaRPr sz="1600"/>
                    </a:p>
                    <a:p>
                      <a:pPr indent="0" lvl="0" marL="27432" marR="0" rtl="0" algn="l">
                        <a:lnSpc>
                          <a:spcPct val="115000"/>
                        </a:lnSpc>
                        <a:spcBef>
                          <a:spcPts val="0"/>
                        </a:spcBef>
                        <a:spcAft>
                          <a:spcPts val="0"/>
                        </a:spcAft>
                        <a:buClr>
                          <a:srgbClr val="000000"/>
                        </a:buClr>
                        <a:buSzPts val="800"/>
                        <a:buFont typeface="Arial"/>
                        <a:buNone/>
                      </a:pPr>
                      <a:r>
                        <a:rPr lang="en" sz="1600">
                          <a:solidFill>
                            <a:schemeClr val="dk1"/>
                          </a:solidFill>
                        </a:rPr>
                        <a:t>• </a:t>
                      </a:r>
                      <a:r>
                        <a:rPr lang="en" sz="1600" u="none" cap="none" strike="noStrike"/>
                        <a:t>Linezolid</a:t>
                      </a:r>
                      <a:r>
                        <a:rPr lang="en" sz="1600"/>
                        <a:t> </a:t>
                      </a:r>
                      <a:r>
                        <a:rPr lang="en" sz="1600" u="none" cap="none" strike="noStrike"/>
                        <a:t>(Zyvox)   </a:t>
                      </a:r>
                      <a:endParaRPr sz="1600" u="none" cap="none" strike="noStrike"/>
                    </a:p>
                    <a:p>
                      <a:pPr indent="0" lvl="0" marL="27432" marR="0" rtl="0" algn="l">
                        <a:lnSpc>
                          <a:spcPct val="115000"/>
                        </a:lnSpc>
                        <a:spcBef>
                          <a:spcPts val="0"/>
                        </a:spcBef>
                        <a:spcAft>
                          <a:spcPts val="0"/>
                        </a:spcAft>
                        <a:buClr>
                          <a:srgbClr val="000000"/>
                        </a:buClr>
                        <a:buSzPts val="800"/>
                        <a:buFont typeface="Arial"/>
                        <a:buNone/>
                      </a:pPr>
                      <a:r>
                        <a:rPr lang="en" sz="1600">
                          <a:solidFill>
                            <a:schemeClr val="dk1"/>
                          </a:solidFill>
                        </a:rPr>
                        <a:t>• </a:t>
                      </a:r>
                      <a:r>
                        <a:rPr lang="en" sz="1600"/>
                        <a:t>Methylene blue (Urelle)</a:t>
                      </a:r>
                      <a:r>
                        <a:rPr lang="en" sz="1600" u="none" cap="none" strike="noStrike"/>
                        <a:t> </a:t>
                      </a:r>
                      <a:endParaRPr sz="1600" u="none" cap="none" strike="noStrike"/>
                    </a:p>
                    <a:p>
                      <a:pPr indent="0" lvl="0" marL="27432" rtl="0" algn="l">
                        <a:lnSpc>
                          <a:spcPct val="115000"/>
                        </a:lnSpc>
                        <a:spcBef>
                          <a:spcPts val="0"/>
                        </a:spcBef>
                        <a:spcAft>
                          <a:spcPts val="0"/>
                        </a:spcAft>
                        <a:buClr>
                          <a:schemeClr val="dk1"/>
                        </a:buClr>
                        <a:buSzPts val="800"/>
                        <a:buFont typeface="Arial"/>
                        <a:buNone/>
                      </a:pPr>
                      <a:r>
                        <a:rPr lang="en" sz="1600">
                          <a:solidFill>
                            <a:schemeClr val="dk1"/>
                          </a:solidFill>
                        </a:rPr>
                        <a:t>• Lithium </a:t>
                      </a:r>
                      <a:endParaRPr sz="1600"/>
                    </a:p>
                    <a:p>
                      <a:pPr indent="0" lvl="0" marL="27432" marR="0" rtl="0" algn="l">
                        <a:lnSpc>
                          <a:spcPct val="115000"/>
                        </a:lnSpc>
                        <a:spcBef>
                          <a:spcPts val="0"/>
                        </a:spcBef>
                        <a:spcAft>
                          <a:spcPts val="0"/>
                        </a:spcAft>
                        <a:buClr>
                          <a:srgbClr val="000000"/>
                        </a:buClr>
                        <a:buSzPts val="800"/>
                        <a:buFont typeface="Arial"/>
                        <a:buNone/>
                      </a:pPr>
                      <a:r>
                        <a:rPr lang="en" sz="1600" u="none" cap="none" strike="noStrike"/>
                        <a:t> </a:t>
                      </a:r>
                      <a:r>
                        <a:rPr lang="en" u="none" cap="none" strike="noStrike"/>
                        <a:t>           </a:t>
                      </a:r>
                      <a:endParaRPr/>
                    </a:p>
                  </a:txBody>
                  <a:tcPr marT="45725" marB="45725" marR="45725" marL="45725"/>
                </a:tc>
                <a:tc>
                  <a:txBody>
                    <a:bodyPr/>
                    <a:lstStyle/>
                    <a:p>
                      <a:pPr indent="0" lvl="0" marL="27432" marR="0" rtl="0" algn="l">
                        <a:lnSpc>
                          <a:spcPct val="115000"/>
                        </a:lnSpc>
                        <a:spcBef>
                          <a:spcPts val="0"/>
                        </a:spcBef>
                        <a:spcAft>
                          <a:spcPts val="0"/>
                        </a:spcAft>
                        <a:buClr>
                          <a:srgbClr val="000000"/>
                        </a:buClr>
                        <a:buSzPts val="800"/>
                        <a:buFont typeface="Arial"/>
                        <a:buNone/>
                      </a:pPr>
                      <a:r>
                        <a:rPr lang="en" sz="1600">
                          <a:solidFill>
                            <a:schemeClr val="dk1"/>
                          </a:solidFill>
                        </a:rPr>
                        <a:t>• </a:t>
                      </a:r>
                      <a:r>
                        <a:rPr lang="en" sz="1600" u="none" cap="none" strike="noStrike"/>
                        <a:t>St. John’s Wort </a:t>
                      </a:r>
                      <a:endParaRPr sz="1600"/>
                    </a:p>
                    <a:p>
                      <a:pPr indent="0" lvl="0" marL="27432" marR="0" rtl="0" algn="l">
                        <a:lnSpc>
                          <a:spcPct val="115000"/>
                        </a:lnSpc>
                        <a:spcBef>
                          <a:spcPts val="0"/>
                        </a:spcBef>
                        <a:spcAft>
                          <a:spcPts val="0"/>
                        </a:spcAft>
                        <a:buClr>
                          <a:srgbClr val="000000"/>
                        </a:buClr>
                        <a:buSzPts val="800"/>
                        <a:buFont typeface="Arial"/>
                        <a:buNone/>
                      </a:pPr>
                      <a:r>
                        <a:rPr lang="en" sz="1600">
                          <a:solidFill>
                            <a:schemeClr val="dk1"/>
                          </a:solidFill>
                        </a:rPr>
                        <a:t>• </a:t>
                      </a:r>
                      <a:r>
                        <a:rPr lang="en" sz="1600" u="none" cap="none" strike="noStrike"/>
                        <a:t>Tramadol (Ultram)</a:t>
                      </a:r>
                      <a:endParaRPr sz="1600"/>
                    </a:p>
                    <a:p>
                      <a:pPr indent="0" lvl="0" marL="27432" marR="0" rtl="0" algn="l">
                        <a:lnSpc>
                          <a:spcPct val="115000"/>
                        </a:lnSpc>
                        <a:spcBef>
                          <a:spcPts val="0"/>
                        </a:spcBef>
                        <a:spcAft>
                          <a:spcPts val="0"/>
                        </a:spcAft>
                        <a:buClr>
                          <a:srgbClr val="000000"/>
                        </a:buClr>
                        <a:buSzPts val="800"/>
                        <a:buFont typeface="Arial"/>
                        <a:buNone/>
                      </a:pPr>
                      <a:r>
                        <a:rPr lang="en" sz="1600">
                          <a:solidFill>
                            <a:schemeClr val="dk1"/>
                          </a:solidFill>
                        </a:rPr>
                        <a:t>• </a:t>
                      </a:r>
                      <a:r>
                        <a:rPr lang="en" sz="1600" u="none" cap="none" strike="noStrike"/>
                        <a:t>Meperidin (Demerol)</a:t>
                      </a:r>
                      <a:endParaRPr sz="1600" u="none" cap="none" strike="noStrike"/>
                    </a:p>
                    <a:p>
                      <a:pPr indent="0" lvl="0" marL="27432" marR="0" rtl="0" algn="l">
                        <a:lnSpc>
                          <a:spcPct val="115000"/>
                        </a:lnSpc>
                        <a:spcBef>
                          <a:spcPts val="0"/>
                        </a:spcBef>
                        <a:spcAft>
                          <a:spcPts val="0"/>
                        </a:spcAft>
                        <a:buClr>
                          <a:srgbClr val="000000"/>
                        </a:buClr>
                        <a:buSzPts val="800"/>
                        <a:buFont typeface="Arial"/>
                        <a:buNone/>
                      </a:pPr>
                      <a:r>
                        <a:rPr lang="en" sz="1600">
                          <a:solidFill>
                            <a:schemeClr val="dk1"/>
                          </a:solidFill>
                        </a:rPr>
                        <a:t>• </a:t>
                      </a:r>
                      <a:r>
                        <a:rPr lang="en" sz="1600"/>
                        <a:t>Fentanyl (Duragesic)</a:t>
                      </a:r>
                      <a:endParaRPr sz="1600"/>
                    </a:p>
                    <a:p>
                      <a:pPr indent="0" lvl="0" marL="27432" marR="0" rtl="0" algn="l">
                        <a:lnSpc>
                          <a:spcPct val="115000"/>
                        </a:lnSpc>
                        <a:spcBef>
                          <a:spcPts val="0"/>
                        </a:spcBef>
                        <a:spcAft>
                          <a:spcPts val="0"/>
                        </a:spcAft>
                        <a:buClr>
                          <a:srgbClr val="000000"/>
                        </a:buClr>
                        <a:buSzPts val="800"/>
                        <a:buFont typeface="Arial"/>
                        <a:buNone/>
                      </a:pPr>
                      <a:r>
                        <a:rPr lang="en" sz="1600">
                          <a:solidFill>
                            <a:schemeClr val="dk1"/>
                          </a:solidFill>
                        </a:rPr>
                        <a:t>• </a:t>
                      </a:r>
                      <a:r>
                        <a:rPr lang="en" sz="1600"/>
                        <a:t>Methadone (Dolophine) </a:t>
                      </a:r>
                      <a:endParaRPr sz="1600"/>
                    </a:p>
                    <a:p>
                      <a:pPr indent="0" lvl="0" marL="27432" rtl="0" algn="l">
                        <a:lnSpc>
                          <a:spcPct val="115000"/>
                        </a:lnSpc>
                        <a:spcBef>
                          <a:spcPts val="0"/>
                        </a:spcBef>
                        <a:spcAft>
                          <a:spcPts val="0"/>
                        </a:spcAft>
                        <a:buClr>
                          <a:schemeClr val="dk1"/>
                        </a:buClr>
                        <a:buSzPts val="800"/>
                        <a:buFont typeface="Arial"/>
                        <a:buNone/>
                      </a:pPr>
                      <a:r>
                        <a:rPr lang="en" sz="1600">
                          <a:solidFill>
                            <a:schemeClr val="dk1"/>
                          </a:solidFill>
                        </a:rPr>
                        <a:t>• Ziprasidone (Geodon)</a:t>
                      </a:r>
                      <a:endParaRPr sz="1600"/>
                    </a:p>
                    <a:p>
                      <a:pPr indent="0" lvl="0" marL="27432" marR="0" rtl="0" algn="l">
                        <a:lnSpc>
                          <a:spcPct val="115000"/>
                        </a:lnSpc>
                        <a:spcBef>
                          <a:spcPts val="0"/>
                        </a:spcBef>
                        <a:spcAft>
                          <a:spcPts val="0"/>
                        </a:spcAft>
                        <a:buClr>
                          <a:srgbClr val="000000"/>
                        </a:buClr>
                        <a:buSzPts val="800"/>
                        <a:buFont typeface="Arial"/>
                        <a:buNone/>
                      </a:pPr>
                      <a:r>
                        <a:rPr lang="en" sz="1600">
                          <a:solidFill>
                            <a:schemeClr val="dk1"/>
                          </a:solidFill>
                        </a:rPr>
                        <a:t>• </a:t>
                      </a:r>
                      <a:r>
                        <a:rPr lang="en" sz="1600" u="none" cap="none" strike="noStrike"/>
                        <a:t>Buspirone (Buspar) </a:t>
                      </a:r>
                      <a:r>
                        <a:rPr lang="en" sz="1600"/>
                        <a:t>– </a:t>
                      </a:r>
                      <a:r>
                        <a:rPr lang="en" sz="1600" u="none" cap="none" strike="noStrike"/>
                        <a:t>unlikely </a:t>
                      </a:r>
                      <a:endParaRPr sz="1600" u="none" cap="none" strike="noStrike"/>
                    </a:p>
                    <a:p>
                      <a:pPr indent="0" lvl="0" marL="27432" marR="0" rtl="0" algn="l">
                        <a:lnSpc>
                          <a:spcPct val="115000"/>
                        </a:lnSpc>
                        <a:spcBef>
                          <a:spcPts val="0"/>
                        </a:spcBef>
                        <a:spcAft>
                          <a:spcPts val="0"/>
                        </a:spcAft>
                        <a:buClr>
                          <a:srgbClr val="000000"/>
                        </a:buClr>
                        <a:buSzPts val="800"/>
                        <a:buFont typeface="Arial"/>
                        <a:buNone/>
                      </a:pPr>
                      <a:r>
                        <a:t/>
                      </a:r>
                      <a:endParaRPr sz="1600"/>
                    </a:p>
                    <a:p>
                      <a:pPr indent="0" lvl="0" marL="27432" marR="0" rtl="0" algn="l">
                        <a:lnSpc>
                          <a:spcPct val="90000"/>
                        </a:lnSpc>
                        <a:spcBef>
                          <a:spcPts val="0"/>
                        </a:spcBef>
                        <a:spcAft>
                          <a:spcPts val="0"/>
                        </a:spcAft>
                        <a:buClr>
                          <a:srgbClr val="000000"/>
                        </a:buClr>
                        <a:buSzPts val="800"/>
                        <a:buFont typeface="Arial"/>
                        <a:buNone/>
                      </a:pPr>
                      <a:r>
                        <a:t/>
                      </a:r>
                      <a:endParaRPr sz="1600">
                        <a:solidFill>
                          <a:schemeClr val="dk1"/>
                        </a:solidFill>
                      </a:endParaRPr>
                    </a:p>
                    <a:p>
                      <a:pPr indent="0" lvl="0" marL="27432" marR="0" rtl="0" algn="l">
                        <a:lnSpc>
                          <a:spcPct val="90000"/>
                        </a:lnSpc>
                        <a:spcBef>
                          <a:spcPts val="0"/>
                        </a:spcBef>
                        <a:spcAft>
                          <a:spcPts val="0"/>
                        </a:spcAft>
                        <a:buClr>
                          <a:srgbClr val="000000"/>
                        </a:buClr>
                        <a:buSzPts val="800"/>
                        <a:buFont typeface="Arial"/>
                        <a:buNone/>
                      </a:pPr>
                      <a:r>
                        <a:rPr b="1" lang="en" sz="1900" u="sng">
                          <a:solidFill>
                            <a:schemeClr val="dk1"/>
                          </a:solidFill>
                        </a:rPr>
                        <a:t>NOT</a:t>
                      </a:r>
                      <a:r>
                        <a:rPr lang="en" sz="1900">
                          <a:solidFill>
                            <a:schemeClr val="dk1"/>
                          </a:solidFill>
                        </a:rPr>
                        <a:t> </a:t>
                      </a:r>
                      <a:r>
                        <a:rPr lang="en" sz="1900"/>
                        <a:t>t</a:t>
                      </a:r>
                      <a:r>
                        <a:rPr lang="en" sz="1900" u="none" cap="none" strike="noStrike"/>
                        <a:t>riptans (Imitrex, </a:t>
                      </a:r>
                      <a:endParaRPr sz="1900" u="none" cap="none" strike="noStrike"/>
                    </a:p>
                    <a:p>
                      <a:pPr indent="0" lvl="0" marL="27432" marR="0" rtl="0" algn="l">
                        <a:lnSpc>
                          <a:spcPct val="90000"/>
                        </a:lnSpc>
                        <a:spcBef>
                          <a:spcPts val="0"/>
                        </a:spcBef>
                        <a:spcAft>
                          <a:spcPts val="0"/>
                        </a:spcAft>
                        <a:buClr>
                          <a:srgbClr val="000000"/>
                        </a:buClr>
                        <a:buSzPts val="800"/>
                        <a:buFont typeface="Arial"/>
                        <a:buNone/>
                      </a:pPr>
                      <a:r>
                        <a:rPr lang="en" sz="1900"/>
                        <a:t>   </a:t>
                      </a:r>
                      <a:r>
                        <a:rPr lang="en" sz="1900" u="none" cap="none" strike="noStrike"/>
                        <a:t>Maxalt, etc) </a:t>
                      </a:r>
                      <a:endParaRPr sz="1900" u="none" cap="none" strike="noStrike"/>
                    </a:p>
                    <a:p>
                      <a:pPr indent="0" lvl="0" marL="27432" marR="0" rtl="0" algn="l">
                        <a:lnSpc>
                          <a:spcPct val="90000"/>
                        </a:lnSpc>
                        <a:spcBef>
                          <a:spcPts val="0"/>
                        </a:spcBef>
                        <a:spcAft>
                          <a:spcPts val="0"/>
                        </a:spcAft>
                        <a:buClr>
                          <a:srgbClr val="000000"/>
                        </a:buClr>
                        <a:buSzPts val="800"/>
                        <a:buFont typeface="Arial"/>
                        <a:buNone/>
                      </a:pPr>
                      <a:r>
                        <a:t/>
                      </a:r>
                      <a:endParaRPr/>
                    </a:p>
                  </a:txBody>
                  <a:tcPr marT="45725" marB="45725" marR="45725" marL="45725"/>
                </a:tc>
              </a:tr>
            </a:tbl>
          </a:graphicData>
        </a:graphic>
      </p:graphicFrame>
      <p:sp>
        <p:nvSpPr>
          <p:cNvPr id="3055" name="Google Shape;3055;p239"/>
          <p:cNvSpPr/>
          <p:nvPr/>
        </p:nvSpPr>
        <p:spPr>
          <a:xfrm>
            <a:off x="5234191" y="3250982"/>
            <a:ext cx="2160600" cy="2127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6" name="Google Shape;3056;p239"/>
          <p:cNvSpPr txBox="1"/>
          <p:nvPr/>
        </p:nvSpPr>
        <p:spPr>
          <a:xfrm>
            <a:off x="5273957" y="3170477"/>
            <a:ext cx="30000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a:solidFill>
                  <a:schemeClr val="lt1"/>
                </a:solidFill>
              </a:rPr>
              <a:t>?  ANTIPSYCHOTIC  ?</a:t>
            </a:r>
            <a:endParaRPr b="1" sz="1600">
              <a:solidFill>
                <a:schemeClr val="lt1"/>
              </a:solidFill>
            </a:endParaRPr>
          </a:p>
        </p:txBody>
      </p:sp>
      <p:sp>
        <p:nvSpPr>
          <p:cNvPr id="3057" name="Google Shape;3057;p239"/>
          <p:cNvSpPr/>
          <p:nvPr/>
        </p:nvSpPr>
        <p:spPr>
          <a:xfrm>
            <a:off x="2431319" y="1299607"/>
            <a:ext cx="253800" cy="2127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1" name="Shape 3061"/>
        <p:cNvGrpSpPr/>
        <p:nvPr/>
      </p:nvGrpSpPr>
      <p:grpSpPr>
        <a:xfrm>
          <a:off x="0" y="0"/>
          <a:ext cx="0" cy="0"/>
          <a:chOff x="0" y="0"/>
          <a:chExt cx="0" cy="0"/>
        </a:xfrm>
      </p:grpSpPr>
      <p:graphicFrame>
        <p:nvGraphicFramePr>
          <p:cNvPr id="3062" name="Google Shape;3062;p240"/>
          <p:cNvGraphicFramePr/>
          <p:nvPr/>
        </p:nvGraphicFramePr>
        <p:xfrm>
          <a:off x="1040538" y="244463"/>
          <a:ext cx="3000000" cy="3000000"/>
        </p:xfrm>
        <a:graphic>
          <a:graphicData uri="http://schemas.openxmlformats.org/drawingml/2006/table">
            <a:tbl>
              <a:tblPr>
                <a:noFill/>
                <a:tableStyleId>{9CA66A64-FEFE-46EB-AED5-2A8D51E14325}</a:tableStyleId>
              </a:tblPr>
              <a:tblGrid>
                <a:gridCol w="1377525"/>
                <a:gridCol w="5804775"/>
              </a:tblGrid>
              <a:tr h="213625">
                <a:tc>
                  <a:txBody>
                    <a:bodyPr/>
                    <a:lstStyle/>
                    <a:p>
                      <a:pPr indent="0" lvl="0" marL="27432" marR="0" rtl="0" algn="l">
                        <a:lnSpc>
                          <a:spcPct val="100000"/>
                        </a:lnSpc>
                        <a:spcBef>
                          <a:spcPts val="0"/>
                        </a:spcBef>
                        <a:spcAft>
                          <a:spcPts val="0"/>
                        </a:spcAft>
                        <a:buClr>
                          <a:srgbClr val="000000"/>
                        </a:buClr>
                        <a:buSzPts val="800"/>
                        <a:buFont typeface="Arial"/>
                        <a:buNone/>
                      </a:pPr>
                      <a:r>
                        <a:t/>
                      </a:r>
                      <a:endParaRPr b="1" u="none" cap="none" strike="noStrike"/>
                    </a:p>
                  </a:txBody>
                  <a:tcPr marT="45725" marB="45725" marR="45725" marL="45725">
                    <a:lnB cap="flat" cmpd="sng" w="9525">
                      <a:solidFill>
                        <a:srgbClr val="999999"/>
                      </a:solidFill>
                      <a:prstDash val="solid"/>
                      <a:round/>
                      <a:headEnd len="sm" w="sm" type="none"/>
                      <a:tailEnd len="sm" w="sm" type="none"/>
                    </a:lnB>
                    <a:solidFill>
                      <a:srgbClr val="FFEEE1"/>
                    </a:solidFill>
                  </a:tcPr>
                </a:tc>
                <a:tc>
                  <a:txBody>
                    <a:bodyPr/>
                    <a:lstStyle/>
                    <a:p>
                      <a:pPr indent="0" lvl="0" marL="27432" marR="0" rtl="0" algn="l">
                        <a:lnSpc>
                          <a:spcPct val="100000"/>
                        </a:lnSpc>
                        <a:spcBef>
                          <a:spcPts val="0"/>
                        </a:spcBef>
                        <a:spcAft>
                          <a:spcPts val="0"/>
                        </a:spcAft>
                        <a:buClr>
                          <a:srgbClr val="000000"/>
                        </a:buClr>
                        <a:buSzPts val="900"/>
                        <a:buFont typeface="Arial"/>
                        <a:buNone/>
                      </a:pPr>
                      <a:r>
                        <a:t/>
                      </a:r>
                      <a:endParaRPr b="1"/>
                    </a:p>
                    <a:p>
                      <a:pPr indent="0" lvl="0" marL="27432" marR="0" rtl="0" algn="l">
                        <a:lnSpc>
                          <a:spcPct val="100000"/>
                        </a:lnSpc>
                        <a:spcBef>
                          <a:spcPts val="0"/>
                        </a:spcBef>
                        <a:spcAft>
                          <a:spcPts val="0"/>
                        </a:spcAft>
                        <a:buClr>
                          <a:srgbClr val="000000"/>
                        </a:buClr>
                        <a:buSzPts val="900"/>
                        <a:buFont typeface="Arial"/>
                        <a:buNone/>
                      </a:pPr>
                      <a:r>
                        <a:rPr b="1" lang="en" sz="1800" u="none" cap="none" strike="noStrike"/>
                        <a:t>Serotonin Syndrome</a:t>
                      </a:r>
                      <a:endParaRPr b="1" sz="1800" u="none" cap="none" strike="noStrike"/>
                    </a:p>
                    <a:p>
                      <a:pPr indent="0" lvl="0" marL="0" marR="0" rtl="0" algn="l">
                        <a:lnSpc>
                          <a:spcPct val="100000"/>
                        </a:lnSpc>
                        <a:spcBef>
                          <a:spcPts val="0"/>
                        </a:spcBef>
                        <a:spcAft>
                          <a:spcPts val="0"/>
                        </a:spcAft>
                        <a:buClr>
                          <a:srgbClr val="000000"/>
                        </a:buClr>
                        <a:buSzPts val="900"/>
                        <a:buFont typeface="Arial"/>
                        <a:buNone/>
                      </a:pPr>
                      <a:r>
                        <a:t/>
                      </a:r>
                      <a:endParaRPr b="1"/>
                    </a:p>
                  </a:txBody>
                  <a:tcPr marT="45725" marB="45725" marR="45725" marL="45725">
                    <a:lnB cap="flat" cmpd="sng" w="9525">
                      <a:solidFill>
                        <a:srgbClr val="999999"/>
                      </a:solidFill>
                      <a:prstDash val="solid"/>
                      <a:round/>
                      <a:headEnd len="sm" w="sm" type="none"/>
                      <a:tailEnd len="sm" w="sm" type="none"/>
                    </a:lnB>
                    <a:solidFill>
                      <a:srgbClr val="FFEEE1"/>
                    </a:solidFill>
                  </a:tcPr>
                </a:tc>
              </a:tr>
              <a:tr h="544750">
                <a:tc>
                  <a:txBody>
                    <a:bodyPr/>
                    <a:lstStyle/>
                    <a:p>
                      <a:pPr indent="0" lvl="0" marL="27432" marR="0" rtl="0" algn="l">
                        <a:lnSpc>
                          <a:spcPct val="100000"/>
                        </a:lnSpc>
                        <a:spcBef>
                          <a:spcPts val="0"/>
                        </a:spcBef>
                        <a:spcAft>
                          <a:spcPts val="0"/>
                        </a:spcAft>
                        <a:buClr>
                          <a:srgbClr val="000000"/>
                        </a:buClr>
                        <a:buSzPts val="800"/>
                        <a:buFont typeface="Arial"/>
                        <a:buNone/>
                      </a:pPr>
                      <a:r>
                        <a:rPr lang="en" u="none" cap="none" strike="noStrike"/>
                        <a:t>Most likely culprits</a:t>
                      </a:r>
                      <a:endParaRPr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27432" marR="0" rtl="0" algn="l">
                        <a:lnSpc>
                          <a:spcPct val="100000"/>
                        </a:lnSpc>
                        <a:spcBef>
                          <a:spcPts val="0"/>
                        </a:spcBef>
                        <a:spcAft>
                          <a:spcPts val="0"/>
                        </a:spcAft>
                        <a:buClr>
                          <a:srgbClr val="000000"/>
                        </a:buClr>
                        <a:buSzPts val="800"/>
                        <a:buFont typeface="Arial"/>
                        <a:buNone/>
                      </a:pPr>
                      <a:r>
                        <a:rPr lang="en" u="none" cap="none" strike="noStrike"/>
                        <a:t>15% of SSRI overdoses lead to 5-HT toxicity;</a:t>
                      </a:r>
                      <a:endParaRPr u="none" cap="none" strike="noStrike"/>
                    </a:p>
                    <a:p>
                      <a:pPr indent="0" lvl="0" marL="27432" marR="0" rtl="0" algn="l">
                        <a:lnSpc>
                          <a:spcPct val="100000"/>
                        </a:lnSpc>
                        <a:spcBef>
                          <a:spcPts val="0"/>
                        </a:spcBef>
                        <a:spcAft>
                          <a:spcPts val="0"/>
                        </a:spcAft>
                        <a:buClr>
                          <a:srgbClr val="000000"/>
                        </a:buClr>
                        <a:buSzPts val="800"/>
                        <a:buFont typeface="Arial"/>
                        <a:buNone/>
                      </a:pPr>
                      <a:r>
                        <a:rPr lang="en" u="none" cap="none" strike="noStrike"/>
                        <a:t>50% incidence when overdosing on combo SSRI + MAOI</a:t>
                      </a:r>
                      <a:endParaRPr u="none" cap="none" strike="noStrike"/>
                    </a:p>
                    <a:p>
                      <a:pPr indent="0" lvl="0" marL="27432" marR="0" rtl="0" algn="l">
                        <a:lnSpc>
                          <a:spcPct val="100000"/>
                        </a:lnSpc>
                        <a:spcBef>
                          <a:spcPts val="0"/>
                        </a:spcBef>
                        <a:spcAft>
                          <a:spcPts val="0"/>
                        </a:spcAft>
                        <a:buClr>
                          <a:srgbClr val="000000"/>
                        </a:buClr>
                        <a:buSzPts val="800"/>
                        <a:buFont typeface="Arial"/>
                        <a:buNone/>
                      </a:pPr>
                      <a:r>
                        <a:t/>
                      </a:r>
                      <a:endParaRPr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bl>
          </a:graphicData>
        </a:graphic>
      </p:graphicFrame>
      <p:grpSp>
        <p:nvGrpSpPr>
          <p:cNvPr id="3063" name="Google Shape;3063;p240"/>
          <p:cNvGrpSpPr/>
          <p:nvPr/>
        </p:nvGrpSpPr>
        <p:grpSpPr>
          <a:xfrm>
            <a:off x="1164886" y="378788"/>
            <a:ext cx="1057614" cy="595850"/>
            <a:chOff x="2920786" y="-1700"/>
            <a:chExt cx="1057614" cy="595850"/>
          </a:xfrm>
        </p:grpSpPr>
        <p:pic>
          <p:nvPicPr>
            <p:cNvPr descr="clipped result image" id="3064" name="Google Shape;3064;p240"/>
            <p:cNvPicPr preferRelativeResize="0"/>
            <p:nvPr/>
          </p:nvPicPr>
          <p:blipFill rotWithShape="1">
            <a:blip r:embed="rId3">
              <a:alphaModFix/>
            </a:blip>
            <a:srcRect b="-7" l="0" r="0" t="23308"/>
            <a:stretch/>
          </p:blipFill>
          <p:spPr>
            <a:xfrm rot="-6543559">
              <a:off x="3673582" y="89601"/>
              <a:ext cx="257132" cy="284114"/>
            </a:xfrm>
            <a:prstGeom prst="rect">
              <a:avLst/>
            </a:prstGeom>
            <a:noFill/>
            <a:ln>
              <a:noFill/>
            </a:ln>
          </p:spPr>
        </p:pic>
        <p:pic>
          <p:nvPicPr>
            <p:cNvPr id="3065" name="Google Shape;3065;p240"/>
            <p:cNvPicPr preferRelativeResize="0"/>
            <p:nvPr/>
          </p:nvPicPr>
          <p:blipFill rotWithShape="1">
            <a:blip r:embed="rId4">
              <a:alphaModFix/>
            </a:blip>
            <a:srcRect b="0" l="0" r="0" t="0"/>
            <a:stretch/>
          </p:blipFill>
          <p:spPr>
            <a:xfrm>
              <a:off x="2920786" y="-1700"/>
              <a:ext cx="734398" cy="595850"/>
            </a:xfrm>
            <a:prstGeom prst="rect">
              <a:avLst/>
            </a:prstGeom>
            <a:noFill/>
            <a:ln>
              <a:noFill/>
            </a:ln>
          </p:spPr>
        </p:pic>
      </p:grpSp>
      <p:sp>
        <p:nvSpPr>
          <p:cNvPr id="3066" name="Google Shape;3066;p240"/>
          <p:cNvSpPr txBox="1"/>
          <p:nvPr/>
        </p:nvSpPr>
        <p:spPr>
          <a:xfrm>
            <a:off x="8376700" y="-28637"/>
            <a:ext cx="778200" cy="21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lang="en"/>
              <a:t>4 of 7</a:t>
            </a:r>
            <a:endParaRPr i="0" u="none" cap="none" strike="noStrike">
              <a:solidFill>
                <a:srgbClr val="000000"/>
              </a:solidFill>
            </a:endParaRPr>
          </a:p>
        </p:txBody>
      </p:sp>
      <p:graphicFrame>
        <p:nvGraphicFramePr>
          <p:cNvPr id="3067" name="Google Shape;3067;p240"/>
          <p:cNvGraphicFramePr/>
          <p:nvPr/>
        </p:nvGraphicFramePr>
        <p:xfrm>
          <a:off x="1040556" y="1797711"/>
          <a:ext cx="3000000" cy="3000000"/>
        </p:xfrm>
        <a:graphic>
          <a:graphicData uri="http://schemas.openxmlformats.org/drawingml/2006/table">
            <a:tbl>
              <a:tblPr>
                <a:noFill/>
                <a:tableStyleId>{9CA66A64-FEFE-46EB-AED5-2A8D51E14325}</a:tableStyleId>
              </a:tblPr>
              <a:tblGrid>
                <a:gridCol w="1377525"/>
                <a:gridCol w="2647100"/>
                <a:gridCol w="3157675"/>
              </a:tblGrid>
              <a:tr h="266700">
                <a:tc>
                  <a:txBody>
                    <a:bodyPr/>
                    <a:lstStyle/>
                    <a:p>
                      <a:pPr indent="0" lvl="0" marL="27432" marR="0" rtl="0" algn="l">
                        <a:lnSpc>
                          <a:spcPct val="100000"/>
                        </a:lnSpc>
                        <a:spcBef>
                          <a:spcPts val="0"/>
                        </a:spcBef>
                        <a:spcAft>
                          <a:spcPts val="0"/>
                        </a:spcAft>
                        <a:buClr>
                          <a:srgbClr val="000000"/>
                        </a:buClr>
                        <a:buSzPts val="800"/>
                        <a:buFont typeface="Arial"/>
                        <a:buNone/>
                      </a:pPr>
                      <a:r>
                        <a:rPr lang="en" u="none" cap="none" strike="noStrike"/>
                        <a:t>Non-</a:t>
                      </a:r>
                      <a:endParaRPr u="none" cap="none" strike="noStrike"/>
                    </a:p>
                    <a:p>
                      <a:pPr indent="0" lvl="0" marL="27432" marR="0" rtl="0" algn="l">
                        <a:lnSpc>
                          <a:spcPct val="100000"/>
                        </a:lnSpc>
                        <a:spcBef>
                          <a:spcPts val="0"/>
                        </a:spcBef>
                        <a:spcAft>
                          <a:spcPts val="0"/>
                        </a:spcAft>
                        <a:buClr>
                          <a:srgbClr val="000000"/>
                        </a:buClr>
                        <a:buSzPts val="800"/>
                        <a:buFont typeface="Arial"/>
                        <a:buNone/>
                      </a:pPr>
                      <a:r>
                        <a:rPr lang="en"/>
                        <a:t>a</a:t>
                      </a:r>
                      <a:r>
                        <a:rPr lang="en" u="none" cap="none" strike="noStrike"/>
                        <a:t>ntidepressan</a:t>
                      </a:r>
                      <a:r>
                        <a:rPr lang="en"/>
                        <a:t>t</a:t>
                      </a:r>
                      <a:endParaRPr/>
                    </a:p>
                    <a:p>
                      <a:pPr indent="0" lvl="0" marL="27432" marR="0" rtl="0" algn="l">
                        <a:lnSpc>
                          <a:spcPct val="100000"/>
                        </a:lnSpc>
                        <a:spcBef>
                          <a:spcPts val="0"/>
                        </a:spcBef>
                        <a:spcAft>
                          <a:spcPts val="0"/>
                        </a:spcAft>
                        <a:buClr>
                          <a:srgbClr val="000000"/>
                        </a:buClr>
                        <a:buSzPts val="800"/>
                        <a:buFont typeface="Arial"/>
                        <a:buNone/>
                      </a:pPr>
                      <a:r>
                        <a:rPr lang="en" u="none" cap="none" strike="noStrike"/>
                        <a:t>culprits</a:t>
                      </a:r>
                      <a:endParaRPr u="none" cap="none" strike="noStrike"/>
                    </a:p>
                  </a:txBody>
                  <a:tcPr marT="45725" marB="45725" marR="45725" marL="45725"/>
                </a:tc>
                <a:tc>
                  <a:txBody>
                    <a:bodyPr/>
                    <a:lstStyle/>
                    <a:p>
                      <a:pPr indent="0" lvl="0" marL="27432" marR="0" rtl="0" algn="l">
                        <a:lnSpc>
                          <a:spcPct val="115000"/>
                        </a:lnSpc>
                        <a:spcBef>
                          <a:spcPts val="0"/>
                        </a:spcBef>
                        <a:spcAft>
                          <a:spcPts val="0"/>
                        </a:spcAft>
                        <a:buClr>
                          <a:srgbClr val="000000"/>
                        </a:buClr>
                        <a:buSzPts val="800"/>
                        <a:buFont typeface="Arial"/>
                        <a:buNone/>
                      </a:pPr>
                      <a:r>
                        <a:rPr lang="en" sz="1600">
                          <a:solidFill>
                            <a:schemeClr val="dk1"/>
                          </a:solidFill>
                        </a:rPr>
                        <a:t>• </a:t>
                      </a:r>
                      <a:r>
                        <a:rPr lang="en" sz="1600" u="none" cap="none" strike="noStrike"/>
                        <a:t>LSD (“Acid”)</a:t>
                      </a:r>
                      <a:endParaRPr sz="1600"/>
                    </a:p>
                    <a:p>
                      <a:pPr indent="0" lvl="0" marL="27432" marR="0" rtl="0" algn="l">
                        <a:lnSpc>
                          <a:spcPct val="115000"/>
                        </a:lnSpc>
                        <a:spcBef>
                          <a:spcPts val="0"/>
                        </a:spcBef>
                        <a:spcAft>
                          <a:spcPts val="0"/>
                        </a:spcAft>
                        <a:buClr>
                          <a:srgbClr val="000000"/>
                        </a:buClr>
                        <a:buSzPts val="800"/>
                        <a:buFont typeface="Arial"/>
                        <a:buNone/>
                      </a:pPr>
                      <a:r>
                        <a:rPr lang="en" sz="1600">
                          <a:solidFill>
                            <a:schemeClr val="dk1"/>
                          </a:solidFill>
                        </a:rPr>
                        <a:t>• </a:t>
                      </a:r>
                      <a:r>
                        <a:rPr lang="en" sz="1600" u="none" cap="none" strike="noStrike"/>
                        <a:t>MDMA</a:t>
                      </a:r>
                      <a:r>
                        <a:rPr lang="en" sz="1600"/>
                        <a:t>  </a:t>
                      </a:r>
                      <a:r>
                        <a:rPr lang="en" sz="1600" u="none" cap="none" strike="noStrike"/>
                        <a:t>(Ecstasy) </a:t>
                      </a:r>
                      <a:endParaRPr sz="1600"/>
                    </a:p>
                    <a:p>
                      <a:pPr indent="0" lvl="0" marL="27432" marR="0" rtl="0" algn="l">
                        <a:lnSpc>
                          <a:spcPct val="115000"/>
                        </a:lnSpc>
                        <a:spcBef>
                          <a:spcPts val="0"/>
                        </a:spcBef>
                        <a:spcAft>
                          <a:spcPts val="0"/>
                        </a:spcAft>
                        <a:buClr>
                          <a:srgbClr val="000000"/>
                        </a:buClr>
                        <a:buSzPts val="800"/>
                        <a:buFont typeface="Arial"/>
                        <a:buNone/>
                      </a:pPr>
                      <a:r>
                        <a:rPr lang="en" sz="1600">
                          <a:solidFill>
                            <a:schemeClr val="dk1"/>
                          </a:solidFill>
                        </a:rPr>
                        <a:t>• </a:t>
                      </a:r>
                      <a:r>
                        <a:rPr lang="en" sz="1600" u="none" cap="none" strike="noStrike"/>
                        <a:t>Dextromethorphan (DXM)   </a:t>
                      </a:r>
                      <a:endParaRPr sz="1600"/>
                    </a:p>
                    <a:p>
                      <a:pPr indent="0" lvl="0" marL="27432" marR="0" rtl="0" algn="l">
                        <a:lnSpc>
                          <a:spcPct val="115000"/>
                        </a:lnSpc>
                        <a:spcBef>
                          <a:spcPts val="0"/>
                        </a:spcBef>
                        <a:spcAft>
                          <a:spcPts val="0"/>
                        </a:spcAft>
                        <a:buClr>
                          <a:srgbClr val="000000"/>
                        </a:buClr>
                        <a:buSzPts val="800"/>
                        <a:buFont typeface="Arial"/>
                        <a:buNone/>
                      </a:pPr>
                      <a:r>
                        <a:rPr lang="en" sz="1600">
                          <a:solidFill>
                            <a:schemeClr val="dk1"/>
                          </a:solidFill>
                        </a:rPr>
                        <a:t>• </a:t>
                      </a:r>
                      <a:r>
                        <a:rPr lang="en" sz="1600" u="none" cap="none" strike="noStrike"/>
                        <a:t>L-Tryptophan</a:t>
                      </a:r>
                      <a:endParaRPr sz="1600" u="none" cap="none" strike="noStrike"/>
                    </a:p>
                    <a:p>
                      <a:pPr indent="0" lvl="0" marL="27432" marR="0" rtl="0" algn="l">
                        <a:lnSpc>
                          <a:spcPct val="115000"/>
                        </a:lnSpc>
                        <a:spcBef>
                          <a:spcPts val="0"/>
                        </a:spcBef>
                        <a:spcAft>
                          <a:spcPts val="0"/>
                        </a:spcAft>
                        <a:buClr>
                          <a:srgbClr val="000000"/>
                        </a:buClr>
                        <a:buSzPts val="800"/>
                        <a:buFont typeface="Arial"/>
                        <a:buNone/>
                      </a:pPr>
                      <a:r>
                        <a:rPr lang="en" sz="1600">
                          <a:solidFill>
                            <a:schemeClr val="dk1"/>
                          </a:solidFill>
                        </a:rPr>
                        <a:t>• </a:t>
                      </a:r>
                      <a:r>
                        <a:rPr lang="en" sz="1600" u="none" cap="none" strike="noStrike"/>
                        <a:t>Metaxalone (Skelaxin)       </a:t>
                      </a:r>
                      <a:endParaRPr sz="1600"/>
                    </a:p>
                    <a:p>
                      <a:pPr indent="0" lvl="0" marL="27432" marR="0" rtl="0" algn="l">
                        <a:lnSpc>
                          <a:spcPct val="115000"/>
                        </a:lnSpc>
                        <a:spcBef>
                          <a:spcPts val="0"/>
                        </a:spcBef>
                        <a:spcAft>
                          <a:spcPts val="0"/>
                        </a:spcAft>
                        <a:buClr>
                          <a:srgbClr val="000000"/>
                        </a:buClr>
                        <a:buSzPts val="800"/>
                        <a:buFont typeface="Arial"/>
                        <a:buNone/>
                      </a:pPr>
                      <a:r>
                        <a:rPr lang="en" sz="1600">
                          <a:solidFill>
                            <a:schemeClr val="dk1"/>
                          </a:solidFill>
                        </a:rPr>
                        <a:t>• </a:t>
                      </a:r>
                      <a:r>
                        <a:rPr lang="en" sz="1600" u="none" cap="none" strike="noStrike"/>
                        <a:t>Linezolid</a:t>
                      </a:r>
                      <a:r>
                        <a:rPr lang="en" sz="1600"/>
                        <a:t> </a:t>
                      </a:r>
                      <a:r>
                        <a:rPr lang="en" sz="1600" u="none" cap="none" strike="noStrike"/>
                        <a:t>(Zyvox)   </a:t>
                      </a:r>
                      <a:endParaRPr sz="1600" u="none" cap="none" strike="noStrike"/>
                    </a:p>
                    <a:p>
                      <a:pPr indent="0" lvl="0" marL="27432" marR="0" rtl="0" algn="l">
                        <a:lnSpc>
                          <a:spcPct val="115000"/>
                        </a:lnSpc>
                        <a:spcBef>
                          <a:spcPts val="0"/>
                        </a:spcBef>
                        <a:spcAft>
                          <a:spcPts val="0"/>
                        </a:spcAft>
                        <a:buClr>
                          <a:srgbClr val="000000"/>
                        </a:buClr>
                        <a:buSzPts val="800"/>
                        <a:buFont typeface="Arial"/>
                        <a:buNone/>
                      </a:pPr>
                      <a:r>
                        <a:rPr lang="en" sz="1600">
                          <a:solidFill>
                            <a:schemeClr val="dk1"/>
                          </a:solidFill>
                        </a:rPr>
                        <a:t>• </a:t>
                      </a:r>
                      <a:r>
                        <a:rPr lang="en" sz="1600"/>
                        <a:t>Methylene blue (Urelle)</a:t>
                      </a:r>
                      <a:r>
                        <a:rPr lang="en" sz="1600" u="none" cap="none" strike="noStrike"/>
                        <a:t> </a:t>
                      </a:r>
                      <a:endParaRPr sz="1600" u="none" cap="none" strike="noStrike"/>
                    </a:p>
                    <a:p>
                      <a:pPr indent="0" lvl="0" marL="27432" rtl="0" algn="l">
                        <a:lnSpc>
                          <a:spcPct val="115000"/>
                        </a:lnSpc>
                        <a:spcBef>
                          <a:spcPts val="0"/>
                        </a:spcBef>
                        <a:spcAft>
                          <a:spcPts val="0"/>
                        </a:spcAft>
                        <a:buClr>
                          <a:schemeClr val="dk1"/>
                        </a:buClr>
                        <a:buSzPts val="800"/>
                        <a:buFont typeface="Arial"/>
                        <a:buNone/>
                      </a:pPr>
                      <a:r>
                        <a:rPr lang="en" sz="1600">
                          <a:solidFill>
                            <a:schemeClr val="dk1"/>
                          </a:solidFill>
                        </a:rPr>
                        <a:t>• Lithium </a:t>
                      </a:r>
                      <a:endParaRPr sz="1600"/>
                    </a:p>
                    <a:p>
                      <a:pPr indent="0" lvl="0" marL="27432" marR="0" rtl="0" algn="l">
                        <a:lnSpc>
                          <a:spcPct val="115000"/>
                        </a:lnSpc>
                        <a:spcBef>
                          <a:spcPts val="0"/>
                        </a:spcBef>
                        <a:spcAft>
                          <a:spcPts val="0"/>
                        </a:spcAft>
                        <a:buClr>
                          <a:srgbClr val="000000"/>
                        </a:buClr>
                        <a:buSzPts val="800"/>
                        <a:buFont typeface="Arial"/>
                        <a:buNone/>
                      </a:pPr>
                      <a:r>
                        <a:rPr lang="en" sz="1600" u="none" cap="none" strike="noStrike"/>
                        <a:t> </a:t>
                      </a:r>
                      <a:r>
                        <a:rPr lang="en" u="none" cap="none" strike="noStrike"/>
                        <a:t>           </a:t>
                      </a:r>
                      <a:endParaRPr/>
                    </a:p>
                  </a:txBody>
                  <a:tcPr marT="45725" marB="45725" marR="45725" marL="45725"/>
                </a:tc>
                <a:tc>
                  <a:txBody>
                    <a:bodyPr/>
                    <a:lstStyle/>
                    <a:p>
                      <a:pPr indent="0" lvl="0" marL="27432" marR="0" rtl="0" algn="l">
                        <a:lnSpc>
                          <a:spcPct val="115000"/>
                        </a:lnSpc>
                        <a:spcBef>
                          <a:spcPts val="0"/>
                        </a:spcBef>
                        <a:spcAft>
                          <a:spcPts val="0"/>
                        </a:spcAft>
                        <a:buClr>
                          <a:srgbClr val="000000"/>
                        </a:buClr>
                        <a:buSzPts val="800"/>
                        <a:buFont typeface="Arial"/>
                        <a:buNone/>
                      </a:pPr>
                      <a:r>
                        <a:rPr lang="en" sz="1600">
                          <a:solidFill>
                            <a:schemeClr val="dk1"/>
                          </a:solidFill>
                        </a:rPr>
                        <a:t>• </a:t>
                      </a:r>
                      <a:r>
                        <a:rPr lang="en" sz="1600" u="none" cap="none" strike="noStrike"/>
                        <a:t>St. John’s Wort </a:t>
                      </a:r>
                      <a:endParaRPr sz="1600"/>
                    </a:p>
                    <a:p>
                      <a:pPr indent="0" lvl="0" marL="27432" marR="0" rtl="0" algn="l">
                        <a:lnSpc>
                          <a:spcPct val="115000"/>
                        </a:lnSpc>
                        <a:spcBef>
                          <a:spcPts val="0"/>
                        </a:spcBef>
                        <a:spcAft>
                          <a:spcPts val="0"/>
                        </a:spcAft>
                        <a:buClr>
                          <a:srgbClr val="000000"/>
                        </a:buClr>
                        <a:buSzPts val="800"/>
                        <a:buFont typeface="Arial"/>
                        <a:buNone/>
                      </a:pPr>
                      <a:r>
                        <a:rPr lang="en" sz="1600">
                          <a:solidFill>
                            <a:schemeClr val="dk1"/>
                          </a:solidFill>
                        </a:rPr>
                        <a:t>• </a:t>
                      </a:r>
                      <a:r>
                        <a:rPr lang="en" sz="1600" u="none" cap="none" strike="noStrike"/>
                        <a:t>Tramadol (Ultram)</a:t>
                      </a:r>
                      <a:endParaRPr sz="1600"/>
                    </a:p>
                    <a:p>
                      <a:pPr indent="0" lvl="0" marL="27432" marR="0" rtl="0" algn="l">
                        <a:lnSpc>
                          <a:spcPct val="115000"/>
                        </a:lnSpc>
                        <a:spcBef>
                          <a:spcPts val="0"/>
                        </a:spcBef>
                        <a:spcAft>
                          <a:spcPts val="0"/>
                        </a:spcAft>
                        <a:buClr>
                          <a:srgbClr val="000000"/>
                        </a:buClr>
                        <a:buSzPts val="800"/>
                        <a:buFont typeface="Arial"/>
                        <a:buNone/>
                      </a:pPr>
                      <a:r>
                        <a:rPr lang="en" sz="1600">
                          <a:solidFill>
                            <a:schemeClr val="dk1"/>
                          </a:solidFill>
                        </a:rPr>
                        <a:t>• </a:t>
                      </a:r>
                      <a:r>
                        <a:rPr lang="en" sz="1600" u="none" cap="none" strike="noStrike"/>
                        <a:t>Meperidin (Demerol)</a:t>
                      </a:r>
                      <a:endParaRPr sz="1600" u="none" cap="none" strike="noStrike"/>
                    </a:p>
                    <a:p>
                      <a:pPr indent="0" lvl="0" marL="27432" marR="0" rtl="0" algn="l">
                        <a:lnSpc>
                          <a:spcPct val="115000"/>
                        </a:lnSpc>
                        <a:spcBef>
                          <a:spcPts val="0"/>
                        </a:spcBef>
                        <a:spcAft>
                          <a:spcPts val="0"/>
                        </a:spcAft>
                        <a:buClr>
                          <a:srgbClr val="000000"/>
                        </a:buClr>
                        <a:buSzPts val="800"/>
                        <a:buFont typeface="Arial"/>
                        <a:buNone/>
                      </a:pPr>
                      <a:r>
                        <a:rPr lang="en" sz="1600">
                          <a:solidFill>
                            <a:schemeClr val="dk1"/>
                          </a:solidFill>
                        </a:rPr>
                        <a:t>• </a:t>
                      </a:r>
                      <a:r>
                        <a:rPr lang="en" sz="1600"/>
                        <a:t>Fentanyl (Duragesic)</a:t>
                      </a:r>
                      <a:endParaRPr sz="1600"/>
                    </a:p>
                    <a:p>
                      <a:pPr indent="0" lvl="0" marL="27432" marR="0" rtl="0" algn="l">
                        <a:lnSpc>
                          <a:spcPct val="115000"/>
                        </a:lnSpc>
                        <a:spcBef>
                          <a:spcPts val="0"/>
                        </a:spcBef>
                        <a:spcAft>
                          <a:spcPts val="0"/>
                        </a:spcAft>
                        <a:buClr>
                          <a:srgbClr val="000000"/>
                        </a:buClr>
                        <a:buSzPts val="800"/>
                        <a:buFont typeface="Arial"/>
                        <a:buNone/>
                      </a:pPr>
                      <a:r>
                        <a:rPr lang="en" sz="1600">
                          <a:solidFill>
                            <a:schemeClr val="dk1"/>
                          </a:solidFill>
                        </a:rPr>
                        <a:t>• </a:t>
                      </a:r>
                      <a:r>
                        <a:rPr lang="en" sz="1600"/>
                        <a:t>Methadone (Dolophine) </a:t>
                      </a:r>
                      <a:endParaRPr sz="1600"/>
                    </a:p>
                    <a:p>
                      <a:pPr indent="0" lvl="0" marL="27432" rtl="0" algn="l">
                        <a:lnSpc>
                          <a:spcPct val="115000"/>
                        </a:lnSpc>
                        <a:spcBef>
                          <a:spcPts val="0"/>
                        </a:spcBef>
                        <a:spcAft>
                          <a:spcPts val="0"/>
                        </a:spcAft>
                        <a:buClr>
                          <a:schemeClr val="dk1"/>
                        </a:buClr>
                        <a:buSzPts val="800"/>
                        <a:buFont typeface="Arial"/>
                        <a:buNone/>
                      </a:pPr>
                      <a:r>
                        <a:rPr lang="en" sz="1600">
                          <a:solidFill>
                            <a:schemeClr val="dk1"/>
                          </a:solidFill>
                        </a:rPr>
                        <a:t>• Ziprasidone (Geodon)</a:t>
                      </a:r>
                      <a:endParaRPr sz="1600"/>
                    </a:p>
                    <a:p>
                      <a:pPr indent="0" lvl="0" marL="27432" marR="0" rtl="0" algn="l">
                        <a:lnSpc>
                          <a:spcPct val="115000"/>
                        </a:lnSpc>
                        <a:spcBef>
                          <a:spcPts val="0"/>
                        </a:spcBef>
                        <a:spcAft>
                          <a:spcPts val="0"/>
                        </a:spcAft>
                        <a:buClr>
                          <a:srgbClr val="000000"/>
                        </a:buClr>
                        <a:buSzPts val="800"/>
                        <a:buFont typeface="Arial"/>
                        <a:buNone/>
                      </a:pPr>
                      <a:r>
                        <a:rPr lang="en" sz="1600">
                          <a:solidFill>
                            <a:schemeClr val="dk1"/>
                          </a:solidFill>
                        </a:rPr>
                        <a:t>• </a:t>
                      </a:r>
                      <a:r>
                        <a:rPr lang="en" sz="1600" u="none" cap="none" strike="noStrike"/>
                        <a:t>Buspirone (Buspar) </a:t>
                      </a:r>
                      <a:r>
                        <a:rPr lang="en" sz="1600"/>
                        <a:t>– </a:t>
                      </a:r>
                      <a:r>
                        <a:rPr lang="en" sz="1600" u="none" cap="none" strike="noStrike"/>
                        <a:t>unlikely </a:t>
                      </a:r>
                      <a:endParaRPr sz="1600" u="none" cap="none" strike="noStrike"/>
                    </a:p>
                    <a:p>
                      <a:pPr indent="0" lvl="0" marL="27432" marR="0" rtl="0" algn="l">
                        <a:lnSpc>
                          <a:spcPct val="115000"/>
                        </a:lnSpc>
                        <a:spcBef>
                          <a:spcPts val="0"/>
                        </a:spcBef>
                        <a:spcAft>
                          <a:spcPts val="0"/>
                        </a:spcAft>
                        <a:buClr>
                          <a:srgbClr val="000000"/>
                        </a:buClr>
                        <a:buSzPts val="800"/>
                        <a:buFont typeface="Arial"/>
                        <a:buNone/>
                      </a:pPr>
                      <a:r>
                        <a:t/>
                      </a:r>
                      <a:endParaRPr sz="1600"/>
                    </a:p>
                    <a:p>
                      <a:pPr indent="0" lvl="0" marL="27432" marR="0" rtl="0" algn="l">
                        <a:lnSpc>
                          <a:spcPct val="90000"/>
                        </a:lnSpc>
                        <a:spcBef>
                          <a:spcPts val="0"/>
                        </a:spcBef>
                        <a:spcAft>
                          <a:spcPts val="0"/>
                        </a:spcAft>
                        <a:buClr>
                          <a:srgbClr val="000000"/>
                        </a:buClr>
                        <a:buSzPts val="800"/>
                        <a:buFont typeface="Arial"/>
                        <a:buNone/>
                      </a:pPr>
                      <a:r>
                        <a:t/>
                      </a:r>
                      <a:endParaRPr sz="1600">
                        <a:solidFill>
                          <a:schemeClr val="dk1"/>
                        </a:solidFill>
                      </a:endParaRPr>
                    </a:p>
                    <a:p>
                      <a:pPr indent="0" lvl="0" marL="27432" marR="0" rtl="0" algn="l">
                        <a:lnSpc>
                          <a:spcPct val="90000"/>
                        </a:lnSpc>
                        <a:spcBef>
                          <a:spcPts val="0"/>
                        </a:spcBef>
                        <a:spcAft>
                          <a:spcPts val="0"/>
                        </a:spcAft>
                        <a:buClr>
                          <a:srgbClr val="000000"/>
                        </a:buClr>
                        <a:buSzPts val="800"/>
                        <a:buFont typeface="Arial"/>
                        <a:buNone/>
                      </a:pPr>
                      <a:r>
                        <a:rPr b="1" lang="en" sz="1900" u="sng">
                          <a:solidFill>
                            <a:schemeClr val="dk1"/>
                          </a:solidFill>
                        </a:rPr>
                        <a:t>NOT</a:t>
                      </a:r>
                      <a:r>
                        <a:rPr lang="en" sz="1900">
                          <a:solidFill>
                            <a:schemeClr val="dk1"/>
                          </a:solidFill>
                        </a:rPr>
                        <a:t> </a:t>
                      </a:r>
                      <a:r>
                        <a:rPr lang="en" sz="1900"/>
                        <a:t>t</a:t>
                      </a:r>
                      <a:r>
                        <a:rPr lang="en" sz="1900" u="none" cap="none" strike="noStrike"/>
                        <a:t>riptans (Imitrex, </a:t>
                      </a:r>
                      <a:endParaRPr sz="1900" u="none" cap="none" strike="noStrike"/>
                    </a:p>
                    <a:p>
                      <a:pPr indent="0" lvl="0" marL="27432" marR="0" rtl="0" algn="l">
                        <a:lnSpc>
                          <a:spcPct val="90000"/>
                        </a:lnSpc>
                        <a:spcBef>
                          <a:spcPts val="0"/>
                        </a:spcBef>
                        <a:spcAft>
                          <a:spcPts val="0"/>
                        </a:spcAft>
                        <a:buClr>
                          <a:srgbClr val="000000"/>
                        </a:buClr>
                        <a:buSzPts val="800"/>
                        <a:buFont typeface="Arial"/>
                        <a:buNone/>
                      </a:pPr>
                      <a:r>
                        <a:rPr lang="en" sz="1900"/>
                        <a:t>   </a:t>
                      </a:r>
                      <a:r>
                        <a:rPr lang="en" sz="1900" u="none" cap="none" strike="noStrike"/>
                        <a:t>Maxalt, etc) </a:t>
                      </a:r>
                      <a:endParaRPr sz="1900" u="none" cap="none" strike="noStrike"/>
                    </a:p>
                    <a:p>
                      <a:pPr indent="0" lvl="0" marL="27432" marR="0" rtl="0" algn="l">
                        <a:lnSpc>
                          <a:spcPct val="90000"/>
                        </a:lnSpc>
                        <a:spcBef>
                          <a:spcPts val="0"/>
                        </a:spcBef>
                        <a:spcAft>
                          <a:spcPts val="0"/>
                        </a:spcAft>
                        <a:buClr>
                          <a:srgbClr val="000000"/>
                        </a:buClr>
                        <a:buSzPts val="800"/>
                        <a:buFont typeface="Arial"/>
                        <a:buNone/>
                      </a:pPr>
                      <a:r>
                        <a:t/>
                      </a:r>
                      <a:endParaRPr/>
                    </a:p>
                  </a:txBody>
                  <a:tcPr marT="45725" marB="45725" marR="45725" marL="45725"/>
                </a:tc>
              </a:tr>
            </a:tbl>
          </a:graphicData>
        </a:graphic>
      </p:graphicFrame>
      <p:sp>
        <p:nvSpPr>
          <p:cNvPr id="3068" name="Google Shape;3068;p240"/>
          <p:cNvSpPr/>
          <p:nvPr/>
        </p:nvSpPr>
        <p:spPr>
          <a:xfrm>
            <a:off x="5234191" y="3250982"/>
            <a:ext cx="2160600" cy="2127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9" name="Google Shape;3069;p240"/>
          <p:cNvSpPr txBox="1"/>
          <p:nvPr/>
        </p:nvSpPr>
        <p:spPr>
          <a:xfrm>
            <a:off x="5273957" y="3170477"/>
            <a:ext cx="30000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a:solidFill>
                  <a:schemeClr val="lt1"/>
                </a:solidFill>
              </a:rPr>
              <a:t>?  ANTIPSYCHOTIC  ?</a:t>
            </a:r>
            <a:endParaRPr b="1" sz="1600">
              <a:solidFill>
                <a:schemeClr val="lt1"/>
              </a:solidFill>
            </a:endParaRPr>
          </a:p>
        </p:txBody>
      </p:sp>
    </p:spTree>
  </p:cSld>
  <p:clrMapOvr>
    <a:masterClrMapping/>
  </p:clrMapOvr>
</p:sld>
</file>

<file path=ppt/slides/slide2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3" name="Shape 3073"/>
        <p:cNvGrpSpPr/>
        <p:nvPr/>
      </p:nvGrpSpPr>
      <p:grpSpPr>
        <a:xfrm>
          <a:off x="0" y="0"/>
          <a:ext cx="0" cy="0"/>
          <a:chOff x="0" y="0"/>
          <a:chExt cx="0" cy="0"/>
        </a:xfrm>
      </p:grpSpPr>
      <p:graphicFrame>
        <p:nvGraphicFramePr>
          <p:cNvPr id="3074" name="Google Shape;3074;p241"/>
          <p:cNvGraphicFramePr/>
          <p:nvPr/>
        </p:nvGraphicFramePr>
        <p:xfrm>
          <a:off x="1040538" y="244463"/>
          <a:ext cx="3000000" cy="3000000"/>
        </p:xfrm>
        <a:graphic>
          <a:graphicData uri="http://schemas.openxmlformats.org/drawingml/2006/table">
            <a:tbl>
              <a:tblPr>
                <a:noFill/>
                <a:tableStyleId>{9CA66A64-FEFE-46EB-AED5-2A8D51E14325}</a:tableStyleId>
              </a:tblPr>
              <a:tblGrid>
                <a:gridCol w="1377525"/>
                <a:gridCol w="5804775"/>
              </a:tblGrid>
              <a:tr h="213625">
                <a:tc>
                  <a:txBody>
                    <a:bodyPr/>
                    <a:lstStyle/>
                    <a:p>
                      <a:pPr indent="0" lvl="0" marL="27432" marR="0" rtl="0" algn="l">
                        <a:lnSpc>
                          <a:spcPct val="100000"/>
                        </a:lnSpc>
                        <a:spcBef>
                          <a:spcPts val="0"/>
                        </a:spcBef>
                        <a:spcAft>
                          <a:spcPts val="0"/>
                        </a:spcAft>
                        <a:buClr>
                          <a:srgbClr val="000000"/>
                        </a:buClr>
                        <a:buSzPts val="800"/>
                        <a:buFont typeface="Arial"/>
                        <a:buNone/>
                      </a:pPr>
                      <a:r>
                        <a:t/>
                      </a:r>
                      <a:endParaRPr b="1" u="none" cap="none" strike="noStrike"/>
                    </a:p>
                  </a:txBody>
                  <a:tcPr marT="45725" marB="45725" marR="45725" marL="45725">
                    <a:lnB cap="flat" cmpd="sng" w="9525">
                      <a:solidFill>
                        <a:srgbClr val="999999"/>
                      </a:solidFill>
                      <a:prstDash val="solid"/>
                      <a:round/>
                      <a:headEnd len="sm" w="sm" type="none"/>
                      <a:tailEnd len="sm" w="sm" type="none"/>
                    </a:lnB>
                    <a:solidFill>
                      <a:srgbClr val="FFEEE1"/>
                    </a:solidFill>
                  </a:tcPr>
                </a:tc>
                <a:tc>
                  <a:txBody>
                    <a:bodyPr/>
                    <a:lstStyle/>
                    <a:p>
                      <a:pPr indent="0" lvl="0" marL="27432" marR="0" rtl="0" algn="l">
                        <a:lnSpc>
                          <a:spcPct val="100000"/>
                        </a:lnSpc>
                        <a:spcBef>
                          <a:spcPts val="0"/>
                        </a:spcBef>
                        <a:spcAft>
                          <a:spcPts val="0"/>
                        </a:spcAft>
                        <a:buClr>
                          <a:srgbClr val="000000"/>
                        </a:buClr>
                        <a:buSzPts val="900"/>
                        <a:buFont typeface="Arial"/>
                        <a:buNone/>
                      </a:pPr>
                      <a:r>
                        <a:t/>
                      </a:r>
                      <a:endParaRPr b="1"/>
                    </a:p>
                    <a:p>
                      <a:pPr indent="0" lvl="0" marL="27432" marR="0" rtl="0" algn="l">
                        <a:lnSpc>
                          <a:spcPct val="100000"/>
                        </a:lnSpc>
                        <a:spcBef>
                          <a:spcPts val="0"/>
                        </a:spcBef>
                        <a:spcAft>
                          <a:spcPts val="0"/>
                        </a:spcAft>
                        <a:buClr>
                          <a:srgbClr val="000000"/>
                        </a:buClr>
                        <a:buSzPts val="900"/>
                        <a:buFont typeface="Arial"/>
                        <a:buNone/>
                      </a:pPr>
                      <a:r>
                        <a:rPr b="1" lang="en" sz="1800" u="none" cap="none" strike="noStrike"/>
                        <a:t>Serotonin Syndrome</a:t>
                      </a:r>
                      <a:endParaRPr b="1" sz="1800" u="none" cap="none" strike="noStrike"/>
                    </a:p>
                    <a:p>
                      <a:pPr indent="0" lvl="0" marL="0" marR="0" rtl="0" algn="l">
                        <a:lnSpc>
                          <a:spcPct val="100000"/>
                        </a:lnSpc>
                        <a:spcBef>
                          <a:spcPts val="0"/>
                        </a:spcBef>
                        <a:spcAft>
                          <a:spcPts val="0"/>
                        </a:spcAft>
                        <a:buClr>
                          <a:srgbClr val="000000"/>
                        </a:buClr>
                        <a:buSzPts val="900"/>
                        <a:buFont typeface="Arial"/>
                        <a:buNone/>
                      </a:pPr>
                      <a:r>
                        <a:t/>
                      </a:r>
                      <a:endParaRPr b="1"/>
                    </a:p>
                  </a:txBody>
                  <a:tcPr marT="45725" marB="45725" marR="45725" marL="45725">
                    <a:lnB cap="flat" cmpd="sng" w="9525">
                      <a:solidFill>
                        <a:srgbClr val="999999"/>
                      </a:solidFill>
                      <a:prstDash val="solid"/>
                      <a:round/>
                      <a:headEnd len="sm" w="sm" type="none"/>
                      <a:tailEnd len="sm" w="sm" type="none"/>
                    </a:lnB>
                    <a:solidFill>
                      <a:srgbClr val="FFEEE1"/>
                    </a:solidFill>
                  </a:tcPr>
                </a:tc>
              </a:tr>
              <a:tr h="544750">
                <a:tc>
                  <a:txBody>
                    <a:bodyPr/>
                    <a:lstStyle/>
                    <a:p>
                      <a:pPr indent="0" lvl="0" marL="27432" marR="0" rtl="0" algn="l">
                        <a:lnSpc>
                          <a:spcPct val="100000"/>
                        </a:lnSpc>
                        <a:spcBef>
                          <a:spcPts val="0"/>
                        </a:spcBef>
                        <a:spcAft>
                          <a:spcPts val="0"/>
                        </a:spcAft>
                        <a:buClr>
                          <a:srgbClr val="000000"/>
                        </a:buClr>
                        <a:buSzPts val="800"/>
                        <a:buFont typeface="Arial"/>
                        <a:buNone/>
                      </a:pPr>
                      <a:r>
                        <a:rPr lang="en" u="none" cap="none" strike="noStrike"/>
                        <a:t>Most likely culprits</a:t>
                      </a:r>
                      <a:endParaRPr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27432" marR="0" rtl="0" algn="l">
                        <a:lnSpc>
                          <a:spcPct val="100000"/>
                        </a:lnSpc>
                        <a:spcBef>
                          <a:spcPts val="0"/>
                        </a:spcBef>
                        <a:spcAft>
                          <a:spcPts val="0"/>
                        </a:spcAft>
                        <a:buClr>
                          <a:srgbClr val="000000"/>
                        </a:buClr>
                        <a:buSzPts val="800"/>
                        <a:buFont typeface="Arial"/>
                        <a:buNone/>
                      </a:pPr>
                      <a:r>
                        <a:rPr lang="en" u="none" cap="none" strike="noStrike"/>
                        <a:t>15% of SSRI overdoses lead to 5-HT toxicity;</a:t>
                      </a:r>
                      <a:endParaRPr u="none" cap="none" strike="noStrike"/>
                    </a:p>
                    <a:p>
                      <a:pPr indent="0" lvl="0" marL="27432" marR="0" rtl="0" algn="l">
                        <a:lnSpc>
                          <a:spcPct val="100000"/>
                        </a:lnSpc>
                        <a:spcBef>
                          <a:spcPts val="0"/>
                        </a:spcBef>
                        <a:spcAft>
                          <a:spcPts val="0"/>
                        </a:spcAft>
                        <a:buClr>
                          <a:srgbClr val="000000"/>
                        </a:buClr>
                        <a:buSzPts val="800"/>
                        <a:buFont typeface="Arial"/>
                        <a:buNone/>
                      </a:pPr>
                      <a:r>
                        <a:rPr lang="en" u="none" cap="none" strike="noStrike"/>
                        <a:t>50% incidence when overdosing on combo SSRI + MAOI</a:t>
                      </a:r>
                      <a:endParaRPr u="none" cap="none" strike="noStrike"/>
                    </a:p>
                    <a:p>
                      <a:pPr indent="0" lvl="0" marL="27432" marR="0" rtl="0" algn="l">
                        <a:lnSpc>
                          <a:spcPct val="100000"/>
                        </a:lnSpc>
                        <a:spcBef>
                          <a:spcPts val="0"/>
                        </a:spcBef>
                        <a:spcAft>
                          <a:spcPts val="0"/>
                        </a:spcAft>
                        <a:buClr>
                          <a:srgbClr val="000000"/>
                        </a:buClr>
                        <a:buSzPts val="800"/>
                        <a:buFont typeface="Arial"/>
                        <a:buNone/>
                      </a:pPr>
                      <a:r>
                        <a:t/>
                      </a:r>
                      <a:endParaRPr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bl>
          </a:graphicData>
        </a:graphic>
      </p:graphicFrame>
      <p:grpSp>
        <p:nvGrpSpPr>
          <p:cNvPr id="3075" name="Google Shape;3075;p241"/>
          <p:cNvGrpSpPr/>
          <p:nvPr/>
        </p:nvGrpSpPr>
        <p:grpSpPr>
          <a:xfrm>
            <a:off x="1164886" y="378788"/>
            <a:ext cx="1057614" cy="595850"/>
            <a:chOff x="2920786" y="-1700"/>
            <a:chExt cx="1057614" cy="595850"/>
          </a:xfrm>
        </p:grpSpPr>
        <p:pic>
          <p:nvPicPr>
            <p:cNvPr descr="clipped result image" id="3076" name="Google Shape;3076;p241"/>
            <p:cNvPicPr preferRelativeResize="0"/>
            <p:nvPr/>
          </p:nvPicPr>
          <p:blipFill rotWithShape="1">
            <a:blip r:embed="rId3">
              <a:alphaModFix/>
            </a:blip>
            <a:srcRect b="-7" l="0" r="0" t="23308"/>
            <a:stretch/>
          </p:blipFill>
          <p:spPr>
            <a:xfrm rot="-6543559">
              <a:off x="3673582" y="89601"/>
              <a:ext cx="257132" cy="284114"/>
            </a:xfrm>
            <a:prstGeom prst="rect">
              <a:avLst/>
            </a:prstGeom>
            <a:noFill/>
            <a:ln>
              <a:noFill/>
            </a:ln>
          </p:spPr>
        </p:pic>
        <p:pic>
          <p:nvPicPr>
            <p:cNvPr id="3077" name="Google Shape;3077;p241"/>
            <p:cNvPicPr preferRelativeResize="0"/>
            <p:nvPr/>
          </p:nvPicPr>
          <p:blipFill rotWithShape="1">
            <a:blip r:embed="rId4">
              <a:alphaModFix/>
            </a:blip>
            <a:srcRect b="0" l="0" r="0" t="0"/>
            <a:stretch/>
          </p:blipFill>
          <p:spPr>
            <a:xfrm>
              <a:off x="2920786" y="-1700"/>
              <a:ext cx="734398" cy="595850"/>
            </a:xfrm>
            <a:prstGeom prst="rect">
              <a:avLst/>
            </a:prstGeom>
            <a:noFill/>
            <a:ln>
              <a:noFill/>
            </a:ln>
          </p:spPr>
        </p:pic>
      </p:grpSp>
      <p:sp>
        <p:nvSpPr>
          <p:cNvPr id="3078" name="Google Shape;3078;p241"/>
          <p:cNvSpPr txBox="1"/>
          <p:nvPr/>
        </p:nvSpPr>
        <p:spPr>
          <a:xfrm>
            <a:off x="8376700" y="-28637"/>
            <a:ext cx="778200" cy="21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lang="en"/>
              <a:t>4 of 7</a:t>
            </a:r>
            <a:endParaRPr i="0" u="none" cap="none" strike="noStrike">
              <a:solidFill>
                <a:srgbClr val="000000"/>
              </a:solidFill>
            </a:endParaRPr>
          </a:p>
        </p:txBody>
      </p:sp>
      <p:graphicFrame>
        <p:nvGraphicFramePr>
          <p:cNvPr id="3079" name="Google Shape;3079;p241"/>
          <p:cNvGraphicFramePr/>
          <p:nvPr/>
        </p:nvGraphicFramePr>
        <p:xfrm>
          <a:off x="1040556" y="1797711"/>
          <a:ext cx="3000000" cy="3000000"/>
        </p:xfrm>
        <a:graphic>
          <a:graphicData uri="http://schemas.openxmlformats.org/drawingml/2006/table">
            <a:tbl>
              <a:tblPr>
                <a:noFill/>
                <a:tableStyleId>{9CA66A64-FEFE-46EB-AED5-2A8D51E14325}</a:tableStyleId>
              </a:tblPr>
              <a:tblGrid>
                <a:gridCol w="1377525"/>
                <a:gridCol w="2647100"/>
                <a:gridCol w="3157675"/>
              </a:tblGrid>
              <a:tr h="266700">
                <a:tc>
                  <a:txBody>
                    <a:bodyPr/>
                    <a:lstStyle/>
                    <a:p>
                      <a:pPr indent="0" lvl="0" marL="27432" marR="0" rtl="0" algn="l">
                        <a:lnSpc>
                          <a:spcPct val="100000"/>
                        </a:lnSpc>
                        <a:spcBef>
                          <a:spcPts val="0"/>
                        </a:spcBef>
                        <a:spcAft>
                          <a:spcPts val="0"/>
                        </a:spcAft>
                        <a:buClr>
                          <a:srgbClr val="000000"/>
                        </a:buClr>
                        <a:buSzPts val="800"/>
                        <a:buFont typeface="Arial"/>
                        <a:buNone/>
                      </a:pPr>
                      <a:r>
                        <a:rPr lang="en" u="none" cap="none" strike="noStrike"/>
                        <a:t>Non-</a:t>
                      </a:r>
                      <a:endParaRPr u="none" cap="none" strike="noStrike"/>
                    </a:p>
                    <a:p>
                      <a:pPr indent="0" lvl="0" marL="27432" marR="0" rtl="0" algn="l">
                        <a:lnSpc>
                          <a:spcPct val="100000"/>
                        </a:lnSpc>
                        <a:spcBef>
                          <a:spcPts val="0"/>
                        </a:spcBef>
                        <a:spcAft>
                          <a:spcPts val="0"/>
                        </a:spcAft>
                        <a:buClr>
                          <a:srgbClr val="000000"/>
                        </a:buClr>
                        <a:buSzPts val="800"/>
                        <a:buFont typeface="Arial"/>
                        <a:buNone/>
                      </a:pPr>
                      <a:r>
                        <a:rPr lang="en"/>
                        <a:t>a</a:t>
                      </a:r>
                      <a:r>
                        <a:rPr lang="en" u="none" cap="none" strike="noStrike"/>
                        <a:t>ntidepressan</a:t>
                      </a:r>
                      <a:r>
                        <a:rPr lang="en"/>
                        <a:t>t</a:t>
                      </a:r>
                      <a:endParaRPr/>
                    </a:p>
                    <a:p>
                      <a:pPr indent="0" lvl="0" marL="27432" marR="0" rtl="0" algn="l">
                        <a:lnSpc>
                          <a:spcPct val="100000"/>
                        </a:lnSpc>
                        <a:spcBef>
                          <a:spcPts val="0"/>
                        </a:spcBef>
                        <a:spcAft>
                          <a:spcPts val="0"/>
                        </a:spcAft>
                        <a:buClr>
                          <a:srgbClr val="000000"/>
                        </a:buClr>
                        <a:buSzPts val="800"/>
                        <a:buFont typeface="Arial"/>
                        <a:buNone/>
                      </a:pPr>
                      <a:r>
                        <a:rPr lang="en" u="none" cap="none" strike="noStrike"/>
                        <a:t>culprits</a:t>
                      </a:r>
                      <a:endParaRPr u="none" cap="none" strike="noStrike"/>
                    </a:p>
                  </a:txBody>
                  <a:tcPr marT="45725" marB="45725" marR="45725" marL="45725"/>
                </a:tc>
                <a:tc>
                  <a:txBody>
                    <a:bodyPr/>
                    <a:lstStyle/>
                    <a:p>
                      <a:pPr indent="0" lvl="0" marL="27432" marR="0" rtl="0" algn="l">
                        <a:lnSpc>
                          <a:spcPct val="115000"/>
                        </a:lnSpc>
                        <a:spcBef>
                          <a:spcPts val="0"/>
                        </a:spcBef>
                        <a:spcAft>
                          <a:spcPts val="0"/>
                        </a:spcAft>
                        <a:buClr>
                          <a:srgbClr val="000000"/>
                        </a:buClr>
                        <a:buSzPts val="800"/>
                        <a:buFont typeface="Arial"/>
                        <a:buNone/>
                      </a:pPr>
                      <a:r>
                        <a:rPr lang="en" sz="1600">
                          <a:solidFill>
                            <a:schemeClr val="dk1"/>
                          </a:solidFill>
                        </a:rPr>
                        <a:t>• </a:t>
                      </a:r>
                      <a:r>
                        <a:rPr lang="en" sz="1600" u="none" cap="none" strike="noStrike"/>
                        <a:t>LSD (“Acid”)</a:t>
                      </a:r>
                      <a:endParaRPr sz="1600"/>
                    </a:p>
                    <a:p>
                      <a:pPr indent="0" lvl="0" marL="27432" marR="0" rtl="0" algn="l">
                        <a:lnSpc>
                          <a:spcPct val="115000"/>
                        </a:lnSpc>
                        <a:spcBef>
                          <a:spcPts val="0"/>
                        </a:spcBef>
                        <a:spcAft>
                          <a:spcPts val="0"/>
                        </a:spcAft>
                        <a:buClr>
                          <a:srgbClr val="000000"/>
                        </a:buClr>
                        <a:buSzPts val="800"/>
                        <a:buFont typeface="Arial"/>
                        <a:buNone/>
                      </a:pPr>
                      <a:r>
                        <a:rPr lang="en" sz="1600">
                          <a:solidFill>
                            <a:schemeClr val="dk1"/>
                          </a:solidFill>
                        </a:rPr>
                        <a:t>• </a:t>
                      </a:r>
                      <a:r>
                        <a:rPr lang="en" sz="1600" u="none" cap="none" strike="noStrike"/>
                        <a:t>MDMA</a:t>
                      </a:r>
                      <a:r>
                        <a:rPr lang="en" sz="1600"/>
                        <a:t>  </a:t>
                      </a:r>
                      <a:r>
                        <a:rPr lang="en" sz="1600" u="none" cap="none" strike="noStrike"/>
                        <a:t>(Ecstasy) </a:t>
                      </a:r>
                      <a:endParaRPr sz="1600"/>
                    </a:p>
                    <a:p>
                      <a:pPr indent="0" lvl="0" marL="27432" marR="0" rtl="0" algn="l">
                        <a:lnSpc>
                          <a:spcPct val="115000"/>
                        </a:lnSpc>
                        <a:spcBef>
                          <a:spcPts val="0"/>
                        </a:spcBef>
                        <a:spcAft>
                          <a:spcPts val="0"/>
                        </a:spcAft>
                        <a:buClr>
                          <a:srgbClr val="000000"/>
                        </a:buClr>
                        <a:buSzPts val="800"/>
                        <a:buFont typeface="Arial"/>
                        <a:buNone/>
                      </a:pPr>
                      <a:r>
                        <a:rPr lang="en" sz="1600">
                          <a:solidFill>
                            <a:schemeClr val="dk1"/>
                          </a:solidFill>
                        </a:rPr>
                        <a:t>• </a:t>
                      </a:r>
                      <a:r>
                        <a:rPr lang="en" sz="1600" u="none" cap="none" strike="noStrike"/>
                        <a:t>Dextromethorphan (DXM)   </a:t>
                      </a:r>
                      <a:endParaRPr sz="1600"/>
                    </a:p>
                    <a:p>
                      <a:pPr indent="0" lvl="0" marL="27432" marR="0" rtl="0" algn="l">
                        <a:lnSpc>
                          <a:spcPct val="115000"/>
                        </a:lnSpc>
                        <a:spcBef>
                          <a:spcPts val="0"/>
                        </a:spcBef>
                        <a:spcAft>
                          <a:spcPts val="0"/>
                        </a:spcAft>
                        <a:buClr>
                          <a:srgbClr val="000000"/>
                        </a:buClr>
                        <a:buSzPts val="800"/>
                        <a:buFont typeface="Arial"/>
                        <a:buNone/>
                      </a:pPr>
                      <a:r>
                        <a:rPr lang="en" sz="1600">
                          <a:solidFill>
                            <a:schemeClr val="dk1"/>
                          </a:solidFill>
                        </a:rPr>
                        <a:t>• </a:t>
                      </a:r>
                      <a:r>
                        <a:rPr lang="en" sz="1600" u="none" cap="none" strike="noStrike"/>
                        <a:t>L-Tryptophan</a:t>
                      </a:r>
                      <a:endParaRPr sz="1600" u="none" cap="none" strike="noStrike"/>
                    </a:p>
                    <a:p>
                      <a:pPr indent="0" lvl="0" marL="27432" marR="0" rtl="0" algn="l">
                        <a:lnSpc>
                          <a:spcPct val="115000"/>
                        </a:lnSpc>
                        <a:spcBef>
                          <a:spcPts val="0"/>
                        </a:spcBef>
                        <a:spcAft>
                          <a:spcPts val="0"/>
                        </a:spcAft>
                        <a:buClr>
                          <a:srgbClr val="000000"/>
                        </a:buClr>
                        <a:buSzPts val="800"/>
                        <a:buFont typeface="Arial"/>
                        <a:buNone/>
                      </a:pPr>
                      <a:r>
                        <a:rPr lang="en" sz="1600">
                          <a:solidFill>
                            <a:schemeClr val="dk1"/>
                          </a:solidFill>
                        </a:rPr>
                        <a:t>• </a:t>
                      </a:r>
                      <a:r>
                        <a:rPr lang="en" sz="1600" u="none" cap="none" strike="noStrike"/>
                        <a:t>Metaxalone (Skelaxin)       </a:t>
                      </a:r>
                      <a:endParaRPr sz="1600"/>
                    </a:p>
                    <a:p>
                      <a:pPr indent="0" lvl="0" marL="27432" marR="0" rtl="0" algn="l">
                        <a:lnSpc>
                          <a:spcPct val="115000"/>
                        </a:lnSpc>
                        <a:spcBef>
                          <a:spcPts val="0"/>
                        </a:spcBef>
                        <a:spcAft>
                          <a:spcPts val="0"/>
                        </a:spcAft>
                        <a:buClr>
                          <a:srgbClr val="000000"/>
                        </a:buClr>
                        <a:buSzPts val="800"/>
                        <a:buFont typeface="Arial"/>
                        <a:buNone/>
                      </a:pPr>
                      <a:r>
                        <a:rPr lang="en" sz="1600">
                          <a:solidFill>
                            <a:schemeClr val="dk1"/>
                          </a:solidFill>
                        </a:rPr>
                        <a:t>• </a:t>
                      </a:r>
                      <a:r>
                        <a:rPr lang="en" sz="1600" u="none" cap="none" strike="noStrike"/>
                        <a:t>Linezolid</a:t>
                      </a:r>
                      <a:r>
                        <a:rPr lang="en" sz="1600"/>
                        <a:t> </a:t>
                      </a:r>
                      <a:r>
                        <a:rPr lang="en" sz="1600" u="none" cap="none" strike="noStrike"/>
                        <a:t>(Zyvox)   </a:t>
                      </a:r>
                      <a:endParaRPr sz="1600" u="none" cap="none" strike="noStrike"/>
                    </a:p>
                    <a:p>
                      <a:pPr indent="0" lvl="0" marL="27432" marR="0" rtl="0" algn="l">
                        <a:lnSpc>
                          <a:spcPct val="115000"/>
                        </a:lnSpc>
                        <a:spcBef>
                          <a:spcPts val="0"/>
                        </a:spcBef>
                        <a:spcAft>
                          <a:spcPts val="0"/>
                        </a:spcAft>
                        <a:buClr>
                          <a:srgbClr val="000000"/>
                        </a:buClr>
                        <a:buSzPts val="800"/>
                        <a:buFont typeface="Arial"/>
                        <a:buNone/>
                      </a:pPr>
                      <a:r>
                        <a:rPr lang="en" sz="1600">
                          <a:solidFill>
                            <a:schemeClr val="dk1"/>
                          </a:solidFill>
                        </a:rPr>
                        <a:t>• </a:t>
                      </a:r>
                      <a:r>
                        <a:rPr lang="en" sz="1600"/>
                        <a:t>Methylene blue (Urelle)</a:t>
                      </a:r>
                      <a:r>
                        <a:rPr lang="en" sz="1600" u="none" cap="none" strike="noStrike"/>
                        <a:t> </a:t>
                      </a:r>
                      <a:endParaRPr sz="1600" u="none" cap="none" strike="noStrike"/>
                    </a:p>
                    <a:p>
                      <a:pPr indent="0" lvl="0" marL="27432" rtl="0" algn="l">
                        <a:lnSpc>
                          <a:spcPct val="115000"/>
                        </a:lnSpc>
                        <a:spcBef>
                          <a:spcPts val="0"/>
                        </a:spcBef>
                        <a:spcAft>
                          <a:spcPts val="0"/>
                        </a:spcAft>
                        <a:buClr>
                          <a:schemeClr val="dk1"/>
                        </a:buClr>
                        <a:buSzPts val="800"/>
                        <a:buFont typeface="Arial"/>
                        <a:buNone/>
                      </a:pPr>
                      <a:r>
                        <a:rPr lang="en" sz="1600">
                          <a:solidFill>
                            <a:schemeClr val="dk1"/>
                          </a:solidFill>
                        </a:rPr>
                        <a:t>• Lithium </a:t>
                      </a:r>
                      <a:endParaRPr sz="1600"/>
                    </a:p>
                    <a:p>
                      <a:pPr indent="0" lvl="0" marL="27432" marR="0" rtl="0" algn="l">
                        <a:lnSpc>
                          <a:spcPct val="115000"/>
                        </a:lnSpc>
                        <a:spcBef>
                          <a:spcPts val="0"/>
                        </a:spcBef>
                        <a:spcAft>
                          <a:spcPts val="0"/>
                        </a:spcAft>
                        <a:buClr>
                          <a:srgbClr val="000000"/>
                        </a:buClr>
                        <a:buSzPts val="800"/>
                        <a:buFont typeface="Arial"/>
                        <a:buNone/>
                      </a:pPr>
                      <a:r>
                        <a:rPr lang="en" sz="1600" u="none" cap="none" strike="noStrike"/>
                        <a:t> </a:t>
                      </a:r>
                      <a:r>
                        <a:rPr lang="en" u="none" cap="none" strike="noStrike"/>
                        <a:t>           </a:t>
                      </a:r>
                      <a:endParaRPr/>
                    </a:p>
                  </a:txBody>
                  <a:tcPr marT="45725" marB="45725" marR="45725" marL="45725"/>
                </a:tc>
                <a:tc>
                  <a:txBody>
                    <a:bodyPr/>
                    <a:lstStyle/>
                    <a:p>
                      <a:pPr indent="0" lvl="0" marL="27432" marR="0" rtl="0" algn="l">
                        <a:lnSpc>
                          <a:spcPct val="115000"/>
                        </a:lnSpc>
                        <a:spcBef>
                          <a:spcPts val="0"/>
                        </a:spcBef>
                        <a:spcAft>
                          <a:spcPts val="0"/>
                        </a:spcAft>
                        <a:buClr>
                          <a:srgbClr val="000000"/>
                        </a:buClr>
                        <a:buSzPts val="800"/>
                        <a:buFont typeface="Arial"/>
                        <a:buNone/>
                      </a:pPr>
                      <a:r>
                        <a:rPr lang="en" sz="1600">
                          <a:solidFill>
                            <a:schemeClr val="dk1"/>
                          </a:solidFill>
                        </a:rPr>
                        <a:t>• </a:t>
                      </a:r>
                      <a:r>
                        <a:rPr lang="en" sz="1600" u="none" cap="none" strike="noStrike"/>
                        <a:t>St. John’s Wort </a:t>
                      </a:r>
                      <a:endParaRPr sz="1600"/>
                    </a:p>
                    <a:p>
                      <a:pPr indent="0" lvl="0" marL="27432" marR="0" rtl="0" algn="l">
                        <a:lnSpc>
                          <a:spcPct val="115000"/>
                        </a:lnSpc>
                        <a:spcBef>
                          <a:spcPts val="0"/>
                        </a:spcBef>
                        <a:spcAft>
                          <a:spcPts val="0"/>
                        </a:spcAft>
                        <a:buClr>
                          <a:srgbClr val="000000"/>
                        </a:buClr>
                        <a:buSzPts val="800"/>
                        <a:buFont typeface="Arial"/>
                        <a:buNone/>
                      </a:pPr>
                      <a:r>
                        <a:rPr lang="en" sz="1600">
                          <a:solidFill>
                            <a:schemeClr val="dk1"/>
                          </a:solidFill>
                        </a:rPr>
                        <a:t>• </a:t>
                      </a:r>
                      <a:r>
                        <a:rPr lang="en" sz="1600" u="none" cap="none" strike="noStrike"/>
                        <a:t>Tramadol (Ultram)</a:t>
                      </a:r>
                      <a:endParaRPr sz="1600"/>
                    </a:p>
                    <a:p>
                      <a:pPr indent="0" lvl="0" marL="27432" marR="0" rtl="0" algn="l">
                        <a:lnSpc>
                          <a:spcPct val="115000"/>
                        </a:lnSpc>
                        <a:spcBef>
                          <a:spcPts val="0"/>
                        </a:spcBef>
                        <a:spcAft>
                          <a:spcPts val="0"/>
                        </a:spcAft>
                        <a:buClr>
                          <a:srgbClr val="000000"/>
                        </a:buClr>
                        <a:buSzPts val="800"/>
                        <a:buFont typeface="Arial"/>
                        <a:buNone/>
                      </a:pPr>
                      <a:r>
                        <a:rPr lang="en" sz="1600">
                          <a:solidFill>
                            <a:schemeClr val="dk1"/>
                          </a:solidFill>
                        </a:rPr>
                        <a:t>• </a:t>
                      </a:r>
                      <a:r>
                        <a:rPr lang="en" sz="1600" u="none" cap="none" strike="noStrike"/>
                        <a:t>Meperidin (Demerol)</a:t>
                      </a:r>
                      <a:endParaRPr sz="1600" u="none" cap="none" strike="noStrike"/>
                    </a:p>
                    <a:p>
                      <a:pPr indent="0" lvl="0" marL="27432" marR="0" rtl="0" algn="l">
                        <a:lnSpc>
                          <a:spcPct val="115000"/>
                        </a:lnSpc>
                        <a:spcBef>
                          <a:spcPts val="0"/>
                        </a:spcBef>
                        <a:spcAft>
                          <a:spcPts val="0"/>
                        </a:spcAft>
                        <a:buClr>
                          <a:srgbClr val="000000"/>
                        </a:buClr>
                        <a:buSzPts val="800"/>
                        <a:buFont typeface="Arial"/>
                        <a:buNone/>
                      </a:pPr>
                      <a:r>
                        <a:rPr lang="en" sz="1600">
                          <a:solidFill>
                            <a:schemeClr val="dk1"/>
                          </a:solidFill>
                        </a:rPr>
                        <a:t>• </a:t>
                      </a:r>
                      <a:r>
                        <a:rPr lang="en" sz="1600"/>
                        <a:t>Fentanyl (Duragesic)</a:t>
                      </a:r>
                      <a:endParaRPr sz="1600"/>
                    </a:p>
                    <a:p>
                      <a:pPr indent="0" lvl="0" marL="27432" marR="0" rtl="0" algn="l">
                        <a:lnSpc>
                          <a:spcPct val="115000"/>
                        </a:lnSpc>
                        <a:spcBef>
                          <a:spcPts val="0"/>
                        </a:spcBef>
                        <a:spcAft>
                          <a:spcPts val="0"/>
                        </a:spcAft>
                        <a:buClr>
                          <a:srgbClr val="000000"/>
                        </a:buClr>
                        <a:buSzPts val="800"/>
                        <a:buFont typeface="Arial"/>
                        <a:buNone/>
                      </a:pPr>
                      <a:r>
                        <a:rPr lang="en" sz="1600">
                          <a:solidFill>
                            <a:schemeClr val="dk1"/>
                          </a:solidFill>
                        </a:rPr>
                        <a:t>• </a:t>
                      </a:r>
                      <a:r>
                        <a:rPr lang="en" sz="1600"/>
                        <a:t>Methadone (Dolophine) </a:t>
                      </a:r>
                      <a:endParaRPr sz="1600"/>
                    </a:p>
                    <a:p>
                      <a:pPr indent="0" lvl="0" marL="27432" rtl="0" algn="l">
                        <a:lnSpc>
                          <a:spcPct val="115000"/>
                        </a:lnSpc>
                        <a:spcBef>
                          <a:spcPts val="0"/>
                        </a:spcBef>
                        <a:spcAft>
                          <a:spcPts val="0"/>
                        </a:spcAft>
                        <a:buClr>
                          <a:schemeClr val="dk1"/>
                        </a:buClr>
                        <a:buSzPts val="800"/>
                        <a:buFont typeface="Arial"/>
                        <a:buNone/>
                      </a:pPr>
                      <a:r>
                        <a:rPr lang="en" sz="1600">
                          <a:solidFill>
                            <a:schemeClr val="dk1"/>
                          </a:solidFill>
                        </a:rPr>
                        <a:t>• Ziprasidone (Geodon)</a:t>
                      </a:r>
                      <a:endParaRPr sz="1600"/>
                    </a:p>
                    <a:p>
                      <a:pPr indent="0" lvl="0" marL="27432" marR="0" rtl="0" algn="l">
                        <a:lnSpc>
                          <a:spcPct val="115000"/>
                        </a:lnSpc>
                        <a:spcBef>
                          <a:spcPts val="0"/>
                        </a:spcBef>
                        <a:spcAft>
                          <a:spcPts val="0"/>
                        </a:spcAft>
                        <a:buClr>
                          <a:srgbClr val="000000"/>
                        </a:buClr>
                        <a:buSzPts val="800"/>
                        <a:buFont typeface="Arial"/>
                        <a:buNone/>
                      </a:pPr>
                      <a:r>
                        <a:rPr lang="en" sz="1600">
                          <a:solidFill>
                            <a:schemeClr val="dk1"/>
                          </a:solidFill>
                        </a:rPr>
                        <a:t>• </a:t>
                      </a:r>
                      <a:r>
                        <a:rPr lang="en" sz="1600" u="none" cap="none" strike="noStrike"/>
                        <a:t>Buspirone (Buspar) </a:t>
                      </a:r>
                      <a:r>
                        <a:rPr lang="en" sz="1600"/>
                        <a:t>– </a:t>
                      </a:r>
                      <a:r>
                        <a:rPr lang="en" sz="1600" u="none" cap="none" strike="noStrike"/>
                        <a:t>unlikely </a:t>
                      </a:r>
                      <a:endParaRPr sz="1600" u="none" cap="none" strike="noStrike"/>
                    </a:p>
                    <a:p>
                      <a:pPr indent="0" lvl="0" marL="27432" marR="0" rtl="0" algn="l">
                        <a:lnSpc>
                          <a:spcPct val="115000"/>
                        </a:lnSpc>
                        <a:spcBef>
                          <a:spcPts val="0"/>
                        </a:spcBef>
                        <a:spcAft>
                          <a:spcPts val="0"/>
                        </a:spcAft>
                        <a:buClr>
                          <a:srgbClr val="000000"/>
                        </a:buClr>
                        <a:buSzPts val="800"/>
                        <a:buFont typeface="Arial"/>
                        <a:buNone/>
                      </a:pPr>
                      <a:r>
                        <a:t/>
                      </a:r>
                      <a:endParaRPr sz="1600"/>
                    </a:p>
                    <a:p>
                      <a:pPr indent="0" lvl="0" marL="27432" marR="0" rtl="0" algn="l">
                        <a:lnSpc>
                          <a:spcPct val="90000"/>
                        </a:lnSpc>
                        <a:spcBef>
                          <a:spcPts val="0"/>
                        </a:spcBef>
                        <a:spcAft>
                          <a:spcPts val="0"/>
                        </a:spcAft>
                        <a:buClr>
                          <a:srgbClr val="000000"/>
                        </a:buClr>
                        <a:buSzPts val="800"/>
                        <a:buFont typeface="Arial"/>
                        <a:buNone/>
                      </a:pPr>
                      <a:r>
                        <a:t/>
                      </a:r>
                      <a:endParaRPr sz="1600">
                        <a:solidFill>
                          <a:schemeClr val="dk1"/>
                        </a:solidFill>
                      </a:endParaRPr>
                    </a:p>
                    <a:p>
                      <a:pPr indent="0" lvl="0" marL="27432" marR="0" rtl="0" algn="l">
                        <a:lnSpc>
                          <a:spcPct val="90000"/>
                        </a:lnSpc>
                        <a:spcBef>
                          <a:spcPts val="0"/>
                        </a:spcBef>
                        <a:spcAft>
                          <a:spcPts val="0"/>
                        </a:spcAft>
                        <a:buClr>
                          <a:srgbClr val="000000"/>
                        </a:buClr>
                        <a:buSzPts val="800"/>
                        <a:buFont typeface="Arial"/>
                        <a:buNone/>
                      </a:pPr>
                      <a:r>
                        <a:rPr b="1" lang="en" sz="1900" u="sng">
                          <a:solidFill>
                            <a:schemeClr val="dk1"/>
                          </a:solidFill>
                        </a:rPr>
                        <a:t>NOT</a:t>
                      </a:r>
                      <a:r>
                        <a:rPr lang="en" sz="1900">
                          <a:solidFill>
                            <a:schemeClr val="dk1"/>
                          </a:solidFill>
                        </a:rPr>
                        <a:t> </a:t>
                      </a:r>
                      <a:r>
                        <a:rPr lang="en" sz="1900"/>
                        <a:t>t</a:t>
                      </a:r>
                      <a:r>
                        <a:rPr lang="en" sz="1900" u="none" cap="none" strike="noStrike"/>
                        <a:t>riptans (Imitrex, </a:t>
                      </a:r>
                      <a:endParaRPr sz="1900" u="none" cap="none" strike="noStrike"/>
                    </a:p>
                    <a:p>
                      <a:pPr indent="0" lvl="0" marL="27432" marR="0" rtl="0" algn="l">
                        <a:lnSpc>
                          <a:spcPct val="90000"/>
                        </a:lnSpc>
                        <a:spcBef>
                          <a:spcPts val="0"/>
                        </a:spcBef>
                        <a:spcAft>
                          <a:spcPts val="0"/>
                        </a:spcAft>
                        <a:buClr>
                          <a:srgbClr val="000000"/>
                        </a:buClr>
                        <a:buSzPts val="800"/>
                        <a:buFont typeface="Arial"/>
                        <a:buNone/>
                      </a:pPr>
                      <a:r>
                        <a:rPr lang="en" sz="1900"/>
                        <a:t>   </a:t>
                      </a:r>
                      <a:r>
                        <a:rPr lang="en" sz="1900" u="none" cap="none" strike="noStrike"/>
                        <a:t>Maxalt, etc) </a:t>
                      </a:r>
                      <a:endParaRPr sz="1900" u="none" cap="none" strike="noStrike"/>
                    </a:p>
                    <a:p>
                      <a:pPr indent="0" lvl="0" marL="27432" marR="0" rtl="0" algn="l">
                        <a:lnSpc>
                          <a:spcPct val="90000"/>
                        </a:lnSpc>
                        <a:spcBef>
                          <a:spcPts val="0"/>
                        </a:spcBef>
                        <a:spcAft>
                          <a:spcPts val="0"/>
                        </a:spcAft>
                        <a:buClr>
                          <a:srgbClr val="000000"/>
                        </a:buClr>
                        <a:buSzPts val="800"/>
                        <a:buFont typeface="Arial"/>
                        <a:buNone/>
                      </a:pPr>
                      <a:r>
                        <a:t/>
                      </a:r>
                      <a:endParaRPr/>
                    </a:p>
                  </a:txBody>
                  <a:tcPr marT="45725" marB="45725" marR="45725" marL="45725"/>
                </a:tc>
              </a:tr>
            </a:tbl>
          </a:graphicData>
        </a:graphic>
      </p:graphicFrame>
      <p:sp>
        <p:nvSpPr>
          <p:cNvPr id="3080" name="Google Shape;3080;p241"/>
          <p:cNvSpPr/>
          <p:nvPr/>
        </p:nvSpPr>
        <p:spPr>
          <a:xfrm>
            <a:off x="506275" y="244475"/>
            <a:ext cx="1854300" cy="2045400"/>
          </a:xfrm>
          <a:prstGeom prst="wedgeRectCallout">
            <a:avLst>
              <a:gd fmla="val 200043" name="adj1"/>
              <a:gd fmla="val 99052"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Geodon was singled out by Carlat Podcast, but if Geodon can contribute to serotonin syndrome, other SGAs can too, e.g., lurasidone, quetiapine.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35"/>
          <p:cNvSpPr txBox="1"/>
          <p:nvPr>
            <p:ph idx="1" type="subTitle"/>
          </p:nvPr>
        </p:nvSpPr>
        <p:spPr>
          <a:xfrm>
            <a:off x="1004960" y="131333"/>
            <a:ext cx="32724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Carlat podcast</a:t>
            </a:r>
            <a:endParaRPr/>
          </a:p>
        </p:txBody>
      </p:sp>
      <p:pic>
        <p:nvPicPr>
          <p:cNvPr id="209" name="Google Shape;209;p35"/>
          <p:cNvPicPr preferRelativeResize="0"/>
          <p:nvPr/>
        </p:nvPicPr>
        <p:blipFill>
          <a:blip r:embed="rId3">
            <a:alphaModFix/>
          </a:blip>
          <a:stretch>
            <a:fillRect/>
          </a:stretch>
        </p:blipFill>
        <p:spPr>
          <a:xfrm>
            <a:off x="861885" y="161048"/>
            <a:ext cx="572225" cy="535600"/>
          </a:xfrm>
          <a:prstGeom prst="rect">
            <a:avLst/>
          </a:prstGeom>
          <a:noFill/>
          <a:ln>
            <a:noFill/>
          </a:ln>
        </p:spPr>
      </p:pic>
      <p:sp>
        <p:nvSpPr>
          <p:cNvPr id="210" name="Google Shape;210;p35"/>
          <p:cNvSpPr txBox="1"/>
          <p:nvPr/>
        </p:nvSpPr>
        <p:spPr>
          <a:xfrm>
            <a:off x="861875" y="954225"/>
            <a:ext cx="5256600" cy="4051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Commandment #1</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Do not worsen mental illness with psychiatric medications</a:t>
            </a:r>
            <a:endParaRPr>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Do not start an antidepressant during mania</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Do not start stimulants during psychosis</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(No antidepressant monotherapy in bipolar I)</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(No stimulants in schizophrenia)</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(Don’t start a serotonergic antidepressant in bipolar)</a:t>
            </a:r>
            <a:endParaRPr sz="600">
              <a:solidFill>
                <a:schemeClr val="dk1"/>
              </a:solidFill>
            </a:endParaRPr>
          </a:p>
          <a:p>
            <a:pPr indent="0" lvl="0" marL="457200" rtl="0" algn="l">
              <a:lnSpc>
                <a:spcPct val="115000"/>
              </a:lnSpc>
              <a:spcBef>
                <a:spcPts val="0"/>
              </a:spcBef>
              <a:spcAft>
                <a:spcPts val="0"/>
              </a:spcAft>
              <a:buNone/>
            </a:pPr>
            <a:r>
              <a:t/>
            </a:r>
            <a:endParaRPr sz="6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Commandment #2</a:t>
            </a:r>
            <a:endParaRPr>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(In general) Don’t stop psych meds abruptly</a:t>
            </a:r>
            <a:endParaRPr sz="600">
              <a:solidFill>
                <a:schemeClr val="dk1"/>
              </a:solidFill>
            </a:endParaRPr>
          </a:p>
          <a:p>
            <a:pPr indent="0" lvl="0" marL="457200" rtl="0" algn="l">
              <a:lnSpc>
                <a:spcPct val="115000"/>
              </a:lnSpc>
              <a:spcBef>
                <a:spcPts val="0"/>
              </a:spcBef>
              <a:spcAft>
                <a:spcPts val="0"/>
              </a:spcAft>
              <a:buNone/>
            </a:pPr>
            <a:r>
              <a:t/>
            </a:r>
            <a:endParaRPr sz="6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Commandment #3</a:t>
            </a:r>
            <a:endParaRPr>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Prevent lithium toxicity by keeping tabs on drug interactions, your patient’s age, and their renal function</a:t>
            </a:r>
            <a:endParaRPr sz="600">
              <a:solidFill>
                <a:schemeClr val="dk1"/>
              </a:solidFill>
            </a:endParaRPr>
          </a:p>
          <a:p>
            <a:pPr indent="0" lvl="0" marL="457200" rtl="0" algn="l">
              <a:lnSpc>
                <a:spcPct val="115000"/>
              </a:lnSpc>
              <a:spcBef>
                <a:spcPts val="0"/>
              </a:spcBef>
              <a:spcAft>
                <a:spcPts val="0"/>
              </a:spcAft>
              <a:buNone/>
            </a:pPr>
            <a:r>
              <a:t/>
            </a:r>
            <a:endParaRPr sz="600">
              <a:solidFill>
                <a:schemeClr val="dk1"/>
              </a:solidFill>
            </a:endParaRPr>
          </a:p>
          <a:p>
            <a:pPr indent="0" lvl="0" marL="0" rtl="0" algn="l">
              <a:lnSpc>
                <a:spcPct val="115000"/>
              </a:lnSpc>
              <a:spcBef>
                <a:spcPts val="0"/>
              </a:spcBef>
              <a:spcAft>
                <a:spcPts val="0"/>
              </a:spcAft>
              <a:buNone/>
            </a:pPr>
            <a:r>
              <a:rPr lang="en">
                <a:solidFill>
                  <a:schemeClr val="dk1"/>
                </a:solidFill>
              </a:rPr>
              <a:t>Commandment #4</a:t>
            </a:r>
            <a:endParaRPr>
              <a:solidFill>
                <a:schemeClr val="dk1"/>
              </a:solidFill>
            </a:endParaRPr>
          </a:p>
          <a:p>
            <a:pPr indent="-292100" lvl="0" marL="457200" rtl="0" algn="l">
              <a:lnSpc>
                <a:spcPct val="115000"/>
              </a:lnSpc>
              <a:spcBef>
                <a:spcPts val="0"/>
              </a:spcBef>
              <a:spcAft>
                <a:spcPts val="0"/>
              </a:spcAft>
              <a:buClr>
                <a:schemeClr val="dk1"/>
              </a:buClr>
              <a:buSzPts val="1000"/>
              <a:buChar char="●"/>
            </a:pPr>
            <a:r>
              <a:rPr lang="en" sz="1200">
                <a:solidFill>
                  <a:schemeClr val="dk1"/>
                </a:solidFill>
              </a:rPr>
              <a:t>Never accelerate the standard lamotrigine titration schedule. </a:t>
            </a:r>
            <a:endParaRPr sz="1200">
              <a:solidFill>
                <a:schemeClr val="dk1"/>
              </a:solidFill>
            </a:endParaRPr>
          </a:p>
          <a:p>
            <a:pPr indent="-292100" lvl="0" marL="457200" rtl="0" algn="l">
              <a:lnSpc>
                <a:spcPct val="115000"/>
              </a:lnSpc>
              <a:spcBef>
                <a:spcPts val="0"/>
              </a:spcBef>
              <a:spcAft>
                <a:spcPts val="0"/>
              </a:spcAft>
              <a:buClr>
                <a:schemeClr val="dk1"/>
              </a:buClr>
              <a:buSzPts val="1000"/>
              <a:buChar char="●"/>
            </a:pPr>
            <a:r>
              <a:rPr lang="en" sz="1200">
                <a:solidFill>
                  <a:schemeClr val="dk1"/>
                </a:solidFill>
              </a:rPr>
              <a:t>Always stop lamotrigine after an initial rash	</a:t>
            </a:r>
            <a:endParaRPr sz="1200">
              <a:solidFill>
                <a:schemeClr val="dk1"/>
              </a:solidFill>
            </a:endParaRPr>
          </a:p>
          <a:p>
            <a:pPr indent="-304800" lvl="1" marL="914400" rtl="0" algn="l">
              <a:lnSpc>
                <a:spcPct val="115000"/>
              </a:lnSpc>
              <a:spcBef>
                <a:spcPts val="0"/>
              </a:spcBef>
              <a:spcAft>
                <a:spcPts val="0"/>
              </a:spcAft>
              <a:buClr>
                <a:schemeClr val="dk1"/>
              </a:buClr>
              <a:buSzPts val="1200"/>
              <a:buChar char="○"/>
            </a:pPr>
            <a:r>
              <a:rPr lang="en" sz="1200">
                <a:solidFill>
                  <a:schemeClr val="dk1"/>
                </a:solidFill>
              </a:rPr>
              <a:t>w</a:t>
            </a:r>
            <a:r>
              <a:rPr lang="en" sz="1200">
                <a:solidFill>
                  <a:schemeClr val="dk1"/>
                </a:solidFill>
              </a:rPr>
              <a:t>ithin 3 months</a:t>
            </a:r>
            <a:endParaRPr sz="1200">
              <a:solidFill>
                <a:schemeClr val="dk1"/>
              </a:solidFill>
            </a:endParaRPr>
          </a:p>
        </p:txBody>
      </p:sp>
    </p:spTree>
  </p:cSld>
  <p:clrMapOvr>
    <a:masterClrMapping/>
  </p:clrMapOvr>
</p:sld>
</file>

<file path=ppt/slides/slide2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4" name="Shape 3084"/>
        <p:cNvGrpSpPr/>
        <p:nvPr/>
      </p:nvGrpSpPr>
      <p:grpSpPr>
        <a:xfrm>
          <a:off x="0" y="0"/>
          <a:ext cx="0" cy="0"/>
          <a:chOff x="0" y="0"/>
          <a:chExt cx="0" cy="0"/>
        </a:xfrm>
      </p:grpSpPr>
      <p:graphicFrame>
        <p:nvGraphicFramePr>
          <p:cNvPr id="3085" name="Google Shape;3085;p242"/>
          <p:cNvGraphicFramePr/>
          <p:nvPr/>
        </p:nvGraphicFramePr>
        <p:xfrm>
          <a:off x="923638" y="737300"/>
          <a:ext cx="3000000" cy="3000000"/>
        </p:xfrm>
        <a:graphic>
          <a:graphicData uri="http://schemas.openxmlformats.org/drawingml/2006/table">
            <a:tbl>
              <a:tblPr>
                <a:noFill/>
                <a:tableStyleId>{9CA66A64-FEFE-46EB-AED5-2A8D51E14325}</a:tableStyleId>
              </a:tblPr>
              <a:tblGrid>
                <a:gridCol w="2106800"/>
                <a:gridCol w="5168325"/>
              </a:tblGrid>
              <a:tr h="213625">
                <a:tc>
                  <a:txBody>
                    <a:bodyPr/>
                    <a:lstStyle/>
                    <a:p>
                      <a:pPr indent="0" lvl="0" marL="27432" marR="0" rtl="0" algn="l">
                        <a:lnSpc>
                          <a:spcPct val="100000"/>
                        </a:lnSpc>
                        <a:spcBef>
                          <a:spcPts val="0"/>
                        </a:spcBef>
                        <a:spcAft>
                          <a:spcPts val="0"/>
                        </a:spcAft>
                        <a:buClr>
                          <a:srgbClr val="000000"/>
                        </a:buClr>
                        <a:buSzPts val="800"/>
                        <a:buFont typeface="Arial"/>
                        <a:buNone/>
                      </a:pPr>
                      <a:r>
                        <a:t/>
                      </a:r>
                      <a:endParaRPr b="1" u="none" cap="none" strike="noStrike"/>
                    </a:p>
                  </a:txBody>
                  <a:tcPr marT="45725" marB="45725" marR="45725" marL="45725">
                    <a:lnB cap="flat" cmpd="sng" w="9525">
                      <a:solidFill>
                        <a:srgbClr val="999999"/>
                      </a:solidFill>
                      <a:prstDash val="solid"/>
                      <a:round/>
                      <a:headEnd len="sm" w="sm" type="none"/>
                      <a:tailEnd len="sm" w="sm" type="none"/>
                    </a:lnB>
                    <a:solidFill>
                      <a:srgbClr val="FFEEE1"/>
                    </a:solidFill>
                  </a:tcPr>
                </a:tc>
                <a:tc>
                  <a:txBody>
                    <a:bodyPr/>
                    <a:lstStyle/>
                    <a:p>
                      <a:pPr indent="0" lvl="0" marL="27432" marR="0" rtl="0" algn="l">
                        <a:lnSpc>
                          <a:spcPct val="100000"/>
                        </a:lnSpc>
                        <a:spcBef>
                          <a:spcPts val="0"/>
                        </a:spcBef>
                        <a:spcAft>
                          <a:spcPts val="0"/>
                        </a:spcAft>
                        <a:buClr>
                          <a:srgbClr val="000000"/>
                        </a:buClr>
                        <a:buSzPts val="900"/>
                        <a:buFont typeface="Arial"/>
                        <a:buNone/>
                      </a:pPr>
                      <a:r>
                        <a:t/>
                      </a:r>
                      <a:endParaRPr b="1"/>
                    </a:p>
                    <a:p>
                      <a:pPr indent="0" lvl="0" marL="27432" marR="0" rtl="0" algn="l">
                        <a:lnSpc>
                          <a:spcPct val="100000"/>
                        </a:lnSpc>
                        <a:spcBef>
                          <a:spcPts val="0"/>
                        </a:spcBef>
                        <a:spcAft>
                          <a:spcPts val="0"/>
                        </a:spcAft>
                        <a:buClr>
                          <a:srgbClr val="000000"/>
                        </a:buClr>
                        <a:buSzPts val="900"/>
                        <a:buFont typeface="Arial"/>
                        <a:buNone/>
                      </a:pPr>
                      <a:r>
                        <a:rPr b="1" lang="en" u="none" cap="none" strike="noStrike"/>
                        <a:t>Serotonin Syndrome</a:t>
                      </a:r>
                      <a:endParaRPr b="1" u="none" cap="none" strike="noStrike"/>
                    </a:p>
                    <a:p>
                      <a:pPr indent="0" lvl="0" marL="0" marR="0" rtl="0" algn="l">
                        <a:lnSpc>
                          <a:spcPct val="100000"/>
                        </a:lnSpc>
                        <a:spcBef>
                          <a:spcPts val="0"/>
                        </a:spcBef>
                        <a:spcAft>
                          <a:spcPts val="0"/>
                        </a:spcAft>
                        <a:buClr>
                          <a:srgbClr val="000000"/>
                        </a:buClr>
                        <a:buSzPts val="900"/>
                        <a:buFont typeface="Arial"/>
                        <a:buNone/>
                      </a:pPr>
                      <a:r>
                        <a:t/>
                      </a:r>
                      <a:endParaRPr b="1"/>
                    </a:p>
                  </a:txBody>
                  <a:tcPr marT="45725" marB="45725" marR="45725" marL="45725">
                    <a:lnB cap="flat" cmpd="sng" w="9525">
                      <a:solidFill>
                        <a:srgbClr val="999999"/>
                      </a:solidFill>
                      <a:prstDash val="solid"/>
                      <a:round/>
                      <a:headEnd len="sm" w="sm" type="none"/>
                      <a:tailEnd len="sm" w="sm" type="none"/>
                    </a:lnB>
                    <a:solidFill>
                      <a:srgbClr val="FFEEE1"/>
                    </a:solidFill>
                  </a:tcPr>
                </a:tc>
              </a:tr>
              <a:tr h="544750">
                <a:tc>
                  <a:txBody>
                    <a:bodyPr/>
                    <a:lstStyle/>
                    <a:p>
                      <a:pPr indent="0" lvl="0" marL="27432" marR="0" rtl="0" algn="l">
                        <a:lnSpc>
                          <a:spcPct val="100000"/>
                        </a:lnSpc>
                        <a:spcBef>
                          <a:spcPts val="0"/>
                        </a:spcBef>
                        <a:spcAft>
                          <a:spcPts val="0"/>
                        </a:spcAft>
                        <a:buClr>
                          <a:srgbClr val="000000"/>
                        </a:buClr>
                        <a:buSzPts val="800"/>
                        <a:buFont typeface="Arial"/>
                        <a:buNone/>
                      </a:pPr>
                      <a:r>
                        <a:rPr lang="en" sz="1700" u="none" cap="none" strike="noStrike"/>
                        <a:t>Relatively low risk medications</a:t>
                      </a:r>
                      <a:endParaRPr sz="17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en" sz="1700" u="none" cap="none" strike="noStrike"/>
                        <a:t>Rarely caused by a lone antidepressant</a:t>
                      </a:r>
                      <a:r>
                        <a:rPr lang="en" sz="1700"/>
                        <a:t>. </a:t>
                      </a:r>
                      <a:endParaRPr sz="1700"/>
                    </a:p>
                    <a:p>
                      <a:pPr indent="0" lvl="0" marL="0" marR="0" rtl="0" algn="l">
                        <a:lnSpc>
                          <a:spcPct val="100000"/>
                        </a:lnSpc>
                        <a:spcBef>
                          <a:spcPts val="0"/>
                        </a:spcBef>
                        <a:spcAft>
                          <a:spcPts val="0"/>
                        </a:spcAft>
                        <a:buNone/>
                      </a:pPr>
                      <a:r>
                        <a:t/>
                      </a:r>
                      <a:endParaRPr sz="1700"/>
                    </a:p>
                    <a:p>
                      <a:pPr indent="0" lvl="0" marL="0" marR="0" rtl="0" algn="l">
                        <a:lnSpc>
                          <a:spcPct val="100000"/>
                        </a:lnSpc>
                        <a:spcBef>
                          <a:spcPts val="0"/>
                        </a:spcBef>
                        <a:spcAft>
                          <a:spcPts val="0"/>
                        </a:spcAft>
                        <a:buNone/>
                      </a:pPr>
                      <a:r>
                        <a:rPr lang="en" sz="1700"/>
                        <a:t>Unlikely to be caused by</a:t>
                      </a:r>
                      <a:endParaRPr sz="1700"/>
                    </a:p>
                    <a:p>
                      <a:pPr indent="-336550" lvl="0" marL="457200" marR="0" rtl="0" algn="l">
                        <a:lnSpc>
                          <a:spcPct val="100000"/>
                        </a:lnSpc>
                        <a:spcBef>
                          <a:spcPts val="0"/>
                        </a:spcBef>
                        <a:spcAft>
                          <a:spcPts val="0"/>
                        </a:spcAft>
                        <a:buSzPts val="1700"/>
                        <a:buChar char="●"/>
                      </a:pPr>
                      <a:r>
                        <a:rPr lang="en" sz="1700"/>
                        <a:t>m</a:t>
                      </a:r>
                      <a:r>
                        <a:rPr lang="en" sz="1700" u="none" cap="none" strike="noStrike"/>
                        <a:t>irtazapine</a:t>
                      </a:r>
                      <a:endParaRPr sz="1700"/>
                    </a:p>
                    <a:p>
                      <a:pPr indent="-336550" lvl="0" marL="457200" marR="0" rtl="0" algn="l">
                        <a:lnSpc>
                          <a:spcPct val="100000"/>
                        </a:lnSpc>
                        <a:spcBef>
                          <a:spcPts val="0"/>
                        </a:spcBef>
                        <a:spcAft>
                          <a:spcPts val="0"/>
                        </a:spcAft>
                        <a:buSzPts val="1700"/>
                        <a:buChar char="●"/>
                      </a:pPr>
                      <a:r>
                        <a:rPr lang="en" sz="1700"/>
                        <a:t>t</a:t>
                      </a:r>
                      <a:r>
                        <a:rPr lang="en" sz="1700" u="none" cap="none" strike="noStrike"/>
                        <a:t>razodone</a:t>
                      </a:r>
                      <a:endParaRPr sz="17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r h="544750">
                <a:tc>
                  <a:txBody>
                    <a:bodyPr/>
                    <a:lstStyle/>
                    <a:p>
                      <a:pPr indent="0" lvl="0" marL="27432" marR="0" rtl="0" algn="l">
                        <a:lnSpc>
                          <a:spcPct val="100000"/>
                        </a:lnSpc>
                        <a:spcBef>
                          <a:spcPts val="0"/>
                        </a:spcBef>
                        <a:spcAft>
                          <a:spcPts val="0"/>
                        </a:spcAft>
                        <a:buClr>
                          <a:srgbClr val="000000"/>
                        </a:buClr>
                        <a:buSzPts val="800"/>
                        <a:buFont typeface="Arial"/>
                        <a:buNone/>
                      </a:pPr>
                      <a:r>
                        <a:rPr lang="en" sz="1700"/>
                        <a:t>Not caused by</a:t>
                      </a:r>
                      <a:endParaRPr sz="17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336550" lvl="0" marL="457200" marR="0" rtl="0" algn="l">
                        <a:lnSpc>
                          <a:spcPct val="100000"/>
                        </a:lnSpc>
                        <a:spcBef>
                          <a:spcPts val="0"/>
                        </a:spcBef>
                        <a:spcAft>
                          <a:spcPts val="0"/>
                        </a:spcAft>
                        <a:buSzPts val="1700"/>
                        <a:buChar char="●"/>
                      </a:pPr>
                      <a:r>
                        <a:rPr lang="en" sz="1700"/>
                        <a:t>Triptans (Imitrex, Maxalt, etc) </a:t>
                      </a:r>
                      <a:endParaRPr sz="1700"/>
                    </a:p>
                    <a:p>
                      <a:pPr indent="-336550" lvl="0" marL="457200" marR="0" rtl="0" algn="l">
                        <a:lnSpc>
                          <a:spcPct val="100000"/>
                        </a:lnSpc>
                        <a:spcBef>
                          <a:spcPts val="0"/>
                        </a:spcBef>
                        <a:spcAft>
                          <a:spcPts val="0"/>
                        </a:spcAft>
                        <a:buSzPts val="1700"/>
                        <a:buChar char="●"/>
                      </a:pPr>
                      <a:r>
                        <a:rPr lang="en" sz="1700"/>
                        <a:t>bupropion</a:t>
                      </a:r>
                      <a:endParaRPr sz="1700"/>
                    </a:p>
                    <a:p>
                      <a:pPr indent="-336550" lvl="0" marL="457200" marR="0" rtl="0" algn="l">
                        <a:lnSpc>
                          <a:spcPct val="100000"/>
                        </a:lnSpc>
                        <a:spcBef>
                          <a:spcPts val="0"/>
                        </a:spcBef>
                        <a:spcAft>
                          <a:spcPts val="0"/>
                        </a:spcAft>
                        <a:buSzPts val="1700"/>
                        <a:buChar char="●"/>
                      </a:pPr>
                      <a:r>
                        <a:rPr lang="en" sz="1700"/>
                        <a:t>non-serotonergic TCAs:</a:t>
                      </a:r>
                      <a:endParaRPr sz="1700"/>
                    </a:p>
                    <a:p>
                      <a:pPr indent="0" lvl="0" marL="27432" marR="0" rtl="0" algn="l">
                        <a:lnSpc>
                          <a:spcPct val="100000"/>
                        </a:lnSpc>
                        <a:spcBef>
                          <a:spcPts val="0"/>
                        </a:spcBef>
                        <a:spcAft>
                          <a:spcPts val="0"/>
                        </a:spcAft>
                        <a:buClr>
                          <a:schemeClr val="dk1"/>
                        </a:buClr>
                        <a:buSzPts val="1100"/>
                        <a:buFont typeface="Arial"/>
                        <a:buNone/>
                      </a:pPr>
                      <a:r>
                        <a:t/>
                      </a:r>
                      <a:endParaRPr sz="1700"/>
                    </a:p>
                    <a:p>
                      <a:pPr indent="0" lvl="0" marL="27432" marR="0" rtl="0" algn="l">
                        <a:lnSpc>
                          <a:spcPct val="100000"/>
                        </a:lnSpc>
                        <a:spcBef>
                          <a:spcPts val="0"/>
                        </a:spcBef>
                        <a:spcAft>
                          <a:spcPts val="0"/>
                        </a:spcAft>
                        <a:buClr>
                          <a:schemeClr val="dk1"/>
                        </a:buClr>
                        <a:buSzPts val="1100"/>
                        <a:buFont typeface="Arial"/>
                        <a:buNone/>
                      </a:pPr>
                      <a:r>
                        <a:t/>
                      </a:r>
                      <a:endParaRPr sz="1700"/>
                    </a:p>
                    <a:p>
                      <a:pPr indent="0" lvl="0" marL="27432" marR="0" rtl="0" algn="l">
                        <a:lnSpc>
                          <a:spcPct val="100000"/>
                        </a:lnSpc>
                        <a:spcBef>
                          <a:spcPts val="0"/>
                        </a:spcBef>
                        <a:spcAft>
                          <a:spcPts val="0"/>
                        </a:spcAft>
                        <a:buClr>
                          <a:srgbClr val="000000"/>
                        </a:buClr>
                        <a:buSzPts val="800"/>
                        <a:buFont typeface="Arial"/>
                        <a:buNone/>
                      </a:pPr>
                      <a:r>
                        <a:t/>
                      </a:r>
                      <a:endParaRPr sz="1700"/>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bl>
          </a:graphicData>
        </a:graphic>
      </p:graphicFrame>
      <p:grpSp>
        <p:nvGrpSpPr>
          <p:cNvPr id="3086" name="Google Shape;3086;p242"/>
          <p:cNvGrpSpPr/>
          <p:nvPr/>
        </p:nvGrpSpPr>
        <p:grpSpPr>
          <a:xfrm>
            <a:off x="1284136" y="861550"/>
            <a:ext cx="1057614" cy="595850"/>
            <a:chOff x="2920786" y="-1700"/>
            <a:chExt cx="1057614" cy="595850"/>
          </a:xfrm>
        </p:grpSpPr>
        <p:pic>
          <p:nvPicPr>
            <p:cNvPr descr="clipped result image" id="3087" name="Google Shape;3087;p242"/>
            <p:cNvPicPr preferRelativeResize="0"/>
            <p:nvPr/>
          </p:nvPicPr>
          <p:blipFill rotWithShape="1">
            <a:blip r:embed="rId3">
              <a:alphaModFix/>
            </a:blip>
            <a:srcRect b="-7" l="0" r="0" t="23308"/>
            <a:stretch/>
          </p:blipFill>
          <p:spPr>
            <a:xfrm rot="-6543559">
              <a:off x="3673582" y="89601"/>
              <a:ext cx="257132" cy="284114"/>
            </a:xfrm>
            <a:prstGeom prst="rect">
              <a:avLst/>
            </a:prstGeom>
            <a:noFill/>
            <a:ln>
              <a:noFill/>
            </a:ln>
          </p:spPr>
        </p:pic>
        <p:pic>
          <p:nvPicPr>
            <p:cNvPr id="3088" name="Google Shape;3088;p242"/>
            <p:cNvPicPr preferRelativeResize="0"/>
            <p:nvPr/>
          </p:nvPicPr>
          <p:blipFill rotWithShape="1">
            <a:blip r:embed="rId4">
              <a:alphaModFix/>
            </a:blip>
            <a:srcRect b="0" l="0" r="0" t="0"/>
            <a:stretch/>
          </p:blipFill>
          <p:spPr>
            <a:xfrm>
              <a:off x="2920786" y="-1700"/>
              <a:ext cx="734398" cy="595850"/>
            </a:xfrm>
            <a:prstGeom prst="rect">
              <a:avLst/>
            </a:prstGeom>
            <a:noFill/>
            <a:ln>
              <a:noFill/>
            </a:ln>
          </p:spPr>
        </p:pic>
      </p:grpSp>
      <p:sp>
        <p:nvSpPr>
          <p:cNvPr id="3089" name="Google Shape;3089;p242"/>
          <p:cNvSpPr txBox="1"/>
          <p:nvPr/>
        </p:nvSpPr>
        <p:spPr>
          <a:xfrm>
            <a:off x="8376700" y="98975"/>
            <a:ext cx="778200" cy="21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lang="en"/>
              <a:t>5 of 7</a:t>
            </a:r>
            <a:endParaRPr i="0" u="none" cap="none" strike="noStrike">
              <a:solidFill>
                <a:srgbClr val="000000"/>
              </a:solidFill>
            </a:endParaRPr>
          </a:p>
        </p:txBody>
      </p:sp>
      <p:sp>
        <p:nvSpPr>
          <p:cNvPr id="3090" name="Google Shape;3090;p242"/>
          <p:cNvSpPr/>
          <p:nvPr/>
        </p:nvSpPr>
        <p:spPr>
          <a:xfrm>
            <a:off x="5835121" y="3423400"/>
            <a:ext cx="1214400" cy="2127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1" name="Google Shape;3091;p242"/>
          <p:cNvSpPr/>
          <p:nvPr/>
        </p:nvSpPr>
        <p:spPr>
          <a:xfrm>
            <a:off x="5835121" y="3674692"/>
            <a:ext cx="1214400" cy="2127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2" name="Google Shape;3092;p242"/>
          <p:cNvSpPr/>
          <p:nvPr/>
        </p:nvSpPr>
        <p:spPr>
          <a:xfrm>
            <a:off x="5835121" y="3926544"/>
            <a:ext cx="1214400" cy="2127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3" name="Google Shape;3093;p242"/>
          <p:cNvSpPr/>
          <p:nvPr/>
        </p:nvSpPr>
        <p:spPr>
          <a:xfrm>
            <a:off x="5835121" y="4177836"/>
            <a:ext cx="1214400" cy="2127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7" name="Shape 3097"/>
        <p:cNvGrpSpPr/>
        <p:nvPr/>
      </p:nvGrpSpPr>
      <p:grpSpPr>
        <a:xfrm>
          <a:off x="0" y="0"/>
          <a:ext cx="0" cy="0"/>
          <a:chOff x="0" y="0"/>
          <a:chExt cx="0" cy="0"/>
        </a:xfrm>
      </p:grpSpPr>
      <p:sp>
        <p:nvSpPr>
          <p:cNvPr id="3098" name="Google Shape;3098;p243"/>
          <p:cNvSpPr txBox="1"/>
          <p:nvPr>
            <p:ph idx="1" type="subTitle"/>
          </p:nvPr>
        </p:nvSpPr>
        <p:spPr>
          <a:xfrm>
            <a:off x="1004960" y="131333"/>
            <a:ext cx="32724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Carlat podcast</a:t>
            </a:r>
            <a:endParaRPr/>
          </a:p>
        </p:txBody>
      </p:sp>
      <p:pic>
        <p:nvPicPr>
          <p:cNvPr id="3099" name="Google Shape;3099;p243"/>
          <p:cNvPicPr preferRelativeResize="0"/>
          <p:nvPr/>
        </p:nvPicPr>
        <p:blipFill>
          <a:blip r:embed="rId3">
            <a:alphaModFix/>
          </a:blip>
          <a:stretch>
            <a:fillRect/>
          </a:stretch>
        </p:blipFill>
        <p:spPr>
          <a:xfrm>
            <a:off x="861885" y="161048"/>
            <a:ext cx="572225" cy="535600"/>
          </a:xfrm>
          <a:prstGeom prst="rect">
            <a:avLst/>
          </a:prstGeom>
          <a:noFill/>
          <a:ln>
            <a:noFill/>
          </a:ln>
        </p:spPr>
      </p:pic>
      <p:sp>
        <p:nvSpPr>
          <p:cNvPr id="3100" name="Google Shape;3100;p243"/>
          <p:cNvSpPr txBox="1"/>
          <p:nvPr>
            <p:ph idx="1" type="subTitle"/>
          </p:nvPr>
        </p:nvSpPr>
        <p:spPr>
          <a:xfrm>
            <a:off x="775075" y="869800"/>
            <a:ext cx="7547400" cy="3908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000">
                <a:solidFill>
                  <a:schemeClr val="dk1"/>
                </a:solidFill>
              </a:rPr>
              <a:t>CHRIS AIKEN:</a:t>
            </a:r>
            <a:r>
              <a:rPr lang="en" sz="2000">
                <a:solidFill>
                  <a:schemeClr val="dk1"/>
                </a:solidFill>
              </a:rPr>
              <a:t> </a:t>
            </a:r>
            <a:endParaRPr sz="2000">
              <a:solidFill>
                <a:schemeClr val="dk1"/>
              </a:solidFill>
            </a:endParaRPr>
          </a:p>
          <a:p>
            <a:pPr indent="0" lvl="0" marL="0" rtl="0" algn="l">
              <a:lnSpc>
                <a:spcPct val="100000"/>
              </a:lnSpc>
              <a:spcBef>
                <a:spcPts val="1000"/>
              </a:spcBef>
              <a:spcAft>
                <a:spcPts val="0"/>
              </a:spcAft>
              <a:buNone/>
            </a:pPr>
            <a:r>
              <a:rPr lang="en" sz="2000">
                <a:solidFill>
                  <a:schemeClr val="dk1"/>
                </a:solidFill>
              </a:rPr>
              <a:t>This next part is for the highly skilled pharmacologist, who can gauge with adept precision the risk-benefit of every decision. In other words, don’t try this unless you’re real experienced and </a:t>
            </a:r>
            <a:r>
              <a:rPr b="1" lang="en" sz="2000">
                <a:solidFill>
                  <a:schemeClr val="dk1"/>
                </a:solidFill>
              </a:rPr>
              <a:t>your patient has failed ECT</a:t>
            </a:r>
            <a:r>
              <a:rPr lang="en" sz="2000">
                <a:solidFill>
                  <a:schemeClr val="dk1"/>
                </a:solidFill>
              </a:rPr>
              <a:t>. </a:t>
            </a:r>
            <a:endParaRPr sz="2000">
              <a:solidFill>
                <a:schemeClr val="dk1"/>
              </a:solidFill>
            </a:endParaRPr>
          </a:p>
          <a:p>
            <a:pPr indent="0" lvl="0" marL="0" rtl="0" algn="l">
              <a:lnSpc>
                <a:spcPct val="100000"/>
              </a:lnSpc>
              <a:spcBef>
                <a:spcPts val="1000"/>
              </a:spcBef>
              <a:spcAft>
                <a:spcPts val="1000"/>
              </a:spcAft>
              <a:buNone/>
            </a:pPr>
            <a:r>
              <a:rPr lang="en" sz="2000">
                <a:solidFill>
                  <a:schemeClr val="dk1"/>
                </a:solidFill>
              </a:rPr>
              <a:t>Some antidepressants may be safe to combine with MAOIs – specifically those with no serotonergic effects. That is, bupropion and (certain TCAs).</a:t>
            </a:r>
            <a:endParaRPr sz="2000">
              <a:solidFill>
                <a:schemeClr val="dk1"/>
              </a:solidFill>
            </a:endParaRPr>
          </a:p>
        </p:txBody>
      </p:sp>
      <p:sp>
        <p:nvSpPr>
          <p:cNvPr id="3101" name="Google Shape;3101;p243"/>
          <p:cNvSpPr/>
          <p:nvPr/>
        </p:nvSpPr>
        <p:spPr>
          <a:xfrm>
            <a:off x="2005525" y="6890725"/>
            <a:ext cx="2112900" cy="3438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2" name="Google Shape;3102;p243"/>
          <p:cNvSpPr/>
          <p:nvPr/>
        </p:nvSpPr>
        <p:spPr>
          <a:xfrm>
            <a:off x="1004950" y="6111800"/>
            <a:ext cx="2659200" cy="3438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6" name="Shape 3106"/>
        <p:cNvGrpSpPr/>
        <p:nvPr/>
      </p:nvGrpSpPr>
      <p:grpSpPr>
        <a:xfrm>
          <a:off x="0" y="0"/>
          <a:ext cx="0" cy="0"/>
          <a:chOff x="0" y="0"/>
          <a:chExt cx="0" cy="0"/>
        </a:xfrm>
      </p:grpSpPr>
      <p:graphicFrame>
        <p:nvGraphicFramePr>
          <p:cNvPr id="3107" name="Google Shape;3107;p244"/>
          <p:cNvGraphicFramePr/>
          <p:nvPr/>
        </p:nvGraphicFramePr>
        <p:xfrm>
          <a:off x="277768" y="727941"/>
          <a:ext cx="3000000" cy="3000000"/>
        </p:xfrm>
        <a:graphic>
          <a:graphicData uri="http://schemas.openxmlformats.org/drawingml/2006/table">
            <a:tbl>
              <a:tblPr>
                <a:noFill/>
                <a:tableStyleId>{9CA66A64-FEFE-46EB-AED5-2A8D51E14325}</a:tableStyleId>
              </a:tblPr>
              <a:tblGrid>
                <a:gridCol w="584100"/>
                <a:gridCol w="2876825"/>
                <a:gridCol w="1837375"/>
                <a:gridCol w="1414575"/>
                <a:gridCol w="1256425"/>
              </a:tblGrid>
              <a:tr h="235450">
                <a:tc>
                  <a:txBody>
                    <a:bodyPr/>
                    <a:lstStyle/>
                    <a:p>
                      <a:pPr indent="0" lvl="0" marL="0" marR="0" rtl="0" algn="l">
                        <a:lnSpc>
                          <a:spcPct val="90000"/>
                        </a:lnSpc>
                        <a:spcBef>
                          <a:spcPts val="0"/>
                        </a:spcBef>
                        <a:spcAft>
                          <a:spcPts val="0"/>
                        </a:spcAft>
                        <a:buClr>
                          <a:srgbClr val="000000"/>
                        </a:buClr>
                        <a:buSzPts val="800"/>
                        <a:buFont typeface="Arial"/>
                        <a:buNone/>
                      </a:pPr>
                      <a:r>
                        <a:rPr lang="en" sz="1600" u="none" cap="none" strike="noStrike"/>
                        <a:t>Rx</a:t>
                      </a:r>
                      <a:endParaRPr b="1" sz="1600" u="none" cap="none" strike="noStrike"/>
                    </a:p>
                  </a:txBody>
                  <a:tcPr marT="45725" marB="45725" marR="45725" marL="45725">
                    <a:solidFill>
                      <a:srgbClr val="F4E6E6"/>
                    </a:solidFill>
                  </a:tcPr>
                </a:tc>
                <a:tc>
                  <a:txBody>
                    <a:bodyPr/>
                    <a:lstStyle/>
                    <a:p>
                      <a:pPr indent="0" lvl="0" marL="0" marR="0" rtl="0" algn="l">
                        <a:lnSpc>
                          <a:spcPct val="90000"/>
                        </a:lnSpc>
                        <a:spcBef>
                          <a:spcPts val="0"/>
                        </a:spcBef>
                        <a:spcAft>
                          <a:spcPts val="0"/>
                        </a:spcAft>
                        <a:buClr>
                          <a:srgbClr val="000000"/>
                        </a:buClr>
                        <a:buSzPts val="800"/>
                        <a:buFont typeface="Arial"/>
                        <a:buNone/>
                      </a:pPr>
                      <a:r>
                        <a:rPr lang="en" sz="1600" u="none" cap="none" strike="noStrike"/>
                        <a:t>TCA</a:t>
                      </a:r>
                      <a:endParaRPr b="1" sz="1600" u="none" cap="none" strike="noStrike"/>
                    </a:p>
                  </a:txBody>
                  <a:tcPr marT="45725" marB="45725" marR="45725" marL="45725">
                    <a:solidFill>
                      <a:srgbClr val="F4E6E6"/>
                    </a:solidFill>
                  </a:tcPr>
                </a:tc>
                <a:tc>
                  <a:txBody>
                    <a:bodyPr/>
                    <a:lstStyle/>
                    <a:p>
                      <a:pPr indent="0" lvl="0" marL="0" marR="0" rtl="0" algn="ctr">
                        <a:lnSpc>
                          <a:spcPct val="90000"/>
                        </a:lnSpc>
                        <a:spcBef>
                          <a:spcPts val="0"/>
                        </a:spcBef>
                        <a:spcAft>
                          <a:spcPts val="0"/>
                        </a:spcAft>
                        <a:buClr>
                          <a:srgbClr val="000000"/>
                        </a:buClr>
                        <a:buSzPts val="800"/>
                        <a:buFont typeface="Arial"/>
                        <a:buNone/>
                      </a:pPr>
                      <a:r>
                        <a:rPr lang="en" sz="1600"/>
                        <a:t>Anticholinergic</a:t>
                      </a:r>
                      <a:endParaRPr b="1" sz="1600" u="none" cap="none" strike="noStrike"/>
                    </a:p>
                  </a:txBody>
                  <a:tcPr marT="45725" marB="45725" marR="45725" marL="45725">
                    <a:solidFill>
                      <a:srgbClr val="F4E6E6"/>
                    </a:solidFill>
                  </a:tcPr>
                </a:tc>
                <a:tc>
                  <a:txBody>
                    <a:bodyPr/>
                    <a:lstStyle/>
                    <a:p>
                      <a:pPr indent="0" lvl="0" marL="0" marR="0" rtl="0" algn="ctr">
                        <a:lnSpc>
                          <a:spcPct val="90000"/>
                        </a:lnSpc>
                        <a:spcBef>
                          <a:spcPts val="0"/>
                        </a:spcBef>
                        <a:spcAft>
                          <a:spcPts val="0"/>
                        </a:spcAft>
                        <a:buClr>
                          <a:srgbClr val="000000"/>
                        </a:buClr>
                        <a:buSzPts val="800"/>
                        <a:buFont typeface="Arial"/>
                        <a:buNone/>
                      </a:pPr>
                      <a:r>
                        <a:rPr lang="en" sz="1600" u="none" cap="none" strike="noStrike"/>
                        <a:t>NE</a:t>
                      </a:r>
                      <a:endParaRPr b="1" sz="1600" u="none" cap="none" strike="noStrike"/>
                    </a:p>
                  </a:txBody>
                  <a:tcPr marT="45725" marB="45725" marR="45725" marL="45725">
                    <a:solidFill>
                      <a:srgbClr val="F4E6E6"/>
                    </a:solidFill>
                  </a:tcPr>
                </a:tc>
                <a:tc>
                  <a:txBody>
                    <a:bodyPr/>
                    <a:lstStyle/>
                    <a:p>
                      <a:pPr indent="0" lvl="0" marL="0" marR="0" rtl="0" algn="ctr">
                        <a:lnSpc>
                          <a:spcPct val="90000"/>
                        </a:lnSpc>
                        <a:spcBef>
                          <a:spcPts val="0"/>
                        </a:spcBef>
                        <a:spcAft>
                          <a:spcPts val="0"/>
                        </a:spcAft>
                        <a:buClr>
                          <a:srgbClr val="000000"/>
                        </a:buClr>
                        <a:buSzPts val="800"/>
                        <a:buFont typeface="Arial"/>
                        <a:buNone/>
                      </a:pPr>
                      <a:r>
                        <a:rPr lang="en" sz="1600" u="none" cap="none" strike="noStrike"/>
                        <a:t>5-HT</a:t>
                      </a:r>
                      <a:endParaRPr b="1" sz="1600" u="none" cap="none" strike="noStrike"/>
                    </a:p>
                  </a:txBody>
                  <a:tcPr marT="45725" marB="45725" marR="45725" marL="45725">
                    <a:solidFill>
                      <a:srgbClr val="F4E6E6"/>
                    </a:solidFill>
                  </a:tcPr>
                </a:tc>
              </a:tr>
              <a:tr h="356025">
                <a:tc>
                  <a:txBody>
                    <a:bodyPr/>
                    <a:lstStyle/>
                    <a:p>
                      <a:pPr indent="0" lvl="0" marL="0" marR="0" rtl="0" algn="l">
                        <a:lnSpc>
                          <a:spcPct val="90000"/>
                        </a:lnSpc>
                        <a:spcBef>
                          <a:spcPts val="0"/>
                        </a:spcBef>
                        <a:spcAft>
                          <a:spcPts val="0"/>
                        </a:spcAft>
                        <a:buClr>
                          <a:srgbClr val="000000"/>
                        </a:buClr>
                        <a:buSzPts val="800"/>
                        <a:buFont typeface="Arial"/>
                        <a:buNone/>
                      </a:pPr>
                      <a:r>
                        <a:rPr lang="en" sz="1600" u="none" cap="none" strike="noStrike"/>
                        <a:t>#1</a:t>
                      </a:r>
                      <a:endParaRPr sz="160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600" u="none" cap="none" strike="noStrike"/>
                        <a:t>Amitriptyline </a:t>
                      </a:r>
                      <a:endParaRPr sz="1600" u="none" cap="none" strike="noStrike"/>
                    </a:p>
                    <a:p>
                      <a:pPr indent="0" lvl="0" marL="0" marR="0" rtl="0" algn="l">
                        <a:lnSpc>
                          <a:spcPct val="90000"/>
                        </a:lnSpc>
                        <a:spcBef>
                          <a:spcPts val="0"/>
                        </a:spcBef>
                        <a:spcAft>
                          <a:spcPts val="0"/>
                        </a:spcAft>
                        <a:buClr>
                          <a:srgbClr val="000000"/>
                        </a:buClr>
                        <a:buSzPts val="800"/>
                        <a:buFont typeface="Arial"/>
                        <a:buNone/>
                      </a:pPr>
                      <a:r>
                        <a:rPr lang="en" sz="1600" u="none" cap="none" strike="noStrike"/>
                        <a:t>(ELAVIL)</a:t>
                      </a:r>
                      <a:endParaRPr sz="1600" u="none" cap="none" strike="noStrike"/>
                    </a:p>
                  </a:txBody>
                  <a:tcPr marT="45725" marB="45725" marR="45725" marL="45725"/>
                </a:tc>
                <a:tc>
                  <a:txBody>
                    <a:bodyPr/>
                    <a:lstStyle/>
                    <a:p>
                      <a:pPr indent="0" lvl="0" marL="0" marR="0" rtl="0" algn="ctr">
                        <a:lnSpc>
                          <a:spcPct val="90000"/>
                        </a:lnSpc>
                        <a:spcBef>
                          <a:spcPts val="0"/>
                        </a:spcBef>
                        <a:spcAft>
                          <a:spcPts val="0"/>
                        </a:spcAft>
                        <a:buClr>
                          <a:srgbClr val="000000"/>
                        </a:buClr>
                        <a:buSzPts val="900"/>
                        <a:buFont typeface="Arial"/>
                        <a:buNone/>
                      </a:pPr>
                      <a:r>
                        <a:rPr b="0" lang="en" sz="1700" u="none" cap="none" strike="noStrike"/>
                        <a:t>+++</a:t>
                      </a:r>
                      <a:endParaRPr b="0" sz="1700" u="none" cap="none" strike="noStrike"/>
                    </a:p>
                  </a:txBody>
                  <a:tcPr marT="45725" marB="45725" marR="45725" marL="45725" anchor="ctr"/>
                </a:tc>
                <a:tc>
                  <a:txBody>
                    <a:bodyPr/>
                    <a:lstStyle/>
                    <a:p>
                      <a:pPr indent="0" lvl="0" marL="0" marR="0" rtl="0" algn="ctr">
                        <a:lnSpc>
                          <a:spcPct val="90000"/>
                        </a:lnSpc>
                        <a:spcBef>
                          <a:spcPts val="0"/>
                        </a:spcBef>
                        <a:spcAft>
                          <a:spcPts val="0"/>
                        </a:spcAft>
                        <a:buClr>
                          <a:srgbClr val="000000"/>
                        </a:buClr>
                        <a:buSzPts val="900"/>
                        <a:buFont typeface="Arial"/>
                        <a:buNone/>
                      </a:pPr>
                      <a:r>
                        <a:rPr b="0" lang="en" sz="1700" u="none" cap="none" strike="noStrike"/>
                        <a:t>++</a:t>
                      </a:r>
                      <a:endParaRPr b="0" sz="1700" u="none" cap="none" strike="noStrike"/>
                    </a:p>
                  </a:txBody>
                  <a:tcPr marT="45725" marB="45725" marR="45725" marL="45725" anchor="ctr"/>
                </a:tc>
                <a:tc>
                  <a:txBody>
                    <a:bodyPr/>
                    <a:lstStyle/>
                    <a:p>
                      <a:pPr indent="0" lvl="0" marL="0" marR="0" rtl="0" algn="ctr">
                        <a:lnSpc>
                          <a:spcPct val="90000"/>
                        </a:lnSpc>
                        <a:spcBef>
                          <a:spcPts val="0"/>
                        </a:spcBef>
                        <a:spcAft>
                          <a:spcPts val="0"/>
                        </a:spcAft>
                        <a:buClr>
                          <a:srgbClr val="000000"/>
                        </a:buClr>
                        <a:buSzPts val="900"/>
                        <a:buFont typeface="Arial"/>
                        <a:buNone/>
                      </a:pPr>
                      <a:r>
                        <a:rPr b="0" lang="en" sz="1700" u="none" cap="none" strike="noStrike"/>
                        <a:t>+++</a:t>
                      </a:r>
                      <a:endParaRPr b="0" sz="1700" u="none" cap="none" strike="noStrike"/>
                    </a:p>
                  </a:txBody>
                  <a:tcPr marT="45725" marB="45725" marR="45725" marL="45725" anchor="ctr"/>
                </a:tc>
              </a:tr>
              <a:tr h="114300">
                <a:tc>
                  <a:txBody>
                    <a:bodyPr/>
                    <a:lstStyle/>
                    <a:p>
                      <a:pPr indent="0" lvl="0" marL="0" marR="0" rtl="0" algn="l">
                        <a:lnSpc>
                          <a:spcPct val="90000"/>
                        </a:lnSpc>
                        <a:spcBef>
                          <a:spcPts val="0"/>
                        </a:spcBef>
                        <a:spcAft>
                          <a:spcPts val="0"/>
                        </a:spcAft>
                        <a:buClr>
                          <a:srgbClr val="000000"/>
                        </a:buClr>
                        <a:buSzPts val="800"/>
                        <a:buFont typeface="Arial"/>
                        <a:buNone/>
                      </a:pPr>
                      <a:r>
                        <a:rPr lang="en" sz="1600" u="none" cap="none" strike="noStrike"/>
                        <a:t>#2</a:t>
                      </a:r>
                      <a:endParaRPr sz="1600" u="none" cap="none" strike="noStrike">
                        <a:solidFill>
                          <a:srgbClr val="000000"/>
                        </a:solidFill>
                      </a:endParaRPr>
                    </a:p>
                  </a:txBody>
                  <a:tcPr marT="45725" marB="45725" marR="45725" marL="45725">
                    <a:solidFill>
                      <a:srgbClr val="FFFF9F"/>
                    </a:solidFill>
                  </a:tcPr>
                </a:tc>
                <a:tc>
                  <a:txBody>
                    <a:bodyPr/>
                    <a:lstStyle/>
                    <a:p>
                      <a:pPr indent="0" lvl="0" marL="0" marR="0" rtl="0" algn="l">
                        <a:lnSpc>
                          <a:spcPct val="90000"/>
                        </a:lnSpc>
                        <a:spcBef>
                          <a:spcPts val="0"/>
                        </a:spcBef>
                        <a:spcAft>
                          <a:spcPts val="0"/>
                        </a:spcAft>
                        <a:buClr>
                          <a:srgbClr val="000000"/>
                        </a:buClr>
                        <a:buSzPts val="1100"/>
                        <a:buFont typeface="Arial"/>
                        <a:buNone/>
                      </a:pPr>
                      <a:r>
                        <a:rPr lang="en" sz="1600" u="none" cap="none" strike="noStrike"/>
                        <a:t>Nortriptyline (PAMELOR)</a:t>
                      </a:r>
                      <a:endParaRPr sz="1600" u="none" cap="none" strike="noStrike"/>
                    </a:p>
                  </a:txBody>
                  <a:tcPr marT="45725" marB="45725" marR="45725" marL="45725">
                    <a:solidFill>
                      <a:srgbClr val="FFFF9F"/>
                    </a:solidFill>
                  </a:tcPr>
                </a:tc>
                <a:tc>
                  <a:txBody>
                    <a:bodyPr/>
                    <a:lstStyle/>
                    <a:p>
                      <a:pPr indent="0" lvl="0" marL="0" marR="0" rtl="0" algn="ctr">
                        <a:lnSpc>
                          <a:spcPct val="90000"/>
                        </a:lnSpc>
                        <a:spcBef>
                          <a:spcPts val="0"/>
                        </a:spcBef>
                        <a:spcAft>
                          <a:spcPts val="0"/>
                        </a:spcAft>
                        <a:buClr>
                          <a:srgbClr val="000000"/>
                        </a:buClr>
                        <a:buSzPts val="900"/>
                        <a:buFont typeface="Arial"/>
                        <a:buNone/>
                      </a:pPr>
                      <a:r>
                        <a:rPr b="0" lang="en" sz="1700" u="none" cap="none" strike="noStrike"/>
                        <a:t>+</a:t>
                      </a:r>
                      <a:endParaRPr b="0" sz="1700" u="none" cap="none" strike="noStrike"/>
                    </a:p>
                  </a:txBody>
                  <a:tcPr marT="45725" marB="45725" marR="45725" marL="45725" anchor="ctr">
                    <a:solidFill>
                      <a:schemeClr val="lt1"/>
                    </a:solidFill>
                  </a:tcPr>
                </a:tc>
                <a:tc>
                  <a:txBody>
                    <a:bodyPr/>
                    <a:lstStyle/>
                    <a:p>
                      <a:pPr indent="0" lvl="0" marL="0" marR="0" rtl="0" algn="ctr">
                        <a:lnSpc>
                          <a:spcPct val="90000"/>
                        </a:lnSpc>
                        <a:spcBef>
                          <a:spcPts val="0"/>
                        </a:spcBef>
                        <a:spcAft>
                          <a:spcPts val="0"/>
                        </a:spcAft>
                        <a:buClr>
                          <a:srgbClr val="000000"/>
                        </a:buClr>
                        <a:buSzPts val="900"/>
                        <a:buFont typeface="Arial"/>
                        <a:buNone/>
                      </a:pPr>
                      <a:r>
                        <a:rPr b="0" lang="en" sz="1700" u="none" cap="none" strike="noStrike"/>
                        <a:t>++++</a:t>
                      </a:r>
                      <a:endParaRPr b="0" sz="1700" u="none" cap="none" strike="noStrike"/>
                    </a:p>
                  </a:txBody>
                  <a:tcPr marT="45725" marB="45725" marR="45725" marL="45725" anchor="ctr">
                    <a:solidFill>
                      <a:schemeClr val="lt1"/>
                    </a:solidFill>
                  </a:tcPr>
                </a:tc>
                <a:tc>
                  <a:txBody>
                    <a:bodyPr/>
                    <a:lstStyle/>
                    <a:p>
                      <a:pPr indent="0" lvl="0" marL="0" marR="0" rtl="0" algn="ctr">
                        <a:lnSpc>
                          <a:spcPct val="90000"/>
                        </a:lnSpc>
                        <a:spcBef>
                          <a:spcPts val="0"/>
                        </a:spcBef>
                        <a:spcAft>
                          <a:spcPts val="0"/>
                        </a:spcAft>
                        <a:buClr>
                          <a:srgbClr val="000000"/>
                        </a:buClr>
                        <a:buSzPts val="900"/>
                        <a:buFont typeface="Arial"/>
                        <a:buNone/>
                      </a:pPr>
                      <a:r>
                        <a:rPr b="0" lang="en" sz="1700" u="none" cap="none" strike="noStrike"/>
                        <a:t>-</a:t>
                      </a:r>
                      <a:endParaRPr b="0" sz="1700" u="none" cap="none" strike="noStrike"/>
                    </a:p>
                  </a:txBody>
                  <a:tcPr marT="45725" marB="45725" marR="45725" marL="45725" anchor="ctr">
                    <a:solidFill>
                      <a:srgbClr val="FFFF9F"/>
                    </a:solidFill>
                  </a:tcPr>
                </a:tc>
              </a:tr>
              <a:tr h="114300">
                <a:tc>
                  <a:txBody>
                    <a:bodyPr/>
                    <a:lstStyle/>
                    <a:p>
                      <a:pPr indent="0" lvl="0" marL="0" marR="0" rtl="0" algn="l">
                        <a:lnSpc>
                          <a:spcPct val="90000"/>
                        </a:lnSpc>
                        <a:spcBef>
                          <a:spcPts val="0"/>
                        </a:spcBef>
                        <a:spcAft>
                          <a:spcPts val="0"/>
                        </a:spcAft>
                        <a:buClr>
                          <a:srgbClr val="000000"/>
                        </a:buClr>
                        <a:buSzPts val="800"/>
                        <a:buFont typeface="Arial"/>
                        <a:buNone/>
                      </a:pPr>
                      <a:r>
                        <a:rPr lang="en" sz="1600" u="none" cap="none" strike="noStrike"/>
                        <a:t>#3</a:t>
                      </a:r>
                      <a:endParaRPr sz="1600" u="none" cap="none" strike="noStrike">
                        <a:solidFill>
                          <a:srgbClr val="000000"/>
                        </a:solidFill>
                      </a:endParaRPr>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600" u="none" cap="none" strike="noStrike"/>
                        <a:t>Doxepin </a:t>
                      </a:r>
                      <a:endParaRPr sz="1600" u="none" cap="none" strike="noStrike"/>
                    </a:p>
                    <a:p>
                      <a:pPr indent="0" lvl="0" marL="0" marR="0" rtl="0" algn="l">
                        <a:lnSpc>
                          <a:spcPct val="90000"/>
                        </a:lnSpc>
                        <a:spcBef>
                          <a:spcPts val="0"/>
                        </a:spcBef>
                        <a:spcAft>
                          <a:spcPts val="0"/>
                        </a:spcAft>
                        <a:buClr>
                          <a:srgbClr val="000000"/>
                        </a:buClr>
                        <a:buSzPts val="800"/>
                        <a:buFont typeface="Arial"/>
                        <a:buNone/>
                      </a:pPr>
                      <a:r>
                        <a:rPr lang="en" sz="1600" u="none" cap="none" strike="noStrike"/>
                        <a:t>(SILENOR)</a:t>
                      </a:r>
                      <a:endParaRPr sz="1600" u="none" cap="none" strike="noStrike">
                        <a:solidFill>
                          <a:srgbClr val="000000"/>
                        </a:solidFill>
                      </a:endParaRPr>
                    </a:p>
                  </a:txBody>
                  <a:tcPr marT="45725" marB="45725" marR="45725" marL="45725"/>
                </a:tc>
                <a:tc>
                  <a:txBody>
                    <a:bodyPr/>
                    <a:lstStyle/>
                    <a:p>
                      <a:pPr indent="0" lvl="0" marL="0" marR="0" rtl="0" algn="ctr">
                        <a:lnSpc>
                          <a:spcPct val="90000"/>
                        </a:lnSpc>
                        <a:spcBef>
                          <a:spcPts val="0"/>
                        </a:spcBef>
                        <a:spcAft>
                          <a:spcPts val="0"/>
                        </a:spcAft>
                        <a:buClr>
                          <a:srgbClr val="000000"/>
                        </a:buClr>
                        <a:buSzPts val="900"/>
                        <a:buFont typeface="Arial"/>
                        <a:buNone/>
                      </a:pPr>
                      <a:r>
                        <a:rPr b="0" lang="en" sz="1700" u="none" cap="none" strike="noStrike"/>
                        <a:t>+++</a:t>
                      </a:r>
                      <a:endParaRPr b="0" sz="1700" u="none" cap="none" strike="noStrike"/>
                    </a:p>
                  </a:txBody>
                  <a:tcPr marT="45725" marB="45725" marR="45725" marL="45725" anchor="ctr">
                    <a:solidFill>
                      <a:schemeClr val="lt1"/>
                    </a:solidFill>
                  </a:tcPr>
                </a:tc>
                <a:tc>
                  <a:txBody>
                    <a:bodyPr/>
                    <a:lstStyle/>
                    <a:p>
                      <a:pPr indent="0" lvl="0" marL="0" marR="0" rtl="0" algn="ctr">
                        <a:lnSpc>
                          <a:spcPct val="90000"/>
                        </a:lnSpc>
                        <a:spcBef>
                          <a:spcPts val="0"/>
                        </a:spcBef>
                        <a:spcAft>
                          <a:spcPts val="0"/>
                        </a:spcAft>
                        <a:buClr>
                          <a:srgbClr val="000000"/>
                        </a:buClr>
                        <a:buSzPts val="900"/>
                        <a:buFont typeface="Arial"/>
                        <a:buNone/>
                      </a:pPr>
                      <a:r>
                        <a:rPr b="0" lang="en" sz="1700" u="none" cap="none" strike="noStrike"/>
                        <a:t>++</a:t>
                      </a:r>
                      <a:endParaRPr b="0" sz="1700" u="none" cap="none" strike="noStrike"/>
                    </a:p>
                  </a:txBody>
                  <a:tcPr marT="45725" marB="45725" marR="45725" marL="45725" anchor="ctr">
                    <a:solidFill>
                      <a:schemeClr val="lt1"/>
                    </a:solidFill>
                  </a:tcPr>
                </a:tc>
                <a:tc>
                  <a:txBody>
                    <a:bodyPr/>
                    <a:lstStyle/>
                    <a:p>
                      <a:pPr indent="0" lvl="0" marL="0" marR="0" rtl="0" algn="ctr">
                        <a:lnSpc>
                          <a:spcPct val="90000"/>
                        </a:lnSpc>
                        <a:spcBef>
                          <a:spcPts val="0"/>
                        </a:spcBef>
                        <a:spcAft>
                          <a:spcPts val="0"/>
                        </a:spcAft>
                        <a:buClr>
                          <a:srgbClr val="000000"/>
                        </a:buClr>
                        <a:buSzPts val="900"/>
                        <a:buFont typeface="Arial"/>
                        <a:buNone/>
                      </a:pPr>
                      <a:r>
                        <a:rPr b="0" lang="en" sz="1700" u="none" cap="none" strike="noStrike"/>
                        <a:t>+++</a:t>
                      </a:r>
                      <a:endParaRPr b="0" sz="1700" u="none" cap="none" strike="noStrike"/>
                    </a:p>
                  </a:txBody>
                  <a:tcPr marT="45725" marB="45725" marR="45725" marL="45725" anchor="ctr"/>
                </a:tc>
              </a:tr>
              <a:tr h="114300">
                <a:tc>
                  <a:txBody>
                    <a:bodyPr/>
                    <a:lstStyle/>
                    <a:p>
                      <a:pPr indent="0" lvl="0" marL="0" marR="0" rtl="0" algn="l">
                        <a:lnSpc>
                          <a:spcPct val="90000"/>
                        </a:lnSpc>
                        <a:spcBef>
                          <a:spcPts val="0"/>
                        </a:spcBef>
                        <a:spcAft>
                          <a:spcPts val="0"/>
                        </a:spcAft>
                        <a:buClr>
                          <a:srgbClr val="000000"/>
                        </a:buClr>
                        <a:buSzPts val="800"/>
                        <a:buFont typeface="Arial"/>
                        <a:buNone/>
                      </a:pPr>
                      <a:r>
                        <a:rPr lang="en" sz="1600" u="none" cap="none" strike="noStrike"/>
                        <a:t>#4</a:t>
                      </a:r>
                      <a:endParaRPr sz="1600" u="none" cap="none" strike="noStrike">
                        <a:solidFill>
                          <a:srgbClr val="000000"/>
                        </a:solidFill>
                      </a:endParaRPr>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rPr lang="en" sz="1600" u="none" cap="none" strike="noStrike"/>
                        <a:t>Imipramine </a:t>
                      </a:r>
                      <a:endParaRPr sz="1600" u="none" cap="none" strike="noStrike"/>
                    </a:p>
                    <a:p>
                      <a:pPr indent="0" lvl="0" marL="0" marR="0" rtl="0" algn="l">
                        <a:lnSpc>
                          <a:spcPct val="90000"/>
                        </a:lnSpc>
                        <a:spcBef>
                          <a:spcPts val="0"/>
                        </a:spcBef>
                        <a:spcAft>
                          <a:spcPts val="0"/>
                        </a:spcAft>
                        <a:buClr>
                          <a:srgbClr val="000000"/>
                        </a:buClr>
                        <a:buSzPts val="1100"/>
                        <a:buFont typeface="Arial"/>
                        <a:buNone/>
                      </a:pPr>
                      <a:r>
                        <a:rPr lang="en" sz="1600" u="none" cap="none" strike="noStrike"/>
                        <a:t>(TOFRANIL)</a:t>
                      </a:r>
                      <a:endParaRPr sz="1600" u="none" cap="none" strike="noStrike">
                        <a:solidFill>
                          <a:srgbClr val="000000"/>
                        </a:solidFill>
                      </a:endParaRPr>
                    </a:p>
                  </a:txBody>
                  <a:tcPr marT="45725" marB="45725" marR="45725" marL="45725"/>
                </a:tc>
                <a:tc>
                  <a:txBody>
                    <a:bodyPr/>
                    <a:lstStyle/>
                    <a:p>
                      <a:pPr indent="0" lvl="0" marL="0" marR="0" rtl="0" algn="ctr">
                        <a:lnSpc>
                          <a:spcPct val="90000"/>
                        </a:lnSpc>
                        <a:spcBef>
                          <a:spcPts val="0"/>
                        </a:spcBef>
                        <a:spcAft>
                          <a:spcPts val="0"/>
                        </a:spcAft>
                        <a:buClr>
                          <a:srgbClr val="000000"/>
                        </a:buClr>
                        <a:buSzPts val="900"/>
                        <a:buFont typeface="Arial"/>
                        <a:buNone/>
                      </a:pPr>
                      <a:r>
                        <a:rPr b="0" lang="en" sz="1700" u="none" cap="none" strike="noStrike"/>
                        <a:t>++</a:t>
                      </a:r>
                      <a:endParaRPr b="0" sz="1700" u="none" cap="none" strike="noStrike"/>
                    </a:p>
                  </a:txBody>
                  <a:tcPr marT="45725" marB="45725" marR="45725" marL="45725" anchor="ctr">
                    <a:solidFill>
                      <a:schemeClr val="lt1"/>
                    </a:solidFill>
                  </a:tcPr>
                </a:tc>
                <a:tc>
                  <a:txBody>
                    <a:bodyPr/>
                    <a:lstStyle/>
                    <a:p>
                      <a:pPr indent="0" lvl="0" marL="0" marR="0" rtl="0" algn="ctr">
                        <a:lnSpc>
                          <a:spcPct val="90000"/>
                        </a:lnSpc>
                        <a:spcBef>
                          <a:spcPts val="0"/>
                        </a:spcBef>
                        <a:spcAft>
                          <a:spcPts val="0"/>
                        </a:spcAft>
                        <a:buClr>
                          <a:srgbClr val="000000"/>
                        </a:buClr>
                        <a:buSzPts val="900"/>
                        <a:buFont typeface="Arial"/>
                        <a:buNone/>
                      </a:pPr>
                      <a:r>
                        <a:rPr b="0" lang="en" sz="1700" u="none" cap="none" strike="noStrike"/>
                        <a:t>++</a:t>
                      </a:r>
                      <a:endParaRPr b="0" sz="1700" u="none" cap="none" strike="noStrike"/>
                    </a:p>
                  </a:txBody>
                  <a:tcPr marT="45725" marB="45725" marR="45725" marL="45725" anchor="ctr">
                    <a:solidFill>
                      <a:schemeClr val="lt1"/>
                    </a:solidFill>
                  </a:tcPr>
                </a:tc>
                <a:tc>
                  <a:txBody>
                    <a:bodyPr/>
                    <a:lstStyle/>
                    <a:p>
                      <a:pPr indent="0" lvl="0" marL="0" marR="0" rtl="0" algn="ctr">
                        <a:lnSpc>
                          <a:spcPct val="90000"/>
                        </a:lnSpc>
                        <a:spcBef>
                          <a:spcPts val="0"/>
                        </a:spcBef>
                        <a:spcAft>
                          <a:spcPts val="0"/>
                        </a:spcAft>
                        <a:buClr>
                          <a:srgbClr val="000000"/>
                        </a:buClr>
                        <a:buSzPts val="900"/>
                        <a:buFont typeface="Arial"/>
                        <a:buNone/>
                      </a:pPr>
                      <a:r>
                        <a:rPr b="0" lang="en" sz="1700" u="none" cap="none" strike="noStrike"/>
                        <a:t>+++</a:t>
                      </a:r>
                      <a:endParaRPr b="0" sz="1700" u="none" cap="none" strike="noStrike"/>
                    </a:p>
                  </a:txBody>
                  <a:tcPr marT="45725" marB="45725" marR="45725" marL="45725" anchor="ctr"/>
                </a:tc>
              </a:tr>
              <a:tr h="114300">
                <a:tc>
                  <a:txBody>
                    <a:bodyPr/>
                    <a:lstStyle/>
                    <a:p>
                      <a:pPr indent="0" lvl="0" marL="0" marR="0" rtl="0" algn="l">
                        <a:lnSpc>
                          <a:spcPct val="90000"/>
                        </a:lnSpc>
                        <a:spcBef>
                          <a:spcPts val="0"/>
                        </a:spcBef>
                        <a:spcAft>
                          <a:spcPts val="0"/>
                        </a:spcAft>
                        <a:buClr>
                          <a:srgbClr val="000000"/>
                        </a:buClr>
                        <a:buSzPts val="800"/>
                        <a:buFont typeface="Arial"/>
                        <a:buNone/>
                      </a:pPr>
                      <a:r>
                        <a:rPr lang="en" sz="1600" u="none" cap="none" strike="noStrike"/>
                        <a:t>#5</a:t>
                      </a:r>
                      <a:endParaRPr sz="1600" u="none" cap="none" strike="noStrike">
                        <a:solidFill>
                          <a:srgbClr val="000000"/>
                        </a:solidFill>
                      </a:endParaRPr>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rPr lang="en" sz="1600" u="none" cap="none" strike="noStrike"/>
                        <a:t>Clomipramine (ANAFRANIL)</a:t>
                      </a:r>
                      <a:endParaRPr sz="1600" u="none" cap="none" strike="noStrike">
                        <a:solidFill>
                          <a:srgbClr val="000000"/>
                        </a:solidFill>
                      </a:endParaRPr>
                    </a:p>
                  </a:txBody>
                  <a:tcPr marT="45725" marB="45725" marR="45725" marL="45725"/>
                </a:tc>
                <a:tc>
                  <a:txBody>
                    <a:bodyPr/>
                    <a:lstStyle/>
                    <a:p>
                      <a:pPr indent="0" lvl="0" marL="0" marR="0" rtl="0" algn="ctr">
                        <a:lnSpc>
                          <a:spcPct val="90000"/>
                        </a:lnSpc>
                        <a:spcBef>
                          <a:spcPts val="0"/>
                        </a:spcBef>
                        <a:spcAft>
                          <a:spcPts val="0"/>
                        </a:spcAft>
                        <a:buClr>
                          <a:srgbClr val="000000"/>
                        </a:buClr>
                        <a:buSzPts val="900"/>
                        <a:buFont typeface="Arial"/>
                        <a:buNone/>
                      </a:pPr>
                      <a:r>
                        <a:rPr b="0" lang="en" sz="1700" u="none" cap="none" strike="noStrike"/>
                        <a:t>+++</a:t>
                      </a:r>
                      <a:endParaRPr b="0" sz="1700" u="none" cap="none" strike="noStrike"/>
                    </a:p>
                  </a:txBody>
                  <a:tcPr marT="45725" marB="45725" marR="45725" marL="45725" anchor="ctr">
                    <a:solidFill>
                      <a:schemeClr val="lt1"/>
                    </a:solidFill>
                  </a:tcPr>
                </a:tc>
                <a:tc>
                  <a:txBody>
                    <a:bodyPr/>
                    <a:lstStyle/>
                    <a:p>
                      <a:pPr indent="0" lvl="0" marL="0" marR="0" rtl="0" algn="ctr">
                        <a:lnSpc>
                          <a:spcPct val="90000"/>
                        </a:lnSpc>
                        <a:spcBef>
                          <a:spcPts val="0"/>
                        </a:spcBef>
                        <a:spcAft>
                          <a:spcPts val="0"/>
                        </a:spcAft>
                        <a:buClr>
                          <a:srgbClr val="000000"/>
                        </a:buClr>
                        <a:buSzPts val="900"/>
                        <a:buFont typeface="Arial"/>
                        <a:buNone/>
                      </a:pPr>
                      <a:r>
                        <a:rPr b="0" lang="en" sz="1700" u="none" cap="none" strike="noStrike"/>
                        <a:t>-</a:t>
                      </a:r>
                      <a:endParaRPr b="0" sz="1700" u="none" cap="none" strike="noStrike"/>
                    </a:p>
                  </a:txBody>
                  <a:tcPr marT="45725" marB="45725" marR="45725" marL="45725" anchor="ctr">
                    <a:solidFill>
                      <a:schemeClr val="lt1"/>
                    </a:solidFill>
                  </a:tcPr>
                </a:tc>
                <a:tc>
                  <a:txBody>
                    <a:bodyPr/>
                    <a:lstStyle/>
                    <a:p>
                      <a:pPr indent="0" lvl="0" marL="0" marR="0" rtl="0" algn="ctr">
                        <a:lnSpc>
                          <a:spcPct val="90000"/>
                        </a:lnSpc>
                        <a:spcBef>
                          <a:spcPts val="0"/>
                        </a:spcBef>
                        <a:spcAft>
                          <a:spcPts val="0"/>
                        </a:spcAft>
                        <a:buClr>
                          <a:srgbClr val="000000"/>
                        </a:buClr>
                        <a:buSzPts val="900"/>
                        <a:buFont typeface="Arial"/>
                        <a:buNone/>
                      </a:pPr>
                      <a:r>
                        <a:rPr b="0" lang="en" sz="1700" u="none" cap="none" strike="noStrike"/>
                        <a:t>++++</a:t>
                      </a:r>
                      <a:endParaRPr b="0" sz="1700" u="none" cap="none" strike="noStrike"/>
                    </a:p>
                  </a:txBody>
                  <a:tcPr marT="45725" marB="45725" marR="45725" marL="45725" anchor="ctr"/>
                </a:tc>
              </a:tr>
              <a:tr h="114300">
                <a:tc>
                  <a:txBody>
                    <a:bodyPr/>
                    <a:lstStyle/>
                    <a:p>
                      <a:pPr indent="0" lvl="0" marL="0" marR="0" rtl="0" algn="l">
                        <a:lnSpc>
                          <a:spcPct val="90000"/>
                        </a:lnSpc>
                        <a:spcBef>
                          <a:spcPts val="0"/>
                        </a:spcBef>
                        <a:spcAft>
                          <a:spcPts val="0"/>
                        </a:spcAft>
                        <a:buClr>
                          <a:srgbClr val="000000"/>
                        </a:buClr>
                        <a:buSzPts val="800"/>
                        <a:buFont typeface="Arial"/>
                        <a:buNone/>
                      </a:pPr>
                      <a:r>
                        <a:rPr lang="en" sz="1600" u="none" cap="none" strike="noStrike"/>
                        <a:t>#6</a:t>
                      </a:r>
                      <a:endParaRPr sz="1600" u="none" cap="none" strike="noStrike">
                        <a:solidFill>
                          <a:srgbClr val="000000"/>
                        </a:solidFill>
                      </a:endParaRPr>
                    </a:p>
                  </a:txBody>
                  <a:tcPr marT="45725" marB="45725" marR="45725" marL="45725">
                    <a:solidFill>
                      <a:srgbClr val="FFFF9F"/>
                    </a:solidFill>
                  </a:tcPr>
                </a:tc>
                <a:tc>
                  <a:txBody>
                    <a:bodyPr/>
                    <a:lstStyle/>
                    <a:p>
                      <a:pPr indent="0" lvl="0" marL="0" marR="0" rtl="0" algn="l">
                        <a:lnSpc>
                          <a:spcPct val="90000"/>
                        </a:lnSpc>
                        <a:spcBef>
                          <a:spcPts val="0"/>
                        </a:spcBef>
                        <a:spcAft>
                          <a:spcPts val="0"/>
                        </a:spcAft>
                        <a:buClr>
                          <a:srgbClr val="000000"/>
                        </a:buClr>
                        <a:buSzPts val="1100"/>
                        <a:buFont typeface="Arial"/>
                        <a:buNone/>
                      </a:pPr>
                      <a:r>
                        <a:rPr lang="en" sz="1600" u="none" cap="none" strike="noStrike"/>
                        <a:t>Desipramine </a:t>
                      </a:r>
                      <a:endParaRPr sz="1600" u="none" cap="none" strike="noStrike"/>
                    </a:p>
                    <a:p>
                      <a:pPr indent="0" lvl="0" marL="0" marR="0" rtl="0" algn="l">
                        <a:lnSpc>
                          <a:spcPct val="90000"/>
                        </a:lnSpc>
                        <a:spcBef>
                          <a:spcPts val="0"/>
                        </a:spcBef>
                        <a:spcAft>
                          <a:spcPts val="0"/>
                        </a:spcAft>
                        <a:buClr>
                          <a:srgbClr val="000000"/>
                        </a:buClr>
                        <a:buSzPts val="1100"/>
                        <a:buFont typeface="Arial"/>
                        <a:buNone/>
                      </a:pPr>
                      <a:r>
                        <a:rPr lang="en" sz="1600" u="none" cap="none" strike="noStrike"/>
                        <a:t>(NORPRAMIN)</a:t>
                      </a:r>
                      <a:endParaRPr sz="1600" u="none" cap="none" strike="noStrike">
                        <a:solidFill>
                          <a:srgbClr val="000000"/>
                        </a:solidFill>
                      </a:endParaRPr>
                    </a:p>
                  </a:txBody>
                  <a:tcPr marT="45725" marB="45725" marR="45725" marL="45725">
                    <a:solidFill>
                      <a:srgbClr val="FFFF9F"/>
                    </a:solidFill>
                  </a:tcPr>
                </a:tc>
                <a:tc>
                  <a:txBody>
                    <a:bodyPr/>
                    <a:lstStyle/>
                    <a:p>
                      <a:pPr indent="0" lvl="0" marL="0" marR="0" rtl="0" algn="ctr">
                        <a:lnSpc>
                          <a:spcPct val="90000"/>
                        </a:lnSpc>
                        <a:spcBef>
                          <a:spcPts val="0"/>
                        </a:spcBef>
                        <a:spcAft>
                          <a:spcPts val="0"/>
                        </a:spcAft>
                        <a:buClr>
                          <a:srgbClr val="000000"/>
                        </a:buClr>
                        <a:buSzPts val="900"/>
                        <a:buFont typeface="Arial"/>
                        <a:buNone/>
                      </a:pPr>
                      <a:r>
                        <a:rPr b="0" lang="en" sz="1700" u="none" cap="none" strike="noStrike"/>
                        <a:t>+</a:t>
                      </a:r>
                      <a:endParaRPr b="0" sz="1700" u="none" cap="none" strike="noStrike"/>
                    </a:p>
                  </a:txBody>
                  <a:tcPr marT="45725" marB="45725" marR="45725" marL="45725" anchor="ctr">
                    <a:solidFill>
                      <a:schemeClr val="lt1"/>
                    </a:solidFill>
                  </a:tcPr>
                </a:tc>
                <a:tc>
                  <a:txBody>
                    <a:bodyPr/>
                    <a:lstStyle/>
                    <a:p>
                      <a:pPr indent="0" lvl="0" marL="0" marR="0" rtl="0" algn="ctr">
                        <a:lnSpc>
                          <a:spcPct val="90000"/>
                        </a:lnSpc>
                        <a:spcBef>
                          <a:spcPts val="0"/>
                        </a:spcBef>
                        <a:spcAft>
                          <a:spcPts val="0"/>
                        </a:spcAft>
                        <a:buClr>
                          <a:srgbClr val="000000"/>
                        </a:buClr>
                        <a:buSzPts val="900"/>
                        <a:buFont typeface="Arial"/>
                        <a:buNone/>
                      </a:pPr>
                      <a:r>
                        <a:rPr b="0" lang="en" sz="1700" u="none" cap="none" strike="noStrike"/>
                        <a:t>++++</a:t>
                      </a:r>
                      <a:endParaRPr b="0" sz="1700" u="none" cap="none" strike="noStrike"/>
                    </a:p>
                  </a:txBody>
                  <a:tcPr marT="45725" marB="45725" marR="45725" marL="45725" anchor="ctr">
                    <a:solidFill>
                      <a:schemeClr val="lt1"/>
                    </a:solidFill>
                  </a:tcPr>
                </a:tc>
                <a:tc>
                  <a:txBody>
                    <a:bodyPr/>
                    <a:lstStyle/>
                    <a:p>
                      <a:pPr indent="0" lvl="0" marL="0" marR="0" rtl="0" algn="ctr">
                        <a:lnSpc>
                          <a:spcPct val="90000"/>
                        </a:lnSpc>
                        <a:spcBef>
                          <a:spcPts val="0"/>
                        </a:spcBef>
                        <a:spcAft>
                          <a:spcPts val="0"/>
                        </a:spcAft>
                        <a:buClr>
                          <a:srgbClr val="000000"/>
                        </a:buClr>
                        <a:buSzPts val="900"/>
                        <a:buFont typeface="Arial"/>
                        <a:buNone/>
                      </a:pPr>
                      <a:r>
                        <a:rPr b="0" lang="en" sz="1700" u="none" cap="none" strike="noStrike"/>
                        <a:t>-</a:t>
                      </a:r>
                      <a:endParaRPr b="0" sz="1700" u="none" cap="none" strike="noStrike"/>
                    </a:p>
                  </a:txBody>
                  <a:tcPr marT="45725" marB="45725" marR="45725" marL="45725" anchor="ctr">
                    <a:solidFill>
                      <a:srgbClr val="FFFF9F"/>
                    </a:solidFill>
                  </a:tcPr>
                </a:tc>
              </a:tr>
              <a:tr h="114300">
                <a:tc>
                  <a:txBody>
                    <a:bodyPr/>
                    <a:lstStyle/>
                    <a:p>
                      <a:pPr indent="0" lvl="0" marL="0" marR="0" rtl="0" algn="l">
                        <a:lnSpc>
                          <a:spcPct val="90000"/>
                        </a:lnSpc>
                        <a:spcBef>
                          <a:spcPts val="0"/>
                        </a:spcBef>
                        <a:spcAft>
                          <a:spcPts val="0"/>
                        </a:spcAft>
                        <a:buClr>
                          <a:srgbClr val="000000"/>
                        </a:buClr>
                        <a:buSzPts val="800"/>
                        <a:buFont typeface="Arial"/>
                        <a:buNone/>
                      </a:pPr>
                      <a:r>
                        <a:rPr lang="en" sz="1600" u="none" cap="none" strike="noStrike"/>
                        <a:t>#7</a:t>
                      </a:r>
                      <a:endParaRPr sz="1600" u="none" cap="none" strike="noStrike">
                        <a:solidFill>
                          <a:srgbClr val="000000"/>
                        </a:solidFill>
                      </a:endParaRPr>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600" u="none" cap="none" strike="noStrike"/>
                        <a:t>Protriptyline (VIVACTIL)</a:t>
                      </a:r>
                      <a:endParaRPr sz="1600" u="none" cap="none" strike="noStrike">
                        <a:solidFill>
                          <a:srgbClr val="000000"/>
                        </a:solidFill>
                      </a:endParaRPr>
                    </a:p>
                  </a:txBody>
                  <a:tcPr marT="45725" marB="45725" marR="45725" marL="45725"/>
                </a:tc>
                <a:tc>
                  <a:txBody>
                    <a:bodyPr/>
                    <a:lstStyle/>
                    <a:p>
                      <a:pPr indent="0" lvl="0" marL="0" marR="0" rtl="0" algn="ctr">
                        <a:lnSpc>
                          <a:spcPct val="90000"/>
                        </a:lnSpc>
                        <a:spcBef>
                          <a:spcPts val="0"/>
                        </a:spcBef>
                        <a:spcAft>
                          <a:spcPts val="0"/>
                        </a:spcAft>
                        <a:buClr>
                          <a:srgbClr val="000000"/>
                        </a:buClr>
                        <a:buSzPts val="900"/>
                        <a:buFont typeface="Arial"/>
                        <a:buNone/>
                      </a:pPr>
                      <a:r>
                        <a:rPr b="0" lang="en" sz="1700" u="none" cap="none" strike="noStrike"/>
                        <a:t>+++</a:t>
                      </a:r>
                      <a:endParaRPr b="0" sz="1700" u="none" cap="none" strike="noStrike"/>
                    </a:p>
                  </a:txBody>
                  <a:tcPr marT="45725" marB="45725" marR="45725" marL="45725" anchor="ctr">
                    <a:solidFill>
                      <a:schemeClr val="lt1"/>
                    </a:solidFill>
                  </a:tcPr>
                </a:tc>
                <a:tc>
                  <a:txBody>
                    <a:bodyPr/>
                    <a:lstStyle/>
                    <a:p>
                      <a:pPr indent="0" lvl="0" marL="0" marR="0" rtl="0" algn="ctr">
                        <a:lnSpc>
                          <a:spcPct val="90000"/>
                        </a:lnSpc>
                        <a:spcBef>
                          <a:spcPts val="0"/>
                        </a:spcBef>
                        <a:spcAft>
                          <a:spcPts val="0"/>
                        </a:spcAft>
                        <a:buClr>
                          <a:srgbClr val="000000"/>
                        </a:buClr>
                        <a:buSzPts val="900"/>
                        <a:buFont typeface="Arial"/>
                        <a:buNone/>
                      </a:pPr>
                      <a:r>
                        <a:rPr b="0" lang="en" sz="1700" u="none" cap="none" strike="noStrike"/>
                        <a:t>++++</a:t>
                      </a:r>
                      <a:endParaRPr b="0" sz="1700" u="none" cap="none" strike="noStrike"/>
                    </a:p>
                  </a:txBody>
                  <a:tcPr marT="45725" marB="45725" marR="45725" marL="45725" anchor="ctr">
                    <a:solidFill>
                      <a:schemeClr val="lt1"/>
                    </a:solidFill>
                  </a:tcPr>
                </a:tc>
                <a:tc>
                  <a:txBody>
                    <a:bodyPr/>
                    <a:lstStyle/>
                    <a:p>
                      <a:pPr indent="0" lvl="0" marL="0" marR="0" rtl="0" algn="ctr">
                        <a:lnSpc>
                          <a:spcPct val="90000"/>
                        </a:lnSpc>
                        <a:spcBef>
                          <a:spcPts val="0"/>
                        </a:spcBef>
                        <a:spcAft>
                          <a:spcPts val="0"/>
                        </a:spcAft>
                        <a:buClr>
                          <a:srgbClr val="000000"/>
                        </a:buClr>
                        <a:buSzPts val="900"/>
                        <a:buFont typeface="Arial"/>
                        <a:buNone/>
                      </a:pPr>
                      <a:r>
                        <a:rPr b="0" lang="en" sz="1700" u="none" cap="none" strike="noStrike"/>
                        <a:t>+/-</a:t>
                      </a:r>
                      <a:endParaRPr b="0" sz="1700" u="none" cap="none" strike="noStrike"/>
                    </a:p>
                  </a:txBody>
                  <a:tcPr marT="45725" marB="45725" marR="45725" marL="45725" anchor="ctr"/>
                </a:tc>
              </a:tr>
              <a:tr h="114300">
                <a:tc>
                  <a:txBody>
                    <a:bodyPr/>
                    <a:lstStyle/>
                    <a:p>
                      <a:pPr indent="0" lvl="0" marL="0" marR="0" rtl="0" algn="l">
                        <a:lnSpc>
                          <a:spcPct val="90000"/>
                        </a:lnSpc>
                        <a:spcBef>
                          <a:spcPts val="0"/>
                        </a:spcBef>
                        <a:spcAft>
                          <a:spcPts val="0"/>
                        </a:spcAft>
                        <a:buClr>
                          <a:srgbClr val="000000"/>
                        </a:buClr>
                        <a:buSzPts val="800"/>
                        <a:buFont typeface="Arial"/>
                        <a:buNone/>
                      </a:pPr>
                      <a:r>
                        <a:rPr lang="en" sz="1600" u="none" cap="none" strike="noStrike"/>
                        <a:t>#8</a:t>
                      </a:r>
                      <a:endParaRPr sz="1600" u="none" cap="none" strike="noStrike">
                        <a:solidFill>
                          <a:srgbClr val="000000"/>
                        </a:solidFill>
                      </a:endParaRPr>
                    </a:p>
                  </a:txBody>
                  <a:tcPr marT="45725" marB="45725" marR="45725" marL="45725">
                    <a:solidFill>
                      <a:srgbClr val="FFFF9F"/>
                    </a:solidFill>
                  </a:tcPr>
                </a:tc>
                <a:tc>
                  <a:txBody>
                    <a:bodyPr/>
                    <a:lstStyle/>
                    <a:p>
                      <a:pPr indent="0" lvl="0" marL="0" marR="0" rtl="0" algn="l">
                        <a:lnSpc>
                          <a:spcPct val="90000"/>
                        </a:lnSpc>
                        <a:spcBef>
                          <a:spcPts val="0"/>
                        </a:spcBef>
                        <a:spcAft>
                          <a:spcPts val="0"/>
                        </a:spcAft>
                        <a:buClr>
                          <a:srgbClr val="000000"/>
                        </a:buClr>
                        <a:buSzPts val="800"/>
                        <a:buFont typeface="Arial"/>
                        <a:buNone/>
                      </a:pPr>
                      <a:r>
                        <a:rPr lang="en" sz="1600" u="none" cap="none" strike="noStrike"/>
                        <a:t>Maprotiline (LUDIOMIL)</a:t>
                      </a:r>
                      <a:endParaRPr sz="1600" u="none" cap="none" strike="noStrike">
                        <a:solidFill>
                          <a:srgbClr val="000000"/>
                        </a:solidFill>
                      </a:endParaRPr>
                    </a:p>
                  </a:txBody>
                  <a:tcPr marT="45725" marB="45725" marR="45725" marL="45725">
                    <a:solidFill>
                      <a:srgbClr val="FFFF9F"/>
                    </a:solidFill>
                  </a:tcPr>
                </a:tc>
                <a:tc>
                  <a:txBody>
                    <a:bodyPr/>
                    <a:lstStyle/>
                    <a:p>
                      <a:pPr indent="0" lvl="0" marL="0" marR="0" rtl="0" algn="ctr">
                        <a:lnSpc>
                          <a:spcPct val="90000"/>
                        </a:lnSpc>
                        <a:spcBef>
                          <a:spcPts val="0"/>
                        </a:spcBef>
                        <a:spcAft>
                          <a:spcPts val="0"/>
                        </a:spcAft>
                        <a:buClr>
                          <a:srgbClr val="000000"/>
                        </a:buClr>
                        <a:buSzPts val="900"/>
                        <a:buFont typeface="Arial"/>
                        <a:buNone/>
                      </a:pPr>
                      <a:r>
                        <a:rPr b="0" lang="en" sz="1700" u="none" cap="none" strike="noStrike"/>
                        <a:t>+</a:t>
                      </a:r>
                      <a:endParaRPr b="0" sz="1700" u="none" cap="none" strike="noStrike">
                        <a:solidFill>
                          <a:srgbClr val="000000"/>
                        </a:solidFill>
                      </a:endParaRPr>
                    </a:p>
                  </a:txBody>
                  <a:tcPr marT="45725" marB="45725" marR="45725" marL="45725" anchor="ctr">
                    <a:solidFill>
                      <a:schemeClr val="lt1"/>
                    </a:solidFill>
                  </a:tcPr>
                </a:tc>
                <a:tc>
                  <a:txBody>
                    <a:bodyPr/>
                    <a:lstStyle/>
                    <a:p>
                      <a:pPr indent="0" lvl="0" marL="0" marR="0" rtl="0" algn="ctr">
                        <a:lnSpc>
                          <a:spcPct val="90000"/>
                        </a:lnSpc>
                        <a:spcBef>
                          <a:spcPts val="0"/>
                        </a:spcBef>
                        <a:spcAft>
                          <a:spcPts val="0"/>
                        </a:spcAft>
                        <a:buClr>
                          <a:srgbClr val="000000"/>
                        </a:buClr>
                        <a:buSzPts val="900"/>
                        <a:buFont typeface="Arial"/>
                        <a:buNone/>
                      </a:pPr>
                      <a:r>
                        <a:rPr b="0" lang="en" sz="1700" u="none" cap="none" strike="noStrike"/>
                        <a:t>++++</a:t>
                      </a:r>
                      <a:endParaRPr b="0" sz="1700" u="none" cap="none" strike="noStrike">
                        <a:solidFill>
                          <a:srgbClr val="000000"/>
                        </a:solidFill>
                      </a:endParaRPr>
                    </a:p>
                  </a:txBody>
                  <a:tcPr marT="45725" marB="45725" marR="45725" marL="45725" anchor="ctr">
                    <a:solidFill>
                      <a:schemeClr val="lt1"/>
                    </a:solidFill>
                  </a:tcPr>
                </a:tc>
                <a:tc>
                  <a:txBody>
                    <a:bodyPr/>
                    <a:lstStyle/>
                    <a:p>
                      <a:pPr indent="0" lvl="0" marL="0" marR="0" rtl="0" algn="ctr">
                        <a:lnSpc>
                          <a:spcPct val="90000"/>
                        </a:lnSpc>
                        <a:spcBef>
                          <a:spcPts val="0"/>
                        </a:spcBef>
                        <a:spcAft>
                          <a:spcPts val="0"/>
                        </a:spcAft>
                        <a:buClr>
                          <a:srgbClr val="000000"/>
                        </a:buClr>
                        <a:buSzPts val="900"/>
                        <a:buFont typeface="Arial"/>
                        <a:buNone/>
                      </a:pPr>
                      <a:r>
                        <a:rPr b="0" lang="en" sz="1700" u="none" cap="none" strike="noStrike"/>
                        <a:t>-</a:t>
                      </a:r>
                      <a:endParaRPr b="0" sz="1700" u="none" cap="none" strike="noStrike">
                        <a:solidFill>
                          <a:srgbClr val="000000"/>
                        </a:solidFill>
                      </a:endParaRPr>
                    </a:p>
                  </a:txBody>
                  <a:tcPr marT="45725" marB="45725" marR="45725" marL="45725" anchor="ctr">
                    <a:solidFill>
                      <a:srgbClr val="FFFF9F"/>
                    </a:solidFill>
                  </a:tcPr>
                </a:tc>
              </a:tr>
              <a:tr h="114300">
                <a:tc>
                  <a:txBody>
                    <a:bodyPr/>
                    <a:lstStyle/>
                    <a:p>
                      <a:pPr indent="0" lvl="0" marL="0" marR="0" rtl="0" algn="l">
                        <a:lnSpc>
                          <a:spcPct val="90000"/>
                        </a:lnSpc>
                        <a:spcBef>
                          <a:spcPts val="0"/>
                        </a:spcBef>
                        <a:spcAft>
                          <a:spcPts val="0"/>
                        </a:spcAft>
                        <a:buClr>
                          <a:srgbClr val="000000"/>
                        </a:buClr>
                        <a:buSzPts val="800"/>
                        <a:buFont typeface="Arial"/>
                        <a:buNone/>
                      </a:pPr>
                      <a:r>
                        <a:rPr lang="en" sz="1600" u="none" cap="none" strike="noStrike"/>
                        <a:t>#9</a:t>
                      </a:r>
                      <a:endParaRPr sz="1600" u="none" cap="none" strike="noStrike">
                        <a:solidFill>
                          <a:srgbClr val="000000"/>
                        </a:solidFill>
                      </a:endParaRPr>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600" u="none" cap="none" strike="noStrike"/>
                        <a:t>Amoxapine (ASENDIN)</a:t>
                      </a:r>
                      <a:endParaRPr sz="1600" u="none" cap="none" strike="noStrike">
                        <a:solidFill>
                          <a:srgbClr val="000000"/>
                        </a:solidFill>
                      </a:endParaRPr>
                    </a:p>
                  </a:txBody>
                  <a:tcPr marT="45725" marB="45725" marR="45725" marL="45725"/>
                </a:tc>
                <a:tc>
                  <a:txBody>
                    <a:bodyPr/>
                    <a:lstStyle/>
                    <a:p>
                      <a:pPr indent="0" lvl="0" marL="0" marR="0" rtl="0" algn="ctr">
                        <a:lnSpc>
                          <a:spcPct val="90000"/>
                        </a:lnSpc>
                        <a:spcBef>
                          <a:spcPts val="0"/>
                        </a:spcBef>
                        <a:spcAft>
                          <a:spcPts val="0"/>
                        </a:spcAft>
                        <a:buClr>
                          <a:srgbClr val="000000"/>
                        </a:buClr>
                        <a:buSzPts val="900"/>
                        <a:buFont typeface="Arial"/>
                        <a:buNone/>
                      </a:pPr>
                      <a:r>
                        <a:rPr b="0" lang="en" sz="1700" u="none" cap="none" strike="noStrike"/>
                        <a:t>+/-</a:t>
                      </a:r>
                      <a:endParaRPr b="0" sz="1700" u="none" cap="none" strike="noStrike">
                        <a:solidFill>
                          <a:srgbClr val="000000"/>
                        </a:solidFill>
                      </a:endParaRPr>
                    </a:p>
                  </a:txBody>
                  <a:tcPr marT="45725" marB="45725" marR="45725" marL="45725" anchor="ctr">
                    <a:solidFill>
                      <a:schemeClr val="lt1"/>
                    </a:solidFill>
                  </a:tcPr>
                </a:tc>
                <a:tc>
                  <a:txBody>
                    <a:bodyPr/>
                    <a:lstStyle/>
                    <a:p>
                      <a:pPr indent="0" lvl="0" marL="0" marR="0" rtl="0" algn="ctr">
                        <a:lnSpc>
                          <a:spcPct val="90000"/>
                        </a:lnSpc>
                        <a:spcBef>
                          <a:spcPts val="0"/>
                        </a:spcBef>
                        <a:spcAft>
                          <a:spcPts val="0"/>
                        </a:spcAft>
                        <a:buClr>
                          <a:srgbClr val="000000"/>
                        </a:buClr>
                        <a:buSzPts val="900"/>
                        <a:buFont typeface="Arial"/>
                        <a:buNone/>
                      </a:pPr>
                      <a:r>
                        <a:rPr b="0" lang="en" sz="1700" u="none" cap="none" strike="noStrike"/>
                        <a:t>+++</a:t>
                      </a:r>
                      <a:endParaRPr b="0" sz="1700" u="none" cap="none" strike="noStrike">
                        <a:solidFill>
                          <a:srgbClr val="000000"/>
                        </a:solidFill>
                      </a:endParaRPr>
                    </a:p>
                  </a:txBody>
                  <a:tcPr marT="45725" marB="45725" marR="45725" marL="45725" anchor="ctr">
                    <a:solidFill>
                      <a:schemeClr val="lt1"/>
                    </a:solidFill>
                  </a:tcPr>
                </a:tc>
                <a:tc>
                  <a:txBody>
                    <a:bodyPr/>
                    <a:lstStyle/>
                    <a:p>
                      <a:pPr indent="0" lvl="0" marL="0" marR="0" rtl="0" algn="ctr">
                        <a:lnSpc>
                          <a:spcPct val="90000"/>
                        </a:lnSpc>
                        <a:spcBef>
                          <a:spcPts val="0"/>
                        </a:spcBef>
                        <a:spcAft>
                          <a:spcPts val="0"/>
                        </a:spcAft>
                        <a:buClr>
                          <a:srgbClr val="000000"/>
                        </a:buClr>
                        <a:buSzPts val="900"/>
                        <a:buFont typeface="Arial"/>
                        <a:buNone/>
                      </a:pPr>
                      <a:r>
                        <a:rPr b="0" lang="en" sz="1700" u="none" cap="none" strike="noStrike"/>
                        <a:t>++</a:t>
                      </a:r>
                      <a:endParaRPr b="0" sz="1700" u="none" cap="none" strike="noStrike">
                        <a:solidFill>
                          <a:srgbClr val="000000"/>
                        </a:solidFill>
                      </a:endParaRPr>
                    </a:p>
                  </a:txBody>
                  <a:tcPr marT="45725" marB="45725" marR="45725" marL="45725" anchor="ctr"/>
                </a:tc>
              </a:tr>
              <a:tr h="301000">
                <a:tc>
                  <a:txBody>
                    <a:bodyPr/>
                    <a:lstStyle/>
                    <a:p>
                      <a:pPr indent="0" lvl="0" marL="0" marR="0" rtl="0" algn="l">
                        <a:lnSpc>
                          <a:spcPct val="90000"/>
                        </a:lnSpc>
                        <a:spcBef>
                          <a:spcPts val="0"/>
                        </a:spcBef>
                        <a:spcAft>
                          <a:spcPts val="0"/>
                        </a:spcAft>
                        <a:buClr>
                          <a:srgbClr val="000000"/>
                        </a:buClr>
                        <a:buSzPts val="800"/>
                        <a:buFont typeface="Arial"/>
                        <a:buNone/>
                      </a:pPr>
                      <a:r>
                        <a:rPr lang="en" sz="1600" u="none" cap="none" strike="noStrike"/>
                        <a:t>#10</a:t>
                      </a:r>
                      <a:endParaRPr sz="1600" u="none" cap="none" strike="noStrike">
                        <a:solidFill>
                          <a:srgbClr val="000000"/>
                        </a:solidFill>
                      </a:endParaRPr>
                    </a:p>
                  </a:txBody>
                  <a:tcPr marT="45725" marB="45725" marR="45725" marL="45725">
                    <a:solidFill>
                      <a:srgbClr val="FFFF9F"/>
                    </a:solidFill>
                  </a:tcPr>
                </a:tc>
                <a:tc>
                  <a:txBody>
                    <a:bodyPr/>
                    <a:lstStyle/>
                    <a:p>
                      <a:pPr indent="0" lvl="0" marL="0" marR="0" rtl="0" algn="l">
                        <a:lnSpc>
                          <a:spcPct val="90000"/>
                        </a:lnSpc>
                        <a:spcBef>
                          <a:spcPts val="0"/>
                        </a:spcBef>
                        <a:spcAft>
                          <a:spcPts val="0"/>
                        </a:spcAft>
                        <a:buClr>
                          <a:srgbClr val="000000"/>
                        </a:buClr>
                        <a:buSzPts val="800"/>
                        <a:buFont typeface="Arial"/>
                        <a:buNone/>
                      </a:pPr>
                      <a:r>
                        <a:rPr lang="en" sz="1600" u="none" cap="none" strike="noStrike"/>
                        <a:t>Trimipramine (SURMONTIL)</a:t>
                      </a:r>
                      <a:endParaRPr sz="1600" u="none" cap="none" strike="noStrike">
                        <a:solidFill>
                          <a:srgbClr val="000000"/>
                        </a:solidFill>
                      </a:endParaRPr>
                    </a:p>
                  </a:txBody>
                  <a:tcPr marT="45725" marB="45725" marR="45725" marL="45725">
                    <a:solidFill>
                      <a:srgbClr val="FFFF9F"/>
                    </a:solidFill>
                  </a:tcPr>
                </a:tc>
                <a:tc>
                  <a:txBody>
                    <a:bodyPr/>
                    <a:lstStyle/>
                    <a:p>
                      <a:pPr indent="0" lvl="0" marL="0" marR="0" rtl="0" algn="ctr">
                        <a:lnSpc>
                          <a:spcPct val="90000"/>
                        </a:lnSpc>
                        <a:spcBef>
                          <a:spcPts val="0"/>
                        </a:spcBef>
                        <a:spcAft>
                          <a:spcPts val="0"/>
                        </a:spcAft>
                        <a:buClr>
                          <a:srgbClr val="000000"/>
                        </a:buClr>
                        <a:buSzPts val="900"/>
                        <a:buFont typeface="Arial"/>
                        <a:buNone/>
                      </a:pPr>
                      <a:r>
                        <a:rPr b="0" lang="en" sz="1700" u="none" cap="none" strike="noStrike"/>
                        <a:t>++</a:t>
                      </a:r>
                      <a:endParaRPr b="0" sz="1700" u="none" cap="none" strike="noStrike"/>
                    </a:p>
                  </a:txBody>
                  <a:tcPr marT="45725" marB="45725" marR="45725" marL="45725" anchor="ctr">
                    <a:solidFill>
                      <a:schemeClr val="lt1"/>
                    </a:solidFill>
                  </a:tcPr>
                </a:tc>
                <a:tc>
                  <a:txBody>
                    <a:bodyPr/>
                    <a:lstStyle/>
                    <a:p>
                      <a:pPr indent="0" lvl="0" marL="0" marR="0" rtl="0" algn="ctr">
                        <a:lnSpc>
                          <a:spcPct val="90000"/>
                        </a:lnSpc>
                        <a:spcBef>
                          <a:spcPts val="0"/>
                        </a:spcBef>
                        <a:spcAft>
                          <a:spcPts val="0"/>
                        </a:spcAft>
                        <a:buClr>
                          <a:srgbClr val="000000"/>
                        </a:buClr>
                        <a:buSzPts val="900"/>
                        <a:buFont typeface="Arial"/>
                        <a:buNone/>
                      </a:pPr>
                      <a:r>
                        <a:rPr b="0" lang="en" sz="1700" u="none" cap="none" strike="noStrike"/>
                        <a:t>-</a:t>
                      </a:r>
                      <a:endParaRPr b="0" sz="1700" u="none" cap="none" strike="noStrike"/>
                    </a:p>
                  </a:txBody>
                  <a:tcPr marT="45725" marB="45725" marR="45725" marL="45725" anchor="ctr">
                    <a:solidFill>
                      <a:schemeClr val="lt1"/>
                    </a:solidFill>
                  </a:tcPr>
                </a:tc>
                <a:tc>
                  <a:txBody>
                    <a:bodyPr/>
                    <a:lstStyle/>
                    <a:p>
                      <a:pPr indent="0" lvl="0" marL="0" marR="0" rtl="0" algn="ctr">
                        <a:lnSpc>
                          <a:spcPct val="90000"/>
                        </a:lnSpc>
                        <a:spcBef>
                          <a:spcPts val="0"/>
                        </a:spcBef>
                        <a:spcAft>
                          <a:spcPts val="0"/>
                        </a:spcAft>
                        <a:buClr>
                          <a:srgbClr val="000000"/>
                        </a:buClr>
                        <a:buSzPts val="900"/>
                        <a:buFont typeface="Arial"/>
                        <a:buNone/>
                      </a:pPr>
                      <a:r>
                        <a:rPr b="0" lang="en" sz="1700" u="none" cap="none" strike="noStrike"/>
                        <a:t>-</a:t>
                      </a:r>
                      <a:endParaRPr b="0" sz="1700" u="none" cap="none" strike="noStrike"/>
                    </a:p>
                  </a:txBody>
                  <a:tcPr marT="45725" marB="45725" marR="45725" marL="45725" anchor="ctr">
                    <a:solidFill>
                      <a:srgbClr val="FFFF9F"/>
                    </a:solidFill>
                  </a:tcPr>
                </a:tc>
              </a:tr>
            </a:tbl>
          </a:graphicData>
        </a:graphic>
      </p:graphicFrame>
      <p:grpSp>
        <p:nvGrpSpPr>
          <p:cNvPr id="3108" name="Google Shape;3108;p244"/>
          <p:cNvGrpSpPr/>
          <p:nvPr/>
        </p:nvGrpSpPr>
        <p:grpSpPr>
          <a:xfrm>
            <a:off x="2994975" y="1329575"/>
            <a:ext cx="569175" cy="416400"/>
            <a:chOff x="2899354" y="-1426088"/>
            <a:chExt cx="931547" cy="147070"/>
          </a:xfrm>
        </p:grpSpPr>
        <p:cxnSp>
          <p:nvCxnSpPr>
            <p:cNvPr id="3109" name="Google Shape;3109;p244"/>
            <p:cNvCxnSpPr/>
            <p:nvPr/>
          </p:nvCxnSpPr>
          <p:spPr>
            <a:xfrm rot="10800000">
              <a:off x="3206001" y="-1279017"/>
              <a:ext cx="624900" cy="0"/>
            </a:xfrm>
            <a:prstGeom prst="straightConnector1">
              <a:avLst/>
            </a:prstGeom>
            <a:noFill/>
            <a:ln cap="flat" cmpd="sng" w="19050">
              <a:solidFill>
                <a:srgbClr val="595959"/>
              </a:solidFill>
              <a:prstDash val="solid"/>
              <a:round/>
              <a:headEnd len="sm" w="sm" type="none"/>
              <a:tailEnd len="med" w="med" type="triangle"/>
            </a:ln>
          </p:spPr>
        </p:cxnSp>
        <p:cxnSp>
          <p:nvCxnSpPr>
            <p:cNvPr id="3110" name="Google Shape;3110;p244"/>
            <p:cNvCxnSpPr/>
            <p:nvPr/>
          </p:nvCxnSpPr>
          <p:spPr>
            <a:xfrm>
              <a:off x="3819157" y="-1425936"/>
              <a:ext cx="0" cy="144900"/>
            </a:xfrm>
            <a:prstGeom prst="straightConnector1">
              <a:avLst/>
            </a:prstGeom>
            <a:noFill/>
            <a:ln cap="flat" cmpd="sng" w="19050">
              <a:solidFill>
                <a:srgbClr val="595959"/>
              </a:solidFill>
              <a:prstDash val="solid"/>
              <a:round/>
              <a:headEnd len="sm" w="sm" type="none"/>
              <a:tailEnd len="sm" w="sm" type="none"/>
            </a:ln>
          </p:spPr>
        </p:cxnSp>
        <p:cxnSp>
          <p:nvCxnSpPr>
            <p:cNvPr id="3111" name="Google Shape;3111;p244"/>
            <p:cNvCxnSpPr/>
            <p:nvPr/>
          </p:nvCxnSpPr>
          <p:spPr>
            <a:xfrm>
              <a:off x="2899354" y="-1426088"/>
              <a:ext cx="920100" cy="0"/>
            </a:xfrm>
            <a:prstGeom prst="straightConnector1">
              <a:avLst/>
            </a:prstGeom>
            <a:noFill/>
            <a:ln cap="flat" cmpd="sng" w="19050">
              <a:solidFill>
                <a:srgbClr val="595959"/>
              </a:solidFill>
              <a:prstDash val="solid"/>
              <a:round/>
              <a:headEnd len="sm" w="sm" type="none"/>
              <a:tailEnd len="sm" w="sm" type="none"/>
            </a:ln>
          </p:spPr>
        </p:cxnSp>
      </p:grpSp>
      <p:grpSp>
        <p:nvGrpSpPr>
          <p:cNvPr id="3112" name="Google Shape;3112;p244"/>
          <p:cNvGrpSpPr/>
          <p:nvPr/>
        </p:nvGrpSpPr>
        <p:grpSpPr>
          <a:xfrm>
            <a:off x="2994975" y="2666164"/>
            <a:ext cx="569175" cy="855000"/>
            <a:chOff x="2808557" y="-630193"/>
            <a:chExt cx="966998" cy="214205"/>
          </a:xfrm>
        </p:grpSpPr>
        <p:cxnSp>
          <p:nvCxnSpPr>
            <p:cNvPr id="3113" name="Google Shape;3113;p244"/>
            <p:cNvCxnSpPr/>
            <p:nvPr/>
          </p:nvCxnSpPr>
          <p:spPr>
            <a:xfrm rot="10800000">
              <a:off x="3126655" y="-415988"/>
              <a:ext cx="648900" cy="0"/>
            </a:xfrm>
            <a:prstGeom prst="straightConnector1">
              <a:avLst/>
            </a:prstGeom>
            <a:noFill/>
            <a:ln cap="flat" cmpd="sng" w="19050">
              <a:solidFill>
                <a:srgbClr val="595959"/>
              </a:solidFill>
              <a:prstDash val="solid"/>
              <a:round/>
              <a:headEnd len="sm" w="sm" type="none"/>
              <a:tailEnd len="med" w="med" type="triangle"/>
            </a:ln>
          </p:spPr>
        </p:cxnSp>
        <p:cxnSp>
          <p:nvCxnSpPr>
            <p:cNvPr id="3114" name="Google Shape;3114;p244"/>
            <p:cNvCxnSpPr/>
            <p:nvPr/>
          </p:nvCxnSpPr>
          <p:spPr>
            <a:xfrm>
              <a:off x="3763364" y="-629972"/>
              <a:ext cx="0" cy="210600"/>
            </a:xfrm>
            <a:prstGeom prst="straightConnector1">
              <a:avLst/>
            </a:prstGeom>
            <a:noFill/>
            <a:ln cap="flat" cmpd="sng" w="19050">
              <a:solidFill>
                <a:srgbClr val="595959"/>
              </a:solidFill>
              <a:prstDash val="solid"/>
              <a:round/>
              <a:headEnd len="sm" w="sm" type="none"/>
              <a:tailEnd len="sm" w="sm" type="none"/>
            </a:ln>
          </p:spPr>
        </p:cxnSp>
        <p:cxnSp>
          <p:nvCxnSpPr>
            <p:cNvPr id="3115" name="Google Shape;3115;p244"/>
            <p:cNvCxnSpPr/>
            <p:nvPr/>
          </p:nvCxnSpPr>
          <p:spPr>
            <a:xfrm>
              <a:off x="2808557" y="-630193"/>
              <a:ext cx="954900" cy="0"/>
            </a:xfrm>
            <a:prstGeom prst="straightConnector1">
              <a:avLst/>
            </a:prstGeom>
            <a:noFill/>
            <a:ln cap="flat" cmpd="sng" w="19050">
              <a:solidFill>
                <a:srgbClr val="595959"/>
              </a:solidFill>
              <a:prstDash val="solid"/>
              <a:round/>
              <a:headEnd len="sm" w="sm" type="none"/>
              <a:tailEnd len="sm" w="sm" type="none"/>
            </a:ln>
          </p:spPr>
        </p:cxnSp>
      </p:grpSp>
      <p:pic>
        <p:nvPicPr>
          <p:cNvPr descr="Resultado de imagen para tricycle png" id="3116" name="Google Shape;3116;p244"/>
          <p:cNvPicPr preferRelativeResize="0"/>
          <p:nvPr/>
        </p:nvPicPr>
        <p:blipFill rotWithShape="1">
          <a:blip r:embed="rId3">
            <a:alphaModFix/>
          </a:blip>
          <a:srcRect b="0" l="0" r="0" t="0"/>
          <a:stretch/>
        </p:blipFill>
        <p:spPr>
          <a:xfrm>
            <a:off x="144425" y="8125"/>
            <a:ext cx="569175" cy="569200"/>
          </a:xfrm>
          <a:prstGeom prst="rect">
            <a:avLst/>
          </a:prstGeom>
          <a:noFill/>
          <a:ln>
            <a:noFill/>
          </a:ln>
        </p:spPr>
      </p:pic>
      <p:sp>
        <p:nvSpPr>
          <p:cNvPr id="3117" name="Google Shape;3117;p244"/>
          <p:cNvSpPr txBox="1"/>
          <p:nvPr/>
        </p:nvSpPr>
        <p:spPr>
          <a:xfrm>
            <a:off x="904925" y="55750"/>
            <a:ext cx="4334100" cy="467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800" u="none" cap="none" strike="noStrike">
                <a:solidFill>
                  <a:srgbClr val="000000"/>
                </a:solidFill>
                <a:latin typeface="Arial"/>
                <a:ea typeface="Arial"/>
                <a:cs typeface="Arial"/>
                <a:sym typeface="Arial"/>
              </a:rPr>
              <a:t>Tricyclic Antidepressants (TCAs) </a:t>
            </a:r>
            <a:endParaRPr b="0" i="0" sz="1600" u="none" cap="none" strike="noStrike">
              <a:solidFill>
                <a:srgbClr val="000000"/>
              </a:solidFill>
              <a:latin typeface="Arial"/>
              <a:ea typeface="Arial"/>
              <a:cs typeface="Arial"/>
              <a:sym typeface="Arial"/>
            </a:endParaRPr>
          </a:p>
        </p:txBody>
      </p:sp>
      <p:sp>
        <p:nvSpPr>
          <p:cNvPr id="3118" name="Google Shape;3118;p244"/>
          <p:cNvSpPr txBox="1"/>
          <p:nvPr/>
        </p:nvSpPr>
        <p:spPr>
          <a:xfrm>
            <a:off x="2636848" y="1056154"/>
            <a:ext cx="4334100" cy="467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lang="en" sz="1000"/>
              <a:t>metabolized to</a:t>
            </a:r>
            <a:endParaRPr b="0" i="0" sz="1000" u="none" cap="none" strike="noStrike">
              <a:solidFill>
                <a:srgbClr val="000000"/>
              </a:solidFill>
              <a:latin typeface="Arial"/>
              <a:ea typeface="Arial"/>
              <a:cs typeface="Arial"/>
              <a:sym typeface="Arial"/>
            </a:endParaRPr>
          </a:p>
        </p:txBody>
      </p:sp>
      <p:sp>
        <p:nvSpPr>
          <p:cNvPr id="3119" name="Google Shape;3119;p244"/>
          <p:cNvSpPr txBox="1"/>
          <p:nvPr/>
        </p:nvSpPr>
        <p:spPr>
          <a:xfrm>
            <a:off x="2636866" y="2409643"/>
            <a:ext cx="4334100" cy="467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lang="en" sz="1000"/>
              <a:t>metabolized to</a:t>
            </a:r>
            <a:endParaRPr b="0" i="0" sz="1000" u="none" cap="none" strike="noStrike">
              <a:solidFill>
                <a:srgbClr val="000000"/>
              </a:solidFill>
              <a:latin typeface="Arial"/>
              <a:ea typeface="Arial"/>
              <a:cs typeface="Arial"/>
              <a:sym typeface="Arial"/>
            </a:endParaRPr>
          </a:p>
        </p:txBody>
      </p:sp>
    </p:spTree>
  </p:cSld>
  <p:clrMapOvr>
    <a:masterClrMapping/>
  </p:clrMapOvr>
</p:sld>
</file>

<file path=ppt/slides/slide2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3" name="Shape 3123"/>
        <p:cNvGrpSpPr/>
        <p:nvPr/>
      </p:nvGrpSpPr>
      <p:grpSpPr>
        <a:xfrm>
          <a:off x="0" y="0"/>
          <a:ext cx="0" cy="0"/>
          <a:chOff x="0" y="0"/>
          <a:chExt cx="0" cy="0"/>
        </a:xfrm>
      </p:grpSpPr>
      <p:graphicFrame>
        <p:nvGraphicFramePr>
          <p:cNvPr id="3124" name="Google Shape;3124;p245"/>
          <p:cNvGraphicFramePr/>
          <p:nvPr/>
        </p:nvGraphicFramePr>
        <p:xfrm>
          <a:off x="277768" y="727941"/>
          <a:ext cx="3000000" cy="3000000"/>
        </p:xfrm>
        <a:graphic>
          <a:graphicData uri="http://schemas.openxmlformats.org/drawingml/2006/table">
            <a:tbl>
              <a:tblPr>
                <a:noFill/>
                <a:tableStyleId>{9CA66A64-FEFE-46EB-AED5-2A8D51E14325}</a:tableStyleId>
              </a:tblPr>
              <a:tblGrid>
                <a:gridCol w="584100"/>
                <a:gridCol w="2876825"/>
                <a:gridCol w="1837375"/>
                <a:gridCol w="1414575"/>
                <a:gridCol w="1256425"/>
              </a:tblGrid>
              <a:tr h="235450">
                <a:tc>
                  <a:txBody>
                    <a:bodyPr/>
                    <a:lstStyle/>
                    <a:p>
                      <a:pPr indent="0" lvl="0" marL="0" marR="0" rtl="0" algn="l">
                        <a:lnSpc>
                          <a:spcPct val="90000"/>
                        </a:lnSpc>
                        <a:spcBef>
                          <a:spcPts val="0"/>
                        </a:spcBef>
                        <a:spcAft>
                          <a:spcPts val="0"/>
                        </a:spcAft>
                        <a:buClr>
                          <a:srgbClr val="000000"/>
                        </a:buClr>
                        <a:buSzPts val="800"/>
                        <a:buFont typeface="Arial"/>
                        <a:buNone/>
                      </a:pPr>
                      <a:r>
                        <a:rPr lang="en" sz="1600" u="none" cap="none" strike="noStrike"/>
                        <a:t>Rx</a:t>
                      </a:r>
                      <a:endParaRPr b="1" sz="1600" u="none" cap="none" strike="noStrike"/>
                    </a:p>
                  </a:txBody>
                  <a:tcPr marT="45725" marB="45725" marR="45725" marL="45725">
                    <a:solidFill>
                      <a:srgbClr val="F4E6E6"/>
                    </a:solidFill>
                  </a:tcPr>
                </a:tc>
                <a:tc>
                  <a:txBody>
                    <a:bodyPr/>
                    <a:lstStyle/>
                    <a:p>
                      <a:pPr indent="0" lvl="0" marL="0" marR="0" rtl="0" algn="l">
                        <a:lnSpc>
                          <a:spcPct val="90000"/>
                        </a:lnSpc>
                        <a:spcBef>
                          <a:spcPts val="0"/>
                        </a:spcBef>
                        <a:spcAft>
                          <a:spcPts val="0"/>
                        </a:spcAft>
                        <a:buClr>
                          <a:srgbClr val="000000"/>
                        </a:buClr>
                        <a:buSzPts val="800"/>
                        <a:buFont typeface="Arial"/>
                        <a:buNone/>
                      </a:pPr>
                      <a:r>
                        <a:rPr lang="en" sz="1600" u="none" cap="none" strike="noStrike"/>
                        <a:t>TCA</a:t>
                      </a:r>
                      <a:endParaRPr b="1" sz="1600" u="none" cap="none" strike="noStrike"/>
                    </a:p>
                  </a:txBody>
                  <a:tcPr marT="45725" marB="45725" marR="45725" marL="45725">
                    <a:solidFill>
                      <a:srgbClr val="F4E6E6"/>
                    </a:solidFill>
                  </a:tcPr>
                </a:tc>
                <a:tc>
                  <a:txBody>
                    <a:bodyPr/>
                    <a:lstStyle/>
                    <a:p>
                      <a:pPr indent="0" lvl="0" marL="0" marR="0" rtl="0" algn="ctr">
                        <a:lnSpc>
                          <a:spcPct val="90000"/>
                        </a:lnSpc>
                        <a:spcBef>
                          <a:spcPts val="0"/>
                        </a:spcBef>
                        <a:spcAft>
                          <a:spcPts val="0"/>
                        </a:spcAft>
                        <a:buClr>
                          <a:srgbClr val="000000"/>
                        </a:buClr>
                        <a:buSzPts val="800"/>
                        <a:buFont typeface="Arial"/>
                        <a:buNone/>
                      </a:pPr>
                      <a:r>
                        <a:rPr lang="en" sz="1600"/>
                        <a:t>Anticholinergic</a:t>
                      </a:r>
                      <a:endParaRPr b="1" sz="1600" u="none" cap="none" strike="noStrike"/>
                    </a:p>
                  </a:txBody>
                  <a:tcPr marT="45725" marB="45725" marR="45725" marL="45725">
                    <a:solidFill>
                      <a:srgbClr val="F4E6E6"/>
                    </a:solidFill>
                  </a:tcPr>
                </a:tc>
                <a:tc>
                  <a:txBody>
                    <a:bodyPr/>
                    <a:lstStyle/>
                    <a:p>
                      <a:pPr indent="0" lvl="0" marL="0" marR="0" rtl="0" algn="ctr">
                        <a:lnSpc>
                          <a:spcPct val="90000"/>
                        </a:lnSpc>
                        <a:spcBef>
                          <a:spcPts val="0"/>
                        </a:spcBef>
                        <a:spcAft>
                          <a:spcPts val="0"/>
                        </a:spcAft>
                        <a:buClr>
                          <a:srgbClr val="000000"/>
                        </a:buClr>
                        <a:buSzPts val="800"/>
                        <a:buFont typeface="Arial"/>
                        <a:buNone/>
                      </a:pPr>
                      <a:r>
                        <a:rPr lang="en" sz="1600" u="none" cap="none" strike="noStrike"/>
                        <a:t>NE</a:t>
                      </a:r>
                      <a:endParaRPr b="1" sz="1600" u="none" cap="none" strike="noStrike"/>
                    </a:p>
                  </a:txBody>
                  <a:tcPr marT="45725" marB="45725" marR="45725" marL="45725">
                    <a:solidFill>
                      <a:srgbClr val="F4E6E6"/>
                    </a:solidFill>
                  </a:tcPr>
                </a:tc>
                <a:tc>
                  <a:txBody>
                    <a:bodyPr/>
                    <a:lstStyle/>
                    <a:p>
                      <a:pPr indent="0" lvl="0" marL="0" marR="0" rtl="0" algn="ctr">
                        <a:lnSpc>
                          <a:spcPct val="90000"/>
                        </a:lnSpc>
                        <a:spcBef>
                          <a:spcPts val="0"/>
                        </a:spcBef>
                        <a:spcAft>
                          <a:spcPts val="0"/>
                        </a:spcAft>
                        <a:buClr>
                          <a:srgbClr val="000000"/>
                        </a:buClr>
                        <a:buSzPts val="800"/>
                        <a:buFont typeface="Arial"/>
                        <a:buNone/>
                      </a:pPr>
                      <a:r>
                        <a:rPr lang="en" sz="1600" u="none" cap="none" strike="noStrike"/>
                        <a:t>5-HT</a:t>
                      </a:r>
                      <a:endParaRPr b="1" sz="1600" u="none" cap="none" strike="noStrike"/>
                    </a:p>
                  </a:txBody>
                  <a:tcPr marT="45725" marB="45725" marR="45725" marL="45725">
                    <a:solidFill>
                      <a:srgbClr val="F4E6E6"/>
                    </a:solidFill>
                  </a:tcPr>
                </a:tc>
              </a:tr>
              <a:tr h="356025">
                <a:tc>
                  <a:txBody>
                    <a:bodyPr/>
                    <a:lstStyle/>
                    <a:p>
                      <a:pPr indent="0" lvl="0" marL="0" marR="0" rtl="0" algn="l">
                        <a:lnSpc>
                          <a:spcPct val="90000"/>
                        </a:lnSpc>
                        <a:spcBef>
                          <a:spcPts val="0"/>
                        </a:spcBef>
                        <a:spcAft>
                          <a:spcPts val="0"/>
                        </a:spcAft>
                        <a:buClr>
                          <a:srgbClr val="000000"/>
                        </a:buClr>
                        <a:buSzPts val="800"/>
                        <a:buFont typeface="Arial"/>
                        <a:buNone/>
                      </a:pPr>
                      <a:r>
                        <a:rPr lang="en" sz="1600" u="none" cap="none" strike="noStrike"/>
                        <a:t>#1</a:t>
                      </a:r>
                      <a:endParaRPr sz="160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600" u="none" cap="none" strike="noStrike"/>
                        <a:t>Amitriptyline </a:t>
                      </a:r>
                      <a:endParaRPr sz="1600" u="none" cap="none" strike="noStrike"/>
                    </a:p>
                    <a:p>
                      <a:pPr indent="0" lvl="0" marL="0" marR="0" rtl="0" algn="l">
                        <a:lnSpc>
                          <a:spcPct val="90000"/>
                        </a:lnSpc>
                        <a:spcBef>
                          <a:spcPts val="0"/>
                        </a:spcBef>
                        <a:spcAft>
                          <a:spcPts val="0"/>
                        </a:spcAft>
                        <a:buClr>
                          <a:srgbClr val="000000"/>
                        </a:buClr>
                        <a:buSzPts val="800"/>
                        <a:buFont typeface="Arial"/>
                        <a:buNone/>
                      </a:pPr>
                      <a:r>
                        <a:rPr lang="en" sz="1600" u="none" cap="none" strike="noStrike"/>
                        <a:t>(ELAVIL)</a:t>
                      </a:r>
                      <a:endParaRPr sz="1600" u="none" cap="none" strike="noStrike"/>
                    </a:p>
                  </a:txBody>
                  <a:tcPr marT="45725" marB="45725" marR="45725" marL="45725"/>
                </a:tc>
                <a:tc>
                  <a:txBody>
                    <a:bodyPr/>
                    <a:lstStyle/>
                    <a:p>
                      <a:pPr indent="0" lvl="0" marL="0" marR="0" rtl="0" algn="ctr">
                        <a:lnSpc>
                          <a:spcPct val="90000"/>
                        </a:lnSpc>
                        <a:spcBef>
                          <a:spcPts val="0"/>
                        </a:spcBef>
                        <a:spcAft>
                          <a:spcPts val="0"/>
                        </a:spcAft>
                        <a:buClr>
                          <a:srgbClr val="000000"/>
                        </a:buClr>
                        <a:buSzPts val="900"/>
                        <a:buFont typeface="Arial"/>
                        <a:buNone/>
                      </a:pPr>
                      <a:r>
                        <a:rPr b="0" lang="en" sz="1700" u="none" cap="none" strike="noStrike"/>
                        <a:t>+++</a:t>
                      </a:r>
                      <a:endParaRPr b="0" sz="1700" u="none" cap="none" strike="noStrike"/>
                    </a:p>
                  </a:txBody>
                  <a:tcPr marT="45725" marB="45725" marR="45725" marL="45725" anchor="ctr"/>
                </a:tc>
                <a:tc>
                  <a:txBody>
                    <a:bodyPr/>
                    <a:lstStyle/>
                    <a:p>
                      <a:pPr indent="0" lvl="0" marL="0" marR="0" rtl="0" algn="ctr">
                        <a:lnSpc>
                          <a:spcPct val="90000"/>
                        </a:lnSpc>
                        <a:spcBef>
                          <a:spcPts val="0"/>
                        </a:spcBef>
                        <a:spcAft>
                          <a:spcPts val="0"/>
                        </a:spcAft>
                        <a:buClr>
                          <a:srgbClr val="000000"/>
                        </a:buClr>
                        <a:buSzPts val="900"/>
                        <a:buFont typeface="Arial"/>
                        <a:buNone/>
                      </a:pPr>
                      <a:r>
                        <a:rPr b="0" lang="en" sz="1700" u="none" cap="none" strike="noStrike"/>
                        <a:t>++</a:t>
                      </a:r>
                      <a:endParaRPr b="0" sz="1700" u="none" cap="none" strike="noStrike"/>
                    </a:p>
                  </a:txBody>
                  <a:tcPr marT="45725" marB="45725" marR="45725" marL="45725" anchor="ctr"/>
                </a:tc>
                <a:tc>
                  <a:txBody>
                    <a:bodyPr/>
                    <a:lstStyle/>
                    <a:p>
                      <a:pPr indent="0" lvl="0" marL="0" marR="0" rtl="0" algn="ctr">
                        <a:lnSpc>
                          <a:spcPct val="90000"/>
                        </a:lnSpc>
                        <a:spcBef>
                          <a:spcPts val="0"/>
                        </a:spcBef>
                        <a:spcAft>
                          <a:spcPts val="0"/>
                        </a:spcAft>
                        <a:buClr>
                          <a:srgbClr val="000000"/>
                        </a:buClr>
                        <a:buSzPts val="900"/>
                        <a:buFont typeface="Arial"/>
                        <a:buNone/>
                      </a:pPr>
                      <a:r>
                        <a:rPr b="0" lang="en" sz="1700" u="none" cap="none" strike="noStrike"/>
                        <a:t>+++</a:t>
                      </a:r>
                      <a:endParaRPr b="0" sz="1700" u="none" cap="none" strike="noStrike"/>
                    </a:p>
                  </a:txBody>
                  <a:tcPr marT="45725" marB="45725" marR="45725" marL="45725" anchor="ctr"/>
                </a:tc>
              </a:tr>
              <a:tr h="114300">
                <a:tc>
                  <a:txBody>
                    <a:bodyPr/>
                    <a:lstStyle/>
                    <a:p>
                      <a:pPr indent="0" lvl="0" marL="0" marR="0" rtl="0" algn="l">
                        <a:lnSpc>
                          <a:spcPct val="90000"/>
                        </a:lnSpc>
                        <a:spcBef>
                          <a:spcPts val="0"/>
                        </a:spcBef>
                        <a:spcAft>
                          <a:spcPts val="0"/>
                        </a:spcAft>
                        <a:buClr>
                          <a:srgbClr val="000000"/>
                        </a:buClr>
                        <a:buSzPts val="800"/>
                        <a:buFont typeface="Arial"/>
                        <a:buNone/>
                      </a:pPr>
                      <a:r>
                        <a:rPr lang="en" sz="1600" u="none" cap="none" strike="noStrike"/>
                        <a:t>#2</a:t>
                      </a:r>
                      <a:endParaRPr sz="1600" u="none" cap="none" strike="noStrike">
                        <a:solidFill>
                          <a:srgbClr val="000000"/>
                        </a:solidFill>
                      </a:endParaRPr>
                    </a:p>
                  </a:txBody>
                  <a:tcPr marT="45725" marB="45725" marR="45725" marL="45725">
                    <a:solidFill>
                      <a:srgbClr val="FFFF9F"/>
                    </a:solidFill>
                  </a:tcPr>
                </a:tc>
                <a:tc>
                  <a:txBody>
                    <a:bodyPr/>
                    <a:lstStyle/>
                    <a:p>
                      <a:pPr indent="0" lvl="0" marL="0" marR="0" rtl="0" algn="l">
                        <a:lnSpc>
                          <a:spcPct val="90000"/>
                        </a:lnSpc>
                        <a:spcBef>
                          <a:spcPts val="0"/>
                        </a:spcBef>
                        <a:spcAft>
                          <a:spcPts val="0"/>
                        </a:spcAft>
                        <a:buClr>
                          <a:srgbClr val="000000"/>
                        </a:buClr>
                        <a:buSzPts val="1100"/>
                        <a:buFont typeface="Arial"/>
                        <a:buNone/>
                      </a:pPr>
                      <a:r>
                        <a:rPr lang="en" sz="1600" u="none" cap="none" strike="noStrike"/>
                        <a:t>Nortriptyline (PAMELOR)</a:t>
                      </a:r>
                      <a:endParaRPr sz="1600" u="none" cap="none" strike="noStrike"/>
                    </a:p>
                  </a:txBody>
                  <a:tcPr marT="45725" marB="45725" marR="45725" marL="45725">
                    <a:solidFill>
                      <a:srgbClr val="FFFF9F"/>
                    </a:solidFill>
                  </a:tcPr>
                </a:tc>
                <a:tc>
                  <a:txBody>
                    <a:bodyPr/>
                    <a:lstStyle/>
                    <a:p>
                      <a:pPr indent="0" lvl="0" marL="0" marR="0" rtl="0" algn="ctr">
                        <a:lnSpc>
                          <a:spcPct val="90000"/>
                        </a:lnSpc>
                        <a:spcBef>
                          <a:spcPts val="0"/>
                        </a:spcBef>
                        <a:spcAft>
                          <a:spcPts val="0"/>
                        </a:spcAft>
                        <a:buClr>
                          <a:srgbClr val="000000"/>
                        </a:buClr>
                        <a:buSzPts val="900"/>
                        <a:buFont typeface="Arial"/>
                        <a:buNone/>
                      </a:pPr>
                      <a:r>
                        <a:rPr b="0" lang="en" sz="1700" u="none" cap="none" strike="noStrike"/>
                        <a:t>+</a:t>
                      </a:r>
                      <a:endParaRPr b="0" sz="1700" u="none" cap="none" strike="noStrike"/>
                    </a:p>
                  </a:txBody>
                  <a:tcPr marT="45725" marB="45725" marR="45725" marL="45725" anchor="ctr">
                    <a:solidFill>
                      <a:srgbClr val="FFFF9F"/>
                    </a:solidFill>
                  </a:tcPr>
                </a:tc>
                <a:tc>
                  <a:txBody>
                    <a:bodyPr/>
                    <a:lstStyle/>
                    <a:p>
                      <a:pPr indent="0" lvl="0" marL="0" marR="0" rtl="0" algn="ctr">
                        <a:lnSpc>
                          <a:spcPct val="90000"/>
                        </a:lnSpc>
                        <a:spcBef>
                          <a:spcPts val="0"/>
                        </a:spcBef>
                        <a:spcAft>
                          <a:spcPts val="0"/>
                        </a:spcAft>
                        <a:buClr>
                          <a:srgbClr val="000000"/>
                        </a:buClr>
                        <a:buSzPts val="900"/>
                        <a:buFont typeface="Arial"/>
                        <a:buNone/>
                      </a:pPr>
                      <a:r>
                        <a:rPr b="0" lang="en" sz="1700" u="none" cap="none" strike="noStrike"/>
                        <a:t>++++</a:t>
                      </a:r>
                      <a:endParaRPr b="0" sz="1700" u="none" cap="none" strike="noStrike"/>
                    </a:p>
                  </a:txBody>
                  <a:tcPr marT="45725" marB="45725" marR="45725" marL="45725" anchor="ctr">
                    <a:solidFill>
                      <a:srgbClr val="FFFF9F"/>
                    </a:solidFill>
                  </a:tcPr>
                </a:tc>
                <a:tc>
                  <a:txBody>
                    <a:bodyPr/>
                    <a:lstStyle/>
                    <a:p>
                      <a:pPr indent="0" lvl="0" marL="0" marR="0" rtl="0" algn="ctr">
                        <a:lnSpc>
                          <a:spcPct val="90000"/>
                        </a:lnSpc>
                        <a:spcBef>
                          <a:spcPts val="0"/>
                        </a:spcBef>
                        <a:spcAft>
                          <a:spcPts val="0"/>
                        </a:spcAft>
                        <a:buClr>
                          <a:srgbClr val="000000"/>
                        </a:buClr>
                        <a:buSzPts val="900"/>
                        <a:buFont typeface="Arial"/>
                        <a:buNone/>
                      </a:pPr>
                      <a:r>
                        <a:rPr b="0" lang="en" sz="1700" u="none" cap="none" strike="noStrike"/>
                        <a:t>-</a:t>
                      </a:r>
                      <a:endParaRPr b="0" sz="1700" u="none" cap="none" strike="noStrike"/>
                    </a:p>
                  </a:txBody>
                  <a:tcPr marT="45725" marB="45725" marR="45725" marL="45725" anchor="ctr">
                    <a:solidFill>
                      <a:srgbClr val="FFFF9F"/>
                    </a:solidFill>
                  </a:tcPr>
                </a:tc>
              </a:tr>
              <a:tr h="114300">
                <a:tc>
                  <a:txBody>
                    <a:bodyPr/>
                    <a:lstStyle/>
                    <a:p>
                      <a:pPr indent="0" lvl="0" marL="0" marR="0" rtl="0" algn="l">
                        <a:lnSpc>
                          <a:spcPct val="90000"/>
                        </a:lnSpc>
                        <a:spcBef>
                          <a:spcPts val="0"/>
                        </a:spcBef>
                        <a:spcAft>
                          <a:spcPts val="0"/>
                        </a:spcAft>
                        <a:buClr>
                          <a:srgbClr val="000000"/>
                        </a:buClr>
                        <a:buSzPts val="800"/>
                        <a:buFont typeface="Arial"/>
                        <a:buNone/>
                      </a:pPr>
                      <a:r>
                        <a:rPr lang="en" sz="1600" u="none" cap="none" strike="noStrike"/>
                        <a:t>#3</a:t>
                      </a:r>
                      <a:endParaRPr sz="1600" u="none" cap="none" strike="noStrike">
                        <a:solidFill>
                          <a:srgbClr val="000000"/>
                        </a:solidFill>
                      </a:endParaRPr>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600" u="none" cap="none" strike="noStrike"/>
                        <a:t>Doxepin </a:t>
                      </a:r>
                      <a:endParaRPr sz="1600" u="none" cap="none" strike="noStrike"/>
                    </a:p>
                    <a:p>
                      <a:pPr indent="0" lvl="0" marL="0" marR="0" rtl="0" algn="l">
                        <a:lnSpc>
                          <a:spcPct val="90000"/>
                        </a:lnSpc>
                        <a:spcBef>
                          <a:spcPts val="0"/>
                        </a:spcBef>
                        <a:spcAft>
                          <a:spcPts val="0"/>
                        </a:spcAft>
                        <a:buClr>
                          <a:srgbClr val="000000"/>
                        </a:buClr>
                        <a:buSzPts val="800"/>
                        <a:buFont typeface="Arial"/>
                        <a:buNone/>
                      </a:pPr>
                      <a:r>
                        <a:rPr lang="en" sz="1600" u="none" cap="none" strike="noStrike"/>
                        <a:t>(SILENOR)</a:t>
                      </a:r>
                      <a:endParaRPr sz="1600" u="none" cap="none" strike="noStrike">
                        <a:solidFill>
                          <a:srgbClr val="000000"/>
                        </a:solidFill>
                      </a:endParaRPr>
                    </a:p>
                  </a:txBody>
                  <a:tcPr marT="45725" marB="45725" marR="45725" marL="45725"/>
                </a:tc>
                <a:tc>
                  <a:txBody>
                    <a:bodyPr/>
                    <a:lstStyle/>
                    <a:p>
                      <a:pPr indent="0" lvl="0" marL="0" marR="0" rtl="0" algn="ctr">
                        <a:lnSpc>
                          <a:spcPct val="90000"/>
                        </a:lnSpc>
                        <a:spcBef>
                          <a:spcPts val="0"/>
                        </a:spcBef>
                        <a:spcAft>
                          <a:spcPts val="0"/>
                        </a:spcAft>
                        <a:buClr>
                          <a:srgbClr val="000000"/>
                        </a:buClr>
                        <a:buSzPts val="900"/>
                        <a:buFont typeface="Arial"/>
                        <a:buNone/>
                      </a:pPr>
                      <a:r>
                        <a:rPr b="0" lang="en" sz="1700" u="none" cap="none" strike="noStrike"/>
                        <a:t>+++</a:t>
                      </a:r>
                      <a:endParaRPr b="0" sz="1700" u="none" cap="none" strike="noStrike"/>
                    </a:p>
                  </a:txBody>
                  <a:tcPr marT="45725" marB="45725" marR="45725" marL="45725" anchor="ctr"/>
                </a:tc>
                <a:tc>
                  <a:txBody>
                    <a:bodyPr/>
                    <a:lstStyle/>
                    <a:p>
                      <a:pPr indent="0" lvl="0" marL="0" marR="0" rtl="0" algn="ctr">
                        <a:lnSpc>
                          <a:spcPct val="90000"/>
                        </a:lnSpc>
                        <a:spcBef>
                          <a:spcPts val="0"/>
                        </a:spcBef>
                        <a:spcAft>
                          <a:spcPts val="0"/>
                        </a:spcAft>
                        <a:buClr>
                          <a:srgbClr val="000000"/>
                        </a:buClr>
                        <a:buSzPts val="900"/>
                        <a:buFont typeface="Arial"/>
                        <a:buNone/>
                      </a:pPr>
                      <a:r>
                        <a:rPr b="0" lang="en" sz="1700" u="none" cap="none" strike="noStrike"/>
                        <a:t>++</a:t>
                      </a:r>
                      <a:endParaRPr b="0" sz="1700" u="none" cap="none" strike="noStrike"/>
                    </a:p>
                  </a:txBody>
                  <a:tcPr marT="45725" marB="45725" marR="45725" marL="45725" anchor="ctr"/>
                </a:tc>
                <a:tc>
                  <a:txBody>
                    <a:bodyPr/>
                    <a:lstStyle/>
                    <a:p>
                      <a:pPr indent="0" lvl="0" marL="0" marR="0" rtl="0" algn="ctr">
                        <a:lnSpc>
                          <a:spcPct val="90000"/>
                        </a:lnSpc>
                        <a:spcBef>
                          <a:spcPts val="0"/>
                        </a:spcBef>
                        <a:spcAft>
                          <a:spcPts val="0"/>
                        </a:spcAft>
                        <a:buClr>
                          <a:srgbClr val="000000"/>
                        </a:buClr>
                        <a:buSzPts val="900"/>
                        <a:buFont typeface="Arial"/>
                        <a:buNone/>
                      </a:pPr>
                      <a:r>
                        <a:rPr b="0" lang="en" sz="1700" u="none" cap="none" strike="noStrike"/>
                        <a:t>+++</a:t>
                      </a:r>
                      <a:endParaRPr b="0" sz="1700" u="none" cap="none" strike="noStrike"/>
                    </a:p>
                  </a:txBody>
                  <a:tcPr marT="45725" marB="45725" marR="45725" marL="45725" anchor="ctr"/>
                </a:tc>
              </a:tr>
              <a:tr h="114300">
                <a:tc>
                  <a:txBody>
                    <a:bodyPr/>
                    <a:lstStyle/>
                    <a:p>
                      <a:pPr indent="0" lvl="0" marL="0" marR="0" rtl="0" algn="l">
                        <a:lnSpc>
                          <a:spcPct val="90000"/>
                        </a:lnSpc>
                        <a:spcBef>
                          <a:spcPts val="0"/>
                        </a:spcBef>
                        <a:spcAft>
                          <a:spcPts val="0"/>
                        </a:spcAft>
                        <a:buClr>
                          <a:srgbClr val="000000"/>
                        </a:buClr>
                        <a:buSzPts val="800"/>
                        <a:buFont typeface="Arial"/>
                        <a:buNone/>
                      </a:pPr>
                      <a:r>
                        <a:rPr lang="en" sz="1600" u="none" cap="none" strike="noStrike"/>
                        <a:t>#4</a:t>
                      </a:r>
                      <a:endParaRPr sz="1600" u="none" cap="none" strike="noStrike">
                        <a:solidFill>
                          <a:srgbClr val="000000"/>
                        </a:solidFill>
                      </a:endParaRPr>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rPr lang="en" sz="1600" u="none" cap="none" strike="noStrike"/>
                        <a:t>Imipramine </a:t>
                      </a:r>
                      <a:endParaRPr sz="1600" u="none" cap="none" strike="noStrike"/>
                    </a:p>
                    <a:p>
                      <a:pPr indent="0" lvl="0" marL="0" marR="0" rtl="0" algn="l">
                        <a:lnSpc>
                          <a:spcPct val="90000"/>
                        </a:lnSpc>
                        <a:spcBef>
                          <a:spcPts val="0"/>
                        </a:spcBef>
                        <a:spcAft>
                          <a:spcPts val="0"/>
                        </a:spcAft>
                        <a:buClr>
                          <a:srgbClr val="000000"/>
                        </a:buClr>
                        <a:buSzPts val="1100"/>
                        <a:buFont typeface="Arial"/>
                        <a:buNone/>
                      </a:pPr>
                      <a:r>
                        <a:rPr lang="en" sz="1600" u="none" cap="none" strike="noStrike"/>
                        <a:t>(TOFRANIL)</a:t>
                      </a:r>
                      <a:endParaRPr sz="1600" u="none" cap="none" strike="noStrike">
                        <a:solidFill>
                          <a:srgbClr val="000000"/>
                        </a:solidFill>
                      </a:endParaRPr>
                    </a:p>
                  </a:txBody>
                  <a:tcPr marT="45725" marB="45725" marR="45725" marL="45725"/>
                </a:tc>
                <a:tc>
                  <a:txBody>
                    <a:bodyPr/>
                    <a:lstStyle/>
                    <a:p>
                      <a:pPr indent="0" lvl="0" marL="0" marR="0" rtl="0" algn="ctr">
                        <a:lnSpc>
                          <a:spcPct val="90000"/>
                        </a:lnSpc>
                        <a:spcBef>
                          <a:spcPts val="0"/>
                        </a:spcBef>
                        <a:spcAft>
                          <a:spcPts val="0"/>
                        </a:spcAft>
                        <a:buClr>
                          <a:srgbClr val="000000"/>
                        </a:buClr>
                        <a:buSzPts val="900"/>
                        <a:buFont typeface="Arial"/>
                        <a:buNone/>
                      </a:pPr>
                      <a:r>
                        <a:rPr b="0" lang="en" sz="1700" u="none" cap="none" strike="noStrike"/>
                        <a:t>++</a:t>
                      </a:r>
                      <a:endParaRPr b="0" sz="1700" u="none" cap="none" strike="noStrike"/>
                    </a:p>
                  </a:txBody>
                  <a:tcPr marT="45725" marB="45725" marR="45725" marL="45725" anchor="ctr"/>
                </a:tc>
                <a:tc>
                  <a:txBody>
                    <a:bodyPr/>
                    <a:lstStyle/>
                    <a:p>
                      <a:pPr indent="0" lvl="0" marL="0" marR="0" rtl="0" algn="ctr">
                        <a:lnSpc>
                          <a:spcPct val="90000"/>
                        </a:lnSpc>
                        <a:spcBef>
                          <a:spcPts val="0"/>
                        </a:spcBef>
                        <a:spcAft>
                          <a:spcPts val="0"/>
                        </a:spcAft>
                        <a:buClr>
                          <a:srgbClr val="000000"/>
                        </a:buClr>
                        <a:buSzPts val="900"/>
                        <a:buFont typeface="Arial"/>
                        <a:buNone/>
                      </a:pPr>
                      <a:r>
                        <a:rPr b="0" lang="en" sz="1700" u="none" cap="none" strike="noStrike"/>
                        <a:t>++</a:t>
                      </a:r>
                      <a:endParaRPr b="0" sz="1700" u="none" cap="none" strike="noStrike"/>
                    </a:p>
                  </a:txBody>
                  <a:tcPr marT="45725" marB="45725" marR="45725" marL="45725" anchor="ctr"/>
                </a:tc>
                <a:tc>
                  <a:txBody>
                    <a:bodyPr/>
                    <a:lstStyle/>
                    <a:p>
                      <a:pPr indent="0" lvl="0" marL="0" marR="0" rtl="0" algn="ctr">
                        <a:lnSpc>
                          <a:spcPct val="90000"/>
                        </a:lnSpc>
                        <a:spcBef>
                          <a:spcPts val="0"/>
                        </a:spcBef>
                        <a:spcAft>
                          <a:spcPts val="0"/>
                        </a:spcAft>
                        <a:buClr>
                          <a:srgbClr val="000000"/>
                        </a:buClr>
                        <a:buSzPts val="900"/>
                        <a:buFont typeface="Arial"/>
                        <a:buNone/>
                      </a:pPr>
                      <a:r>
                        <a:rPr b="0" lang="en" sz="1700" u="none" cap="none" strike="noStrike"/>
                        <a:t>+++</a:t>
                      </a:r>
                      <a:endParaRPr b="0" sz="1700" u="none" cap="none" strike="noStrike"/>
                    </a:p>
                  </a:txBody>
                  <a:tcPr marT="45725" marB="45725" marR="45725" marL="45725" anchor="ctr"/>
                </a:tc>
              </a:tr>
              <a:tr h="114300">
                <a:tc>
                  <a:txBody>
                    <a:bodyPr/>
                    <a:lstStyle/>
                    <a:p>
                      <a:pPr indent="0" lvl="0" marL="0" marR="0" rtl="0" algn="l">
                        <a:lnSpc>
                          <a:spcPct val="90000"/>
                        </a:lnSpc>
                        <a:spcBef>
                          <a:spcPts val="0"/>
                        </a:spcBef>
                        <a:spcAft>
                          <a:spcPts val="0"/>
                        </a:spcAft>
                        <a:buClr>
                          <a:srgbClr val="000000"/>
                        </a:buClr>
                        <a:buSzPts val="800"/>
                        <a:buFont typeface="Arial"/>
                        <a:buNone/>
                      </a:pPr>
                      <a:r>
                        <a:rPr lang="en" sz="1600" u="none" cap="none" strike="noStrike"/>
                        <a:t>#5</a:t>
                      </a:r>
                      <a:endParaRPr sz="1600" u="none" cap="none" strike="noStrike">
                        <a:solidFill>
                          <a:srgbClr val="000000"/>
                        </a:solidFill>
                      </a:endParaRPr>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rPr lang="en" sz="1600" u="none" cap="none" strike="noStrike"/>
                        <a:t>Clomipramine (ANAFRANIL)</a:t>
                      </a:r>
                      <a:endParaRPr sz="1600" u="none" cap="none" strike="noStrike">
                        <a:solidFill>
                          <a:srgbClr val="000000"/>
                        </a:solidFill>
                      </a:endParaRPr>
                    </a:p>
                  </a:txBody>
                  <a:tcPr marT="45725" marB="45725" marR="45725" marL="45725"/>
                </a:tc>
                <a:tc>
                  <a:txBody>
                    <a:bodyPr/>
                    <a:lstStyle/>
                    <a:p>
                      <a:pPr indent="0" lvl="0" marL="0" marR="0" rtl="0" algn="ctr">
                        <a:lnSpc>
                          <a:spcPct val="90000"/>
                        </a:lnSpc>
                        <a:spcBef>
                          <a:spcPts val="0"/>
                        </a:spcBef>
                        <a:spcAft>
                          <a:spcPts val="0"/>
                        </a:spcAft>
                        <a:buClr>
                          <a:srgbClr val="000000"/>
                        </a:buClr>
                        <a:buSzPts val="900"/>
                        <a:buFont typeface="Arial"/>
                        <a:buNone/>
                      </a:pPr>
                      <a:r>
                        <a:rPr b="0" lang="en" sz="1700" u="none" cap="none" strike="noStrike"/>
                        <a:t>+++</a:t>
                      </a:r>
                      <a:endParaRPr b="0" sz="1700" u="none" cap="none" strike="noStrike"/>
                    </a:p>
                  </a:txBody>
                  <a:tcPr marT="45725" marB="45725" marR="45725" marL="45725" anchor="ctr"/>
                </a:tc>
                <a:tc>
                  <a:txBody>
                    <a:bodyPr/>
                    <a:lstStyle/>
                    <a:p>
                      <a:pPr indent="0" lvl="0" marL="0" marR="0" rtl="0" algn="ctr">
                        <a:lnSpc>
                          <a:spcPct val="90000"/>
                        </a:lnSpc>
                        <a:spcBef>
                          <a:spcPts val="0"/>
                        </a:spcBef>
                        <a:spcAft>
                          <a:spcPts val="0"/>
                        </a:spcAft>
                        <a:buClr>
                          <a:srgbClr val="000000"/>
                        </a:buClr>
                        <a:buSzPts val="900"/>
                        <a:buFont typeface="Arial"/>
                        <a:buNone/>
                      </a:pPr>
                      <a:r>
                        <a:rPr b="0" lang="en" sz="1700" u="none" cap="none" strike="noStrike"/>
                        <a:t>-</a:t>
                      </a:r>
                      <a:endParaRPr b="0" sz="1700" u="none" cap="none" strike="noStrike"/>
                    </a:p>
                  </a:txBody>
                  <a:tcPr marT="45725" marB="45725" marR="45725" marL="45725" anchor="ctr"/>
                </a:tc>
                <a:tc>
                  <a:txBody>
                    <a:bodyPr/>
                    <a:lstStyle/>
                    <a:p>
                      <a:pPr indent="0" lvl="0" marL="0" marR="0" rtl="0" algn="ctr">
                        <a:lnSpc>
                          <a:spcPct val="90000"/>
                        </a:lnSpc>
                        <a:spcBef>
                          <a:spcPts val="0"/>
                        </a:spcBef>
                        <a:spcAft>
                          <a:spcPts val="0"/>
                        </a:spcAft>
                        <a:buClr>
                          <a:srgbClr val="000000"/>
                        </a:buClr>
                        <a:buSzPts val="900"/>
                        <a:buFont typeface="Arial"/>
                        <a:buNone/>
                      </a:pPr>
                      <a:r>
                        <a:rPr b="0" lang="en" sz="1700" u="none" cap="none" strike="noStrike"/>
                        <a:t>++++</a:t>
                      </a:r>
                      <a:endParaRPr b="0" sz="1700" u="none" cap="none" strike="noStrike"/>
                    </a:p>
                  </a:txBody>
                  <a:tcPr marT="45725" marB="45725" marR="45725" marL="45725" anchor="ctr"/>
                </a:tc>
              </a:tr>
              <a:tr h="114300">
                <a:tc>
                  <a:txBody>
                    <a:bodyPr/>
                    <a:lstStyle/>
                    <a:p>
                      <a:pPr indent="0" lvl="0" marL="0" marR="0" rtl="0" algn="l">
                        <a:lnSpc>
                          <a:spcPct val="90000"/>
                        </a:lnSpc>
                        <a:spcBef>
                          <a:spcPts val="0"/>
                        </a:spcBef>
                        <a:spcAft>
                          <a:spcPts val="0"/>
                        </a:spcAft>
                        <a:buClr>
                          <a:srgbClr val="000000"/>
                        </a:buClr>
                        <a:buSzPts val="800"/>
                        <a:buFont typeface="Arial"/>
                        <a:buNone/>
                      </a:pPr>
                      <a:r>
                        <a:rPr lang="en" sz="1600" u="none" cap="none" strike="noStrike"/>
                        <a:t>#6</a:t>
                      </a:r>
                      <a:endParaRPr sz="1600" u="none" cap="none" strike="noStrike">
                        <a:solidFill>
                          <a:srgbClr val="000000"/>
                        </a:solidFill>
                      </a:endParaRPr>
                    </a:p>
                  </a:txBody>
                  <a:tcPr marT="45725" marB="45725" marR="45725" marL="45725">
                    <a:solidFill>
                      <a:srgbClr val="FFFF9F"/>
                    </a:solidFill>
                  </a:tcPr>
                </a:tc>
                <a:tc>
                  <a:txBody>
                    <a:bodyPr/>
                    <a:lstStyle/>
                    <a:p>
                      <a:pPr indent="0" lvl="0" marL="0" marR="0" rtl="0" algn="l">
                        <a:lnSpc>
                          <a:spcPct val="90000"/>
                        </a:lnSpc>
                        <a:spcBef>
                          <a:spcPts val="0"/>
                        </a:spcBef>
                        <a:spcAft>
                          <a:spcPts val="0"/>
                        </a:spcAft>
                        <a:buClr>
                          <a:srgbClr val="000000"/>
                        </a:buClr>
                        <a:buSzPts val="1100"/>
                        <a:buFont typeface="Arial"/>
                        <a:buNone/>
                      </a:pPr>
                      <a:r>
                        <a:rPr lang="en" sz="1600" u="none" cap="none" strike="noStrike"/>
                        <a:t>Desipramine </a:t>
                      </a:r>
                      <a:endParaRPr sz="1600" u="none" cap="none" strike="noStrike"/>
                    </a:p>
                    <a:p>
                      <a:pPr indent="0" lvl="0" marL="0" marR="0" rtl="0" algn="l">
                        <a:lnSpc>
                          <a:spcPct val="90000"/>
                        </a:lnSpc>
                        <a:spcBef>
                          <a:spcPts val="0"/>
                        </a:spcBef>
                        <a:spcAft>
                          <a:spcPts val="0"/>
                        </a:spcAft>
                        <a:buClr>
                          <a:srgbClr val="000000"/>
                        </a:buClr>
                        <a:buSzPts val="1100"/>
                        <a:buFont typeface="Arial"/>
                        <a:buNone/>
                      </a:pPr>
                      <a:r>
                        <a:rPr lang="en" sz="1600" u="none" cap="none" strike="noStrike"/>
                        <a:t>(NORPRAMIN)</a:t>
                      </a:r>
                      <a:endParaRPr sz="1600" u="none" cap="none" strike="noStrike">
                        <a:solidFill>
                          <a:srgbClr val="000000"/>
                        </a:solidFill>
                      </a:endParaRPr>
                    </a:p>
                  </a:txBody>
                  <a:tcPr marT="45725" marB="45725" marR="45725" marL="45725">
                    <a:solidFill>
                      <a:srgbClr val="FFFF9F"/>
                    </a:solidFill>
                  </a:tcPr>
                </a:tc>
                <a:tc>
                  <a:txBody>
                    <a:bodyPr/>
                    <a:lstStyle/>
                    <a:p>
                      <a:pPr indent="0" lvl="0" marL="0" marR="0" rtl="0" algn="ctr">
                        <a:lnSpc>
                          <a:spcPct val="90000"/>
                        </a:lnSpc>
                        <a:spcBef>
                          <a:spcPts val="0"/>
                        </a:spcBef>
                        <a:spcAft>
                          <a:spcPts val="0"/>
                        </a:spcAft>
                        <a:buClr>
                          <a:srgbClr val="000000"/>
                        </a:buClr>
                        <a:buSzPts val="900"/>
                        <a:buFont typeface="Arial"/>
                        <a:buNone/>
                      </a:pPr>
                      <a:r>
                        <a:rPr b="0" lang="en" sz="1700" u="none" cap="none" strike="noStrike"/>
                        <a:t>+</a:t>
                      </a:r>
                      <a:endParaRPr b="0" sz="1700" u="none" cap="none" strike="noStrike"/>
                    </a:p>
                  </a:txBody>
                  <a:tcPr marT="45725" marB="45725" marR="45725" marL="45725" anchor="ctr">
                    <a:solidFill>
                      <a:srgbClr val="FFFF9F"/>
                    </a:solidFill>
                  </a:tcPr>
                </a:tc>
                <a:tc>
                  <a:txBody>
                    <a:bodyPr/>
                    <a:lstStyle/>
                    <a:p>
                      <a:pPr indent="0" lvl="0" marL="0" marR="0" rtl="0" algn="ctr">
                        <a:lnSpc>
                          <a:spcPct val="90000"/>
                        </a:lnSpc>
                        <a:spcBef>
                          <a:spcPts val="0"/>
                        </a:spcBef>
                        <a:spcAft>
                          <a:spcPts val="0"/>
                        </a:spcAft>
                        <a:buClr>
                          <a:srgbClr val="000000"/>
                        </a:buClr>
                        <a:buSzPts val="900"/>
                        <a:buFont typeface="Arial"/>
                        <a:buNone/>
                      </a:pPr>
                      <a:r>
                        <a:rPr b="0" lang="en" sz="1700" u="none" cap="none" strike="noStrike"/>
                        <a:t>++++</a:t>
                      </a:r>
                      <a:endParaRPr b="0" sz="1700" u="none" cap="none" strike="noStrike"/>
                    </a:p>
                  </a:txBody>
                  <a:tcPr marT="45725" marB="45725" marR="45725" marL="45725" anchor="ctr">
                    <a:solidFill>
                      <a:srgbClr val="FFFF9F"/>
                    </a:solidFill>
                  </a:tcPr>
                </a:tc>
                <a:tc>
                  <a:txBody>
                    <a:bodyPr/>
                    <a:lstStyle/>
                    <a:p>
                      <a:pPr indent="0" lvl="0" marL="0" marR="0" rtl="0" algn="ctr">
                        <a:lnSpc>
                          <a:spcPct val="90000"/>
                        </a:lnSpc>
                        <a:spcBef>
                          <a:spcPts val="0"/>
                        </a:spcBef>
                        <a:spcAft>
                          <a:spcPts val="0"/>
                        </a:spcAft>
                        <a:buClr>
                          <a:srgbClr val="000000"/>
                        </a:buClr>
                        <a:buSzPts val="900"/>
                        <a:buFont typeface="Arial"/>
                        <a:buNone/>
                      </a:pPr>
                      <a:r>
                        <a:rPr b="0" lang="en" sz="1700" u="none" cap="none" strike="noStrike"/>
                        <a:t>-</a:t>
                      </a:r>
                      <a:endParaRPr b="0" sz="1700" u="none" cap="none" strike="noStrike"/>
                    </a:p>
                  </a:txBody>
                  <a:tcPr marT="45725" marB="45725" marR="45725" marL="45725" anchor="ctr">
                    <a:solidFill>
                      <a:srgbClr val="FFFF9F"/>
                    </a:solidFill>
                  </a:tcPr>
                </a:tc>
              </a:tr>
              <a:tr h="114300">
                <a:tc>
                  <a:txBody>
                    <a:bodyPr/>
                    <a:lstStyle/>
                    <a:p>
                      <a:pPr indent="0" lvl="0" marL="0" marR="0" rtl="0" algn="l">
                        <a:lnSpc>
                          <a:spcPct val="90000"/>
                        </a:lnSpc>
                        <a:spcBef>
                          <a:spcPts val="0"/>
                        </a:spcBef>
                        <a:spcAft>
                          <a:spcPts val="0"/>
                        </a:spcAft>
                        <a:buClr>
                          <a:srgbClr val="000000"/>
                        </a:buClr>
                        <a:buSzPts val="800"/>
                        <a:buFont typeface="Arial"/>
                        <a:buNone/>
                      </a:pPr>
                      <a:r>
                        <a:rPr lang="en" sz="1600" u="none" cap="none" strike="noStrike"/>
                        <a:t>#7</a:t>
                      </a:r>
                      <a:endParaRPr sz="1600" u="none" cap="none" strike="noStrike">
                        <a:solidFill>
                          <a:srgbClr val="000000"/>
                        </a:solidFill>
                      </a:endParaRPr>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600" u="none" cap="none" strike="noStrike"/>
                        <a:t>Protriptyline (VIVACTIL)</a:t>
                      </a:r>
                      <a:endParaRPr sz="1600" u="none" cap="none" strike="noStrike">
                        <a:solidFill>
                          <a:srgbClr val="000000"/>
                        </a:solidFill>
                      </a:endParaRPr>
                    </a:p>
                  </a:txBody>
                  <a:tcPr marT="45725" marB="45725" marR="45725" marL="45725"/>
                </a:tc>
                <a:tc>
                  <a:txBody>
                    <a:bodyPr/>
                    <a:lstStyle/>
                    <a:p>
                      <a:pPr indent="0" lvl="0" marL="0" marR="0" rtl="0" algn="ctr">
                        <a:lnSpc>
                          <a:spcPct val="90000"/>
                        </a:lnSpc>
                        <a:spcBef>
                          <a:spcPts val="0"/>
                        </a:spcBef>
                        <a:spcAft>
                          <a:spcPts val="0"/>
                        </a:spcAft>
                        <a:buClr>
                          <a:srgbClr val="000000"/>
                        </a:buClr>
                        <a:buSzPts val="900"/>
                        <a:buFont typeface="Arial"/>
                        <a:buNone/>
                      </a:pPr>
                      <a:r>
                        <a:rPr b="0" lang="en" sz="1700" u="none" cap="none" strike="noStrike"/>
                        <a:t>+++</a:t>
                      </a:r>
                      <a:endParaRPr b="0" sz="1700" u="none" cap="none" strike="noStrike"/>
                    </a:p>
                  </a:txBody>
                  <a:tcPr marT="45725" marB="45725" marR="45725" marL="45725" anchor="ctr"/>
                </a:tc>
                <a:tc>
                  <a:txBody>
                    <a:bodyPr/>
                    <a:lstStyle/>
                    <a:p>
                      <a:pPr indent="0" lvl="0" marL="0" marR="0" rtl="0" algn="ctr">
                        <a:lnSpc>
                          <a:spcPct val="90000"/>
                        </a:lnSpc>
                        <a:spcBef>
                          <a:spcPts val="0"/>
                        </a:spcBef>
                        <a:spcAft>
                          <a:spcPts val="0"/>
                        </a:spcAft>
                        <a:buClr>
                          <a:srgbClr val="000000"/>
                        </a:buClr>
                        <a:buSzPts val="900"/>
                        <a:buFont typeface="Arial"/>
                        <a:buNone/>
                      </a:pPr>
                      <a:r>
                        <a:rPr b="0" lang="en" sz="1700" u="none" cap="none" strike="noStrike"/>
                        <a:t>++++</a:t>
                      </a:r>
                      <a:endParaRPr b="0" sz="1700" u="none" cap="none" strike="noStrike"/>
                    </a:p>
                  </a:txBody>
                  <a:tcPr marT="45725" marB="45725" marR="45725" marL="45725" anchor="ctr"/>
                </a:tc>
                <a:tc>
                  <a:txBody>
                    <a:bodyPr/>
                    <a:lstStyle/>
                    <a:p>
                      <a:pPr indent="0" lvl="0" marL="0" marR="0" rtl="0" algn="ctr">
                        <a:lnSpc>
                          <a:spcPct val="90000"/>
                        </a:lnSpc>
                        <a:spcBef>
                          <a:spcPts val="0"/>
                        </a:spcBef>
                        <a:spcAft>
                          <a:spcPts val="0"/>
                        </a:spcAft>
                        <a:buClr>
                          <a:srgbClr val="000000"/>
                        </a:buClr>
                        <a:buSzPts val="900"/>
                        <a:buFont typeface="Arial"/>
                        <a:buNone/>
                      </a:pPr>
                      <a:r>
                        <a:rPr b="0" lang="en" sz="1700" u="none" cap="none" strike="noStrike"/>
                        <a:t>+/-</a:t>
                      </a:r>
                      <a:endParaRPr b="0" sz="1700" u="none" cap="none" strike="noStrike"/>
                    </a:p>
                  </a:txBody>
                  <a:tcPr marT="45725" marB="45725" marR="45725" marL="45725" anchor="ctr"/>
                </a:tc>
              </a:tr>
              <a:tr h="114300">
                <a:tc>
                  <a:txBody>
                    <a:bodyPr/>
                    <a:lstStyle/>
                    <a:p>
                      <a:pPr indent="0" lvl="0" marL="0" marR="0" rtl="0" algn="l">
                        <a:lnSpc>
                          <a:spcPct val="90000"/>
                        </a:lnSpc>
                        <a:spcBef>
                          <a:spcPts val="0"/>
                        </a:spcBef>
                        <a:spcAft>
                          <a:spcPts val="0"/>
                        </a:spcAft>
                        <a:buClr>
                          <a:srgbClr val="000000"/>
                        </a:buClr>
                        <a:buSzPts val="800"/>
                        <a:buFont typeface="Arial"/>
                        <a:buNone/>
                      </a:pPr>
                      <a:r>
                        <a:rPr lang="en" sz="1600" u="none" cap="none" strike="noStrike"/>
                        <a:t>#8</a:t>
                      </a:r>
                      <a:endParaRPr sz="1600" u="none" cap="none" strike="noStrike">
                        <a:solidFill>
                          <a:srgbClr val="000000"/>
                        </a:solidFill>
                      </a:endParaRPr>
                    </a:p>
                  </a:txBody>
                  <a:tcPr marT="45725" marB="45725" marR="45725" marL="45725">
                    <a:solidFill>
                      <a:srgbClr val="FFFF9F"/>
                    </a:solidFill>
                  </a:tcPr>
                </a:tc>
                <a:tc>
                  <a:txBody>
                    <a:bodyPr/>
                    <a:lstStyle/>
                    <a:p>
                      <a:pPr indent="0" lvl="0" marL="0" marR="0" rtl="0" algn="l">
                        <a:lnSpc>
                          <a:spcPct val="90000"/>
                        </a:lnSpc>
                        <a:spcBef>
                          <a:spcPts val="0"/>
                        </a:spcBef>
                        <a:spcAft>
                          <a:spcPts val="0"/>
                        </a:spcAft>
                        <a:buClr>
                          <a:srgbClr val="000000"/>
                        </a:buClr>
                        <a:buSzPts val="800"/>
                        <a:buFont typeface="Arial"/>
                        <a:buNone/>
                      </a:pPr>
                      <a:r>
                        <a:rPr lang="en" sz="1600" u="none" cap="none" strike="noStrike"/>
                        <a:t>Maprotiline (LUDIOMIL)</a:t>
                      </a:r>
                      <a:endParaRPr sz="1600" u="none" cap="none" strike="noStrike">
                        <a:solidFill>
                          <a:srgbClr val="000000"/>
                        </a:solidFill>
                      </a:endParaRPr>
                    </a:p>
                  </a:txBody>
                  <a:tcPr marT="45725" marB="45725" marR="45725" marL="45725">
                    <a:solidFill>
                      <a:srgbClr val="FFFF9F"/>
                    </a:solidFill>
                  </a:tcPr>
                </a:tc>
                <a:tc>
                  <a:txBody>
                    <a:bodyPr/>
                    <a:lstStyle/>
                    <a:p>
                      <a:pPr indent="0" lvl="0" marL="0" marR="0" rtl="0" algn="ctr">
                        <a:lnSpc>
                          <a:spcPct val="90000"/>
                        </a:lnSpc>
                        <a:spcBef>
                          <a:spcPts val="0"/>
                        </a:spcBef>
                        <a:spcAft>
                          <a:spcPts val="0"/>
                        </a:spcAft>
                        <a:buClr>
                          <a:srgbClr val="000000"/>
                        </a:buClr>
                        <a:buSzPts val="900"/>
                        <a:buFont typeface="Arial"/>
                        <a:buNone/>
                      </a:pPr>
                      <a:r>
                        <a:rPr b="0" lang="en" sz="1700" u="none" cap="none" strike="noStrike"/>
                        <a:t>+</a:t>
                      </a:r>
                      <a:endParaRPr b="0" sz="1700" u="none" cap="none" strike="noStrike">
                        <a:solidFill>
                          <a:srgbClr val="000000"/>
                        </a:solidFill>
                      </a:endParaRPr>
                    </a:p>
                  </a:txBody>
                  <a:tcPr marT="45725" marB="45725" marR="45725" marL="45725" anchor="ctr">
                    <a:solidFill>
                      <a:srgbClr val="FFFF9F"/>
                    </a:solidFill>
                  </a:tcPr>
                </a:tc>
                <a:tc>
                  <a:txBody>
                    <a:bodyPr/>
                    <a:lstStyle/>
                    <a:p>
                      <a:pPr indent="0" lvl="0" marL="0" marR="0" rtl="0" algn="ctr">
                        <a:lnSpc>
                          <a:spcPct val="90000"/>
                        </a:lnSpc>
                        <a:spcBef>
                          <a:spcPts val="0"/>
                        </a:spcBef>
                        <a:spcAft>
                          <a:spcPts val="0"/>
                        </a:spcAft>
                        <a:buClr>
                          <a:srgbClr val="000000"/>
                        </a:buClr>
                        <a:buSzPts val="900"/>
                        <a:buFont typeface="Arial"/>
                        <a:buNone/>
                      </a:pPr>
                      <a:r>
                        <a:rPr b="0" lang="en" sz="1700" u="none" cap="none" strike="noStrike"/>
                        <a:t>++++</a:t>
                      </a:r>
                      <a:endParaRPr b="0" sz="1700" u="none" cap="none" strike="noStrike">
                        <a:solidFill>
                          <a:srgbClr val="000000"/>
                        </a:solidFill>
                      </a:endParaRPr>
                    </a:p>
                  </a:txBody>
                  <a:tcPr marT="45725" marB="45725" marR="45725" marL="45725" anchor="ctr">
                    <a:solidFill>
                      <a:srgbClr val="FFFF9F"/>
                    </a:solidFill>
                  </a:tcPr>
                </a:tc>
                <a:tc>
                  <a:txBody>
                    <a:bodyPr/>
                    <a:lstStyle/>
                    <a:p>
                      <a:pPr indent="0" lvl="0" marL="0" marR="0" rtl="0" algn="ctr">
                        <a:lnSpc>
                          <a:spcPct val="90000"/>
                        </a:lnSpc>
                        <a:spcBef>
                          <a:spcPts val="0"/>
                        </a:spcBef>
                        <a:spcAft>
                          <a:spcPts val="0"/>
                        </a:spcAft>
                        <a:buClr>
                          <a:srgbClr val="000000"/>
                        </a:buClr>
                        <a:buSzPts val="900"/>
                        <a:buFont typeface="Arial"/>
                        <a:buNone/>
                      </a:pPr>
                      <a:r>
                        <a:rPr b="0" lang="en" sz="1700" u="none" cap="none" strike="noStrike"/>
                        <a:t>-</a:t>
                      </a:r>
                      <a:endParaRPr b="0" sz="1700" u="none" cap="none" strike="noStrike">
                        <a:solidFill>
                          <a:srgbClr val="000000"/>
                        </a:solidFill>
                      </a:endParaRPr>
                    </a:p>
                  </a:txBody>
                  <a:tcPr marT="45725" marB="45725" marR="45725" marL="45725" anchor="ctr">
                    <a:solidFill>
                      <a:srgbClr val="FFFF9F"/>
                    </a:solidFill>
                  </a:tcPr>
                </a:tc>
              </a:tr>
              <a:tr h="114300">
                <a:tc>
                  <a:txBody>
                    <a:bodyPr/>
                    <a:lstStyle/>
                    <a:p>
                      <a:pPr indent="0" lvl="0" marL="0" marR="0" rtl="0" algn="l">
                        <a:lnSpc>
                          <a:spcPct val="90000"/>
                        </a:lnSpc>
                        <a:spcBef>
                          <a:spcPts val="0"/>
                        </a:spcBef>
                        <a:spcAft>
                          <a:spcPts val="0"/>
                        </a:spcAft>
                        <a:buClr>
                          <a:srgbClr val="000000"/>
                        </a:buClr>
                        <a:buSzPts val="800"/>
                        <a:buFont typeface="Arial"/>
                        <a:buNone/>
                      </a:pPr>
                      <a:r>
                        <a:rPr lang="en" sz="1600" u="none" cap="none" strike="noStrike"/>
                        <a:t>#9</a:t>
                      </a:r>
                      <a:endParaRPr sz="1600" u="none" cap="none" strike="noStrike">
                        <a:solidFill>
                          <a:srgbClr val="000000"/>
                        </a:solidFill>
                      </a:endParaRPr>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600" u="none" cap="none" strike="noStrike"/>
                        <a:t>Amoxapine (ASENDIN)</a:t>
                      </a:r>
                      <a:endParaRPr sz="1600" u="none" cap="none" strike="noStrike">
                        <a:solidFill>
                          <a:srgbClr val="000000"/>
                        </a:solidFill>
                      </a:endParaRPr>
                    </a:p>
                  </a:txBody>
                  <a:tcPr marT="45725" marB="45725" marR="45725" marL="45725"/>
                </a:tc>
                <a:tc>
                  <a:txBody>
                    <a:bodyPr/>
                    <a:lstStyle/>
                    <a:p>
                      <a:pPr indent="0" lvl="0" marL="0" marR="0" rtl="0" algn="ctr">
                        <a:lnSpc>
                          <a:spcPct val="90000"/>
                        </a:lnSpc>
                        <a:spcBef>
                          <a:spcPts val="0"/>
                        </a:spcBef>
                        <a:spcAft>
                          <a:spcPts val="0"/>
                        </a:spcAft>
                        <a:buClr>
                          <a:srgbClr val="000000"/>
                        </a:buClr>
                        <a:buSzPts val="900"/>
                        <a:buFont typeface="Arial"/>
                        <a:buNone/>
                      </a:pPr>
                      <a:r>
                        <a:rPr b="0" lang="en" sz="1700" u="none" cap="none" strike="noStrike"/>
                        <a:t>+/-</a:t>
                      </a:r>
                      <a:endParaRPr b="0" sz="1700" u="none" cap="none" strike="noStrike">
                        <a:solidFill>
                          <a:srgbClr val="000000"/>
                        </a:solidFill>
                      </a:endParaRPr>
                    </a:p>
                  </a:txBody>
                  <a:tcPr marT="45725" marB="45725" marR="45725" marL="45725" anchor="ctr"/>
                </a:tc>
                <a:tc>
                  <a:txBody>
                    <a:bodyPr/>
                    <a:lstStyle/>
                    <a:p>
                      <a:pPr indent="0" lvl="0" marL="0" marR="0" rtl="0" algn="ctr">
                        <a:lnSpc>
                          <a:spcPct val="90000"/>
                        </a:lnSpc>
                        <a:spcBef>
                          <a:spcPts val="0"/>
                        </a:spcBef>
                        <a:spcAft>
                          <a:spcPts val="0"/>
                        </a:spcAft>
                        <a:buClr>
                          <a:srgbClr val="000000"/>
                        </a:buClr>
                        <a:buSzPts val="900"/>
                        <a:buFont typeface="Arial"/>
                        <a:buNone/>
                      </a:pPr>
                      <a:r>
                        <a:rPr b="0" lang="en" sz="1700" u="none" cap="none" strike="noStrike"/>
                        <a:t>+++</a:t>
                      </a:r>
                      <a:endParaRPr b="0" sz="1700" u="none" cap="none" strike="noStrike">
                        <a:solidFill>
                          <a:srgbClr val="000000"/>
                        </a:solidFill>
                      </a:endParaRPr>
                    </a:p>
                  </a:txBody>
                  <a:tcPr marT="45725" marB="45725" marR="45725" marL="45725" anchor="ctr"/>
                </a:tc>
                <a:tc>
                  <a:txBody>
                    <a:bodyPr/>
                    <a:lstStyle/>
                    <a:p>
                      <a:pPr indent="0" lvl="0" marL="0" marR="0" rtl="0" algn="ctr">
                        <a:lnSpc>
                          <a:spcPct val="90000"/>
                        </a:lnSpc>
                        <a:spcBef>
                          <a:spcPts val="0"/>
                        </a:spcBef>
                        <a:spcAft>
                          <a:spcPts val="0"/>
                        </a:spcAft>
                        <a:buClr>
                          <a:srgbClr val="000000"/>
                        </a:buClr>
                        <a:buSzPts val="900"/>
                        <a:buFont typeface="Arial"/>
                        <a:buNone/>
                      </a:pPr>
                      <a:r>
                        <a:rPr b="0" lang="en" sz="1700" u="none" cap="none" strike="noStrike"/>
                        <a:t>++</a:t>
                      </a:r>
                      <a:endParaRPr b="0" sz="1700" u="none" cap="none" strike="noStrike">
                        <a:solidFill>
                          <a:srgbClr val="000000"/>
                        </a:solidFill>
                      </a:endParaRPr>
                    </a:p>
                  </a:txBody>
                  <a:tcPr marT="45725" marB="45725" marR="45725" marL="45725" anchor="ctr"/>
                </a:tc>
              </a:tr>
              <a:tr h="301000">
                <a:tc>
                  <a:txBody>
                    <a:bodyPr/>
                    <a:lstStyle/>
                    <a:p>
                      <a:pPr indent="0" lvl="0" marL="0" marR="0" rtl="0" algn="l">
                        <a:lnSpc>
                          <a:spcPct val="90000"/>
                        </a:lnSpc>
                        <a:spcBef>
                          <a:spcPts val="0"/>
                        </a:spcBef>
                        <a:spcAft>
                          <a:spcPts val="0"/>
                        </a:spcAft>
                        <a:buClr>
                          <a:srgbClr val="000000"/>
                        </a:buClr>
                        <a:buSzPts val="800"/>
                        <a:buFont typeface="Arial"/>
                        <a:buNone/>
                      </a:pPr>
                      <a:r>
                        <a:rPr lang="en" sz="1600" u="none" cap="none" strike="noStrike"/>
                        <a:t>#10</a:t>
                      </a:r>
                      <a:endParaRPr sz="1600" u="none" cap="none" strike="noStrike">
                        <a:solidFill>
                          <a:srgbClr val="000000"/>
                        </a:solidFill>
                      </a:endParaRPr>
                    </a:p>
                  </a:txBody>
                  <a:tcPr marT="45725" marB="45725" marR="45725" marL="45725">
                    <a:solidFill>
                      <a:srgbClr val="FFFF9F"/>
                    </a:solidFill>
                  </a:tcPr>
                </a:tc>
                <a:tc>
                  <a:txBody>
                    <a:bodyPr/>
                    <a:lstStyle/>
                    <a:p>
                      <a:pPr indent="0" lvl="0" marL="0" marR="0" rtl="0" algn="l">
                        <a:lnSpc>
                          <a:spcPct val="90000"/>
                        </a:lnSpc>
                        <a:spcBef>
                          <a:spcPts val="0"/>
                        </a:spcBef>
                        <a:spcAft>
                          <a:spcPts val="0"/>
                        </a:spcAft>
                        <a:buClr>
                          <a:srgbClr val="000000"/>
                        </a:buClr>
                        <a:buSzPts val="800"/>
                        <a:buFont typeface="Arial"/>
                        <a:buNone/>
                      </a:pPr>
                      <a:r>
                        <a:rPr lang="en" sz="1600" u="none" cap="none" strike="noStrike"/>
                        <a:t>Trimipramine (SURMONTIL)</a:t>
                      </a:r>
                      <a:endParaRPr sz="1600" u="none" cap="none" strike="noStrike">
                        <a:solidFill>
                          <a:srgbClr val="000000"/>
                        </a:solidFill>
                      </a:endParaRPr>
                    </a:p>
                  </a:txBody>
                  <a:tcPr marT="45725" marB="45725" marR="45725" marL="45725">
                    <a:solidFill>
                      <a:srgbClr val="FFFF9F"/>
                    </a:solidFill>
                  </a:tcPr>
                </a:tc>
                <a:tc>
                  <a:txBody>
                    <a:bodyPr/>
                    <a:lstStyle/>
                    <a:p>
                      <a:pPr indent="0" lvl="0" marL="0" marR="0" rtl="0" algn="ctr">
                        <a:lnSpc>
                          <a:spcPct val="90000"/>
                        </a:lnSpc>
                        <a:spcBef>
                          <a:spcPts val="0"/>
                        </a:spcBef>
                        <a:spcAft>
                          <a:spcPts val="0"/>
                        </a:spcAft>
                        <a:buClr>
                          <a:srgbClr val="000000"/>
                        </a:buClr>
                        <a:buSzPts val="900"/>
                        <a:buFont typeface="Arial"/>
                        <a:buNone/>
                      </a:pPr>
                      <a:r>
                        <a:rPr b="0" lang="en" sz="1700" u="none" cap="none" strike="noStrike"/>
                        <a:t>++</a:t>
                      </a:r>
                      <a:endParaRPr b="0" sz="1700" u="none" cap="none" strike="noStrike"/>
                    </a:p>
                  </a:txBody>
                  <a:tcPr marT="45725" marB="45725" marR="45725" marL="45725" anchor="ctr">
                    <a:solidFill>
                      <a:srgbClr val="FFFF9F"/>
                    </a:solidFill>
                  </a:tcPr>
                </a:tc>
                <a:tc>
                  <a:txBody>
                    <a:bodyPr/>
                    <a:lstStyle/>
                    <a:p>
                      <a:pPr indent="0" lvl="0" marL="0" marR="0" rtl="0" algn="ctr">
                        <a:lnSpc>
                          <a:spcPct val="90000"/>
                        </a:lnSpc>
                        <a:spcBef>
                          <a:spcPts val="0"/>
                        </a:spcBef>
                        <a:spcAft>
                          <a:spcPts val="0"/>
                        </a:spcAft>
                        <a:buClr>
                          <a:srgbClr val="000000"/>
                        </a:buClr>
                        <a:buSzPts val="900"/>
                        <a:buFont typeface="Arial"/>
                        <a:buNone/>
                      </a:pPr>
                      <a:r>
                        <a:rPr b="0" lang="en" sz="1700" u="none" cap="none" strike="noStrike"/>
                        <a:t>-</a:t>
                      </a:r>
                      <a:endParaRPr b="0" sz="1700" u="none" cap="none" strike="noStrike"/>
                    </a:p>
                  </a:txBody>
                  <a:tcPr marT="45725" marB="45725" marR="45725" marL="45725" anchor="ctr">
                    <a:solidFill>
                      <a:srgbClr val="FFFF9F"/>
                    </a:solidFill>
                  </a:tcPr>
                </a:tc>
                <a:tc>
                  <a:txBody>
                    <a:bodyPr/>
                    <a:lstStyle/>
                    <a:p>
                      <a:pPr indent="0" lvl="0" marL="0" marR="0" rtl="0" algn="ctr">
                        <a:lnSpc>
                          <a:spcPct val="90000"/>
                        </a:lnSpc>
                        <a:spcBef>
                          <a:spcPts val="0"/>
                        </a:spcBef>
                        <a:spcAft>
                          <a:spcPts val="0"/>
                        </a:spcAft>
                        <a:buClr>
                          <a:srgbClr val="000000"/>
                        </a:buClr>
                        <a:buSzPts val="900"/>
                        <a:buFont typeface="Arial"/>
                        <a:buNone/>
                      </a:pPr>
                      <a:r>
                        <a:rPr b="0" lang="en" sz="1700" u="none" cap="none" strike="noStrike"/>
                        <a:t>-</a:t>
                      </a:r>
                      <a:endParaRPr b="0" sz="1700" u="none" cap="none" strike="noStrike"/>
                    </a:p>
                  </a:txBody>
                  <a:tcPr marT="45725" marB="45725" marR="45725" marL="45725" anchor="ctr">
                    <a:solidFill>
                      <a:srgbClr val="FFFF9F"/>
                    </a:solidFill>
                  </a:tcPr>
                </a:tc>
              </a:tr>
            </a:tbl>
          </a:graphicData>
        </a:graphic>
      </p:graphicFrame>
      <p:grpSp>
        <p:nvGrpSpPr>
          <p:cNvPr id="3125" name="Google Shape;3125;p245"/>
          <p:cNvGrpSpPr/>
          <p:nvPr/>
        </p:nvGrpSpPr>
        <p:grpSpPr>
          <a:xfrm>
            <a:off x="2994975" y="1329575"/>
            <a:ext cx="569175" cy="416400"/>
            <a:chOff x="2899354" y="-1426088"/>
            <a:chExt cx="931547" cy="147070"/>
          </a:xfrm>
        </p:grpSpPr>
        <p:cxnSp>
          <p:nvCxnSpPr>
            <p:cNvPr id="3126" name="Google Shape;3126;p245"/>
            <p:cNvCxnSpPr/>
            <p:nvPr/>
          </p:nvCxnSpPr>
          <p:spPr>
            <a:xfrm rot="10800000">
              <a:off x="3206001" y="-1279017"/>
              <a:ext cx="624900" cy="0"/>
            </a:xfrm>
            <a:prstGeom prst="straightConnector1">
              <a:avLst/>
            </a:prstGeom>
            <a:noFill/>
            <a:ln cap="flat" cmpd="sng" w="19050">
              <a:solidFill>
                <a:srgbClr val="595959"/>
              </a:solidFill>
              <a:prstDash val="solid"/>
              <a:round/>
              <a:headEnd len="sm" w="sm" type="none"/>
              <a:tailEnd len="med" w="med" type="triangle"/>
            </a:ln>
          </p:spPr>
        </p:cxnSp>
        <p:cxnSp>
          <p:nvCxnSpPr>
            <p:cNvPr id="3127" name="Google Shape;3127;p245"/>
            <p:cNvCxnSpPr/>
            <p:nvPr/>
          </p:nvCxnSpPr>
          <p:spPr>
            <a:xfrm>
              <a:off x="3819157" y="-1425936"/>
              <a:ext cx="0" cy="144900"/>
            </a:xfrm>
            <a:prstGeom prst="straightConnector1">
              <a:avLst/>
            </a:prstGeom>
            <a:noFill/>
            <a:ln cap="flat" cmpd="sng" w="19050">
              <a:solidFill>
                <a:srgbClr val="595959"/>
              </a:solidFill>
              <a:prstDash val="solid"/>
              <a:round/>
              <a:headEnd len="sm" w="sm" type="none"/>
              <a:tailEnd len="sm" w="sm" type="none"/>
            </a:ln>
          </p:spPr>
        </p:cxnSp>
        <p:cxnSp>
          <p:nvCxnSpPr>
            <p:cNvPr id="3128" name="Google Shape;3128;p245"/>
            <p:cNvCxnSpPr/>
            <p:nvPr/>
          </p:nvCxnSpPr>
          <p:spPr>
            <a:xfrm>
              <a:off x="2899354" y="-1426088"/>
              <a:ext cx="920100" cy="0"/>
            </a:xfrm>
            <a:prstGeom prst="straightConnector1">
              <a:avLst/>
            </a:prstGeom>
            <a:noFill/>
            <a:ln cap="flat" cmpd="sng" w="19050">
              <a:solidFill>
                <a:srgbClr val="595959"/>
              </a:solidFill>
              <a:prstDash val="solid"/>
              <a:round/>
              <a:headEnd len="sm" w="sm" type="none"/>
              <a:tailEnd len="sm" w="sm" type="none"/>
            </a:ln>
          </p:spPr>
        </p:cxnSp>
      </p:grpSp>
      <p:grpSp>
        <p:nvGrpSpPr>
          <p:cNvPr id="3129" name="Google Shape;3129;p245"/>
          <p:cNvGrpSpPr/>
          <p:nvPr/>
        </p:nvGrpSpPr>
        <p:grpSpPr>
          <a:xfrm>
            <a:off x="2994975" y="2666164"/>
            <a:ext cx="569175" cy="855000"/>
            <a:chOff x="2808557" y="-630193"/>
            <a:chExt cx="966998" cy="214205"/>
          </a:xfrm>
        </p:grpSpPr>
        <p:cxnSp>
          <p:nvCxnSpPr>
            <p:cNvPr id="3130" name="Google Shape;3130;p245"/>
            <p:cNvCxnSpPr/>
            <p:nvPr/>
          </p:nvCxnSpPr>
          <p:spPr>
            <a:xfrm rot="10800000">
              <a:off x="3126655" y="-415988"/>
              <a:ext cx="648900" cy="0"/>
            </a:xfrm>
            <a:prstGeom prst="straightConnector1">
              <a:avLst/>
            </a:prstGeom>
            <a:noFill/>
            <a:ln cap="flat" cmpd="sng" w="19050">
              <a:solidFill>
                <a:srgbClr val="595959"/>
              </a:solidFill>
              <a:prstDash val="solid"/>
              <a:round/>
              <a:headEnd len="sm" w="sm" type="none"/>
              <a:tailEnd len="med" w="med" type="triangle"/>
            </a:ln>
          </p:spPr>
        </p:cxnSp>
        <p:cxnSp>
          <p:nvCxnSpPr>
            <p:cNvPr id="3131" name="Google Shape;3131;p245"/>
            <p:cNvCxnSpPr/>
            <p:nvPr/>
          </p:nvCxnSpPr>
          <p:spPr>
            <a:xfrm>
              <a:off x="3763364" y="-629972"/>
              <a:ext cx="0" cy="210600"/>
            </a:xfrm>
            <a:prstGeom prst="straightConnector1">
              <a:avLst/>
            </a:prstGeom>
            <a:noFill/>
            <a:ln cap="flat" cmpd="sng" w="19050">
              <a:solidFill>
                <a:srgbClr val="595959"/>
              </a:solidFill>
              <a:prstDash val="solid"/>
              <a:round/>
              <a:headEnd len="sm" w="sm" type="none"/>
              <a:tailEnd len="sm" w="sm" type="none"/>
            </a:ln>
          </p:spPr>
        </p:cxnSp>
        <p:cxnSp>
          <p:nvCxnSpPr>
            <p:cNvPr id="3132" name="Google Shape;3132;p245"/>
            <p:cNvCxnSpPr/>
            <p:nvPr/>
          </p:nvCxnSpPr>
          <p:spPr>
            <a:xfrm>
              <a:off x="2808557" y="-630193"/>
              <a:ext cx="954900" cy="0"/>
            </a:xfrm>
            <a:prstGeom prst="straightConnector1">
              <a:avLst/>
            </a:prstGeom>
            <a:noFill/>
            <a:ln cap="flat" cmpd="sng" w="19050">
              <a:solidFill>
                <a:srgbClr val="595959"/>
              </a:solidFill>
              <a:prstDash val="solid"/>
              <a:round/>
              <a:headEnd len="sm" w="sm" type="none"/>
              <a:tailEnd len="sm" w="sm" type="none"/>
            </a:ln>
          </p:spPr>
        </p:cxnSp>
      </p:grpSp>
      <p:pic>
        <p:nvPicPr>
          <p:cNvPr descr="Resultado de imagen para tricycle png" id="3133" name="Google Shape;3133;p245"/>
          <p:cNvPicPr preferRelativeResize="0"/>
          <p:nvPr/>
        </p:nvPicPr>
        <p:blipFill rotWithShape="1">
          <a:blip r:embed="rId3">
            <a:alphaModFix/>
          </a:blip>
          <a:srcRect b="0" l="0" r="0" t="0"/>
          <a:stretch/>
        </p:blipFill>
        <p:spPr>
          <a:xfrm>
            <a:off x="144425" y="8125"/>
            <a:ext cx="569175" cy="569200"/>
          </a:xfrm>
          <a:prstGeom prst="rect">
            <a:avLst/>
          </a:prstGeom>
          <a:noFill/>
          <a:ln>
            <a:noFill/>
          </a:ln>
        </p:spPr>
      </p:pic>
      <p:sp>
        <p:nvSpPr>
          <p:cNvPr id="3134" name="Google Shape;3134;p245"/>
          <p:cNvSpPr txBox="1"/>
          <p:nvPr/>
        </p:nvSpPr>
        <p:spPr>
          <a:xfrm>
            <a:off x="904925" y="55750"/>
            <a:ext cx="4334100" cy="467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800" u="none" cap="none" strike="noStrike">
                <a:solidFill>
                  <a:srgbClr val="000000"/>
                </a:solidFill>
                <a:latin typeface="Arial"/>
                <a:ea typeface="Arial"/>
                <a:cs typeface="Arial"/>
                <a:sym typeface="Arial"/>
              </a:rPr>
              <a:t>Tricyclic Antidepressants (TCAs) </a:t>
            </a:r>
            <a:endParaRPr b="0" i="0" sz="1600" u="none" cap="none" strike="noStrike">
              <a:solidFill>
                <a:srgbClr val="000000"/>
              </a:solidFill>
              <a:latin typeface="Arial"/>
              <a:ea typeface="Arial"/>
              <a:cs typeface="Arial"/>
              <a:sym typeface="Arial"/>
            </a:endParaRPr>
          </a:p>
        </p:txBody>
      </p:sp>
      <p:sp>
        <p:nvSpPr>
          <p:cNvPr id="3135" name="Google Shape;3135;p245"/>
          <p:cNvSpPr txBox="1"/>
          <p:nvPr/>
        </p:nvSpPr>
        <p:spPr>
          <a:xfrm>
            <a:off x="2636848" y="1056154"/>
            <a:ext cx="4334100" cy="467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lang="en" sz="1000"/>
              <a:t>metabolized to</a:t>
            </a:r>
            <a:endParaRPr b="0" i="0" sz="1000" u="none" cap="none" strike="noStrike">
              <a:solidFill>
                <a:srgbClr val="000000"/>
              </a:solidFill>
              <a:latin typeface="Arial"/>
              <a:ea typeface="Arial"/>
              <a:cs typeface="Arial"/>
              <a:sym typeface="Arial"/>
            </a:endParaRPr>
          </a:p>
        </p:txBody>
      </p:sp>
      <p:sp>
        <p:nvSpPr>
          <p:cNvPr id="3136" name="Google Shape;3136;p245"/>
          <p:cNvSpPr txBox="1"/>
          <p:nvPr/>
        </p:nvSpPr>
        <p:spPr>
          <a:xfrm>
            <a:off x="2636866" y="2409643"/>
            <a:ext cx="4334100" cy="467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lang="en" sz="1000"/>
              <a:t>metabolized to</a:t>
            </a:r>
            <a:endParaRPr b="0" i="0" sz="1000" u="none" cap="none" strike="noStrike">
              <a:solidFill>
                <a:srgbClr val="000000"/>
              </a:solidFill>
              <a:latin typeface="Arial"/>
              <a:ea typeface="Arial"/>
              <a:cs typeface="Arial"/>
              <a:sym typeface="Arial"/>
            </a:endParaRPr>
          </a:p>
        </p:txBody>
      </p:sp>
      <p:pic>
        <p:nvPicPr>
          <p:cNvPr id="3137" name="Google Shape;3137;p245"/>
          <p:cNvPicPr preferRelativeResize="0"/>
          <p:nvPr/>
        </p:nvPicPr>
        <p:blipFill rotWithShape="1">
          <a:blip r:embed="rId4">
            <a:alphaModFix/>
          </a:blip>
          <a:srcRect b="18360" l="0" r="0" t="0"/>
          <a:stretch/>
        </p:blipFill>
        <p:spPr>
          <a:xfrm>
            <a:off x="3943700" y="2471810"/>
            <a:ext cx="4574475" cy="2285325"/>
          </a:xfrm>
          <a:prstGeom prst="rect">
            <a:avLst/>
          </a:prstGeom>
          <a:noFill/>
          <a:ln>
            <a:noFill/>
          </a:ln>
          <a:effectLst>
            <a:outerShdw blurRad="57150" rotWithShape="0" algn="bl" dir="5400000" dist="19050">
              <a:srgbClr val="000000">
                <a:alpha val="50000"/>
              </a:srgbClr>
            </a:outerShdw>
          </a:effectLst>
        </p:spPr>
      </p:pic>
      <p:pic>
        <p:nvPicPr>
          <p:cNvPr id="3138" name="Google Shape;3138;p245"/>
          <p:cNvPicPr preferRelativeResize="0"/>
          <p:nvPr/>
        </p:nvPicPr>
        <p:blipFill>
          <a:blip r:embed="rId5">
            <a:alphaModFix/>
          </a:blip>
          <a:stretch>
            <a:fillRect/>
          </a:stretch>
        </p:blipFill>
        <p:spPr>
          <a:xfrm>
            <a:off x="210000" y="2947325"/>
            <a:ext cx="894225" cy="808025"/>
          </a:xfrm>
          <a:prstGeom prst="rect">
            <a:avLst/>
          </a:prstGeom>
          <a:noFill/>
          <a:ln>
            <a:noFill/>
          </a:ln>
        </p:spPr>
      </p:pic>
      <p:pic>
        <p:nvPicPr>
          <p:cNvPr id="3139" name="Google Shape;3139;p245"/>
          <p:cNvPicPr preferRelativeResize="0"/>
          <p:nvPr/>
        </p:nvPicPr>
        <p:blipFill>
          <a:blip r:embed="rId5">
            <a:alphaModFix/>
          </a:blip>
          <a:stretch>
            <a:fillRect/>
          </a:stretch>
        </p:blipFill>
        <p:spPr>
          <a:xfrm>
            <a:off x="178250" y="4335475"/>
            <a:ext cx="894225" cy="808025"/>
          </a:xfrm>
          <a:prstGeom prst="rect">
            <a:avLst/>
          </a:prstGeom>
          <a:noFill/>
          <a:ln>
            <a:noFill/>
          </a:ln>
        </p:spPr>
      </p:pic>
      <p:pic>
        <p:nvPicPr>
          <p:cNvPr id="3140" name="Google Shape;3140;p245"/>
          <p:cNvPicPr preferRelativeResize="0"/>
          <p:nvPr/>
        </p:nvPicPr>
        <p:blipFill>
          <a:blip r:embed="rId6">
            <a:alphaModFix/>
          </a:blip>
          <a:stretch>
            <a:fillRect/>
          </a:stretch>
        </p:blipFill>
        <p:spPr>
          <a:xfrm>
            <a:off x="551338" y="1899502"/>
            <a:ext cx="310546" cy="467700"/>
          </a:xfrm>
          <a:prstGeom prst="rect">
            <a:avLst/>
          </a:prstGeom>
          <a:noFill/>
          <a:ln>
            <a:noFill/>
          </a:ln>
        </p:spPr>
      </p:pic>
    </p:spTree>
  </p:cSld>
  <p:clrMapOvr>
    <a:masterClrMapping/>
  </p:clrMapOvr>
</p:sld>
</file>

<file path=ppt/slides/slide2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4" name="Shape 3144"/>
        <p:cNvGrpSpPr/>
        <p:nvPr/>
      </p:nvGrpSpPr>
      <p:grpSpPr>
        <a:xfrm>
          <a:off x="0" y="0"/>
          <a:ext cx="0" cy="0"/>
          <a:chOff x="0" y="0"/>
          <a:chExt cx="0" cy="0"/>
        </a:xfrm>
      </p:grpSpPr>
      <p:pic>
        <p:nvPicPr>
          <p:cNvPr id="3145" name="Google Shape;3145;p246"/>
          <p:cNvPicPr preferRelativeResize="0"/>
          <p:nvPr/>
        </p:nvPicPr>
        <p:blipFill>
          <a:blip r:embed="rId3">
            <a:alphaModFix/>
          </a:blip>
          <a:stretch>
            <a:fillRect/>
          </a:stretch>
        </p:blipFill>
        <p:spPr>
          <a:xfrm>
            <a:off x="152400" y="152400"/>
            <a:ext cx="8839201" cy="4020936"/>
          </a:xfrm>
          <a:prstGeom prst="rect">
            <a:avLst/>
          </a:prstGeom>
          <a:noFill/>
          <a:ln>
            <a:noFill/>
          </a:ln>
        </p:spPr>
      </p:pic>
    </p:spTree>
  </p:cSld>
  <p:clrMapOvr>
    <a:masterClrMapping/>
  </p:clrMapOvr>
</p:sld>
</file>

<file path=ppt/slides/slide2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9" name="Shape 3149"/>
        <p:cNvGrpSpPr/>
        <p:nvPr/>
      </p:nvGrpSpPr>
      <p:grpSpPr>
        <a:xfrm>
          <a:off x="0" y="0"/>
          <a:ext cx="0" cy="0"/>
          <a:chOff x="0" y="0"/>
          <a:chExt cx="0" cy="0"/>
        </a:xfrm>
      </p:grpSpPr>
      <p:pic>
        <p:nvPicPr>
          <p:cNvPr id="3150" name="Google Shape;3150;p247"/>
          <p:cNvPicPr preferRelativeResize="0"/>
          <p:nvPr/>
        </p:nvPicPr>
        <p:blipFill>
          <a:blip r:embed="rId3">
            <a:alphaModFix/>
          </a:blip>
          <a:stretch>
            <a:fillRect/>
          </a:stretch>
        </p:blipFill>
        <p:spPr>
          <a:xfrm>
            <a:off x="3032013" y="158863"/>
            <a:ext cx="2958425" cy="2409850"/>
          </a:xfrm>
          <a:prstGeom prst="rect">
            <a:avLst/>
          </a:prstGeom>
          <a:noFill/>
          <a:ln>
            <a:noFill/>
          </a:ln>
        </p:spPr>
      </p:pic>
      <p:pic>
        <p:nvPicPr>
          <p:cNvPr id="3151" name="Google Shape;3151;p247"/>
          <p:cNvPicPr preferRelativeResize="0"/>
          <p:nvPr/>
        </p:nvPicPr>
        <p:blipFill rotWithShape="1">
          <a:blip r:embed="rId4">
            <a:alphaModFix/>
          </a:blip>
          <a:srcRect b="0" l="0" r="0" t="2219"/>
          <a:stretch/>
        </p:blipFill>
        <p:spPr>
          <a:xfrm>
            <a:off x="316825" y="181625"/>
            <a:ext cx="2692200" cy="2224625"/>
          </a:xfrm>
          <a:prstGeom prst="rect">
            <a:avLst/>
          </a:prstGeom>
          <a:noFill/>
          <a:ln>
            <a:noFill/>
          </a:ln>
        </p:spPr>
      </p:pic>
      <p:pic>
        <p:nvPicPr>
          <p:cNvPr id="3152" name="Google Shape;3152;p247"/>
          <p:cNvPicPr preferRelativeResize="0"/>
          <p:nvPr/>
        </p:nvPicPr>
        <p:blipFill>
          <a:blip r:embed="rId5">
            <a:alphaModFix/>
          </a:blip>
          <a:stretch>
            <a:fillRect/>
          </a:stretch>
        </p:blipFill>
        <p:spPr>
          <a:xfrm>
            <a:off x="6013450" y="216175"/>
            <a:ext cx="2998386" cy="2295225"/>
          </a:xfrm>
          <a:prstGeom prst="rect">
            <a:avLst/>
          </a:prstGeom>
          <a:noFill/>
          <a:ln>
            <a:noFill/>
          </a:ln>
        </p:spPr>
      </p:pic>
      <p:cxnSp>
        <p:nvCxnSpPr>
          <p:cNvPr id="3153" name="Google Shape;3153;p247"/>
          <p:cNvCxnSpPr/>
          <p:nvPr/>
        </p:nvCxnSpPr>
        <p:spPr>
          <a:xfrm>
            <a:off x="3034625" y="0"/>
            <a:ext cx="0" cy="5143500"/>
          </a:xfrm>
          <a:prstGeom prst="straightConnector1">
            <a:avLst/>
          </a:prstGeom>
          <a:noFill/>
          <a:ln cap="flat" cmpd="sng" w="9525">
            <a:solidFill>
              <a:schemeClr val="dk2"/>
            </a:solidFill>
            <a:prstDash val="solid"/>
            <a:round/>
            <a:headEnd len="med" w="med" type="none"/>
            <a:tailEnd len="med" w="med" type="none"/>
          </a:ln>
        </p:spPr>
      </p:cxnSp>
      <p:cxnSp>
        <p:nvCxnSpPr>
          <p:cNvPr id="3154" name="Google Shape;3154;p247"/>
          <p:cNvCxnSpPr/>
          <p:nvPr/>
        </p:nvCxnSpPr>
        <p:spPr>
          <a:xfrm>
            <a:off x="6013450" y="0"/>
            <a:ext cx="0" cy="5143500"/>
          </a:xfrm>
          <a:prstGeom prst="straightConnector1">
            <a:avLst/>
          </a:prstGeom>
          <a:noFill/>
          <a:ln cap="flat" cmpd="sng" w="9525">
            <a:solidFill>
              <a:schemeClr val="dk2"/>
            </a:solidFill>
            <a:prstDash val="solid"/>
            <a:round/>
            <a:headEnd len="med" w="med" type="none"/>
            <a:tailEnd len="med" w="med" type="none"/>
          </a:ln>
        </p:spPr>
      </p:cxnSp>
      <p:sp>
        <p:nvSpPr>
          <p:cNvPr id="3155" name="Google Shape;3155;p247"/>
          <p:cNvSpPr txBox="1"/>
          <p:nvPr/>
        </p:nvSpPr>
        <p:spPr>
          <a:xfrm>
            <a:off x="834725" y="2641600"/>
            <a:ext cx="1380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clomipramine</a:t>
            </a:r>
            <a:endParaRPr/>
          </a:p>
        </p:txBody>
      </p:sp>
      <p:sp>
        <p:nvSpPr>
          <p:cNvPr id="3156" name="Google Shape;3156;p247"/>
          <p:cNvSpPr txBox="1"/>
          <p:nvPr/>
        </p:nvSpPr>
        <p:spPr>
          <a:xfrm>
            <a:off x="3468438" y="2324100"/>
            <a:ext cx="3000000" cy="190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n</a:t>
            </a:r>
            <a:r>
              <a:rPr lang="en"/>
              <a:t>ortriptyline</a:t>
            </a:r>
            <a:endParaRPr/>
          </a:p>
          <a:p>
            <a:pPr indent="0" lvl="0" marL="0" rtl="0" algn="l">
              <a:spcBef>
                <a:spcPts val="0"/>
              </a:spcBef>
              <a:spcAft>
                <a:spcPts val="0"/>
              </a:spcAft>
              <a:buClr>
                <a:schemeClr val="dk1"/>
              </a:buClr>
              <a:buSzPts val="1100"/>
              <a:buFont typeface="Arial"/>
              <a:buNone/>
            </a:pPr>
            <a:r>
              <a:rPr lang="en">
                <a:solidFill>
                  <a:schemeClr val="dk1"/>
                </a:solidFill>
              </a:rPr>
              <a:t>desipramine </a:t>
            </a:r>
            <a:endParaRPr/>
          </a:p>
          <a:p>
            <a:pPr indent="0" lvl="0" marL="0" rtl="0" algn="l">
              <a:spcBef>
                <a:spcPts val="0"/>
              </a:spcBef>
              <a:spcAft>
                <a:spcPts val="0"/>
              </a:spcAft>
              <a:buNone/>
            </a:pPr>
            <a:r>
              <a:rPr lang="en">
                <a:solidFill>
                  <a:schemeClr val="dk1"/>
                </a:solidFill>
              </a:rPr>
              <a:t>maprotiline</a:t>
            </a:r>
            <a:endParaRPr>
              <a:solidFill>
                <a:schemeClr val="dk1"/>
              </a:solidFill>
            </a:endParaRPr>
          </a:p>
          <a:p>
            <a:pPr indent="0" lvl="0" marL="0" rtl="0" algn="l">
              <a:spcBef>
                <a:spcPts val="0"/>
              </a:spcBef>
              <a:spcAft>
                <a:spcPts val="0"/>
              </a:spcAft>
              <a:buNone/>
            </a:pPr>
            <a:r>
              <a:rPr lang="en">
                <a:solidFill>
                  <a:schemeClr val="dk1"/>
                </a:solidFill>
              </a:rPr>
              <a:t>protriptyline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
        <p:nvSpPr>
          <p:cNvPr id="3157" name="Google Shape;3157;p247"/>
          <p:cNvSpPr txBox="1"/>
          <p:nvPr/>
        </p:nvSpPr>
        <p:spPr>
          <a:xfrm>
            <a:off x="6280150" y="2698750"/>
            <a:ext cx="26220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Some TCAs may additionally be antagonists at serotonin 2A and 2C receptors</a:t>
            </a:r>
            <a:endParaRPr/>
          </a:p>
        </p:txBody>
      </p:sp>
    </p:spTree>
  </p:cSld>
  <p:clrMapOvr>
    <a:masterClrMapping/>
  </p:clrMapOvr>
</p:sld>
</file>

<file path=ppt/slides/slide2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1" name="Shape 3161"/>
        <p:cNvGrpSpPr/>
        <p:nvPr/>
      </p:nvGrpSpPr>
      <p:grpSpPr>
        <a:xfrm>
          <a:off x="0" y="0"/>
          <a:ext cx="0" cy="0"/>
          <a:chOff x="0" y="0"/>
          <a:chExt cx="0" cy="0"/>
        </a:xfrm>
      </p:grpSpPr>
      <p:graphicFrame>
        <p:nvGraphicFramePr>
          <p:cNvPr id="3162" name="Google Shape;3162;p248"/>
          <p:cNvGraphicFramePr/>
          <p:nvPr/>
        </p:nvGraphicFramePr>
        <p:xfrm>
          <a:off x="277768" y="727941"/>
          <a:ext cx="3000000" cy="3000000"/>
        </p:xfrm>
        <a:graphic>
          <a:graphicData uri="http://schemas.openxmlformats.org/drawingml/2006/table">
            <a:tbl>
              <a:tblPr>
                <a:noFill/>
                <a:tableStyleId>{9CA66A64-FEFE-46EB-AED5-2A8D51E14325}</a:tableStyleId>
              </a:tblPr>
              <a:tblGrid>
                <a:gridCol w="584100"/>
                <a:gridCol w="2876825"/>
                <a:gridCol w="1837375"/>
                <a:gridCol w="1414575"/>
                <a:gridCol w="1256425"/>
              </a:tblGrid>
              <a:tr h="235450">
                <a:tc>
                  <a:txBody>
                    <a:bodyPr/>
                    <a:lstStyle/>
                    <a:p>
                      <a:pPr indent="0" lvl="0" marL="0" marR="0" rtl="0" algn="l">
                        <a:lnSpc>
                          <a:spcPct val="90000"/>
                        </a:lnSpc>
                        <a:spcBef>
                          <a:spcPts val="0"/>
                        </a:spcBef>
                        <a:spcAft>
                          <a:spcPts val="0"/>
                        </a:spcAft>
                        <a:buClr>
                          <a:srgbClr val="000000"/>
                        </a:buClr>
                        <a:buSzPts val="800"/>
                        <a:buFont typeface="Arial"/>
                        <a:buNone/>
                      </a:pPr>
                      <a:r>
                        <a:rPr lang="en" sz="1600" u="none" cap="none" strike="noStrike"/>
                        <a:t>Rx</a:t>
                      </a:r>
                      <a:endParaRPr b="1" sz="1600" u="none" cap="none" strike="noStrike"/>
                    </a:p>
                  </a:txBody>
                  <a:tcPr marT="45725" marB="45725" marR="45725" marL="45725">
                    <a:solidFill>
                      <a:srgbClr val="F4E6E6"/>
                    </a:solidFill>
                  </a:tcPr>
                </a:tc>
                <a:tc>
                  <a:txBody>
                    <a:bodyPr/>
                    <a:lstStyle/>
                    <a:p>
                      <a:pPr indent="0" lvl="0" marL="0" marR="0" rtl="0" algn="l">
                        <a:lnSpc>
                          <a:spcPct val="90000"/>
                        </a:lnSpc>
                        <a:spcBef>
                          <a:spcPts val="0"/>
                        </a:spcBef>
                        <a:spcAft>
                          <a:spcPts val="0"/>
                        </a:spcAft>
                        <a:buClr>
                          <a:srgbClr val="000000"/>
                        </a:buClr>
                        <a:buSzPts val="800"/>
                        <a:buFont typeface="Arial"/>
                        <a:buNone/>
                      </a:pPr>
                      <a:r>
                        <a:rPr lang="en" sz="1600" u="none" cap="none" strike="noStrike"/>
                        <a:t>TCA</a:t>
                      </a:r>
                      <a:endParaRPr b="1" sz="1600" u="none" cap="none" strike="noStrike"/>
                    </a:p>
                  </a:txBody>
                  <a:tcPr marT="45725" marB="45725" marR="45725" marL="45725">
                    <a:solidFill>
                      <a:srgbClr val="F4E6E6"/>
                    </a:solidFill>
                  </a:tcPr>
                </a:tc>
                <a:tc>
                  <a:txBody>
                    <a:bodyPr/>
                    <a:lstStyle/>
                    <a:p>
                      <a:pPr indent="0" lvl="0" marL="0" marR="0" rtl="0" algn="ctr">
                        <a:lnSpc>
                          <a:spcPct val="90000"/>
                        </a:lnSpc>
                        <a:spcBef>
                          <a:spcPts val="0"/>
                        </a:spcBef>
                        <a:spcAft>
                          <a:spcPts val="0"/>
                        </a:spcAft>
                        <a:buClr>
                          <a:srgbClr val="000000"/>
                        </a:buClr>
                        <a:buSzPts val="800"/>
                        <a:buFont typeface="Arial"/>
                        <a:buNone/>
                      </a:pPr>
                      <a:r>
                        <a:rPr lang="en" sz="1600"/>
                        <a:t>Anticholinergic</a:t>
                      </a:r>
                      <a:endParaRPr b="1" sz="1600" u="none" cap="none" strike="noStrike"/>
                    </a:p>
                  </a:txBody>
                  <a:tcPr marT="45725" marB="45725" marR="45725" marL="45725">
                    <a:solidFill>
                      <a:srgbClr val="F4E6E6"/>
                    </a:solidFill>
                  </a:tcPr>
                </a:tc>
                <a:tc>
                  <a:txBody>
                    <a:bodyPr/>
                    <a:lstStyle/>
                    <a:p>
                      <a:pPr indent="0" lvl="0" marL="0" marR="0" rtl="0" algn="ctr">
                        <a:lnSpc>
                          <a:spcPct val="90000"/>
                        </a:lnSpc>
                        <a:spcBef>
                          <a:spcPts val="0"/>
                        </a:spcBef>
                        <a:spcAft>
                          <a:spcPts val="0"/>
                        </a:spcAft>
                        <a:buClr>
                          <a:srgbClr val="000000"/>
                        </a:buClr>
                        <a:buSzPts val="800"/>
                        <a:buFont typeface="Arial"/>
                        <a:buNone/>
                      </a:pPr>
                      <a:r>
                        <a:rPr lang="en" sz="1600" u="none" cap="none" strike="noStrike"/>
                        <a:t>NE</a:t>
                      </a:r>
                      <a:endParaRPr b="1" sz="1600" u="none" cap="none" strike="noStrike"/>
                    </a:p>
                  </a:txBody>
                  <a:tcPr marT="45725" marB="45725" marR="45725" marL="45725">
                    <a:solidFill>
                      <a:srgbClr val="F4E6E6"/>
                    </a:solidFill>
                  </a:tcPr>
                </a:tc>
                <a:tc>
                  <a:txBody>
                    <a:bodyPr/>
                    <a:lstStyle/>
                    <a:p>
                      <a:pPr indent="0" lvl="0" marL="0" marR="0" rtl="0" algn="ctr">
                        <a:lnSpc>
                          <a:spcPct val="90000"/>
                        </a:lnSpc>
                        <a:spcBef>
                          <a:spcPts val="0"/>
                        </a:spcBef>
                        <a:spcAft>
                          <a:spcPts val="0"/>
                        </a:spcAft>
                        <a:buClr>
                          <a:srgbClr val="000000"/>
                        </a:buClr>
                        <a:buSzPts val="800"/>
                        <a:buFont typeface="Arial"/>
                        <a:buNone/>
                      </a:pPr>
                      <a:r>
                        <a:rPr lang="en" sz="1600" u="none" cap="none" strike="noStrike"/>
                        <a:t>5-HT</a:t>
                      </a:r>
                      <a:endParaRPr b="1" sz="1600" u="none" cap="none" strike="noStrike"/>
                    </a:p>
                  </a:txBody>
                  <a:tcPr marT="45725" marB="45725" marR="45725" marL="45725">
                    <a:solidFill>
                      <a:srgbClr val="F4E6E6"/>
                    </a:solidFill>
                  </a:tcPr>
                </a:tc>
              </a:tr>
              <a:tr h="356025">
                <a:tc>
                  <a:txBody>
                    <a:bodyPr/>
                    <a:lstStyle/>
                    <a:p>
                      <a:pPr indent="0" lvl="0" marL="0" marR="0" rtl="0" algn="l">
                        <a:lnSpc>
                          <a:spcPct val="90000"/>
                        </a:lnSpc>
                        <a:spcBef>
                          <a:spcPts val="0"/>
                        </a:spcBef>
                        <a:spcAft>
                          <a:spcPts val="0"/>
                        </a:spcAft>
                        <a:buClr>
                          <a:srgbClr val="000000"/>
                        </a:buClr>
                        <a:buSzPts val="800"/>
                        <a:buFont typeface="Arial"/>
                        <a:buNone/>
                      </a:pPr>
                      <a:r>
                        <a:rPr lang="en" sz="1600" u="none" cap="none" strike="noStrike"/>
                        <a:t>#1</a:t>
                      </a:r>
                      <a:endParaRPr sz="160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600" u="none" cap="none" strike="noStrike"/>
                        <a:t>Amitriptyline </a:t>
                      </a:r>
                      <a:endParaRPr sz="1600" u="none" cap="none" strike="noStrike"/>
                    </a:p>
                    <a:p>
                      <a:pPr indent="0" lvl="0" marL="0" marR="0" rtl="0" algn="l">
                        <a:lnSpc>
                          <a:spcPct val="90000"/>
                        </a:lnSpc>
                        <a:spcBef>
                          <a:spcPts val="0"/>
                        </a:spcBef>
                        <a:spcAft>
                          <a:spcPts val="0"/>
                        </a:spcAft>
                        <a:buClr>
                          <a:srgbClr val="000000"/>
                        </a:buClr>
                        <a:buSzPts val="800"/>
                        <a:buFont typeface="Arial"/>
                        <a:buNone/>
                      </a:pPr>
                      <a:r>
                        <a:rPr lang="en" sz="1600" u="none" cap="none" strike="noStrike"/>
                        <a:t>(ELAVIL)</a:t>
                      </a:r>
                      <a:endParaRPr sz="1600" u="none" cap="none" strike="noStrike"/>
                    </a:p>
                  </a:txBody>
                  <a:tcPr marT="45725" marB="45725" marR="45725" marL="45725"/>
                </a:tc>
                <a:tc>
                  <a:txBody>
                    <a:bodyPr/>
                    <a:lstStyle/>
                    <a:p>
                      <a:pPr indent="0" lvl="0" marL="0" marR="0" rtl="0" algn="ctr">
                        <a:lnSpc>
                          <a:spcPct val="90000"/>
                        </a:lnSpc>
                        <a:spcBef>
                          <a:spcPts val="0"/>
                        </a:spcBef>
                        <a:spcAft>
                          <a:spcPts val="0"/>
                        </a:spcAft>
                        <a:buClr>
                          <a:srgbClr val="000000"/>
                        </a:buClr>
                        <a:buSzPts val="900"/>
                        <a:buFont typeface="Arial"/>
                        <a:buNone/>
                      </a:pPr>
                      <a:r>
                        <a:rPr b="0" lang="en" sz="1700" u="none" cap="none" strike="noStrike"/>
                        <a:t>+++</a:t>
                      </a:r>
                      <a:endParaRPr b="0" sz="1700" u="none" cap="none" strike="noStrike"/>
                    </a:p>
                  </a:txBody>
                  <a:tcPr marT="45725" marB="45725" marR="45725" marL="45725" anchor="ctr"/>
                </a:tc>
                <a:tc>
                  <a:txBody>
                    <a:bodyPr/>
                    <a:lstStyle/>
                    <a:p>
                      <a:pPr indent="0" lvl="0" marL="0" marR="0" rtl="0" algn="ctr">
                        <a:lnSpc>
                          <a:spcPct val="90000"/>
                        </a:lnSpc>
                        <a:spcBef>
                          <a:spcPts val="0"/>
                        </a:spcBef>
                        <a:spcAft>
                          <a:spcPts val="0"/>
                        </a:spcAft>
                        <a:buClr>
                          <a:srgbClr val="000000"/>
                        </a:buClr>
                        <a:buSzPts val="900"/>
                        <a:buFont typeface="Arial"/>
                        <a:buNone/>
                      </a:pPr>
                      <a:r>
                        <a:rPr b="0" lang="en" sz="1700" u="none" cap="none" strike="noStrike"/>
                        <a:t>++</a:t>
                      </a:r>
                      <a:endParaRPr b="0" sz="1700" u="none" cap="none" strike="noStrike"/>
                    </a:p>
                  </a:txBody>
                  <a:tcPr marT="45725" marB="45725" marR="45725" marL="45725" anchor="ctr"/>
                </a:tc>
                <a:tc>
                  <a:txBody>
                    <a:bodyPr/>
                    <a:lstStyle/>
                    <a:p>
                      <a:pPr indent="0" lvl="0" marL="0" marR="0" rtl="0" algn="ctr">
                        <a:lnSpc>
                          <a:spcPct val="90000"/>
                        </a:lnSpc>
                        <a:spcBef>
                          <a:spcPts val="0"/>
                        </a:spcBef>
                        <a:spcAft>
                          <a:spcPts val="0"/>
                        </a:spcAft>
                        <a:buClr>
                          <a:srgbClr val="000000"/>
                        </a:buClr>
                        <a:buSzPts val="900"/>
                        <a:buFont typeface="Arial"/>
                        <a:buNone/>
                      </a:pPr>
                      <a:r>
                        <a:rPr b="0" lang="en" sz="1700" u="none" cap="none" strike="noStrike"/>
                        <a:t>+++</a:t>
                      </a:r>
                      <a:endParaRPr b="0" sz="1700" u="none" cap="none" strike="noStrike"/>
                    </a:p>
                  </a:txBody>
                  <a:tcPr marT="45725" marB="45725" marR="45725" marL="45725" anchor="ctr"/>
                </a:tc>
              </a:tr>
              <a:tr h="114300">
                <a:tc>
                  <a:txBody>
                    <a:bodyPr/>
                    <a:lstStyle/>
                    <a:p>
                      <a:pPr indent="0" lvl="0" marL="0" marR="0" rtl="0" algn="l">
                        <a:lnSpc>
                          <a:spcPct val="90000"/>
                        </a:lnSpc>
                        <a:spcBef>
                          <a:spcPts val="0"/>
                        </a:spcBef>
                        <a:spcAft>
                          <a:spcPts val="0"/>
                        </a:spcAft>
                        <a:buClr>
                          <a:srgbClr val="000000"/>
                        </a:buClr>
                        <a:buSzPts val="800"/>
                        <a:buFont typeface="Arial"/>
                        <a:buNone/>
                      </a:pPr>
                      <a:r>
                        <a:rPr lang="en" sz="1600" u="none" cap="none" strike="noStrike"/>
                        <a:t>#2</a:t>
                      </a:r>
                      <a:endParaRPr sz="1600" u="none" cap="none" strike="noStrike">
                        <a:solidFill>
                          <a:srgbClr val="000000"/>
                        </a:solidFill>
                      </a:endParaRPr>
                    </a:p>
                  </a:txBody>
                  <a:tcPr marT="45725" marB="45725" marR="45725" marL="45725">
                    <a:solidFill>
                      <a:srgbClr val="FFFF9F"/>
                    </a:solidFill>
                  </a:tcPr>
                </a:tc>
                <a:tc>
                  <a:txBody>
                    <a:bodyPr/>
                    <a:lstStyle/>
                    <a:p>
                      <a:pPr indent="0" lvl="0" marL="0" marR="0" rtl="0" algn="l">
                        <a:lnSpc>
                          <a:spcPct val="90000"/>
                        </a:lnSpc>
                        <a:spcBef>
                          <a:spcPts val="0"/>
                        </a:spcBef>
                        <a:spcAft>
                          <a:spcPts val="0"/>
                        </a:spcAft>
                        <a:buClr>
                          <a:srgbClr val="000000"/>
                        </a:buClr>
                        <a:buSzPts val="1100"/>
                        <a:buFont typeface="Arial"/>
                        <a:buNone/>
                      </a:pPr>
                      <a:r>
                        <a:rPr lang="en" sz="1600" u="none" cap="none" strike="noStrike"/>
                        <a:t>Nortriptyline (PAMELOR)</a:t>
                      </a:r>
                      <a:endParaRPr sz="1600" u="none" cap="none" strike="noStrike"/>
                    </a:p>
                  </a:txBody>
                  <a:tcPr marT="45725" marB="45725" marR="45725" marL="45725">
                    <a:solidFill>
                      <a:srgbClr val="FFFF9F"/>
                    </a:solidFill>
                  </a:tcPr>
                </a:tc>
                <a:tc>
                  <a:txBody>
                    <a:bodyPr/>
                    <a:lstStyle/>
                    <a:p>
                      <a:pPr indent="0" lvl="0" marL="0" marR="0" rtl="0" algn="ctr">
                        <a:lnSpc>
                          <a:spcPct val="90000"/>
                        </a:lnSpc>
                        <a:spcBef>
                          <a:spcPts val="0"/>
                        </a:spcBef>
                        <a:spcAft>
                          <a:spcPts val="0"/>
                        </a:spcAft>
                        <a:buClr>
                          <a:srgbClr val="000000"/>
                        </a:buClr>
                        <a:buSzPts val="900"/>
                        <a:buFont typeface="Arial"/>
                        <a:buNone/>
                      </a:pPr>
                      <a:r>
                        <a:rPr b="0" lang="en" sz="1700" u="none" cap="none" strike="noStrike"/>
                        <a:t>+</a:t>
                      </a:r>
                      <a:endParaRPr b="0" sz="1700" u="none" cap="none" strike="noStrike"/>
                    </a:p>
                  </a:txBody>
                  <a:tcPr marT="45725" marB="45725" marR="45725" marL="45725" anchor="ctr">
                    <a:solidFill>
                      <a:srgbClr val="FFFF9F"/>
                    </a:solidFill>
                  </a:tcPr>
                </a:tc>
                <a:tc>
                  <a:txBody>
                    <a:bodyPr/>
                    <a:lstStyle/>
                    <a:p>
                      <a:pPr indent="0" lvl="0" marL="0" marR="0" rtl="0" algn="ctr">
                        <a:lnSpc>
                          <a:spcPct val="90000"/>
                        </a:lnSpc>
                        <a:spcBef>
                          <a:spcPts val="0"/>
                        </a:spcBef>
                        <a:spcAft>
                          <a:spcPts val="0"/>
                        </a:spcAft>
                        <a:buClr>
                          <a:srgbClr val="000000"/>
                        </a:buClr>
                        <a:buSzPts val="900"/>
                        <a:buFont typeface="Arial"/>
                        <a:buNone/>
                      </a:pPr>
                      <a:r>
                        <a:rPr b="0" lang="en" sz="1700" u="none" cap="none" strike="noStrike"/>
                        <a:t>++++</a:t>
                      </a:r>
                      <a:endParaRPr b="0" sz="1700" u="none" cap="none" strike="noStrike"/>
                    </a:p>
                  </a:txBody>
                  <a:tcPr marT="45725" marB="45725" marR="45725" marL="45725" anchor="ctr">
                    <a:solidFill>
                      <a:srgbClr val="FFFF9F"/>
                    </a:solidFill>
                  </a:tcPr>
                </a:tc>
                <a:tc>
                  <a:txBody>
                    <a:bodyPr/>
                    <a:lstStyle/>
                    <a:p>
                      <a:pPr indent="0" lvl="0" marL="0" marR="0" rtl="0" algn="ctr">
                        <a:lnSpc>
                          <a:spcPct val="90000"/>
                        </a:lnSpc>
                        <a:spcBef>
                          <a:spcPts val="0"/>
                        </a:spcBef>
                        <a:spcAft>
                          <a:spcPts val="0"/>
                        </a:spcAft>
                        <a:buClr>
                          <a:srgbClr val="000000"/>
                        </a:buClr>
                        <a:buSzPts val="900"/>
                        <a:buFont typeface="Arial"/>
                        <a:buNone/>
                      </a:pPr>
                      <a:r>
                        <a:rPr b="0" lang="en" sz="1700" u="none" cap="none" strike="noStrike"/>
                        <a:t>-</a:t>
                      </a:r>
                      <a:endParaRPr b="0" sz="1700" u="none" cap="none" strike="noStrike"/>
                    </a:p>
                  </a:txBody>
                  <a:tcPr marT="45725" marB="45725" marR="45725" marL="45725" anchor="ctr">
                    <a:solidFill>
                      <a:srgbClr val="FFFF9F"/>
                    </a:solidFill>
                  </a:tcPr>
                </a:tc>
              </a:tr>
              <a:tr h="114300">
                <a:tc>
                  <a:txBody>
                    <a:bodyPr/>
                    <a:lstStyle/>
                    <a:p>
                      <a:pPr indent="0" lvl="0" marL="0" marR="0" rtl="0" algn="l">
                        <a:lnSpc>
                          <a:spcPct val="90000"/>
                        </a:lnSpc>
                        <a:spcBef>
                          <a:spcPts val="0"/>
                        </a:spcBef>
                        <a:spcAft>
                          <a:spcPts val="0"/>
                        </a:spcAft>
                        <a:buClr>
                          <a:srgbClr val="000000"/>
                        </a:buClr>
                        <a:buSzPts val="800"/>
                        <a:buFont typeface="Arial"/>
                        <a:buNone/>
                      </a:pPr>
                      <a:r>
                        <a:rPr lang="en" sz="1600" u="none" cap="none" strike="noStrike"/>
                        <a:t>#3</a:t>
                      </a:r>
                      <a:endParaRPr sz="1600" u="none" cap="none" strike="noStrike">
                        <a:solidFill>
                          <a:srgbClr val="000000"/>
                        </a:solidFill>
                      </a:endParaRPr>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600" u="none" cap="none" strike="noStrike"/>
                        <a:t>Doxepin </a:t>
                      </a:r>
                      <a:endParaRPr sz="1600" u="none" cap="none" strike="noStrike"/>
                    </a:p>
                    <a:p>
                      <a:pPr indent="0" lvl="0" marL="0" marR="0" rtl="0" algn="l">
                        <a:lnSpc>
                          <a:spcPct val="90000"/>
                        </a:lnSpc>
                        <a:spcBef>
                          <a:spcPts val="0"/>
                        </a:spcBef>
                        <a:spcAft>
                          <a:spcPts val="0"/>
                        </a:spcAft>
                        <a:buClr>
                          <a:srgbClr val="000000"/>
                        </a:buClr>
                        <a:buSzPts val="800"/>
                        <a:buFont typeface="Arial"/>
                        <a:buNone/>
                      </a:pPr>
                      <a:r>
                        <a:rPr lang="en" sz="1600" u="none" cap="none" strike="noStrike"/>
                        <a:t>(SILENOR)</a:t>
                      </a:r>
                      <a:endParaRPr sz="1600" u="none" cap="none" strike="noStrike">
                        <a:solidFill>
                          <a:srgbClr val="000000"/>
                        </a:solidFill>
                      </a:endParaRPr>
                    </a:p>
                  </a:txBody>
                  <a:tcPr marT="45725" marB="45725" marR="45725" marL="45725"/>
                </a:tc>
                <a:tc>
                  <a:txBody>
                    <a:bodyPr/>
                    <a:lstStyle/>
                    <a:p>
                      <a:pPr indent="0" lvl="0" marL="0" marR="0" rtl="0" algn="ctr">
                        <a:lnSpc>
                          <a:spcPct val="90000"/>
                        </a:lnSpc>
                        <a:spcBef>
                          <a:spcPts val="0"/>
                        </a:spcBef>
                        <a:spcAft>
                          <a:spcPts val="0"/>
                        </a:spcAft>
                        <a:buClr>
                          <a:srgbClr val="000000"/>
                        </a:buClr>
                        <a:buSzPts val="900"/>
                        <a:buFont typeface="Arial"/>
                        <a:buNone/>
                      </a:pPr>
                      <a:r>
                        <a:rPr b="0" lang="en" sz="1700" u="none" cap="none" strike="noStrike"/>
                        <a:t>+++</a:t>
                      </a:r>
                      <a:endParaRPr b="0" sz="1700" u="none" cap="none" strike="noStrike"/>
                    </a:p>
                  </a:txBody>
                  <a:tcPr marT="45725" marB="45725" marR="45725" marL="45725" anchor="ctr"/>
                </a:tc>
                <a:tc>
                  <a:txBody>
                    <a:bodyPr/>
                    <a:lstStyle/>
                    <a:p>
                      <a:pPr indent="0" lvl="0" marL="0" marR="0" rtl="0" algn="ctr">
                        <a:lnSpc>
                          <a:spcPct val="90000"/>
                        </a:lnSpc>
                        <a:spcBef>
                          <a:spcPts val="0"/>
                        </a:spcBef>
                        <a:spcAft>
                          <a:spcPts val="0"/>
                        </a:spcAft>
                        <a:buClr>
                          <a:srgbClr val="000000"/>
                        </a:buClr>
                        <a:buSzPts val="900"/>
                        <a:buFont typeface="Arial"/>
                        <a:buNone/>
                      </a:pPr>
                      <a:r>
                        <a:rPr b="0" lang="en" sz="1700" u="none" cap="none" strike="noStrike"/>
                        <a:t>++</a:t>
                      </a:r>
                      <a:endParaRPr b="0" sz="1700" u="none" cap="none" strike="noStrike"/>
                    </a:p>
                  </a:txBody>
                  <a:tcPr marT="45725" marB="45725" marR="45725" marL="45725" anchor="ctr"/>
                </a:tc>
                <a:tc>
                  <a:txBody>
                    <a:bodyPr/>
                    <a:lstStyle/>
                    <a:p>
                      <a:pPr indent="0" lvl="0" marL="0" marR="0" rtl="0" algn="ctr">
                        <a:lnSpc>
                          <a:spcPct val="90000"/>
                        </a:lnSpc>
                        <a:spcBef>
                          <a:spcPts val="0"/>
                        </a:spcBef>
                        <a:spcAft>
                          <a:spcPts val="0"/>
                        </a:spcAft>
                        <a:buClr>
                          <a:srgbClr val="000000"/>
                        </a:buClr>
                        <a:buSzPts val="900"/>
                        <a:buFont typeface="Arial"/>
                        <a:buNone/>
                      </a:pPr>
                      <a:r>
                        <a:rPr b="0" lang="en" sz="1700" u="none" cap="none" strike="noStrike"/>
                        <a:t>+++</a:t>
                      </a:r>
                      <a:endParaRPr b="0" sz="1700" u="none" cap="none" strike="noStrike"/>
                    </a:p>
                  </a:txBody>
                  <a:tcPr marT="45725" marB="45725" marR="45725" marL="45725" anchor="ctr"/>
                </a:tc>
              </a:tr>
              <a:tr h="114300">
                <a:tc>
                  <a:txBody>
                    <a:bodyPr/>
                    <a:lstStyle/>
                    <a:p>
                      <a:pPr indent="0" lvl="0" marL="0" marR="0" rtl="0" algn="l">
                        <a:lnSpc>
                          <a:spcPct val="90000"/>
                        </a:lnSpc>
                        <a:spcBef>
                          <a:spcPts val="0"/>
                        </a:spcBef>
                        <a:spcAft>
                          <a:spcPts val="0"/>
                        </a:spcAft>
                        <a:buClr>
                          <a:srgbClr val="000000"/>
                        </a:buClr>
                        <a:buSzPts val="800"/>
                        <a:buFont typeface="Arial"/>
                        <a:buNone/>
                      </a:pPr>
                      <a:r>
                        <a:rPr lang="en" sz="1600" u="none" cap="none" strike="noStrike"/>
                        <a:t>#4</a:t>
                      </a:r>
                      <a:endParaRPr sz="1600" u="none" cap="none" strike="noStrike">
                        <a:solidFill>
                          <a:srgbClr val="000000"/>
                        </a:solidFill>
                      </a:endParaRPr>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rPr lang="en" sz="1600" u="none" cap="none" strike="noStrike"/>
                        <a:t>Imipramine </a:t>
                      </a:r>
                      <a:endParaRPr sz="1600" u="none" cap="none" strike="noStrike"/>
                    </a:p>
                    <a:p>
                      <a:pPr indent="0" lvl="0" marL="0" marR="0" rtl="0" algn="l">
                        <a:lnSpc>
                          <a:spcPct val="90000"/>
                        </a:lnSpc>
                        <a:spcBef>
                          <a:spcPts val="0"/>
                        </a:spcBef>
                        <a:spcAft>
                          <a:spcPts val="0"/>
                        </a:spcAft>
                        <a:buClr>
                          <a:srgbClr val="000000"/>
                        </a:buClr>
                        <a:buSzPts val="1100"/>
                        <a:buFont typeface="Arial"/>
                        <a:buNone/>
                      </a:pPr>
                      <a:r>
                        <a:rPr lang="en" sz="1600" u="none" cap="none" strike="noStrike"/>
                        <a:t>(TOFRANIL)</a:t>
                      </a:r>
                      <a:endParaRPr sz="1600" u="none" cap="none" strike="noStrike">
                        <a:solidFill>
                          <a:srgbClr val="000000"/>
                        </a:solidFill>
                      </a:endParaRPr>
                    </a:p>
                  </a:txBody>
                  <a:tcPr marT="45725" marB="45725" marR="45725" marL="45725"/>
                </a:tc>
                <a:tc>
                  <a:txBody>
                    <a:bodyPr/>
                    <a:lstStyle/>
                    <a:p>
                      <a:pPr indent="0" lvl="0" marL="0" marR="0" rtl="0" algn="ctr">
                        <a:lnSpc>
                          <a:spcPct val="90000"/>
                        </a:lnSpc>
                        <a:spcBef>
                          <a:spcPts val="0"/>
                        </a:spcBef>
                        <a:spcAft>
                          <a:spcPts val="0"/>
                        </a:spcAft>
                        <a:buClr>
                          <a:srgbClr val="000000"/>
                        </a:buClr>
                        <a:buSzPts val="900"/>
                        <a:buFont typeface="Arial"/>
                        <a:buNone/>
                      </a:pPr>
                      <a:r>
                        <a:rPr b="0" lang="en" sz="1700" u="none" cap="none" strike="noStrike"/>
                        <a:t>++</a:t>
                      </a:r>
                      <a:endParaRPr b="0" sz="1700" u="none" cap="none" strike="noStrike"/>
                    </a:p>
                  </a:txBody>
                  <a:tcPr marT="45725" marB="45725" marR="45725" marL="45725" anchor="ctr"/>
                </a:tc>
                <a:tc>
                  <a:txBody>
                    <a:bodyPr/>
                    <a:lstStyle/>
                    <a:p>
                      <a:pPr indent="0" lvl="0" marL="0" marR="0" rtl="0" algn="ctr">
                        <a:lnSpc>
                          <a:spcPct val="90000"/>
                        </a:lnSpc>
                        <a:spcBef>
                          <a:spcPts val="0"/>
                        </a:spcBef>
                        <a:spcAft>
                          <a:spcPts val="0"/>
                        </a:spcAft>
                        <a:buClr>
                          <a:srgbClr val="000000"/>
                        </a:buClr>
                        <a:buSzPts val="900"/>
                        <a:buFont typeface="Arial"/>
                        <a:buNone/>
                      </a:pPr>
                      <a:r>
                        <a:rPr b="0" lang="en" sz="1700" u="none" cap="none" strike="noStrike"/>
                        <a:t>++</a:t>
                      </a:r>
                      <a:endParaRPr b="0" sz="1700" u="none" cap="none" strike="noStrike"/>
                    </a:p>
                  </a:txBody>
                  <a:tcPr marT="45725" marB="45725" marR="45725" marL="45725" anchor="ctr"/>
                </a:tc>
                <a:tc>
                  <a:txBody>
                    <a:bodyPr/>
                    <a:lstStyle/>
                    <a:p>
                      <a:pPr indent="0" lvl="0" marL="0" marR="0" rtl="0" algn="ctr">
                        <a:lnSpc>
                          <a:spcPct val="90000"/>
                        </a:lnSpc>
                        <a:spcBef>
                          <a:spcPts val="0"/>
                        </a:spcBef>
                        <a:spcAft>
                          <a:spcPts val="0"/>
                        </a:spcAft>
                        <a:buClr>
                          <a:srgbClr val="000000"/>
                        </a:buClr>
                        <a:buSzPts val="900"/>
                        <a:buFont typeface="Arial"/>
                        <a:buNone/>
                      </a:pPr>
                      <a:r>
                        <a:rPr b="0" lang="en" sz="1700" u="none" cap="none" strike="noStrike"/>
                        <a:t>+++</a:t>
                      </a:r>
                      <a:endParaRPr b="0" sz="1700" u="none" cap="none" strike="noStrike"/>
                    </a:p>
                  </a:txBody>
                  <a:tcPr marT="45725" marB="45725" marR="45725" marL="45725" anchor="ctr"/>
                </a:tc>
              </a:tr>
              <a:tr h="114300">
                <a:tc>
                  <a:txBody>
                    <a:bodyPr/>
                    <a:lstStyle/>
                    <a:p>
                      <a:pPr indent="0" lvl="0" marL="0" marR="0" rtl="0" algn="l">
                        <a:lnSpc>
                          <a:spcPct val="90000"/>
                        </a:lnSpc>
                        <a:spcBef>
                          <a:spcPts val="0"/>
                        </a:spcBef>
                        <a:spcAft>
                          <a:spcPts val="0"/>
                        </a:spcAft>
                        <a:buClr>
                          <a:srgbClr val="000000"/>
                        </a:buClr>
                        <a:buSzPts val="800"/>
                        <a:buFont typeface="Arial"/>
                        <a:buNone/>
                      </a:pPr>
                      <a:r>
                        <a:rPr lang="en" sz="1600" u="none" cap="none" strike="noStrike"/>
                        <a:t>#5</a:t>
                      </a:r>
                      <a:endParaRPr sz="1600" u="none" cap="none" strike="noStrike">
                        <a:solidFill>
                          <a:srgbClr val="000000"/>
                        </a:solidFill>
                      </a:endParaRPr>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rPr lang="en" sz="1600" u="none" cap="none" strike="noStrike"/>
                        <a:t>Clomipramine (ANAFRANIL)</a:t>
                      </a:r>
                      <a:endParaRPr sz="1600" u="none" cap="none" strike="noStrike">
                        <a:solidFill>
                          <a:srgbClr val="000000"/>
                        </a:solidFill>
                      </a:endParaRPr>
                    </a:p>
                  </a:txBody>
                  <a:tcPr marT="45725" marB="45725" marR="45725" marL="45725"/>
                </a:tc>
                <a:tc>
                  <a:txBody>
                    <a:bodyPr/>
                    <a:lstStyle/>
                    <a:p>
                      <a:pPr indent="0" lvl="0" marL="0" marR="0" rtl="0" algn="ctr">
                        <a:lnSpc>
                          <a:spcPct val="90000"/>
                        </a:lnSpc>
                        <a:spcBef>
                          <a:spcPts val="0"/>
                        </a:spcBef>
                        <a:spcAft>
                          <a:spcPts val="0"/>
                        </a:spcAft>
                        <a:buClr>
                          <a:srgbClr val="000000"/>
                        </a:buClr>
                        <a:buSzPts val="900"/>
                        <a:buFont typeface="Arial"/>
                        <a:buNone/>
                      </a:pPr>
                      <a:r>
                        <a:rPr b="0" lang="en" sz="1700" u="none" cap="none" strike="noStrike"/>
                        <a:t>+++</a:t>
                      </a:r>
                      <a:endParaRPr b="0" sz="1700" u="none" cap="none" strike="noStrike"/>
                    </a:p>
                  </a:txBody>
                  <a:tcPr marT="45725" marB="45725" marR="45725" marL="45725" anchor="ctr"/>
                </a:tc>
                <a:tc>
                  <a:txBody>
                    <a:bodyPr/>
                    <a:lstStyle/>
                    <a:p>
                      <a:pPr indent="0" lvl="0" marL="0" marR="0" rtl="0" algn="ctr">
                        <a:lnSpc>
                          <a:spcPct val="90000"/>
                        </a:lnSpc>
                        <a:spcBef>
                          <a:spcPts val="0"/>
                        </a:spcBef>
                        <a:spcAft>
                          <a:spcPts val="0"/>
                        </a:spcAft>
                        <a:buClr>
                          <a:srgbClr val="000000"/>
                        </a:buClr>
                        <a:buSzPts val="900"/>
                        <a:buFont typeface="Arial"/>
                        <a:buNone/>
                      </a:pPr>
                      <a:r>
                        <a:rPr b="0" lang="en" sz="1700" u="none" cap="none" strike="noStrike"/>
                        <a:t>-</a:t>
                      </a:r>
                      <a:endParaRPr b="0" sz="1700" u="none" cap="none" strike="noStrike"/>
                    </a:p>
                  </a:txBody>
                  <a:tcPr marT="45725" marB="45725" marR="45725" marL="45725" anchor="ctr"/>
                </a:tc>
                <a:tc>
                  <a:txBody>
                    <a:bodyPr/>
                    <a:lstStyle/>
                    <a:p>
                      <a:pPr indent="0" lvl="0" marL="0" marR="0" rtl="0" algn="ctr">
                        <a:lnSpc>
                          <a:spcPct val="90000"/>
                        </a:lnSpc>
                        <a:spcBef>
                          <a:spcPts val="0"/>
                        </a:spcBef>
                        <a:spcAft>
                          <a:spcPts val="0"/>
                        </a:spcAft>
                        <a:buClr>
                          <a:srgbClr val="000000"/>
                        </a:buClr>
                        <a:buSzPts val="900"/>
                        <a:buFont typeface="Arial"/>
                        <a:buNone/>
                      </a:pPr>
                      <a:r>
                        <a:rPr b="0" lang="en" sz="1700" u="none" cap="none" strike="noStrike"/>
                        <a:t>++++</a:t>
                      </a:r>
                      <a:endParaRPr b="0" sz="1700" u="none" cap="none" strike="noStrike"/>
                    </a:p>
                  </a:txBody>
                  <a:tcPr marT="45725" marB="45725" marR="45725" marL="45725" anchor="ctr"/>
                </a:tc>
              </a:tr>
              <a:tr h="114300">
                <a:tc>
                  <a:txBody>
                    <a:bodyPr/>
                    <a:lstStyle/>
                    <a:p>
                      <a:pPr indent="0" lvl="0" marL="0" marR="0" rtl="0" algn="l">
                        <a:lnSpc>
                          <a:spcPct val="90000"/>
                        </a:lnSpc>
                        <a:spcBef>
                          <a:spcPts val="0"/>
                        </a:spcBef>
                        <a:spcAft>
                          <a:spcPts val="0"/>
                        </a:spcAft>
                        <a:buClr>
                          <a:srgbClr val="000000"/>
                        </a:buClr>
                        <a:buSzPts val="800"/>
                        <a:buFont typeface="Arial"/>
                        <a:buNone/>
                      </a:pPr>
                      <a:r>
                        <a:rPr lang="en" sz="1600" u="none" cap="none" strike="noStrike"/>
                        <a:t>#6</a:t>
                      </a:r>
                      <a:endParaRPr sz="1600" u="none" cap="none" strike="noStrike">
                        <a:solidFill>
                          <a:srgbClr val="000000"/>
                        </a:solidFill>
                      </a:endParaRPr>
                    </a:p>
                  </a:txBody>
                  <a:tcPr marT="45725" marB="45725" marR="45725" marL="45725">
                    <a:solidFill>
                      <a:srgbClr val="FFFF9F"/>
                    </a:solidFill>
                  </a:tcPr>
                </a:tc>
                <a:tc>
                  <a:txBody>
                    <a:bodyPr/>
                    <a:lstStyle/>
                    <a:p>
                      <a:pPr indent="0" lvl="0" marL="0" marR="0" rtl="0" algn="l">
                        <a:lnSpc>
                          <a:spcPct val="90000"/>
                        </a:lnSpc>
                        <a:spcBef>
                          <a:spcPts val="0"/>
                        </a:spcBef>
                        <a:spcAft>
                          <a:spcPts val="0"/>
                        </a:spcAft>
                        <a:buClr>
                          <a:srgbClr val="000000"/>
                        </a:buClr>
                        <a:buSzPts val="1100"/>
                        <a:buFont typeface="Arial"/>
                        <a:buNone/>
                      </a:pPr>
                      <a:r>
                        <a:rPr lang="en" sz="1600" u="none" cap="none" strike="noStrike"/>
                        <a:t>Desipramine </a:t>
                      </a:r>
                      <a:endParaRPr sz="1600" u="none" cap="none" strike="noStrike"/>
                    </a:p>
                    <a:p>
                      <a:pPr indent="0" lvl="0" marL="0" marR="0" rtl="0" algn="l">
                        <a:lnSpc>
                          <a:spcPct val="90000"/>
                        </a:lnSpc>
                        <a:spcBef>
                          <a:spcPts val="0"/>
                        </a:spcBef>
                        <a:spcAft>
                          <a:spcPts val="0"/>
                        </a:spcAft>
                        <a:buClr>
                          <a:srgbClr val="000000"/>
                        </a:buClr>
                        <a:buSzPts val="1100"/>
                        <a:buFont typeface="Arial"/>
                        <a:buNone/>
                      </a:pPr>
                      <a:r>
                        <a:rPr lang="en" sz="1600" u="none" cap="none" strike="noStrike"/>
                        <a:t>(NORPRAMIN)</a:t>
                      </a:r>
                      <a:endParaRPr sz="1600" u="none" cap="none" strike="noStrike">
                        <a:solidFill>
                          <a:srgbClr val="000000"/>
                        </a:solidFill>
                      </a:endParaRPr>
                    </a:p>
                  </a:txBody>
                  <a:tcPr marT="45725" marB="45725" marR="45725" marL="45725">
                    <a:solidFill>
                      <a:srgbClr val="FFFF9F"/>
                    </a:solidFill>
                  </a:tcPr>
                </a:tc>
                <a:tc>
                  <a:txBody>
                    <a:bodyPr/>
                    <a:lstStyle/>
                    <a:p>
                      <a:pPr indent="0" lvl="0" marL="0" marR="0" rtl="0" algn="ctr">
                        <a:lnSpc>
                          <a:spcPct val="90000"/>
                        </a:lnSpc>
                        <a:spcBef>
                          <a:spcPts val="0"/>
                        </a:spcBef>
                        <a:spcAft>
                          <a:spcPts val="0"/>
                        </a:spcAft>
                        <a:buClr>
                          <a:srgbClr val="000000"/>
                        </a:buClr>
                        <a:buSzPts val="900"/>
                        <a:buFont typeface="Arial"/>
                        <a:buNone/>
                      </a:pPr>
                      <a:r>
                        <a:rPr b="0" lang="en" sz="1700" u="none" cap="none" strike="noStrike"/>
                        <a:t>+</a:t>
                      </a:r>
                      <a:endParaRPr b="0" sz="1700" u="none" cap="none" strike="noStrike"/>
                    </a:p>
                  </a:txBody>
                  <a:tcPr marT="45725" marB="45725" marR="45725" marL="45725" anchor="ctr">
                    <a:solidFill>
                      <a:srgbClr val="FFFF9F"/>
                    </a:solidFill>
                  </a:tcPr>
                </a:tc>
                <a:tc>
                  <a:txBody>
                    <a:bodyPr/>
                    <a:lstStyle/>
                    <a:p>
                      <a:pPr indent="0" lvl="0" marL="0" marR="0" rtl="0" algn="ctr">
                        <a:lnSpc>
                          <a:spcPct val="90000"/>
                        </a:lnSpc>
                        <a:spcBef>
                          <a:spcPts val="0"/>
                        </a:spcBef>
                        <a:spcAft>
                          <a:spcPts val="0"/>
                        </a:spcAft>
                        <a:buClr>
                          <a:srgbClr val="000000"/>
                        </a:buClr>
                        <a:buSzPts val="900"/>
                        <a:buFont typeface="Arial"/>
                        <a:buNone/>
                      </a:pPr>
                      <a:r>
                        <a:rPr b="0" lang="en" sz="1700" u="none" cap="none" strike="noStrike"/>
                        <a:t>++++</a:t>
                      </a:r>
                      <a:endParaRPr b="0" sz="1700" u="none" cap="none" strike="noStrike"/>
                    </a:p>
                  </a:txBody>
                  <a:tcPr marT="45725" marB="45725" marR="45725" marL="45725" anchor="ctr">
                    <a:solidFill>
                      <a:srgbClr val="FFFF9F"/>
                    </a:solidFill>
                  </a:tcPr>
                </a:tc>
                <a:tc>
                  <a:txBody>
                    <a:bodyPr/>
                    <a:lstStyle/>
                    <a:p>
                      <a:pPr indent="0" lvl="0" marL="0" marR="0" rtl="0" algn="ctr">
                        <a:lnSpc>
                          <a:spcPct val="90000"/>
                        </a:lnSpc>
                        <a:spcBef>
                          <a:spcPts val="0"/>
                        </a:spcBef>
                        <a:spcAft>
                          <a:spcPts val="0"/>
                        </a:spcAft>
                        <a:buClr>
                          <a:srgbClr val="000000"/>
                        </a:buClr>
                        <a:buSzPts val="900"/>
                        <a:buFont typeface="Arial"/>
                        <a:buNone/>
                      </a:pPr>
                      <a:r>
                        <a:rPr b="0" lang="en" sz="1700" u="none" cap="none" strike="noStrike"/>
                        <a:t>-</a:t>
                      </a:r>
                      <a:endParaRPr b="0" sz="1700" u="none" cap="none" strike="noStrike"/>
                    </a:p>
                  </a:txBody>
                  <a:tcPr marT="45725" marB="45725" marR="45725" marL="45725" anchor="ctr">
                    <a:solidFill>
                      <a:srgbClr val="FFFF9F"/>
                    </a:solidFill>
                  </a:tcPr>
                </a:tc>
              </a:tr>
              <a:tr h="114300">
                <a:tc>
                  <a:txBody>
                    <a:bodyPr/>
                    <a:lstStyle/>
                    <a:p>
                      <a:pPr indent="0" lvl="0" marL="0" marR="0" rtl="0" algn="l">
                        <a:lnSpc>
                          <a:spcPct val="90000"/>
                        </a:lnSpc>
                        <a:spcBef>
                          <a:spcPts val="0"/>
                        </a:spcBef>
                        <a:spcAft>
                          <a:spcPts val="0"/>
                        </a:spcAft>
                        <a:buClr>
                          <a:srgbClr val="000000"/>
                        </a:buClr>
                        <a:buSzPts val="800"/>
                        <a:buFont typeface="Arial"/>
                        <a:buNone/>
                      </a:pPr>
                      <a:r>
                        <a:rPr lang="en" sz="1600" u="none" cap="none" strike="noStrike"/>
                        <a:t>#7</a:t>
                      </a:r>
                      <a:endParaRPr sz="1600" u="none" cap="none" strike="noStrike">
                        <a:solidFill>
                          <a:srgbClr val="000000"/>
                        </a:solidFill>
                      </a:endParaRPr>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600" u="none" cap="none" strike="noStrike"/>
                        <a:t>Protriptyline (VIVACTIL)</a:t>
                      </a:r>
                      <a:endParaRPr sz="1600" u="none" cap="none" strike="noStrike">
                        <a:solidFill>
                          <a:srgbClr val="000000"/>
                        </a:solidFill>
                      </a:endParaRPr>
                    </a:p>
                  </a:txBody>
                  <a:tcPr marT="45725" marB="45725" marR="45725" marL="45725"/>
                </a:tc>
                <a:tc>
                  <a:txBody>
                    <a:bodyPr/>
                    <a:lstStyle/>
                    <a:p>
                      <a:pPr indent="0" lvl="0" marL="0" marR="0" rtl="0" algn="ctr">
                        <a:lnSpc>
                          <a:spcPct val="90000"/>
                        </a:lnSpc>
                        <a:spcBef>
                          <a:spcPts val="0"/>
                        </a:spcBef>
                        <a:spcAft>
                          <a:spcPts val="0"/>
                        </a:spcAft>
                        <a:buClr>
                          <a:srgbClr val="000000"/>
                        </a:buClr>
                        <a:buSzPts val="900"/>
                        <a:buFont typeface="Arial"/>
                        <a:buNone/>
                      </a:pPr>
                      <a:r>
                        <a:rPr b="0" lang="en" sz="1700" u="none" cap="none" strike="noStrike"/>
                        <a:t>+++</a:t>
                      </a:r>
                      <a:endParaRPr b="0" sz="1700" u="none" cap="none" strike="noStrike"/>
                    </a:p>
                  </a:txBody>
                  <a:tcPr marT="45725" marB="45725" marR="45725" marL="45725" anchor="ctr"/>
                </a:tc>
                <a:tc>
                  <a:txBody>
                    <a:bodyPr/>
                    <a:lstStyle/>
                    <a:p>
                      <a:pPr indent="0" lvl="0" marL="0" marR="0" rtl="0" algn="ctr">
                        <a:lnSpc>
                          <a:spcPct val="90000"/>
                        </a:lnSpc>
                        <a:spcBef>
                          <a:spcPts val="0"/>
                        </a:spcBef>
                        <a:spcAft>
                          <a:spcPts val="0"/>
                        </a:spcAft>
                        <a:buClr>
                          <a:srgbClr val="000000"/>
                        </a:buClr>
                        <a:buSzPts val="900"/>
                        <a:buFont typeface="Arial"/>
                        <a:buNone/>
                      </a:pPr>
                      <a:r>
                        <a:rPr b="0" lang="en" sz="1700" u="none" cap="none" strike="noStrike"/>
                        <a:t>++++</a:t>
                      </a:r>
                      <a:endParaRPr b="0" sz="1700" u="none" cap="none" strike="noStrike"/>
                    </a:p>
                  </a:txBody>
                  <a:tcPr marT="45725" marB="45725" marR="45725" marL="45725" anchor="ctr"/>
                </a:tc>
                <a:tc>
                  <a:txBody>
                    <a:bodyPr/>
                    <a:lstStyle/>
                    <a:p>
                      <a:pPr indent="0" lvl="0" marL="0" marR="0" rtl="0" algn="ctr">
                        <a:lnSpc>
                          <a:spcPct val="90000"/>
                        </a:lnSpc>
                        <a:spcBef>
                          <a:spcPts val="0"/>
                        </a:spcBef>
                        <a:spcAft>
                          <a:spcPts val="0"/>
                        </a:spcAft>
                        <a:buClr>
                          <a:srgbClr val="000000"/>
                        </a:buClr>
                        <a:buSzPts val="900"/>
                        <a:buFont typeface="Arial"/>
                        <a:buNone/>
                      </a:pPr>
                      <a:r>
                        <a:rPr b="0" lang="en" sz="1700" u="none" cap="none" strike="noStrike"/>
                        <a:t>+/-</a:t>
                      </a:r>
                      <a:endParaRPr b="0" sz="1700" u="none" cap="none" strike="noStrike"/>
                    </a:p>
                  </a:txBody>
                  <a:tcPr marT="45725" marB="45725" marR="45725" marL="45725" anchor="ctr"/>
                </a:tc>
              </a:tr>
              <a:tr h="114300">
                <a:tc>
                  <a:txBody>
                    <a:bodyPr/>
                    <a:lstStyle/>
                    <a:p>
                      <a:pPr indent="0" lvl="0" marL="0" marR="0" rtl="0" algn="l">
                        <a:lnSpc>
                          <a:spcPct val="90000"/>
                        </a:lnSpc>
                        <a:spcBef>
                          <a:spcPts val="0"/>
                        </a:spcBef>
                        <a:spcAft>
                          <a:spcPts val="0"/>
                        </a:spcAft>
                        <a:buClr>
                          <a:srgbClr val="000000"/>
                        </a:buClr>
                        <a:buSzPts val="800"/>
                        <a:buFont typeface="Arial"/>
                        <a:buNone/>
                      </a:pPr>
                      <a:r>
                        <a:rPr lang="en" sz="1600" u="none" cap="none" strike="noStrike"/>
                        <a:t>#8</a:t>
                      </a:r>
                      <a:endParaRPr sz="1600" u="none" cap="none" strike="noStrike">
                        <a:solidFill>
                          <a:srgbClr val="000000"/>
                        </a:solidFill>
                      </a:endParaRPr>
                    </a:p>
                  </a:txBody>
                  <a:tcPr marT="45725" marB="45725" marR="45725" marL="45725">
                    <a:solidFill>
                      <a:srgbClr val="FFFF9F"/>
                    </a:solidFill>
                  </a:tcPr>
                </a:tc>
                <a:tc>
                  <a:txBody>
                    <a:bodyPr/>
                    <a:lstStyle/>
                    <a:p>
                      <a:pPr indent="0" lvl="0" marL="0" marR="0" rtl="0" algn="l">
                        <a:lnSpc>
                          <a:spcPct val="90000"/>
                        </a:lnSpc>
                        <a:spcBef>
                          <a:spcPts val="0"/>
                        </a:spcBef>
                        <a:spcAft>
                          <a:spcPts val="0"/>
                        </a:spcAft>
                        <a:buClr>
                          <a:srgbClr val="000000"/>
                        </a:buClr>
                        <a:buSzPts val="800"/>
                        <a:buFont typeface="Arial"/>
                        <a:buNone/>
                      </a:pPr>
                      <a:r>
                        <a:rPr lang="en" sz="1600" u="none" cap="none" strike="noStrike"/>
                        <a:t>Maprotiline (LUDIOMIL)</a:t>
                      </a:r>
                      <a:endParaRPr sz="1600" u="none" cap="none" strike="noStrike">
                        <a:solidFill>
                          <a:srgbClr val="000000"/>
                        </a:solidFill>
                      </a:endParaRPr>
                    </a:p>
                  </a:txBody>
                  <a:tcPr marT="45725" marB="45725" marR="45725" marL="45725">
                    <a:solidFill>
                      <a:srgbClr val="FFFF9F"/>
                    </a:solidFill>
                  </a:tcPr>
                </a:tc>
                <a:tc>
                  <a:txBody>
                    <a:bodyPr/>
                    <a:lstStyle/>
                    <a:p>
                      <a:pPr indent="0" lvl="0" marL="0" marR="0" rtl="0" algn="ctr">
                        <a:lnSpc>
                          <a:spcPct val="90000"/>
                        </a:lnSpc>
                        <a:spcBef>
                          <a:spcPts val="0"/>
                        </a:spcBef>
                        <a:spcAft>
                          <a:spcPts val="0"/>
                        </a:spcAft>
                        <a:buClr>
                          <a:srgbClr val="000000"/>
                        </a:buClr>
                        <a:buSzPts val="900"/>
                        <a:buFont typeface="Arial"/>
                        <a:buNone/>
                      </a:pPr>
                      <a:r>
                        <a:rPr b="0" lang="en" sz="1700" u="none" cap="none" strike="noStrike"/>
                        <a:t>+</a:t>
                      </a:r>
                      <a:endParaRPr b="0" sz="1700" u="none" cap="none" strike="noStrike">
                        <a:solidFill>
                          <a:srgbClr val="000000"/>
                        </a:solidFill>
                      </a:endParaRPr>
                    </a:p>
                  </a:txBody>
                  <a:tcPr marT="45725" marB="45725" marR="45725" marL="45725" anchor="ctr">
                    <a:solidFill>
                      <a:srgbClr val="FFFF9F"/>
                    </a:solidFill>
                  </a:tcPr>
                </a:tc>
                <a:tc>
                  <a:txBody>
                    <a:bodyPr/>
                    <a:lstStyle/>
                    <a:p>
                      <a:pPr indent="0" lvl="0" marL="0" marR="0" rtl="0" algn="ctr">
                        <a:lnSpc>
                          <a:spcPct val="90000"/>
                        </a:lnSpc>
                        <a:spcBef>
                          <a:spcPts val="0"/>
                        </a:spcBef>
                        <a:spcAft>
                          <a:spcPts val="0"/>
                        </a:spcAft>
                        <a:buClr>
                          <a:srgbClr val="000000"/>
                        </a:buClr>
                        <a:buSzPts val="900"/>
                        <a:buFont typeface="Arial"/>
                        <a:buNone/>
                      </a:pPr>
                      <a:r>
                        <a:rPr b="0" lang="en" sz="1700" u="none" cap="none" strike="noStrike"/>
                        <a:t>++++</a:t>
                      </a:r>
                      <a:endParaRPr b="0" sz="1700" u="none" cap="none" strike="noStrike">
                        <a:solidFill>
                          <a:srgbClr val="000000"/>
                        </a:solidFill>
                      </a:endParaRPr>
                    </a:p>
                  </a:txBody>
                  <a:tcPr marT="45725" marB="45725" marR="45725" marL="45725" anchor="ctr">
                    <a:solidFill>
                      <a:srgbClr val="FFFF9F"/>
                    </a:solidFill>
                  </a:tcPr>
                </a:tc>
                <a:tc>
                  <a:txBody>
                    <a:bodyPr/>
                    <a:lstStyle/>
                    <a:p>
                      <a:pPr indent="0" lvl="0" marL="0" marR="0" rtl="0" algn="ctr">
                        <a:lnSpc>
                          <a:spcPct val="90000"/>
                        </a:lnSpc>
                        <a:spcBef>
                          <a:spcPts val="0"/>
                        </a:spcBef>
                        <a:spcAft>
                          <a:spcPts val="0"/>
                        </a:spcAft>
                        <a:buClr>
                          <a:srgbClr val="000000"/>
                        </a:buClr>
                        <a:buSzPts val="900"/>
                        <a:buFont typeface="Arial"/>
                        <a:buNone/>
                      </a:pPr>
                      <a:r>
                        <a:rPr b="0" lang="en" sz="1700" u="none" cap="none" strike="noStrike"/>
                        <a:t>-</a:t>
                      </a:r>
                      <a:endParaRPr b="0" sz="1700" u="none" cap="none" strike="noStrike">
                        <a:solidFill>
                          <a:srgbClr val="000000"/>
                        </a:solidFill>
                      </a:endParaRPr>
                    </a:p>
                  </a:txBody>
                  <a:tcPr marT="45725" marB="45725" marR="45725" marL="45725" anchor="ctr">
                    <a:solidFill>
                      <a:srgbClr val="FFFF9F"/>
                    </a:solidFill>
                  </a:tcPr>
                </a:tc>
              </a:tr>
              <a:tr h="114300">
                <a:tc>
                  <a:txBody>
                    <a:bodyPr/>
                    <a:lstStyle/>
                    <a:p>
                      <a:pPr indent="0" lvl="0" marL="0" marR="0" rtl="0" algn="l">
                        <a:lnSpc>
                          <a:spcPct val="90000"/>
                        </a:lnSpc>
                        <a:spcBef>
                          <a:spcPts val="0"/>
                        </a:spcBef>
                        <a:spcAft>
                          <a:spcPts val="0"/>
                        </a:spcAft>
                        <a:buClr>
                          <a:srgbClr val="000000"/>
                        </a:buClr>
                        <a:buSzPts val="800"/>
                        <a:buFont typeface="Arial"/>
                        <a:buNone/>
                      </a:pPr>
                      <a:r>
                        <a:rPr lang="en" sz="1600" u="none" cap="none" strike="noStrike"/>
                        <a:t>#9</a:t>
                      </a:r>
                      <a:endParaRPr sz="1600" u="none" cap="none" strike="noStrike">
                        <a:solidFill>
                          <a:srgbClr val="000000"/>
                        </a:solidFill>
                      </a:endParaRPr>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600" u="none" cap="none" strike="noStrike"/>
                        <a:t>Amoxapine (ASENDIN)</a:t>
                      </a:r>
                      <a:endParaRPr sz="1600" u="none" cap="none" strike="noStrike">
                        <a:solidFill>
                          <a:srgbClr val="000000"/>
                        </a:solidFill>
                      </a:endParaRPr>
                    </a:p>
                  </a:txBody>
                  <a:tcPr marT="45725" marB="45725" marR="45725" marL="45725"/>
                </a:tc>
                <a:tc>
                  <a:txBody>
                    <a:bodyPr/>
                    <a:lstStyle/>
                    <a:p>
                      <a:pPr indent="0" lvl="0" marL="0" marR="0" rtl="0" algn="ctr">
                        <a:lnSpc>
                          <a:spcPct val="90000"/>
                        </a:lnSpc>
                        <a:spcBef>
                          <a:spcPts val="0"/>
                        </a:spcBef>
                        <a:spcAft>
                          <a:spcPts val="0"/>
                        </a:spcAft>
                        <a:buClr>
                          <a:srgbClr val="000000"/>
                        </a:buClr>
                        <a:buSzPts val="900"/>
                        <a:buFont typeface="Arial"/>
                        <a:buNone/>
                      </a:pPr>
                      <a:r>
                        <a:rPr b="0" lang="en" sz="1700" u="none" cap="none" strike="noStrike"/>
                        <a:t>+/-</a:t>
                      </a:r>
                      <a:endParaRPr b="0" sz="1700" u="none" cap="none" strike="noStrike">
                        <a:solidFill>
                          <a:srgbClr val="000000"/>
                        </a:solidFill>
                      </a:endParaRPr>
                    </a:p>
                  </a:txBody>
                  <a:tcPr marT="45725" marB="45725" marR="45725" marL="45725" anchor="ctr"/>
                </a:tc>
                <a:tc>
                  <a:txBody>
                    <a:bodyPr/>
                    <a:lstStyle/>
                    <a:p>
                      <a:pPr indent="0" lvl="0" marL="0" marR="0" rtl="0" algn="ctr">
                        <a:lnSpc>
                          <a:spcPct val="90000"/>
                        </a:lnSpc>
                        <a:spcBef>
                          <a:spcPts val="0"/>
                        </a:spcBef>
                        <a:spcAft>
                          <a:spcPts val="0"/>
                        </a:spcAft>
                        <a:buClr>
                          <a:srgbClr val="000000"/>
                        </a:buClr>
                        <a:buSzPts val="900"/>
                        <a:buFont typeface="Arial"/>
                        <a:buNone/>
                      </a:pPr>
                      <a:r>
                        <a:rPr b="0" lang="en" sz="1700" u="none" cap="none" strike="noStrike"/>
                        <a:t>+++</a:t>
                      </a:r>
                      <a:endParaRPr b="0" sz="1700" u="none" cap="none" strike="noStrike">
                        <a:solidFill>
                          <a:srgbClr val="000000"/>
                        </a:solidFill>
                      </a:endParaRPr>
                    </a:p>
                  </a:txBody>
                  <a:tcPr marT="45725" marB="45725" marR="45725" marL="45725" anchor="ctr"/>
                </a:tc>
                <a:tc>
                  <a:txBody>
                    <a:bodyPr/>
                    <a:lstStyle/>
                    <a:p>
                      <a:pPr indent="0" lvl="0" marL="0" marR="0" rtl="0" algn="ctr">
                        <a:lnSpc>
                          <a:spcPct val="90000"/>
                        </a:lnSpc>
                        <a:spcBef>
                          <a:spcPts val="0"/>
                        </a:spcBef>
                        <a:spcAft>
                          <a:spcPts val="0"/>
                        </a:spcAft>
                        <a:buClr>
                          <a:srgbClr val="000000"/>
                        </a:buClr>
                        <a:buSzPts val="900"/>
                        <a:buFont typeface="Arial"/>
                        <a:buNone/>
                      </a:pPr>
                      <a:r>
                        <a:rPr b="0" lang="en" sz="1700" u="none" cap="none" strike="noStrike"/>
                        <a:t>++</a:t>
                      </a:r>
                      <a:endParaRPr b="0" sz="1700" u="none" cap="none" strike="noStrike">
                        <a:solidFill>
                          <a:srgbClr val="000000"/>
                        </a:solidFill>
                      </a:endParaRPr>
                    </a:p>
                  </a:txBody>
                  <a:tcPr marT="45725" marB="45725" marR="45725" marL="45725" anchor="ctr"/>
                </a:tc>
              </a:tr>
              <a:tr h="301000">
                <a:tc>
                  <a:txBody>
                    <a:bodyPr/>
                    <a:lstStyle/>
                    <a:p>
                      <a:pPr indent="0" lvl="0" marL="0" marR="0" rtl="0" algn="l">
                        <a:lnSpc>
                          <a:spcPct val="90000"/>
                        </a:lnSpc>
                        <a:spcBef>
                          <a:spcPts val="0"/>
                        </a:spcBef>
                        <a:spcAft>
                          <a:spcPts val="0"/>
                        </a:spcAft>
                        <a:buClr>
                          <a:srgbClr val="000000"/>
                        </a:buClr>
                        <a:buSzPts val="800"/>
                        <a:buFont typeface="Arial"/>
                        <a:buNone/>
                      </a:pPr>
                      <a:r>
                        <a:rPr lang="en" sz="1600" u="none" cap="none" strike="noStrike"/>
                        <a:t>#10</a:t>
                      </a:r>
                      <a:endParaRPr sz="1600" u="none" cap="none" strike="noStrike">
                        <a:solidFill>
                          <a:srgbClr val="000000"/>
                        </a:solidFill>
                      </a:endParaRPr>
                    </a:p>
                  </a:txBody>
                  <a:tcPr marT="45725" marB="45725" marR="45725" marL="45725">
                    <a:solidFill>
                      <a:srgbClr val="FFFF9F"/>
                    </a:solidFill>
                  </a:tcPr>
                </a:tc>
                <a:tc>
                  <a:txBody>
                    <a:bodyPr/>
                    <a:lstStyle/>
                    <a:p>
                      <a:pPr indent="0" lvl="0" marL="0" marR="0" rtl="0" algn="l">
                        <a:lnSpc>
                          <a:spcPct val="90000"/>
                        </a:lnSpc>
                        <a:spcBef>
                          <a:spcPts val="0"/>
                        </a:spcBef>
                        <a:spcAft>
                          <a:spcPts val="0"/>
                        </a:spcAft>
                        <a:buClr>
                          <a:srgbClr val="000000"/>
                        </a:buClr>
                        <a:buSzPts val="800"/>
                        <a:buFont typeface="Arial"/>
                        <a:buNone/>
                      </a:pPr>
                      <a:r>
                        <a:rPr lang="en" sz="1600" u="none" cap="none" strike="noStrike"/>
                        <a:t>Trimipramine (SURMONTIL)</a:t>
                      </a:r>
                      <a:endParaRPr sz="1600" u="none" cap="none" strike="noStrike">
                        <a:solidFill>
                          <a:srgbClr val="000000"/>
                        </a:solidFill>
                      </a:endParaRPr>
                    </a:p>
                  </a:txBody>
                  <a:tcPr marT="45725" marB="45725" marR="45725" marL="45725">
                    <a:solidFill>
                      <a:srgbClr val="FFFF9F"/>
                    </a:solidFill>
                  </a:tcPr>
                </a:tc>
                <a:tc>
                  <a:txBody>
                    <a:bodyPr/>
                    <a:lstStyle/>
                    <a:p>
                      <a:pPr indent="0" lvl="0" marL="0" marR="0" rtl="0" algn="ctr">
                        <a:lnSpc>
                          <a:spcPct val="90000"/>
                        </a:lnSpc>
                        <a:spcBef>
                          <a:spcPts val="0"/>
                        </a:spcBef>
                        <a:spcAft>
                          <a:spcPts val="0"/>
                        </a:spcAft>
                        <a:buClr>
                          <a:srgbClr val="000000"/>
                        </a:buClr>
                        <a:buSzPts val="900"/>
                        <a:buFont typeface="Arial"/>
                        <a:buNone/>
                      </a:pPr>
                      <a:r>
                        <a:rPr b="0" lang="en" sz="1700" u="none" cap="none" strike="noStrike"/>
                        <a:t>++</a:t>
                      </a:r>
                      <a:endParaRPr b="0" sz="1700" u="none" cap="none" strike="noStrike"/>
                    </a:p>
                  </a:txBody>
                  <a:tcPr marT="45725" marB="45725" marR="45725" marL="45725" anchor="ctr">
                    <a:solidFill>
                      <a:srgbClr val="FFFF9F"/>
                    </a:solidFill>
                  </a:tcPr>
                </a:tc>
                <a:tc>
                  <a:txBody>
                    <a:bodyPr/>
                    <a:lstStyle/>
                    <a:p>
                      <a:pPr indent="0" lvl="0" marL="0" marR="0" rtl="0" algn="ctr">
                        <a:lnSpc>
                          <a:spcPct val="90000"/>
                        </a:lnSpc>
                        <a:spcBef>
                          <a:spcPts val="0"/>
                        </a:spcBef>
                        <a:spcAft>
                          <a:spcPts val="0"/>
                        </a:spcAft>
                        <a:buClr>
                          <a:srgbClr val="000000"/>
                        </a:buClr>
                        <a:buSzPts val="900"/>
                        <a:buFont typeface="Arial"/>
                        <a:buNone/>
                      </a:pPr>
                      <a:r>
                        <a:rPr b="0" lang="en" sz="1700" u="none" cap="none" strike="noStrike"/>
                        <a:t>-</a:t>
                      </a:r>
                      <a:endParaRPr b="0" sz="1700" u="none" cap="none" strike="noStrike"/>
                    </a:p>
                  </a:txBody>
                  <a:tcPr marT="45725" marB="45725" marR="45725" marL="45725" anchor="ctr">
                    <a:solidFill>
                      <a:srgbClr val="FFFF9F"/>
                    </a:solidFill>
                  </a:tcPr>
                </a:tc>
                <a:tc>
                  <a:txBody>
                    <a:bodyPr/>
                    <a:lstStyle/>
                    <a:p>
                      <a:pPr indent="0" lvl="0" marL="0" marR="0" rtl="0" algn="ctr">
                        <a:lnSpc>
                          <a:spcPct val="90000"/>
                        </a:lnSpc>
                        <a:spcBef>
                          <a:spcPts val="0"/>
                        </a:spcBef>
                        <a:spcAft>
                          <a:spcPts val="0"/>
                        </a:spcAft>
                        <a:buClr>
                          <a:srgbClr val="000000"/>
                        </a:buClr>
                        <a:buSzPts val="900"/>
                        <a:buFont typeface="Arial"/>
                        <a:buNone/>
                      </a:pPr>
                      <a:r>
                        <a:rPr b="0" lang="en" sz="1700" u="none" cap="none" strike="noStrike"/>
                        <a:t>-</a:t>
                      </a:r>
                      <a:endParaRPr b="0" sz="1700" u="none" cap="none" strike="noStrike"/>
                    </a:p>
                  </a:txBody>
                  <a:tcPr marT="45725" marB="45725" marR="45725" marL="45725" anchor="ctr">
                    <a:solidFill>
                      <a:srgbClr val="FFFF9F"/>
                    </a:solidFill>
                  </a:tcPr>
                </a:tc>
              </a:tr>
            </a:tbl>
          </a:graphicData>
        </a:graphic>
      </p:graphicFrame>
      <p:grpSp>
        <p:nvGrpSpPr>
          <p:cNvPr id="3163" name="Google Shape;3163;p248"/>
          <p:cNvGrpSpPr/>
          <p:nvPr/>
        </p:nvGrpSpPr>
        <p:grpSpPr>
          <a:xfrm>
            <a:off x="2994975" y="1329575"/>
            <a:ext cx="569175" cy="416400"/>
            <a:chOff x="2899354" y="-1426088"/>
            <a:chExt cx="931547" cy="147070"/>
          </a:xfrm>
        </p:grpSpPr>
        <p:cxnSp>
          <p:nvCxnSpPr>
            <p:cNvPr id="3164" name="Google Shape;3164;p248"/>
            <p:cNvCxnSpPr/>
            <p:nvPr/>
          </p:nvCxnSpPr>
          <p:spPr>
            <a:xfrm rot="10800000">
              <a:off x="3206001" y="-1279017"/>
              <a:ext cx="624900" cy="0"/>
            </a:xfrm>
            <a:prstGeom prst="straightConnector1">
              <a:avLst/>
            </a:prstGeom>
            <a:noFill/>
            <a:ln cap="flat" cmpd="sng" w="19050">
              <a:solidFill>
                <a:srgbClr val="595959"/>
              </a:solidFill>
              <a:prstDash val="solid"/>
              <a:round/>
              <a:headEnd len="sm" w="sm" type="none"/>
              <a:tailEnd len="med" w="med" type="triangle"/>
            </a:ln>
          </p:spPr>
        </p:cxnSp>
        <p:cxnSp>
          <p:nvCxnSpPr>
            <p:cNvPr id="3165" name="Google Shape;3165;p248"/>
            <p:cNvCxnSpPr/>
            <p:nvPr/>
          </p:nvCxnSpPr>
          <p:spPr>
            <a:xfrm>
              <a:off x="3819157" y="-1425936"/>
              <a:ext cx="0" cy="144900"/>
            </a:xfrm>
            <a:prstGeom prst="straightConnector1">
              <a:avLst/>
            </a:prstGeom>
            <a:noFill/>
            <a:ln cap="flat" cmpd="sng" w="19050">
              <a:solidFill>
                <a:srgbClr val="595959"/>
              </a:solidFill>
              <a:prstDash val="solid"/>
              <a:round/>
              <a:headEnd len="sm" w="sm" type="none"/>
              <a:tailEnd len="sm" w="sm" type="none"/>
            </a:ln>
          </p:spPr>
        </p:cxnSp>
        <p:cxnSp>
          <p:nvCxnSpPr>
            <p:cNvPr id="3166" name="Google Shape;3166;p248"/>
            <p:cNvCxnSpPr/>
            <p:nvPr/>
          </p:nvCxnSpPr>
          <p:spPr>
            <a:xfrm>
              <a:off x="2899354" y="-1426088"/>
              <a:ext cx="920100" cy="0"/>
            </a:xfrm>
            <a:prstGeom prst="straightConnector1">
              <a:avLst/>
            </a:prstGeom>
            <a:noFill/>
            <a:ln cap="flat" cmpd="sng" w="19050">
              <a:solidFill>
                <a:srgbClr val="595959"/>
              </a:solidFill>
              <a:prstDash val="solid"/>
              <a:round/>
              <a:headEnd len="sm" w="sm" type="none"/>
              <a:tailEnd len="sm" w="sm" type="none"/>
            </a:ln>
          </p:spPr>
        </p:cxnSp>
      </p:grpSp>
      <p:grpSp>
        <p:nvGrpSpPr>
          <p:cNvPr id="3167" name="Google Shape;3167;p248"/>
          <p:cNvGrpSpPr/>
          <p:nvPr/>
        </p:nvGrpSpPr>
        <p:grpSpPr>
          <a:xfrm>
            <a:off x="2994975" y="2666164"/>
            <a:ext cx="569175" cy="855000"/>
            <a:chOff x="2808557" y="-630193"/>
            <a:chExt cx="966998" cy="214205"/>
          </a:xfrm>
        </p:grpSpPr>
        <p:cxnSp>
          <p:nvCxnSpPr>
            <p:cNvPr id="3168" name="Google Shape;3168;p248"/>
            <p:cNvCxnSpPr/>
            <p:nvPr/>
          </p:nvCxnSpPr>
          <p:spPr>
            <a:xfrm rot="10800000">
              <a:off x="3126655" y="-415988"/>
              <a:ext cx="648900" cy="0"/>
            </a:xfrm>
            <a:prstGeom prst="straightConnector1">
              <a:avLst/>
            </a:prstGeom>
            <a:noFill/>
            <a:ln cap="flat" cmpd="sng" w="19050">
              <a:solidFill>
                <a:srgbClr val="595959"/>
              </a:solidFill>
              <a:prstDash val="solid"/>
              <a:round/>
              <a:headEnd len="sm" w="sm" type="none"/>
              <a:tailEnd len="med" w="med" type="triangle"/>
            </a:ln>
          </p:spPr>
        </p:cxnSp>
        <p:cxnSp>
          <p:nvCxnSpPr>
            <p:cNvPr id="3169" name="Google Shape;3169;p248"/>
            <p:cNvCxnSpPr/>
            <p:nvPr/>
          </p:nvCxnSpPr>
          <p:spPr>
            <a:xfrm>
              <a:off x="3763364" y="-629972"/>
              <a:ext cx="0" cy="210600"/>
            </a:xfrm>
            <a:prstGeom prst="straightConnector1">
              <a:avLst/>
            </a:prstGeom>
            <a:noFill/>
            <a:ln cap="flat" cmpd="sng" w="19050">
              <a:solidFill>
                <a:srgbClr val="595959"/>
              </a:solidFill>
              <a:prstDash val="solid"/>
              <a:round/>
              <a:headEnd len="sm" w="sm" type="none"/>
              <a:tailEnd len="sm" w="sm" type="none"/>
            </a:ln>
          </p:spPr>
        </p:cxnSp>
        <p:cxnSp>
          <p:nvCxnSpPr>
            <p:cNvPr id="3170" name="Google Shape;3170;p248"/>
            <p:cNvCxnSpPr/>
            <p:nvPr/>
          </p:nvCxnSpPr>
          <p:spPr>
            <a:xfrm>
              <a:off x="2808557" y="-630193"/>
              <a:ext cx="954900" cy="0"/>
            </a:xfrm>
            <a:prstGeom prst="straightConnector1">
              <a:avLst/>
            </a:prstGeom>
            <a:noFill/>
            <a:ln cap="flat" cmpd="sng" w="19050">
              <a:solidFill>
                <a:srgbClr val="595959"/>
              </a:solidFill>
              <a:prstDash val="solid"/>
              <a:round/>
              <a:headEnd len="sm" w="sm" type="none"/>
              <a:tailEnd len="sm" w="sm" type="none"/>
            </a:ln>
          </p:spPr>
        </p:cxnSp>
      </p:grpSp>
      <p:pic>
        <p:nvPicPr>
          <p:cNvPr descr="Resultado de imagen para tricycle png" id="3171" name="Google Shape;3171;p248"/>
          <p:cNvPicPr preferRelativeResize="0"/>
          <p:nvPr/>
        </p:nvPicPr>
        <p:blipFill rotWithShape="1">
          <a:blip r:embed="rId3">
            <a:alphaModFix/>
          </a:blip>
          <a:srcRect b="0" l="0" r="0" t="0"/>
          <a:stretch/>
        </p:blipFill>
        <p:spPr>
          <a:xfrm>
            <a:off x="144425" y="8125"/>
            <a:ext cx="569175" cy="569200"/>
          </a:xfrm>
          <a:prstGeom prst="rect">
            <a:avLst/>
          </a:prstGeom>
          <a:noFill/>
          <a:ln>
            <a:noFill/>
          </a:ln>
        </p:spPr>
      </p:pic>
      <p:sp>
        <p:nvSpPr>
          <p:cNvPr id="3172" name="Google Shape;3172;p248"/>
          <p:cNvSpPr txBox="1"/>
          <p:nvPr/>
        </p:nvSpPr>
        <p:spPr>
          <a:xfrm>
            <a:off x="904925" y="55750"/>
            <a:ext cx="4334100" cy="467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800" u="none" cap="none" strike="noStrike">
                <a:solidFill>
                  <a:srgbClr val="000000"/>
                </a:solidFill>
                <a:latin typeface="Arial"/>
                <a:ea typeface="Arial"/>
                <a:cs typeface="Arial"/>
                <a:sym typeface="Arial"/>
              </a:rPr>
              <a:t>Tricyclic Antidepressants (TCAs) </a:t>
            </a:r>
            <a:endParaRPr b="0" i="0" sz="1600" u="none" cap="none" strike="noStrike">
              <a:solidFill>
                <a:srgbClr val="000000"/>
              </a:solidFill>
              <a:latin typeface="Arial"/>
              <a:ea typeface="Arial"/>
              <a:cs typeface="Arial"/>
              <a:sym typeface="Arial"/>
            </a:endParaRPr>
          </a:p>
        </p:txBody>
      </p:sp>
      <p:sp>
        <p:nvSpPr>
          <p:cNvPr id="3173" name="Google Shape;3173;p248"/>
          <p:cNvSpPr txBox="1"/>
          <p:nvPr/>
        </p:nvSpPr>
        <p:spPr>
          <a:xfrm>
            <a:off x="2636848" y="1056154"/>
            <a:ext cx="4334100" cy="467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lang="en" sz="1000"/>
              <a:t>metabolized to</a:t>
            </a:r>
            <a:endParaRPr b="0" i="0" sz="1000" u="none" cap="none" strike="noStrike">
              <a:solidFill>
                <a:srgbClr val="000000"/>
              </a:solidFill>
              <a:latin typeface="Arial"/>
              <a:ea typeface="Arial"/>
              <a:cs typeface="Arial"/>
              <a:sym typeface="Arial"/>
            </a:endParaRPr>
          </a:p>
        </p:txBody>
      </p:sp>
      <p:sp>
        <p:nvSpPr>
          <p:cNvPr id="3174" name="Google Shape;3174;p248"/>
          <p:cNvSpPr txBox="1"/>
          <p:nvPr/>
        </p:nvSpPr>
        <p:spPr>
          <a:xfrm>
            <a:off x="2636866" y="2409643"/>
            <a:ext cx="4334100" cy="467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lang="en" sz="1000"/>
              <a:t>metabolized to</a:t>
            </a:r>
            <a:endParaRPr b="0" i="0" sz="1000" u="none" cap="none" strike="noStrike">
              <a:solidFill>
                <a:srgbClr val="000000"/>
              </a:solidFill>
              <a:latin typeface="Arial"/>
              <a:ea typeface="Arial"/>
              <a:cs typeface="Arial"/>
              <a:sym typeface="Arial"/>
            </a:endParaRPr>
          </a:p>
        </p:txBody>
      </p:sp>
      <p:pic>
        <p:nvPicPr>
          <p:cNvPr id="3175" name="Google Shape;3175;p248"/>
          <p:cNvPicPr preferRelativeResize="0"/>
          <p:nvPr/>
        </p:nvPicPr>
        <p:blipFill rotWithShape="1">
          <a:blip r:embed="rId4">
            <a:alphaModFix/>
          </a:blip>
          <a:srcRect b="18360" l="0" r="0" t="0"/>
          <a:stretch/>
        </p:blipFill>
        <p:spPr>
          <a:xfrm>
            <a:off x="4365425" y="2808035"/>
            <a:ext cx="4574475" cy="2285325"/>
          </a:xfrm>
          <a:prstGeom prst="rect">
            <a:avLst/>
          </a:prstGeom>
          <a:noFill/>
          <a:ln>
            <a:noFill/>
          </a:ln>
          <a:effectLst>
            <a:outerShdw blurRad="57150" rotWithShape="0" algn="bl" dir="5400000" dist="19050">
              <a:srgbClr val="000000">
                <a:alpha val="50000"/>
              </a:srgbClr>
            </a:outerShdw>
          </a:effectLst>
        </p:spPr>
      </p:pic>
      <p:pic>
        <p:nvPicPr>
          <p:cNvPr id="3176" name="Google Shape;3176;p248"/>
          <p:cNvPicPr preferRelativeResize="0"/>
          <p:nvPr/>
        </p:nvPicPr>
        <p:blipFill>
          <a:blip r:embed="rId5">
            <a:alphaModFix/>
          </a:blip>
          <a:stretch>
            <a:fillRect/>
          </a:stretch>
        </p:blipFill>
        <p:spPr>
          <a:xfrm>
            <a:off x="210000" y="2947325"/>
            <a:ext cx="894225" cy="808025"/>
          </a:xfrm>
          <a:prstGeom prst="rect">
            <a:avLst/>
          </a:prstGeom>
          <a:noFill/>
          <a:ln>
            <a:noFill/>
          </a:ln>
        </p:spPr>
      </p:pic>
      <p:pic>
        <p:nvPicPr>
          <p:cNvPr id="3177" name="Google Shape;3177;p248"/>
          <p:cNvPicPr preferRelativeResize="0"/>
          <p:nvPr/>
        </p:nvPicPr>
        <p:blipFill>
          <a:blip r:embed="rId5">
            <a:alphaModFix/>
          </a:blip>
          <a:stretch>
            <a:fillRect/>
          </a:stretch>
        </p:blipFill>
        <p:spPr>
          <a:xfrm>
            <a:off x="178250" y="4335475"/>
            <a:ext cx="894225" cy="808025"/>
          </a:xfrm>
          <a:prstGeom prst="rect">
            <a:avLst/>
          </a:prstGeom>
          <a:noFill/>
          <a:ln>
            <a:noFill/>
          </a:ln>
        </p:spPr>
      </p:pic>
      <p:pic>
        <p:nvPicPr>
          <p:cNvPr id="3178" name="Google Shape;3178;p248"/>
          <p:cNvPicPr preferRelativeResize="0"/>
          <p:nvPr/>
        </p:nvPicPr>
        <p:blipFill>
          <a:blip r:embed="rId6">
            <a:alphaModFix/>
          </a:blip>
          <a:stretch>
            <a:fillRect/>
          </a:stretch>
        </p:blipFill>
        <p:spPr>
          <a:xfrm>
            <a:off x="551338" y="1899502"/>
            <a:ext cx="310546" cy="467700"/>
          </a:xfrm>
          <a:prstGeom prst="rect">
            <a:avLst/>
          </a:prstGeom>
          <a:noFill/>
          <a:ln>
            <a:noFill/>
          </a:ln>
        </p:spPr>
      </p:pic>
      <p:pic>
        <p:nvPicPr>
          <p:cNvPr id="3179" name="Google Shape;3179;p248"/>
          <p:cNvPicPr preferRelativeResize="0"/>
          <p:nvPr/>
        </p:nvPicPr>
        <p:blipFill>
          <a:blip r:embed="rId7">
            <a:alphaModFix/>
          </a:blip>
          <a:stretch>
            <a:fillRect/>
          </a:stretch>
        </p:blipFill>
        <p:spPr>
          <a:xfrm>
            <a:off x="3311162" y="1523850"/>
            <a:ext cx="427540" cy="416400"/>
          </a:xfrm>
          <a:prstGeom prst="rect">
            <a:avLst/>
          </a:prstGeom>
          <a:noFill/>
          <a:ln>
            <a:noFill/>
          </a:ln>
        </p:spPr>
      </p:pic>
      <p:pic>
        <p:nvPicPr>
          <p:cNvPr id="3180" name="Google Shape;3180;p248"/>
          <p:cNvPicPr preferRelativeResize="0"/>
          <p:nvPr/>
        </p:nvPicPr>
        <p:blipFill>
          <a:blip r:embed="rId7">
            <a:alphaModFix/>
          </a:blip>
          <a:stretch>
            <a:fillRect/>
          </a:stretch>
        </p:blipFill>
        <p:spPr>
          <a:xfrm>
            <a:off x="3276737" y="3338950"/>
            <a:ext cx="427540" cy="416400"/>
          </a:xfrm>
          <a:prstGeom prst="rect">
            <a:avLst/>
          </a:prstGeom>
          <a:noFill/>
          <a:ln>
            <a:noFill/>
          </a:ln>
        </p:spPr>
      </p:pic>
      <p:pic>
        <p:nvPicPr>
          <p:cNvPr id="3181" name="Google Shape;3181;p248"/>
          <p:cNvPicPr preferRelativeResize="0"/>
          <p:nvPr/>
        </p:nvPicPr>
        <p:blipFill>
          <a:blip r:embed="rId7">
            <a:alphaModFix/>
          </a:blip>
          <a:stretch>
            <a:fillRect/>
          </a:stretch>
        </p:blipFill>
        <p:spPr>
          <a:xfrm>
            <a:off x="3311162" y="4062850"/>
            <a:ext cx="427540" cy="416400"/>
          </a:xfrm>
          <a:prstGeom prst="rect">
            <a:avLst/>
          </a:prstGeom>
          <a:noFill/>
          <a:ln>
            <a:noFill/>
          </a:ln>
        </p:spPr>
      </p:pic>
      <p:pic>
        <p:nvPicPr>
          <p:cNvPr id="3182" name="Google Shape;3182;p248"/>
          <p:cNvPicPr preferRelativeResize="0"/>
          <p:nvPr/>
        </p:nvPicPr>
        <p:blipFill>
          <a:blip r:embed="rId7">
            <a:alphaModFix/>
          </a:blip>
          <a:stretch>
            <a:fillRect/>
          </a:stretch>
        </p:blipFill>
        <p:spPr>
          <a:xfrm>
            <a:off x="3296939" y="3742494"/>
            <a:ext cx="427540" cy="416400"/>
          </a:xfrm>
          <a:prstGeom prst="rect">
            <a:avLst/>
          </a:prstGeom>
          <a:noFill/>
          <a:ln>
            <a:noFill/>
          </a:ln>
        </p:spPr>
      </p:pic>
    </p:spTree>
  </p:cSld>
  <p:clrMapOvr>
    <a:masterClrMapping/>
  </p:clrMapOvr>
</p:sld>
</file>

<file path=ppt/slides/slide2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6" name="Shape 3186"/>
        <p:cNvGrpSpPr/>
        <p:nvPr/>
      </p:nvGrpSpPr>
      <p:grpSpPr>
        <a:xfrm>
          <a:off x="0" y="0"/>
          <a:ext cx="0" cy="0"/>
          <a:chOff x="0" y="0"/>
          <a:chExt cx="0" cy="0"/>
        </a:xfrm>
      </p:grpSpPr>
      <p:pic>
        <p:nvPicPr>
          <p:cNvPr id="3187" name="Google Shape;3187;p249"/>
          <p:cNvPicPr preferRelativeResize="0"/>
          <p:nvPr/>
        </p:nvPicPr>
        <p:blipFill rotWithShape="1">
          <a:blip r:embed="rId3">
            <a:alphaModFix/>
          </a:blip>
          <a:srcRect b="0" l="0" r="0" t="2219"/>
          <a:stretch/>
        </p:blipFill>
        <p:spPr>
          <a:xfrm>
            <a:off x="316825" y="181625"/>
            <a:ext cx="2692200" cy="2224625"/>
          </a:xfrm>
          <a:prstGeom prst="rect">
            <a:avLst/>
          </a:prstGeom>
          <a:noFill/>
          <a:ln>
            <a:noFill/>
          </a:ln>
        </p:spPr>
      </p:pic>
      <p:cxnSp>
        <p:nvCxnSpPr>
          <p:cNvPr id="3188" name="Google Shape;3188;p249"/>
          <p:cNvCxnSpPr/>
          <p:nvPr/>
        </p:nvCxnSpPr>
        <p:spPr>
          <a:xfrm>
            <a:off x="3034625" y="0"/>
            <a:ext cx="0" cy="5143500"/>
          </a:xfrm>
          <a:prstGeom prst="straightConnector1">
            <a:avLst/>
          </a:prstGeom>
          <a:noFill/>
          <a:ln cap="flat" cmpd="sng" w="9525">
            <a:solidFill>
              <a:schemeClr val="dk2"/>
            </a:solidFill>
            <a:prstDash val="solid"/>
            <a:round/>
            <a:headEnd len="med" w="med" type="none"/>
            <a:tailEnd len="med" w="med" type="none"/>
          </a:ln>
        </p:spPr>
      </p:cxnSp>
      <p:sp>
        <p:nvSpPr>
          <p:cNvPr id="3189" name="Google Shape;3189;p249"/>
          <p:cNvSpPr txBox="1"/>
          <p:nvPr/>
        </p:nvSpPr>
        <p:spPr>
          <a:xfrm>
            <a:off x="834725" y="2641600"/>
            <a:ext cx="1380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clomipramine</a:t>
            </a:r>
            <a:endParaRPr/>
          </a:p>
        </p:txBody>
      </p:sp>
      <p:sp>
        <p:nvSpPr>
          <p:cNvPr id="3190" name="Google Shape;3190;p249"/>
          <p:cNvSpPr txBox="1"/>
          <p:nvPr/>
        </p:nvSpPr>
        <p:spPr>
          <a:xfrm>
            <a:off x="3365183" y="306625"/>
            <a:ext cx="4951800" cy="4617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t>Stahl:</a:t>
            </a:r>
            <a:endParaRPr sz="2000"/>
          </a:p>
          <a:p>
            <a:pPr indent="0" lvl="0" marL="0" rtl="0" algn="l">
              <a:spcBef>
                <a:spcPts val="0"/>
              </a:spcBef>
              <a:spcAft>
                <a:spcPts val="0"/>
              </a:spcAft>
              <a:buNone/>
            </a:pPr>
            <a:r>
              <a:t/>
            </a:r>
            <a:endParaRPr sz="2000"/>
          </a:p>
          <a:p>
            <a:pPr indent="0" lvl="0" marL="0" rtl="0" algn="l">
              <a:spcBef>
                <a:spcPts val="0"/>
              </a:spcBef>
              <a:spcAft>
                <a:spcPts val="0"/>
              </a:spcAft>
              <a:buNone/>
            </a:pPr>
            <a:r>
              <a:rPr lang="en" sz="2000"/>
              <a:t>(trimipramine monograph, doxepin monograph and elsewhere)</a:t>
            </a:r>
            <a:endParaRPr sz="2000"/>
          </a:p>
          <a:p>
            <a:pPr indent="0" lvl="0" marL="0" rtl="0" algn="l">
              <a:spcBef>
                <a:spcPts val="0"/>
              </a:spcBef>
              <a:spcAft>
                <a:spcPts val="0"/>
              </a:spcAft>
              <a:buNone/>
            </a:pPr>
            <a:br>
              <a:rPr lang="en" sz="2000"/>
            </a:br>
            <a:r>
              <a:rPr lang="en" sz="2000"/>
              <a:t>“For the expert only:</a:t>
            </a:r>
            <a:endParaRPr sz="2000"/>
          </a:p>
          <a:p>
            <a:pPr indent="0" lvl="0" marL="0" rtl="0" algn="l">
              <a:spcBef>
                <a:spcPts val="0"/>
              </a:spcBef>
              <a:spcAft>
                <a:spcPts val="0"/>
              </a:spcAft>
              <a:buNone/>
            </a:pPr>
            <a:r>
              <a:rPr lang="en" sz="2000"/>
              <a:t>Although generally prohibited, a heroic but potentially dangerous treatment for severely treatment resistant patients is for an expert to give a TCA </a:t>
            </a:r>
            <a:r>
              <a:rPr b="1" lang="en" sz="2000"/>
              <a:t>other than clomipramine</a:t>
            </a:r>
            <a:r>
              <a:rPr lang="en" sz="2000"/>
              <a:t> simultaneously with an MAOI for patients who fail to respond to numerous other antidepressants”.</a:t>
            </a:r>
            <a:endParaRPr sz="2000"/>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sld>
</file>

<file path=ppt/slides/slide2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4" name="Shape 3194"/>
        <p:cNvGrpSpPr/>
        <p:nvPr/>
      </p:nvGrpSpPr>
      <p:grpSpPr>
        <a:xfrm>
          <a:off x="0" y="0"/>
          <a:ext cx="0" cy="0"/>
          <a:chOff x="0" y="0"/>
          <a:chExt cx="0" cy="0"/>
        </a:xfrm>
      </p:grpSpPr>
      <p:graphicFrame>
        <p:nvGraphicFramePr>
          <p:cNvPr id="3195" name="Google Shape;3195;p250"/>
          <p:cNvGraphicFramePr/>
          <p:nvPr/>
        </p:nvGraphicFramePr>
        <p:xfrm>
          <a:off x="277768" y="727941"/>
          <a:ext cx="3000000" cy="3000000"/>
        </p:xfrm>
        <a:graphic>
          <a:graphicData uri="http://schemas.openxmlformats.org/drawingml/2006/table">
            <a:tbl>
              <a:tblPr>
                <a:noFill/>
                <a:tableStyleId>{9CA66A64-FEFE-46EB-AED5-2A8D51E14325}</a:tableStyleId>
              </a:tblPr>
              <a:tblGrid>
                <a:gridCol w="584100"/>
                <a:gridCol w="2876825"/>
                <a:gridCol w="1837375"/>
                <a:gridCol w="1414575"/>
                <a:gridCol w="1256425"/>
              </a:tblGrid>
              <a:tr h="235450">
                <a:tc>
                  <a:txBody>
                    <a:bodyPr/>
                    <a:lstStyle/>
                    <a:p>
                      <a:pPr indent="0" lvl="0" marL="0" marR="0" rtl="0" algn="l">
                        <a:lnSpc>
                          <a:spcPct val="90000"/>
                        </a:lnSpc>
                        <a:spcBef>
                          <a:spcPts val="0"/>
                        </a:spcBef>
                        <a:spcAft>
                          <a:spcPts val="0"/>
                        </a:spcAft>
                        <a:buClr>
                          <a:srgbClr val="000000"/>
                        </a:buClr>
                        <a:buSzPts val="800"/>
                        <a:buFont typeface="Arial"/>
                        <a:buNone/>
                      </a:pPr>
                      <a:r>
                        <a:rPr lang="en" sz="1600" u="none" cap="none" strike="noStrike"/>
                        <a:t>Rx</a:t>
                      </a:r>
                      <a:endParaRPr b="1" sz="1600" u="none" cap="none" strike="noStrike"/>
                    </a:p>
                  </a:txBody>
                  <a:tcPr marT="45725" marB="45725" marR="45725" marL="45725">
                    <a:solidFill>
                      <a:srgbClr val="F4E6E6"/>
                    </a:solidFill>
                  </a:tcPr>
                </a:tc>
                <a:tc>
                  <a:txBody>
                    <a:bodyPr/>
                    <a:lstStyle/>
                    <a:p>
                      <a:pPr indent="0" lvl="0" marL="0" marR="0" rtl="0" algn="l">
                        <a:lnSpc>
                          <a:spcPct val="90000"/>
                        </a:lnSpc>
                        <a:spcBef>
                          <a:spcPts val="0"/>
                        </a:spcBef>
                        <a:spcAft>
                          <a:spcPts val="0"/>
                        </a:spcAft>
                        <a:buClr>
                          <a:srgbClr val="000000"/>
                        </a:buClr>
                        <a:buSzPts val="800"/>
                        <a:buFont typeface="Arial"/>
                        <a:buNone/>
                      </a:pPr>
                      <a:r>
                        <a:rPr lang="en" sz="1600" u="none" cap="none" strike="noStrike"/>
                        <a:t>TCA</a:t>
                      </a:r>
                      <a:endParaRPr b="1" sz="1600" u="none" cap="none" strike="noStrike"/>
                    </a:p>
                  </a:txBody>
                  <a:tcPr marT="45725" marB="45725" marR="45725" marL="45725">
                    <a:solidFill>
                      <a:srgbClr val="F4E6E6"/>
                    </a:solidFill>
                  </a:tcPr>
                </a:tc>
                <a:tc>
                  <a:txBody>
                    <a:bodyPr/>
                    <a:lstStyle/>
                    <a:p>
                      <a:pPr indent="0" lvl="0" marL="0" marR="0" rtl="0" algn="ctr">
                        <a:lnSpc>
                          <a:spcPct val="90000"/>
                        </a:lnSpc>
                        <a:spcBef>
                          <a:spcPts val="0"/>
                        </a:spcBef>
                        <a:spcAft>
                          <a:spcPts val="0"/>
                        </a:spcAft>
                        <a:buClr>
                          <a:srgbClr val="000000"/>
                        </a:buClr>
                        <a:buSzPts val="800"/>
                        <a:buFont typeface="Arial"/>
                        <a:buNone/>
                      </a:pPr>
                      <a:r>
                        <a:rPr lang="en" sz="1600"/>
                        <a:t>Anticholinergic</a:t>
                      </a:r>
                      <a:endParaRPr b="1" sz="1600" u="none" cap="none" strike="noStrike"/>
                    </a:p>
                  </a:txBody>
                  <a:tcPr marT="45725" marB="45725" marR="45725" marL="45725">
                    <a:solidFill>
                      <a:srgbClr val="F4E6E6"/>
                    </a:solidFill>
                  </a:tcPr>
                </a:tc>
                <a:tc>
                  <a:txBody>
                    <a:bodyPr/>
                    <a:lstStyle/>
                    <a:p>
                      <a:pPr indent="0" lvl="0" marL="0" marR="0" rtl="0" algn="ctr">
                        <a:lnSpc>
                          <a:spcPct val="90000"/>
                        </a:lnSpc>
                        <a:spcBef>
                          <a:spcPts val="0"/>
                        </a:spcBef>
                        <a:spcAft>
                          <a:spcPts val="0"/>
                        </a:spcAft>
                        <a:buClr>
                          <a:srgbClr val="000000"/>
                        </a:buClr>
                        <a:buSzPts val="800"/>
                        <a:buFont typeface="Arial"/>
                        <a:buNone/>
                      </a:pPr>
                      <a:r>
                        <a:rPr lang="en" sz="1600" u="none" cap="none" strike="noStrike"/>
                        <a:t>NE</a:t>
                      </a:r>
                      <a:endParaRPr b="1" sz="1600" u="none" cap="none" strike="noStrike"/>
                    </a:p>
                  </a:txBody>
                  <a:tcPr marT="45725" marB="45725" marR="45725" marL="45725">
                    <a:solidFill>
                      <a:srgbClr val="F4E6E6"/>
                    </a:solidFill>
                  </a:tcPr>
                </a:tc>
                <a:tc>
                  <a:txBody>
                    <a:bodyPr/>
                    <a:lstStyle/>
                    <a:p>
                      <a:pPr indent="0" lvl="0" marL="0" marR="0" rtl="0" algn="ctr">
                        <a:lnSpc>
                          <a:spcPct val="90000"/>
                        </a:lnSpc>
                        <a:spcBef>
                          <a:spcPts val="0"/>
                        </a:spcBef>
                        <a:spcAft>
                          <a:spcPts val="0"/>
                        </a:spcAft>
                        <a:buClr>
                          <a:srgbClr val="000000"/>
                        </a:buClr>
                        <a:buSzPts val="800"/>
                        <a:buFont typeface="Arial"/>
                        <a:buNone/>
                      </a:pPr>
                      <a:r>
                        <a:rPr lang="en" sz="1600" u="none" cap="none" strike="noStrike"/>
                        <a:t>5-HT</a:t>
                      </a:r>
                      <a:endParaRPr b="1" sz="1600" u="none" cap="none" strike="noStrike"/>
                    </a:p>
                  </a:txBody>
                  <a:tcPr marT="45725" marB="45725" marR="45725" marL="45725">
                    <a:solidFill>
                      <a:srgbClr val="F4E6E6"/>
                    </a:solidFill>
                  </a:tcPr>
                </a:tc>
              </a:tr>
              <a:tr h="356025">
                <a:tc>
                  <a:txBody>
                    <a:bodyPr/>
                    <a:lstStyle/>
                    <a:p>
                      <a:pPr indent="0" lvl="0" marL="0" marR="0" rtl="0" algn="l">
                        <a:lnSpc>
                          <a:spcPct val="90000"/>
                        </a:lnSpc>
                        <a:spcBef>
                          <a:spcPts val="0"/>
                        </a:spcBef>
                        <a:spcAft>
                          <a:spcPts val="0"/>
                        </a:spcAft>
                        <a:buClr>
                          <a:srgbClr val="000000"/>
                        </a:buClr>
                        <a:buSzPts val="800"/>
                        <a:buFont typeface="Arial"/>
                        <a:buNone/>
                      </a:pPr>
                      <a:r>
                        <a:rPr lang="en" sz="1600" u="none" cap="none" strike="noStrike"/>
                        <a:t>#1</a:t>
                      </a:r>
                      <a:endParaRPr sz="1600" u="none" cap="none" strike="noStrike"/>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600" u="none" cap="none" strike="noStrike"/>
                        <a:t>Amitriptyline </a:t>
                      </a:r>
                      <a:endParaRPr sz="1600" u="none" cap="none" strike="noStrike"/>
                    </a:p>
                    <a:p>
                      <a:pPr indent="0" lvl="0" marL="0" marR="0" rtl="0" algn="l">
                        <a:lnSpc>
                          <a:spcPct val="90000"/>
                        </a:lnSpc>
                        <a:spcBef>
                          <a:spcPts val="0"/>
                        </a:spcBef>
                        <a:spcAft>
                          <a:spcPts val="0"/>
                        </a:spcAft>
                        <a:buClr>
                          <a:srgbClr val="000000"/>
                        </a:buClr>
                        <a:buSzPts val="800"/>
                        <a:buFont typeface="Arial"/>
                        <a:buNone/>
                      </a:pPr>
                      <a:r>
                        <a:rPr lang="en" sz="1600" u="none" cap="none" strike="noStrike"/>
                        <a:t>(ELAVIL)</a:t>
                      </a:r>
                      <a:endParaRPr sz="1600" u="none" cap="none" strike="noStrike"/>
                    </a:p>
                  </a:txBody>
                  <a:tcPr marT="45725" marB="45725" marR="45725" marL="45725"/>
                </a:tc>
                <a:tc>
                  <a:txBody>
                    <a:bodyPr/>
                    <a:lstStyle/>
                    <a:p>
                      <a:pPr indent="0" lvl="0" marL="0" marR="0" rtl="0" algn="ctr">
                        <a:lnSpc>
                          <a:spcPct val="90000"/>
                        </a:lnSpc>
                        <a:spcBef>
                          <a:spcPts val="0"/>
                        </a:spcBef>
                        <a:spcAft>
                          <a:spcPts val="0"/>
                        </a:spcAft>
                        <a:buClr>
                          <a:srgbClr val="000000"/>
                        </a:buClr>
                        <a:buSzPts val="900"/>
                        <a:buFont typeface="Arial"/>
                        <a:buNone/>
                      </a:pPr>
                      <a:r>
                        <a:rPr b="0" lang="en" sz="1700" u="none" cap="none" strike="noStrike"/>
                        <a:t>+++</a:t>
                      </a:r>
                      <a:endParaRPr b="0" sz="1700" u="none" cap="none" strike="noStrike"/>
                    </a:p>
                  </a:txBody>
                  <a:tcPr marT="45725" marB="45725" marR="45725" marL="45725" anchor="ctr"/>
                </a:tc>
                <a:tc>
                  <a:txBody>
                    <a:bodyPr/>
                    <a:lstStyle/>
                    <a:p>
                      <a:pPr indent="0" lvl="0" marL="0" marR="0" rtl="0" algn="ctr">
                        <a:lnSpc>
                          <a:spcPct val="90000"/>
                        </a:lnSpc>
                        <a:spcBef>
                          <a:spcPts val="0"/>
                        </a:spcBef>
                        <a:spcAft>
                          <a:spcPts val="0"/>
                        </a:spcAft>
                        <a:buClr>
                          <a:srgbClr val="000000"/>
                        </a:buClr>
                        <a:buSzPts val="900"/>
                        <a:buFont typeface="Arial"/>
                        <a:buNone/>
                      </a:pPr>
                      <a:r>
                        <a:rPr b="0" lang="en" sz="1700" u="none" cap="none" strike="noStrike"/>
                        <a:t>++</a:t>
                      </a:r>
                      <a:endParaRPr b="0" sz="1700" u="none" cap="none" strike="noStrike"/>
                    </a:p>
                  </a:txBody>
                  <a:tcPr marT="45725" marB="45725" marR="45725" marL="45725" anchor="ctr"/>
                </a:tc>
                <a:tc>
                  <a:txBody>
                    <a:bodyPr/>
                    <a:lstStyle/>
                    <a:p>
                      <a:pPr indent="0" lvl="0" marL="0" marR="0" rtl="0" algn="ctr">
                        <a:lnSpc>
                          <a:spcPct val="90000"/>
                        </a:lnSpc>
                        <a:spcBef>
                          <a:spcPts val="0"/>
                        </a:spcBef>
                        <a:spcAft>
                          <a:spcPts val="0"/>
                        </a:spcAft>
                        <a:buClr>
                          <a:srgbClr val="000000"/>
                        </a:buClr>
                        <a:buSzPts val="900"/>
                        <a:buFont typeface="Arial"/>
                        <a:buNone/>
                      </a:pPr>
                      <a:r>
                        <a:rPr b="0" lang="en" sz="1700" u="none" cap="none" strike="noStrike"/>
                        <a:t>+++</a:t>
                      </a:r>
                      <a:endParaRPr b="0" sz="1700" u="none" cap="none" strike="noStrike"/>
                    </a:p>
                  </a:txBody>
                  <a:tcPr marT="45725" marB="45725" marR="45725" marL="45725" anchor="ctr"/>
                </a:tc>
              </a:tr>
              <a:tr h="114300">
                <a:tc>
                  <a:txBody>
                    <a:bodyPr/>
                    <a:lstStyle/>
                    <a:p>
                      <a:pPr indent="0" lvl="0" marL="0" marR="0" rtl="0" algn="l">
                        <a:lnSpc>
                          <a:spcPct val="90000"/>
                        </a:lnSpc>
                        <a:spcBef>
                          <a:spcPts val="0"/>
                        </a:spcBef>
                        <a:spcAft>
                          <a:spcPts val="0"/>
                        </a:spcAft>
                        <a:buClr>
                          <a:srgbClr val="000000"/>
                        </a:buClr>
                        <a:buSzPts val="800"/>
                        <a:buFont typeface="Arial"/>
                        <a:buNone/>
                      </a:pPr>
                      <a:r>
                        <a:rPr lang="en" sz="1600" u="none" cap="none" strike="noStrike"/>
                        <a:t>#2</a:t>
                      </a:r>
                      <a:endParaRPr sz="1600" u="none" cap="none" strike="noStrike">
                        <a:solidFill>
                          <a:srgbClr val="000000"/>
                        </a:solidFill>
                      </a:endParaRPr>
                    </a:p>
                  </a:txBody>
                  <a:tcPr marT="45725" marB="45725" marR="45725" marL="45725">
                    <a:solidFill>
                      <a:srgbClr val="FFFF9F"/>
                    </a:solidFill>
                  </a:tcPr>
                </a:tc>
                <a:tc>
                  <a:txBody>
                    <a:bodyPr/>
                    <a:lstStyle/>
                    <a:p>
                      <a:pPr indent="0" lvl="0" marL="0" marR="0" rtl="0" algn="l">
                        <a:lnSpc>
                          <a:spcPct val="90000"/>
                        </a:lnSpc>
                        <a:spcBef>
                          <a:spcPts val="0"/>
                        </a:spcBef>
                        <a:spcAft>
                          <a:spcPts val="0"/>
                        </a:spcAft>
                        <a:buClr>
                          <a:srgbClr val="000000"/>
                        </a:buClr>
                        <a:buSzPts val="1100"/>
                        <a:buFont typeface="Arial"/>
                        <a:buNone/>
                      </a:pPr>
                      <a:r>
                        <a:rPr lang="en" sz="1600" u="none" cap="none" strike="noStrike"/>
                        <a:t>Nortriptyline (PAMELOR)</a:t>
                      </a:r>
                      <a:endParaRPr sz="1600" u="none" cap="none" strike="noStrike"/>
                    </a:p>
                  </a:txBody>
                  <a:tcPr marT="45725" marB="45725" marR="45725" marL="45725">
                    <a:solidFill>
                      <a:srgbClr val="FFFF9F"/>
                    </a:solidFill>
                  </a:tcPr>
                </a:tc>
                <a:tc>
                  <a:txBody>
                    <a:bodyPr/>
                    <a:lstStyle/>
                    <a:p>
                      <a:pPr indent="0" lvl="0" marL="0" marR="0" rtl="0" algn="ctr">
                        <a:lnSpc>
                          <a:spcPct val="90000"/>
                        </a:lnSpc>
                        <a:spcBef>
                          <a:spcPts val="0"/>
                        </a:spcBef>
                        <a:spcAft>
                          <a:spcPts val="0"/>
                        </a:spcAft>
                        <a:buClr>
                          <a:srgbClr val="000000"/>
                        </a:buClr>
                        <a:buSzPts val="900"/>
                        <a:buFont typeface="Arial"/>
                        <a:buNone/>
                      </a:pPr>
                      <a:r>
                        <a:rPr b="0" lang="en" sz="1700" u="none" cap="none" strike="noStrike"/>
                        <a:t>+</a:t>
                      </a:r>
                      <a:endParaRPr b="0" sz="1700" u="none" cap="none" strike="noStrike"/>
                    </a:p>
                  </a:txBody>
                  <a:tcPr marT="45725" marB="45725" marR="45725" marL="45725" anchor="ctr">
                    <a:solidFill>
                      <a:srgbClr val="FFFF9F"/>
                    </a:solidFill>
                  </a:tcPr>
                </a:tc>
                <a:tc>
                  <a:txBody>
                    <a:bodyPr/>
                    <a:lstStyle/>
                    <a:p>
                      <a:pPr indent="0" lvl="0" marL="0" marR="0" rtl="0" algn="ctr">
                        <a:lnSpc>
                          <a:spcPct val="90000"/>
                        </a:lnSpc>
                        <a:spcBef>
                          <a:spcPts val="0"/>
                        </a:spcBef>
                        <a:spcAft>
                          <a:spcPts val="0"/>
                        </a:spcAft>
                        <a:buClr>
                          <a:srgbClr val="000000"/>
                        </a:buClr>
                        <a:buSzPts val="900"/>
                        <a:buFont typeface="Arial"/>
                        <a:buNone/>
                      </a:pPr>
                      <a:r>
                        <a:rPr b="0" lang="en" sz="1700" u="none" cap="none" strike="noStrike"/>
                        <a:t>++++</a:t>
                      </a:r>
                      <a:endParaRPr b="0" sz="1700" u="none" cap="none" strike="noStrike"/>
                    </a:p>
                  </a:txBody>
                  <a:tcPr marT="45725" marB="45725" marR="45725" marL="45725" anchor="ctr">
                    <a:solidFill>
                      <a:srgbClr val="FFFF9F"/>
                    </a:solidFill>
                  </a:tcPr>
                </a:tc>
                <a:tc>
                  <a:txBody>
                    <a:bodyPr/>
                    <a:lstStyle/>
                    <a:p>
                      <a:pPr indent="0" lvl="0" marL="0" marR="0" rtl="0" algn="ctr">
                        <a:lnSpc>
                          <a:spcPct val="90000"/>
                        </a:lnSpc>
                        <a:spcBef>
                          <a:spcPts val="0"/>
                        </a:spcBef>
                        <a:spcAft>
                          <a:spcPts val="0"/>
                        </a:spcAft>
                        <a:buClr>
                          <a:srgbClr val="000000"/>
                        </a:buClr>
                        <a:buSzPts val="900"/>
                        <a:buFont typeface="Arial"/>
                        <a:buNone/>
                      </a:pPr>
                      <a:r>
                        <a:rPr b="0" lang="en" sz="1700" u="none" cap="none" strike="noStrike"/>
                        <a:t>-</a:t>
                      </a:r>
                      <a:endParaRPr b="0" sz="1700" u="none" cap="none" strike="noStrike"/>
                    </a:p>
                  </a:txBody>
                  <a:tcPr marT="45725" marB="45725" marR="45725" marL="45725" anchor="ctr">
                    <a:solidFill>
                      <a:srgbClr val="FFFF9F"/>
                    </a:solidFill>
                  </a:tcPr>
                </a:tc>
              </a:tr>
              <a:tr h="114300">
                <a:tc>
                  <a:txBody>
                    <a:bodyPr/>
                    <a:lstStyle/>
                    <a:p>
                      <a:pPr indent="0" lvl="0" marL="0" marR="0" rtl="0" algn="l">
                        <a:lnSpc>
                          <a:spcPct val="90000"/>
                        </a:lnSpc>
                        <a:spcBef>
                          <a:spcPts val="0"/>
                        </a:spcBef>
                        <a:spcAft>
                          <a:spcPts val="0"/>
                        </a:spcAft>
                        <a:buClr>
                          <a:srgbClr val="000000"/>
                        </a:buClr>
                        <a:buSzPts val="800"/>
                        <a:buFont typeface="Arial"/>
                        <a:buNone/>
                      </a:pPr>
                      <a:r>
                        <a:rPr lang="en" sz="1600" u="none" cap="none" strike="noStrike"/>
                        <a:t>#3</a:t>
                      </a:r>
                      <a:endParaRPr sz="1600" u="none" cap="none" strike="noStrike">
                        <a:solidFill>
                          <a:srgbClr val="000000"/>
                        </a:solidFill>
                      </a:endParaRPr>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600" u="none" cap="none" strike="noStrike"/>
                        <a:t>Doxepin </a:t>
                      </a:r>
                      <a:endParaRPr sz="1600" u="none" cap="none" strike="noStrike"/>
                    </a:p>
                    <a:p>
                      <a:pPr indent="0" lvl="0" marL="0" marR="0" rtl="0" algn="l">
                        <a:lnSpc>
                          <a:spcPct val="90000"/>
                        </a:lnSpc>
                        <a:spcBef>
                          <a:spcPts val="0"/>
                        </a:spcBef>
                        <a:spcAft>
                          <a:spcPts val="0"/>
                        </a:spcAft>
                        <a:buClr>
                          <a:srgbClr val="000000"/>
                        </a:buClr>
                        <a:buSzPts val="800"/>
                        <a:buFont typeface="Arial"/>
                        <a:buNone/>
                      </a:pPr>
                      <a:r>
                        <a:rPr lang="en" sz="1600" u="none" cap="none" strike="noStrike"/>
                        <a:t>(SILENOR)</a:t>
                      </a:r>
                      <a:endParaRPr sz="1600" u="none" cap="none" strike="noStrike">
                        <a:solidFill>
                          <a:srgbClr val="000000"/>
                        </a:solidFill>
                      </a:endParaRPr>
                    </a:p>
                  </a:txBody>
                  <a:tcPr marT="45725" marB="45725" marR="45725" marL="45725"/>
                </a:tc>
                <a:tc>
                  <a:txBody>
                    <a:bodyPr/>
                    <a:lstStyle/>
                    <a:p>
                      <a:pPr indent="0" lvl="0" marL="0" marR="0" rtl="0" algn="ctr">
                        <a:lnSpc>
                          <a:spcPct val="90000"/>
                        </a:lnSpc>
                        <a:spcBef>
                          <a:spcPts val="0"/>
                        </a:spcBef>
                        <a:spcAft>
                          <a:spcPts val="0"/>
                        </a:spcAft>
                        <a:buClr>
                          <a:srgbClr val="000000"/>
                        </a:buClr>
                        <a:buSzPts val="900"/>
                        <a:buFont typeface="Arial"/>
                        <a:buNone/>
                      </a:pPr>
                      <a:r>
                        <a:rPr b="0" lang="en" sz="1700" u="none" cap="none" strike="noStrike"/>
                        <a:t>+++</a:t>
                      </a:r>
                      <a:endParaRPr b="0" sz="1700" u="none" cap="none" strike="noStrike"/>
                    </a:p>
                  </a:txBody>
                  <a:tcPr marT="45725" marB="45725" marR="45725" marL="45725" anchor="ctr"/>
                </a:tc>
                <a:tc>
                  <a:txBody>
                    <a:bodyPr/>
                    <a:lstStyle/>
                    <a:p>
                      <a:pPr indent="0" lvl="0" marL="0" marR="0" rtl="0" algn="ctr">
                        <a:lnSpc>
                          <a:spcPct val="90000"/>
                        </a:lnSpc>
                        <a:spcBef>
                          <a:spcPts val="0"/>
                        </a:spcBef>
                        <a:spcAft>
                          <a:spcPts val="0"/>
                        </a:spcAft>
                        <a:buClr>
                          <a:srgbClr val="000000"/>
                        </a:buClr>
                        <a:buSzPts val="900"/>
                        <a:buFont typeface="Arial"/>
                        <a:buNone/>
                      </a:pPr>
                      <a:r>
                        <a:rPr b="0" lang="en" sz="1700" u="none" cap="none" strike="noStrike"/>
                        <a:t>++</a:t>
                      </a:r>
                      <a:endParaRPr b="0" sz="1700" u="none" cap="none" strike="noStrike"/>
                    </a:p>
                  </a:txBody>
                  <a:tcPr marT="45725" marB="45725" marR="45725" marL="45725" anchor="ctr"/>
                </a:tc>
                <a:tc>
                  <a:txBody>
                    <a:bodyPr/>
                    <a:lstStyle/>
                    <a:p>
                      <a:pPr indent="0" lvl="0" marL="0" marR="0" rtl="0" algn="ctr">
                        <a:lnSpc>
                          <a:spcPct val="90000"/>
                        </a:lnSpc>
                        <a:spcBef>
                          <a:spcPts val="0"/>
                        </a:spcBef>
                        <a:spcAft>
                          <a:spcPts val="0"/>
                        </a:spcAft>
                        <a:buClr>
                          <a:srgbClr val="000000"/>
                        </a:buClr>
                        <a:buSzPts val="900"/>
                        <a:buFont typeface="Arial"/>
                        <a:buNone/>
                      </a:pPr>
                      <a:r>
                        <a:rPr b="0" lang="en" sz="1700" u="none" cap="none" strike="noStrike"/>
                        <a:t>+++</a:t>
                      </a:r>
                      <a:endParaRPr b="0" sz="1700" u="none" cap="none" strike="noStrike"/>
                    </a:p>
                  </a:txBody>
                  <a:tcPr marT="45725" marB="45725" marR="45725" marL="45725" anchor="ctr"/>
                </a:tc>
              </a:tr>
              <a:tr h="114300">
                <a:tc>
                  <a:txBody>
                    <a:bodyPr/>
                    <a:lstStyle/>
                    <a:p>
                      <a:pPr indent="0" lvl="0" marL="0" marR="0" rtl="0" algn="l">
                        <a:lnSpc>
                          <a:spcPct val="90000"/>
                        </a:lnSpc>
                        <a:spcBef>
                          <a:spcPts val="0"/>
                        </a:spcBef>
                        <a:spcAft>
                          <a:spcPts val="0"/>
                        </a:spcAft>
                        <a:buClr>
                          <a:srgbClr val="000000"/>
                        </a:buClr>
                        <a:buSzPts val="800"/>
                        <a:buFont typeface="Arial"/>
                        <a:buNone/>
                      </a:pPr>
                      <a:r>
                        <a:rPr lang="en" sz="1600" u="none" cap="none" strike="noStrike"/>
                        <a:t>#4</a:t>
                      </a:r>
                      <a:endParaRPr sz="1600" u="none" cap="none" strike="noStrike">
                        <a:solidFill>
                          <a:srgbClr val="000000"/>
                        </a:solidFill>
                      </a:endParaRPr>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rPr lang="en" sz="1600" u="none" cap="none" strike="noStrike"/>
                        <a:t>Imipramine </a:t>
                      </a:r>
                      <a:endParaRPr sz="1600" u="none" cap="none" strike="noStrike"/>
                    </a:p>
                    <a:p>
                      <a:pPr indent="0" lvl="0" marL="0" marR="0" rtl="0" algn="l">
                        <a:lnSpc>
                          <a:spcPct val="90000"/>
                        </a:lnSpc>
                        <a:spcBef>
                          <a:spcPts val="0"/>
                        </a:spcBef>
                        <a:spcAft>
                          <a:spcPts val="0"/>
                        </a:spcAft>
                        <a:buClr>
                          <a:srgbClr val="000000"/>
                        </a:buClr>
                        <a:buSzPts val="1100"/>
                        <a:buFont typeface="Arial"/>
                        <a:buNone/>
                      </a:pPr>
                      <a:r>
                        <a:rPr lang="en" sz="1600" u="none" cap="none" strike="noStrike"/>
                        <a:t>(TOFRANIL)</a:t>
                      </a:r>
                      <a:endParaRPr sz="1600" u="none" cap="none" strike="noStrike">
                        <a:solidFill>
                          <a:srgbClr val="000000"/>
                        </a:solidFill>
                      </a:endParaRPr>
                    </a:p>
                  </a:txBody>
                  <a:tcPr marT="45725" marB="45725" marR="45725" marL="45725"/>
                </a:tc>
                <a:tc>
                  <a:txBody>
                    <a:bodyPr/>
                    <a:lstStyle/>
                    <a:p>
                      <a:pPr indent="0" lvl="0" marL="0" marR="0" rtl="0" algn="ctr">
                        <a:lnSpc>
                          <a:spcPct val="90000"/>
                        </a:lnSpc>
                        <a:spcBef>
                          <a:spcPts val="0"/>
                        </a:spcBef>
                        <a:spcAft>
                          <a:spcPts val="0"/>
                        </a:spcAft>
                        <a:buClr>
                          <a:srgbClr val="000000"/>
                        </a:buClr>
                        <a:buSzPts val="900"/>
                        <a:buFont typeface="Arial"/>
                        <a:buNone/>
                      </a:pPr>
                      <a:r>
                        <a:rPr b="0" lang="en" sz="1700" u="none" cap="none" strike="noStrike"/>
                        <a:t>++</a:t>
                      </a:r>
                      <a:endParaRPr b="0" sz="1700" u="none" cap="none" strike="noStrike"/>
                    </a:p>
                  </a:txBody>
                  <a:tcPr marT="45725" marB="45725" marR="45725" marL="45725" anchor="ctr"/>
                </a:tc>
                <a:tc>
                  <a:txBody>
                    <a:bodyPr/>
                    <a:lstStyle/>
                    <a:p>
                      <a:pPr indent="0" lvl="0" marL="0" marR="0" rtl="0" algn="ctr">
                        <a:lnSpc>
                          <a:spcPct val="90000"/>
                        </a:lnSpc>
                        <a:spcBef>
                          <a:spcPts val="0"/>
                        </a:spcBef>
                        <a:spcAft>
                          <a:spcPts val="0"/>
                        </a:spcAft>
                        <a:buClr>
                          <a:srgbClr val="000000"/>
                        </a:buClr>
                        <a:buSzPts val="900"/>
                        <a:buFont typeface="Arial"/>
                        <a:buNone/>
                      </a:pPr>
                      <a:r>
                        <a:rPr b="0" lang="en" sz="1700" u="none" cap="none" strike="noStrike"/>
                        <a:t>++</a:t>
                      </a:r>
                      <a:endParaRPr b="0" sz="1700" u="none" cap="none" strike="noStrike"/>
                    </a:p>
                  </a:txBody>
                  <a:tcPr marT="45725" marB="45725" marR="45725" marL="45725" anchor="ctr"/>
                </a:tc>
                <a:tc>
                  <a:txBody>
                    <a:bodyPr/>
                    <a:lstStyle/>
                    <a:p>
                      <a:pPr indent="0" lvl="0" marL="0" marR="0" rtl="0" algn="ctr">
                        <a:lnSpc>
                          <a:spcPct val="90000"/>
                        </a:lnSpc>
                        <a:spcBef>
                          <a:spcPts val="0"/>
                        </a:spcBef>
                        <a:spcAft>
                          <a:spcPts val="0"/>
                        </a:spcAft>
                        <a:buClr>
                          <a:srgbClr val="000000"/>
                        </a:buClr>
                        <a:buSzPts val="900"/>
                        <a:buFont typeface="Arial"/>
                        <a:buNone/>
                      </a:pPr>
                      <a:r>
                        <a:rPr b="0" lang="en" sz="1700" u="none" cap="none" strike="noStrike"/>
                        <a:t>+++</a:t>
                      </a:r>
                      <a:endParaRPr b="0" sz="1700" u="none" cap="none" strike="noStrike"/>
                    </a:p>
                  </a:txBody>
                  <a:tcPr marT="45725" marB="45725" marR="45725" marL="45725" anchor="ctr"/>
                </a:tc>
              </a:tr>
              <a:tr h="114300">
                <a:tc>
                  <a:txBody>
                    <a:bodyPr/>
                    <a:lstStyle/>
                    <a:p>
                      <a:pPr indent="0" lvl="0" marL="0" marR="0" rtl="0" algn="l">
                        <a:lnSpc>
                          <a:spcPct val="90000"/>
                        </a:lnSpc>
                        <a:spcBef>
                          <a:spcPts val="0"/>
                        </a:spcBef>
                        <a:spcAft>
                          <a:spcPts val="0"/>
                        </a:spcAft>
                        <a:buClr>
                          <a:srgbClr val="000000"/>
                        </a:buClr>
                        <a:buSzPts val="800"/>
                        <a:buFont typeface="Arial"/>
                        <a:buNone/>
                      </a:pPr>
                      <a:r>
                        <a:rPr lang="en" sz="1600" u="none" cap="none" strike="noStrike"/>
                        <a:t>#5</a:t>
                      </a:r>
                      <a:endParaRPr sz="1600" u="none" cap="none" strike="noStrike">
                        <a:solidFill>
                          <a:srgbClr val="000000"/>
                        </a:solidFill>
                      </a:endParaRPr>
                    </a:p>
                  </a:txBody>
                  <a:tcPr marT="45725" marB="45725" marR="45725" marL="45725"/>
                </a:tc>
                <a:tc>
                  <a:txBody>
                    <a:bodyPr/>
                    <a:lstStyle/>
                    <a:p>
                      <a:pPr indent="0" lvl="0" marL="0" marR="0" rtl="0" algn="l">
                        <a:lnSpc>
                          <a:spcPct val="90000"/>
                        </a:lnSpc>
                        <a:spcBef>
                          <a:spcPts val="0"/>
                        </a:spcBef>
                        <a:spcAft>
                          <a:spcPts val="0"/>
                        </a:spcAft>
                        <a:buClr>
                          <a:srgbClr val="000000"/>
                        </a:buClr>
                        <a:buSzPts val="1100"/>
                        <a:buFont typeface="Arial"/>
                        <a:buNone/>
                      </a:pPr>
                      <a:r>
                        <a:rPr lang="en" sz="1600" u="none" cap="none" strike="noStrike"/>
                        <a:t>Clomipramine (ANAFRANIL)</a:t>
                      </a:r>
                      <a:endParaRPr sz="1600" u="none" cap="none" strike="noStrike">
                        <a:solidFill>
                          <a:srgbClr val="000000"/>
                        </a:solidFill>
                      </a:endParaRPr>
                    </a:p>
                  </a:txBody>
                  <a:tcPr marT="45725" marB="45725" marR="45725" marL="45725"/>
                </a:tc>
                <a:tc>
                  <a:txBody>
                    <a:bodyPr/>
                    <a:lstStyle/>
                    <a:p>
                      <a:pPr indent="0" lvl="0" marL="0" marR="0" rtl="0" algn="ctr">
                        <a:lnSpc>
                          <a:spcPct val="90000"/>
                        </a:lnSpc>
                        <a:spcBef>
                          <a:spcPts val="0"/>
                        </a:spcBef>
                        <a:spcAft>
                          <a:spcPts val="0"/>
                        </a:spcAft>
                        <a:buClr>
                          <a:srgbClr val="000000"/>
                        </a:buClr>
                        <a:buSzPts val="900"/>
                        <a:buFont typeface="Arial"/>
                        <a:buNone/>
                      </a:pPr>
                      <a:r>
                        <a:rPr b="0" lang="en" sz="1700" u="none" cap="none" strike="noStrike"/>
                        <a:t>+++</a:t>
                      </a:r>
                      <a:endParaRPr b="0" sz="1700" u="none" cap="none" strike="noStrike"/>
                    </a:p>
                  </a:txBody>
                  <a:tcPr marT="45725" marB="45725" marR="45725" marL="45725" anchor="ctr"/>
                </a:tc>
                <a:tc>
                  <a:txBody>
                    <a:bodyPr/>
                    <a:lstStyle/>
                    <a:p>
                      <a:pPr indent="0" lvl="0" marL="0" marR="0" rtl="0" algn="ctr">
                        <a:lnSpc>
                          <a:spcPct val="90000"/>
                        </a:lnSpc>
                        <a:spcBef>
                          <a:spcPts val="0"/>
                        </a:spcBef>
                        <a:spcAft>
                          <a:spcPts val="0"/>
                        </a:spcAft>
                        <a:buClr>
                          <a:srgbClr val="000000"/>
                        </a:buClr>
                        <a:buSzPts val="900"/>
                        <a:buFont typeface="Arial"/>
                        <a:buNone/>
                      </a:pPr>
                      <a:r>
                        <a:rPr b="0" lang="en" sz="1700" u="none" cap="none" strike="noStrike"/>
                        <a:t>-</a:t>
                      </a:r>
                      <a:endParaRPr b="0" sz="1700" u="none" cap="none" strike="noStrike"/>
                    </a:p>
                  </a:txBody>
                  <a:tcPr marT="45725" marB="45725" marR="45725" marL="45725" anchor="ctr"/>
                </a:tc>
                <a:tc>
                  <a:txBody>
                    <a:bodyPr/>
                    <a:lstStyle/>
                    <a:p>
                      <a:pPr indent="0" lvl="0" marL="0" marR="0" rtl="0" algn="ctr">
                        <a:lnSpc>
                          <a:spcPct val="90000"/>
                        </a:lnSpc>
                        <a:spcBef>
                          <a:spcPts val="0"/>
                        </a:spcBef>
                        <a:spcAft>
                          <a:spcPts val="0"/>
                        </a:spcAft>
                        <a:buClr>
                          <a:srgbClr val="000000"/>
                        </a:buClr>
                        <a:buSzPts val="900"/>
                        <a:buFont typeface="Arial"/>
                        <a:buNone/>
                      </a:pPr>
                      <a:r>
                        <a:rPr b="0" lang="en" sz="1700" u="none" cap="none" strike="noStrike"/>
                        <a:t>++++</a:t>
                      </a:r>
                      <a:endParaRPr b="0" sz="1700" u="none" cap="none" strike="noStrike"/>
                    </a:p>
                  </a:txBody>
                  <a:tcPr marT="45725" marB="45725" marR="45725" marL="45725" anchor="ctr"/>
                </a:tc>
              </a:tr>
              <a:tr h="114300">
                <a:tc>
                  <a:txBody>
                    <a:bodyPr/>
                    <a:lstStyle/>
                    <a:p>
                      <a:pPr indent="0" lvl="0" marL="0" marR="0" rtl="0" algn="l">
                        <a:lnSpc>
                          <a:spcPct val="90000"/>
                        </a:lnSpc>
                        <a:spcBef>
                          <a:spcPts val="0"/>
                        </a:spcBef>
                        <a:spcAft>
                          <a:spcPts val="0"/>
                        </a:spcAft>
                        <a:buClr>
                          <a:srgbClr val="000000"/>
                        </a:buClr>
                        <a:buSzPts val="800"/>
                        <a:buFont typeface="Arial"/>
                        <a:buNone/>
                      </a:pPr>
                      <a:r>
                        <a:rPr lang="en" sz="1600" u="none" cap="none" strike="noStrike"/>
                        <a:t>#6</a:t>
                      </a:r>
                      <a:endParaRPr sz="1600" u="none" cap="none" strike="noStrike">
                        <a:solidFill>
                          <a:srgbClr val="000000"/>
                        </a:solidFill>
                      </a:endParaRPr>
                    </a:p>
                  </a:txBody>
                  <a:tcPr marT="45725" marB="45725" marR="45725" marL="45725">
                    <a:solidFill>
                      <a:srgbClr val="FFFF9F"/>
                    </a:solidFill>
                  </a:tcPr>
                </a:tc>
                <a:tc>
                  <a:txBody>
                    <a:bodyPr/>
                    <a:lstStyle/>
                    <a:p>
                      <a:pPr indent="0" lvl="0" marL="0" marR="0" rtl="0" algn="l">
                        <a:lnSpc>
                          <a:spcPct val="90000"/>
                        </a:lnSpc>
                        <a:spcBef>
                          <a:spcPts val="0"/>
                        </a:spcBef>
                        <a:spcAft>
                          <a:spcPts val="0"/>
                        </a:spcAft>
                        <a:buClr>
                          <a:srgbClr val="000000"/>
                        </a:buClr>
                        <a:buSzPts val="1100"/>
                        <a:buFont typeface="Arial"/>
                        <a:buNone/>
                      </a:pPr>
                      <a:r>
                        <a:rPr lang="en" sz="1600" u="none" cap="none" strike="noStrike"/>
                        <a:t>Desipramine </a:t>
                      </a:r>
                      <a:endParaRPr sz="1600" u="none" cap="none" strike="noStrike"/>
                    </a:p>
                    <a:p>
                      <a:pPr indent="0" lvl="0" marL="0" marR="0" rtl="0" algn="l">
                        <a:lnSpc>
                          <a:spcPct val="90000"/>
                        </a:lnSpc>
                        <a:spcBef>
                          <a:spcPts val="0"/>
                        </a:spcBef>
                        <a:spcAft>
                          <a:spcPts val="0"/>
                        </a:spcAft>
                        <a:buClr>
                          <a:srgbClr val="000000"/>
                        </a:buClr>
                        <a:buSzPts val="1100"/>
                        <a:buFont typeface="Arial"/>
                        <a:buNone/>
                      </a:pPr>
                      <a:r>
                        <a:rPr lang="en" sz="1600" u="none" cap="none" strike="noStrike"/>
                        <a:t>(NORPRAMIN)</a:t>
                      </a:r>
                      <a:endParaRPr sz="1600" u="none" cap="none" strike="noStrike">
                        <a:solidFill>
                          <a:srgbClr val="000000"/>
                        </a:solidFill>
                      </a:endParaRPr>
                    </a:p>
                  </a:txBody>
                  <a:tcPr marT="45725" marB="45725" marR="45725" marL="45725">
                    <a:solidFill>
                      <a:srgbClr val="00FF00"/>
                    </a:solidFill>
                  </a:tcPr>
                </a:tc>
                <a:tc>
                  <a:txBody>
                    <a:bodyPr/>
                    <a:lstStyle/>
                    <a:p>
                      <a:pPr indent="0" lvl="0" marL="0" marR="0" rtl="0" algn="ctr">
                        <a:lnSpc>
                          <a:spcPct val="90000"/>
                        </a:lnSpc>
                        <a:spcBef>
                          <a:spcPts val="0"/>
                        </a:spcBef>
                        <a:spcAft>
                          <a:spcPts val="0"/>
                        </a:spcAft>
                        <a:buClr>
                          <a:srgbClr val="000000"/>
                        </a:buClr>
                        <a:buSzPts val="900"/>
                        <a:buFont typeface="Arial"/>
                        <a:buNone/>
                      </a:pPr>
                      <a:r>
                        <a:rPr b="0" lang="en" sz="1700" u="none" cap="none" strike="noStrike"/>
                        <a:t>+</a:t>
                      </a:r>
                      <a:endParaRPr b="0" sz="1700" u="none" cap="none" strike="noStrike"/>
                    </a:p>
                  </a:txBody>
                  <a:tcPr marT="45725" marB="45725" marR="45725" marL="45725" anchor="ctr">
                    <a:solidFill>
                      <a:srgbClr val="00FF00"/>
                    </a:solidFill>
                  </a:tcPr>
                </a:tc>
                <a:tc>
                  <a:txBody>
                    <a:bodyPr/>
                    <a:lstStyle/>
                    <a:p>
                      <a:pPr indent="0" lvl="0" marL="0" marR="0" rtl="0" algn="ctr">
                        <a:lnSpc>
                          <a:spcPct val="90000"/>
                        </a:lnSpc>
                        <a:spcBef>
                          <a:spcPts val="0"/>
                        </a:spcBef>
                        <a:spcAft>
                          <a:spcPts val="0"/>
                        </a:spcAft>
                        <a:buClr>
                          <a:srgbClr val="000000"/>
                        </a:buClr>
                        <a:buSzPts val="900"/>
                        <a:buFont typeface="Arial"/>
                        <a:buNone/>
                      </a:pPr>
                      <a:r>
                        <a:rPr b="0" lang="en" sz="1700" u="none" cap="none" strike="noStrike"/>
                        <a:t>++++</a:t>
                      </a:r>
                      <a:endParaRPr b="0" sz="1700" u="none" cap="none" strike="noStrike"/>
                    </a:p>
                  </a:txBody>
                  <a:tcPr marT="45725" marB="45725" marR="45725" marL="45725" anchor="ctr">
                    <a:solidFill>
                      <a:srgbClr val="00FF00"/>
                    </a:solidFill>
                  </a:tcPr>
                </a:tc>
                <a:tc>
                  <a:txBody>
                    <a:bodyPr/>
                    <a:lstStyle/>
                    <a:p>
                      <a:pPr indent="0" lvl="0" marL="0" marR="0" rtl="0" algn="ctr">
                        <a:lnSpc>
                          <a:spcPct val="90000"/>
                        </a:lnSpc>
                        <a:spcBef>
                          <a:spcPts val="0"/>
                        </a:spcBef>
                        <a:spcAft>
                          <a:spcPts val="0"/>
                        </a:spcAft>
                        <a:buClr>
                          <a:srgbClr val="000000"/>
                        </a:buClr>
                        <a:buSzPts val="900"/>
                        <a:buFont typeface="Arial"/>
                        <a:buNone/>
                      </a:pPr>
                      <a:r>
                        <a:rPr b="0" lang="en" sz="1700" u="none" cap="none" strike="noStrike"/>
                        <a:t>-</a:t>
                      </a:r>
                      <a:endParaRPr b="0" sz="1700" u="none" cap="none" strike="noStrike"/>
                    </a:p>
                  </a:txBody>
                  <a:tcPr marT="45725" marB="45725" marR="45725" marL="45725" anchor="ctr">
                    <a:solidFill>
                      <a:srgbClr val="00FF00"/>
                    </a:solidFill>
                  </a:tcPr>
                </a:tc>
              </a:tr>
              <a:tr h="114300">
                <a:tc>
                  <a:txBody>
                    <a:bodyPr/>
                    <a:lstStyle/>
                    <a:p>
                      <a:pPr indent="0" lvl="0" marL="0" marR="0" rtl="0" algn="l">
                        <a:lnSpc>
                          <a:spcPct val="90000"/>
                        </a:lnSpc>
                        <a:spcBef>
                          <a:spcPts val="0"/>
                        </a:spcBef>
                        <a:spcAft>
                          <a:spcPts val="0"/>
                        </a:spcAft>
                        <a:buClr>
                          <a:srgbClr val="000000"/>
                        </a:buClr>
                        <a:buSzPts val="800"/>
                        <a:buFont typeface="Arial"/>
                        <a:buNone/>
                      </a:pPr>
                      <a:r>
                        <a:rPr lang="en" sz="1600" u="none" cap="none" strike="noStrike"/>
                        <a:t>#7</a:t>
                      </a:r>
                      <a:endParaRPr sz="1600" u="none" cap="none" strike="noStrike">
                        <a:solidFill>
                          <a:srgbClr val="000000"/>
                        </a:solidFill>
                      </a:endParaRPr>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600" u="none" cap="none" strike="noStrike"/>
                        <a:t>Protriptyline (VIVACTIL)</a:t>
                      </a:r>
                      <a:endParaRPr sz="1600" u="none" cap="none" strike="noStrike">
                        <a:solidFill>
                          <a:srgbClr val="000000"/>
                        </a:solidFill>
                      </a:endParaRPr>
                    </a:p>
                  </a:txBody>
                  <a:tcPr marT="45725" marB="45725" marR="45725" marL="45725"/>
                </a:tc>
                <a:tc>
                  <a:txBody>
                    <a:bodyPr/>
                    <a:lstStyle/>
                    <a:p>
                      <a:pPr indent="0" lvl="0" marL="0" marR="0" rtl="0" algn="ctr">
                        <a:lnSpc>
                          <a:spcPct val="90000"/>
                        </a:lnSpc>
                        <a:spcBef>
                          <a:spcPts val="0"/>
                        </a:spcBef>
                        <a:spcAft>
                          <a:spcPts val="0"/>
                        </a:spcAft>
                        <a:buClr>
                          <a:srgbClr val="000000"/>
                        </a:buClr>
                        <a:buSzPts val="900"/>
                        <a:buFont typeface="Arial"/>
                        <a:buNone/>
                      </a:pPr>
                      <a:r>
                        <a:rPr b="0" lang="en" sz="1700" u="none" cap="none" strike="noStrike"/>
                        <a:t>+++</a:t>
                      </a:r>
                      <a:endParaRPr b="0" sz="1700" u="none" cap="none" strike="noStrike"/>
                    </a:p>
                  </a:txBody>
                  <a:tcPr marT="45725" marB="45725" marR="45725" marL="45725" anchor="ctr"/>
                </a:tc>
                <a:tc>
                  <a:txBody>
                    <a:bodyPr/>
                    <a:lstStyle/>
                    <a:p>
                      <a:pPr indent="0" lvl="0" marL="0" marR="0" rtl="0" algn="ctr">
                        <a:lnSpc>
                          <a:spcPct val="90000"/>
                        </a:lnSpc>
                        <a:spcBef>
                          <a:spcPts val="0"/>
                        </a:spcBef>
                        <a:spcAft>
                          <a:spcPts val="0"/>
                        </a:spcAft>
                        <a:buClr>
                          <a:srgbClr val="000000"/>
                        </a:buClr>
                        <a:buSzPts val="900"/>
                        <a:buFont typeface="Arial"/>
                        <a:buNone/>
                      </a:pPr>
                      <a:r>
                        <a:rPr b="0" lang="en" sz="1700" u="none" cap="none" strike="noStrike"/>
                        <a:t>++++</a:t>
                      </a:r>
                      <a:endParaRPr b="0" sz="1700" u="none" cap="none" strike="noStrike"/>
                    </a:p>
                  </a:txBody>
                  <a:tcPr marT="45725" marB="45725" marR="45725" marL="45725" anchor="ctr"/>
                </a:tc>
                <a:tc>
                  <a:txBody>
                    <a:bodyPr/>
                    <a:lstStyle/>
                    <a:p>
                      <a:pPr indent="0" lvl="0" marL="0" marR="0" rtl="0" algn="ctr">
                        <a:lnSpc>
                          <a:spcPct val="90000"/>
                        </a:lnSpc>
                        <a:spcBef>
                          <a:spcPts val="0"/>
                        </a:spcBef>
                        <a:spcAft>
                          <a:spcPts val="0"/>
                        </a:spcAft>
                        <a:buClr>
                          <a:srgbClr val="000000"/>
                        </a:buClr>
                        <a:buSzPts val="900"/>
                        <a:buFont typeface="Arial"/>
                        <a:buNone/>
                      </a:pPr>
                      <a:r>
                        <a:rPr b="0" lang="en" sz="1700" u="none" cap="none" strike="noStrike"/>
                        <a:t>+/-</a:t>
                      </a:r>
                      <a:endParaRPr b="0" sz="1700" u="none" cap="none" strike="noStrike"/>
                    </a:p>
                  </a:txBody>
                  <a:tcPr marT="45725" marB="45725" marR="45725" marL="45725" anchor="ctr"/>
                </a:tc>
              </a:tr>
              <a:tr h="114300">
                <a:tc>
                  <a:txBody>
                    <a:bodyPr/>
                    <a:lstStyle/>
                    <a:p>
                      <a:pPr indent="0" lvl="0" marL="0" marR="0" rtl="0" algn="l">
                        <a:lnSpc>
                          <a:spcPct val="90000"/>
                        </a:lnSpc>
                        <a:spcBef>
                          <a:spcPts val="0"/>
                        </a:spcBef>
                        <a:spcAft>
                          <a:spcPts val="0"/>
                        </a:spcAft>
                        <a:buClr>
                          <a:srgbClr val="000000"/>
                        </a:buClr>
                        <a:buSzPts val="800"/>
                        <a:buFont typeface="Arial"/>
                        <a:buNone/>
                      </a:pPr>
                      <a:r>
                        <a:rPr lang="en" sz="1600" u="none" cap="none" strike="noStrike"/>
                        <a:t>#8</a:t>
                      </a:r>
                      <a:endParaRPr sz="1600" u="none" cap="none" strike="noStrike">
                        <a:solidFill>
                          <a:srgbClr val="000000"/>
                        </a:solidFill>
                      </a:endParaRPr>
                    </a:p>
                  </a:txBody>
                  <a:tcPr marT="45725" marB="45725" marR="45725" marL="45725">
                    <a:solidFill>
                      <a:srgbClr val="FFFF9F"/>
                    </a:solidFill>
                  </a:tcPr>
                </a:tc>
                <a:tc>
                  <a:txBody>
                    <a:bodyPr/>
                    <a:lstStyle/>
                    <a:p>
                      <a:pPr indent="0" lvl="0" marL="0" marR="0" rtl="0" algn="l">
                        <a:lnSpc>
                          <a:spcPct val="90000"/>
                        </a:lnSpc>
                        <a:spcBef>
                          <a:spcPts val="0"/>
                        </a:spcBef>
                        <a:spcAft>
                          <a:spcPts val="0"/>
                        </a:spcAft>
                        <a:buClr>
                          <a:srgbClr val="000000"/>
                        </a:buClr>
                        <a:buSzPts val="800"/>
                        <a:buFont typeface="Arial"/>
                        <a:buNone/>
                      </a:pPr>
                      <a:r>
                        <a:rPr lang="en" sz="1600" u="none" cap="none" strike="noStrike"/>
                        <a:t>Maprotiline (LUDIOMIL)</a:t>
                      </a:r>
                      <a:endParaRPr sz="1600" u="none" cap="none" strike="noStrike">
                        <a:solidFill>
                          <a:srgbClr val="000000"/>
                        </a:solidFill>
                      </a:endParaRPr>
                    </a:p>
                  </a:txBody>
                  <a:tcPr marT="45725" marB="45725" marR="45725" marL="45725">
                    <a:solidFill>
                      <a:srgbClr val="FFFF9F"/>
                    </a:solidFill>
                  </a:tcPr>
                </a:tc>
                <a:tc>
                  <a:txBody>
                    <a:bodyPr/>
                    <a:lstStyle/>
                    <a:p>
                      <a:pPr indent="0" lvl="0" marL="0" marR="0" rtl="0" algn="ctr">
                        <a:lnSpc>
                          <a:spcPct val="90000"/>
                        </a:lnSpc>
                        <a:spcBef>
                          <a:spcPts val="0"/>
                        </a:spcBef>
                        <a:spcAft>
                          <a:spcPts val="0"/>
                        </a:spcAft>
                        <a:buClr>
                          <a:srgbClr val="000000"/>
                        </a:buClr>
                        <a:buSzPts val="900"/>
                        <a:buFont typeface="Arial"/>
                        <a:buNone/>
                      </a:pPr>
                      <a:r>
                        <a:rPr b="0" lang="en" sz="1700" u="none" cap="none" strike="noStrike"/>
                        <a:t>+</a:t>
                      </a:r>
                      <a:endParaRPr b="0" sz="1700" u="none" cap="none" strike="noStrike">
                        <a:solidFill>
                          <a:srgbClr val="000000"/>
                        </a:solidFill>
                      </a:endParaRPr>
                    </a:p>
                  </a:txBody>
                  <a:tcPr marT="45725" marB="45725" marR="45725" marL="45725" anchor="ctr">
                    <a:solidFill>
                      <a:srgbClr val="FFFF9F"/>
                    </a:solidFill>
                  </a:tcPr>
                </a:tc>
                <a:tc>
                  <a:txBody>
                    <a:bodyPr/>
                    <a:lstStyle/>
                    <a:p>
                      <a:pPr indent="0" lvl="0" marL="0" marR="0" rtl="0" algn="ctr">
                        <a:lnSpc>
                          <a:spcPct val="90000"/>
                        </a:lnSpc>
                        <a:spcBef>
                          <a:spcPts val="0"/>
                        </a:spcBef>
                        <a:spcAft>
                          <a:spcPts val="0"/>
                        </a:spcAft>
                        <a:buClr>
                          <a:srgbClr val="000000"/>
                        </a:buClr>
                        <a:buSzPts val="900"/>
                        <a:buFont typeface="Arial"/>
                        <a:buNone/>
                      </a:pPr>
                      <a:r>
                        <a:rPr b="0" lang="en" sz="1700" u="none" cap="none" strike="noStrike"/>
                        <a:t>++++</a:t>
                      </a:r>
                      <a:endParaRPr b="0" sz="1700" u="none" cap="none" strike="noStrike">
                        <a:solidFill>
                          <a:srgbClr val="000000"/>
                        </a:solidFill>
                      </a:endParaRPr>
                    </a:p>
                  </a:txBody>
                  <a:tcPr marT="45725" marB="45725" marR="45725" marL="45725" anchor="ctr">
                    <a:solidFill>
                      <a:srgbClr val="FFFF9F"/>
                    </a:solidFill>
                  </a:tcPr>
                </a:tc>
                <a:tc>
                  <a:txBody>
                    <a:bodyPr/>
                    <a:lstStyle/>
                    <a:p>
                      <a:pPr indent="0" lvl="0" marL="0" marR="0" rtl="0" algn="ctr">
                        <a:lnSpc>
                          <a:spcPct val="90000"/>
                        </a:lnSpc>
                        <a:spcBef>
                          <a:spcPts val="0"/>
                        </a:spcBef>
                        <a:spcAft>
                          <a:spcPts val="0"/>
                        </a:spcAft>
                        <a:buClr>
                          <a:srgbClr val="000000"/>
                        </a:buClr>
                        <a:buSzPts val="900"/>
                        <a:buFont typeface="Arial"/>
                        <a:buNone/>
                      </a:pPr>
                      <a:r>
                        <a:rPr b="0" lang="en" sz="1700" u="none" cap="none" strike="noStrike"/>
                        <a:t>-</a:t>
                      </a:r>
                      <a:endParaRPr b="0" sz="1700" u="none" cap="none" strike="noStrike">
                        <a:solidFill>
                          <a:srgbClr val="000000"/>
                        </a:solidFill>
                      </a:endParaRPr>
                    </a:p>
                  </a:txBody>
                  <a:tcPr marT="45725" marB="45725" marR="45725" marL="45725" anchor="ctr">
                    <a:solidFill>
                      <a:srgbClr val="FFFF9F"/>
                    </a:solidFill>
                  </a:tcPr>
                </a:tc>
              </a:tr>
              <a:tr h="114300">
                <a:tc>
                  <a:txBody>
                    <a:bodyPr/>
                    <a:lstStyle/>
                    <a:p>
                      <a:pPr indent="0" lvl="0" marL="0" marR="0" rtl="0" algn="l">
                        <a:lnSpc>
                          <a:spcPct val="90000"/>
                        </a:lnSpc>
                        <a:spcBef>
                          <a:spcPts val="0"/>
                        </a:spcBef>
                        <a:spcAft>
                          <a:spcPts val="0"/>
                        </a:spcAft>
                        <a:buClr>
                          <a:srgbClr val="000000"/>
                        </a:buClr>
                        <a:buSzPts val="800"/>
                        <a:buFont typeface="Arial"/>
                        <a:buNone/>
                      </a:pPr>
                      <a:r>
                        <a:rPr lang="en" sz="1600" u="none" cap="none" strike="noStrike"/>
                        <a:t>#9</a:t>
                      </a:r>
                      <a:endParaRPr sz="1600" u="none" cap="none" strike="noStrike">
                        <a:solidFill>
                          <a:srgbClr val="000000"/>
                        </a:solidFill>
                      </a:endParaRPr>
                    </a:p>
                  </a:txBody>
                  <a:tcPr marT="45725" marB="45725" marR="45725" marL="45725"/>
                </a:tc>
                <a:tc>
                  <a:txBody>
                    <a:bodyPr/>
                    <a:lstStyle/>
                    <a:p>
                      <a:pPr indent="0" lvl="0" marL="0" marR="0" rtl="0" algn="l">
                        <a:lnSpc>
                          <a:spcPct val="90000"/>
                        </a:lnSpc>
                        <a:spcBef>
                          <a:spcPts val="0"/>
                        </a:spcBef>
                        <a:spcAft>
                          <a:spcPts val="0"/>
                        </a:spcAft>
                        <a:buClr>
                          <a:srgbClr val="000000"/>
                        </a:buClr>
                        <a:buSzPts val="800"/>
                        <a:buFont typeface="Arial"/>
                        <a:buNone/>
                      </a:pPr>
                      <a:r>
                        <a:rPr lang="en" sz="1600" u="none" cap="none" strike="noStrike"/>
                        <a:t>Amoxapine (ASENDIN)</a:t>
                      </a:r>
                      <a:endParaRPr sz="1600" u="none" cap="none" strike="noStrike">
                        <a:solidFill>
                          <a:srgbClr val="000000"/>
                        </a:solidFill>
                      </a:endParaRPr>
                    </a:p>
                  </a:txBody>
                  <a:tcPr marT="45725" marB="45725" marR="45725" marL="45725"/>
                </a:tc>
                <a:tc>
                  <a:txBody>
                    <a:bodyPr/>
                    <a:lstStyle/>
                    <a:p>
                      <a:pPr indent="0" lvl="0" marL="0" marR="0" rtl="0" algn="ctr">
                        <a:lnSpc>
                          <a:spcPct val="90000"/>
                        </a:lnSpc>
                        <a:spcBef>
                          <a:spcPts val="0"/>
                        </a:spcBef>
                        <a:spcAft>
                          <a:spcPts val="0"/>
                        </a:spcAft>
                        <a:buClr>
                          <a:srgbClr val="000000"/>
                        </a:buClr>
                        <a:buSzPts val="900"/>
                        <a:buFont typeface="Arial"/>
                        <a:buNone/>
                      </a:pPr>
                      <a:r>
                        <a:rPr b="0" lang="en" sz="1700" u="none" cap="none" strike="noStrike"/>
                        <a:t>+/-</a:t>
                      </a:r>
                      <a:endParaRPr b="0" sz="1700" u="none" cap="none" strike="noStrike">
                        <a:solidFill>
                          <a:srgbClr val="000000"/>
                        </a:solidFill>
                      </a:endParaRPr>
                    </a:p>
                  </a:txBody>
                  <a:tcPr marT="45725" marB="45725" marR="45725" marL="45725" anchor="ctr"/>
                </a:tc>
                <a:tc>
                  <a:txBody>
                    <a:bodyPr/>
                    <a:lstStyle/>
                    <a:p>
                      <a:pPr indent="0" lvl="0" marL="0" marR="0" rtl="0" algn="ctr">
                        <a:lnSpc>
                          <a:spcPct val="90000"/>
                        </a:lnSpc>
                        <a:spcBef>
                          <a:spcPts val="0"/>
                        </a:spcBef>
                        <a:spcAft>
                          <a:spcPts val="0"/>
                        </a:spcAft>
                        <a:buClr>
                          <a:srgbClr val="000000"/>
                        </a:buClr>
                        <a:buSzPts val="900"/>
                        <a:buFont typeface="Arial"/>
                        <a:buNone/>
                      </a:pPr>
                      <a:r>
                        <a:rPr b="0" lang="en" sz="1700" u="none" cap="none" strike="noStrike"/>
                        <a:t>+++</a:t>
                      </a:r>
                      <a:endParaRPr b="0" sz="1700" u="none" cap="none" strike="noStrike">
                        <a:solidFill>
                          <a:srgbClr val="000000"/>
                        </a:solidFill>
                      </a:endParaRPr>
                    </a:p>
                  </a:txBody>
                  <a:tcPr marT="45725" marB="45725" marR="45725" marL="45725" anchor="ctr"/>
                </a:tc>
                <a:tc>
                  <a:txBody>
                    <a:bodyPr/>
                    <a:lstStyle/>
                    <a:p>
                      <a:pPr indent="0" lvl="0" marL="0" marR="0" rtl="0" algn="ctr">
                        <a:lnSpc>
                          <a:spcPct val="90000"/>
                        </a:lnSpc>
                        <a:spcBef>
                          <a:spcPts val="0"/>
                        </a:spcBef>
                        <a:spcAft>
                          <a:spcPts val="0"/>
                        </a:spcAft>
                        <a:buClr>
                          <a:srgbClr val="000000"/>
                        </a:buClr>
                        <a:buSzPts val="900"/>
                        <a:buFont typeface="Arial"/>
                        <a:buNone/>
                      </a:pPr>
                      <a:r>
                        <a:rPr b="0" lang="en" sz="1700" u="none" cap="none" strike="noStrike"/>
                        <a:t>++</a:t>
                      </a:r>
                      <a:endParaRPr b="0" sz="1700" u="none" cap="none" strike="noStrike">
                        <a:solidFill>
                          <a:srgbClr val="000000"/>
                        </a:solidFill>
                      </a:endParaRPr>
                    </a:p>
                  </a:txBody>
                  <a:tcPr marT="45725" marB="45725" marR="45725" marL="45725" anchor="ctr"/>
                </a:tc>
              </a:tr>
              <a:tr h="301000">
                <a:tc>
                  <a:txBody>
                    <a:bodyPr/>
                    <a:lstStyle/>
                    <a:p>
                      <a:pPr indent="0" lvl="0" marL="0" marR="0" rtl="0" algn="l">
                        <a:lnSpc>
                          <a:spcPct val="90000"/>
                        </a:lnSpc>
                        <a:spcBef>
                          <a:spcPts val="0"/>
                        </a:spcBef>
                        <a:spcAft>
                          <a:spcPts val="0"/>
                        </a:spcAft>
                        <a:buClr>
                          <a:srgbClr val="000000"/>
                        </a:buClr>
                        <a:buSzPts val="800"/>
                        <a:buFont typeface="Arial"/>
                        <a:buNone/>
                      </a:pPr>
                      <a:r>
                        <a:rPr lang="en" sz="1600" u="none" cap="none" strike="noStrike"/>
                        <a:t>#10</a:t>
                      </a:r>
                      <a:endParaRPr sz="1600" u="none" cap="none" strike="noStrike">
                        <a:solidFill>
                          <a:srgbClr val="000000"/>
                        </a:solidFill>
                      </a:endParaRPr>
                    </a:p>
                  </a:txBody>
                  <a:tcPr marT="45725" marB="45725" marR="45725" marL="45725">
                    <a:solidFill>
                      <a:srgbClr val="FFFF9F"/>
                    </a:solidFill>
                  </a:tcPr>
                </a:tc>
                <a:tc>
                  <a:txBody>
                    <a:bodyPr/>
                    <a:lstStyle/>
                    <a:p>
                      <a:pPr indent="0" lvl="0" marL="0" marR="0" rtl="0" algn="l">
                        <a:lnSpc>
                          <a:spcPct val="90000"/>
                        </a:lnSpc>
                        <a:spcBef>
                          <a:spcPts val="0"/>
                        </a:spcBef>
                        <a:spcAft>
                          <a:spcPts val="0"/>
                        </a:spcAft>
                        <a:buClr>
                          <a:srgbClr val="000000"/>
                        </a:buClr>
                        <a:buSzPts val="800"/>
                        <a:buFont typeface="Arial"/>
                        <a:buNone/>
                      </a:pPr>
                      <a:r>
                        <a:rPr lang="en" sz="1600" u="none" cap="none" strike="noStrike"/>
                        <a:t>Trimipramine (SURMONTIL)</a:t>
                      </a:r>
                      <a:endParaRPr sz="1600" u="none" cap="none" strike="noStrike">
                        <a:solidFill>
                          <a:srgbClr val="000000"/>
                        </a:solidFill>
                      </a:endParaRPr>
                    </a:p>
                  </a:txBody>
                  <a:tcPr marT="45725" marB="45725" marR="45725" marL="45725">
                    <a:solidFill>
                      <a:srgbClr val="FFFF9F"/>
                    </a:solidFill>
                  </a:tcPr>
                </a:tc>
                <a:tc>
                  <a:txBody>
                    <a:bodyPr/>
                    <a:lstStyle/>
                    <a:p>
                      <a:pPr indent="0" lvl="0" marL="0" marR="0" rtl="0" algn="ctr">
                        <a:lnSpc>
                          <a:spcPct val="90000"/>
                        </a:lnSpc>
                        <a:spcBef>
                          <a:spcPts val="0"/>
                        </a:spcBef>
                        <a:spcAft>
                          <a:spcPts val="0"/>
                        </a:spcAft>
                        <a:buClr>
                          <a:srgbClr val="000000"/>
                        </a:buClr>
                        <a:buSzPts val="900"/>
                        <a:buFont typeface="Arial"/>
                        <a:buNone/>
                      </a:pPr>
                      <a:r>
                        <a:rPr b="0" lang="en" sz="1700" u="none" cap="none" strike="noStrike"/>
                        <a:t>++</a:t>
                      </a:r>
                      <a:endParaRPr b="0" sz="1700" u="none" cap="none" strike="noStrike"/>
                    </a:p>
                  </a:txBody>
                  <a:tcPr marT="45725" marB="45725" marR="45725" marL="45725" anchor="ctr">
                    <a:solidFill>
                      <a:srgbClr val="FFFF9F"/>
                    </a:solidFill>
                  </a:tcPr>
                </a:tc>
                <a:tc>
                  <a:txBody>
                    <a:bodyPr/>
                    <a:lstStyle/>
                    <a:p>
                      <a:pPr indent="0" lvl="0" marL="0" marR="0" rtl="0" algn="ctr">
                        <a:lnSpc>
                          <a:spcPct val="90000"/>
                        </a:lnSpc>
                        <a:spcBef>
                          <a:spcPts val="0"/>
                        </a:spcBef>
                        <a:spcAft>
                          <a:spcPts val="0"/>
                        </a:spcAft>
                        <a:buClr>
                          <a:srgbClr val="000000"/>
                        </a:buClr>
                        <a:buSzPts val="900"/>
                        <a:buFont typeface="Arial"/>
                        <a:buNone/>
                      </a:pPr>
                      <a:r>
                        <a:rPr b="0" lang="en" sz="1700" u="none" cap="none" strike="noStrike"/>
                        <a:t>-</a:t>
                      </a:r>
                      <a:endParaRPr b="0" sz="1700" u="none" cap="none" strike="noStrike"/>
                    </a:p>
                  </a:txBody>
                  <a:tcPr marT="45725" marB="45725" marR="45725" marL="45725" anchor="ctr">
                    <a:solidFill>
                      <a:srgbClr val="FFFF9F"/>
                    </a:solidFill>
                  </a:tcPr>
                </a:tc>
                <a:tc>
                  <a:txBody>
                    <a:bodyPr/>
                    <a:lstStyle/>
                    <a:p>
                      <a:pPr indent="0" lvl="0" marL="0" marR="0" rtl="0" algn="ctr">
                        <a:lnSpc>
                          <a:spcPct val="90000"/>
                        </a:lnSpc>
                        <a:spcBef>
                          <a:spcPts val="0"/>
                        </a:spcBef>
                        <a:spcAft>
                          <a:spcPts val="0"/>
                        </a:spcAft>
                        <a:buClr>
                          <a:srgbClr val="000000"/>
                        </a:buClr>
                        <a:buSzPts val="900"/>
                        <a:buFont typeface="Arial"/>
                        <a:buNone/>
                      </a:pPr>
                      <a:r>
                        <a:rPr b="0" lang="en" sz="1700" u="none" cap="none" strike="noStrike"/>
                        <a:t>-</a:t>
                      </a:r>
                      <a:endParaRPr b="0" sz="1700" u="none" cap="none" strike="noStrike"/>
                    </a:p>
                  </a:txBody>
                  <a:tcPr marT="45725" marB="45725" marR="45725" marL="45725" anchor="ctr">
                    <a:solidFill>
                      <a:srgbClr val="FFFF9F"/>
                    </a:solidFill>
                  </a:tcPr>
                </a:tc>
              </a:tr>
            </a:tbl>
          </a:graphicData>
        </a:graphic>
      </p:graphicFrame>
      <p:grpSp>
        <p:nvGrpSpPr>
          <p:cNvPr id="3196" name="Google Shape;3196;p250"/>
          <p:cNvGrpSpPr/>
          <p:nvPr/>
        </p:nvGrpSpPr>
        <p:grpSpPr>
          <a:xfrm>
            <a:off x="2994975" y="1329575"/>
            <a:ext cx="569175" cy="416400"/>
            <a:chOff x="2899354" y="-1426088"/>
            <a:chExt cx="931547" cy="147070"/>
          </a:xfrm>
        </p:grpSpPr>
        <p:cxnSp>
          <p:nvCxnSpPr>
            <p:cNvPr id="3197" name="Google Shape;3197;p250"/>
            <p:cNvCxnSpPr/>
            <p:nvPr/>
          </p:nvCxnSpPr>
          <p:spPr>
            <a:xfrm rot="10800000">
              <a:off x="3206001" y="-1279017"/>
              <a:ext cx="624900" cy="0"/>
            </a:xfrm>
            <a:prstGeom prst="straightConnector1">
              <a:avLst/>
            </a:prstGeom>
            <a:noFill/>
            <a:ln cap="flat" cmpd="sng" w="19050">
              <a:solidFill>
                <a:srgbClr val="595959"/>
              </a:solidFill>
              <a:prstDash val="solid"/>
              <a:round/>
              <a:headEnd len="sm" w="sm" type="none"/>
              <a:tailEnd len="med" w="med" type="triangle"/>
            </a:ln>
          </p:spPr>
        </p:cxnSp>
        <p:cxnSp>
          <p:nvCxnSpPr>
            <p:cNvPr id="3198" name="Google Shape;3198;p250"/>
            <p:cNvCxnSpPr/>
            <p:nvPr/>
          </p:nvCxnSpPr>
          <p:spPr>
            <a:xfrm>
              <a:off x="3819157" y="-1425936"/>
              <a:ext cx="0" cy="144900"/>
            </a:xfrm>
            <a:prstGeom prst="straightConnector1">
              <a:avLst/>
            </a:prstGeom>
            <a:noFill/>
            <a:ln cap="flat" cmpd="sng" w="19050">
              <a:solidFill>
                <a:srgbClr val="595959"/>
              </a:solidFill>
              <a:prstDash val="solid"/>
              <a:round/>
              <a:headEnd len="sm" w="sm" type="none"/>
              <a:tailEnd len="sm" w="sm" type="none"/>
            </a:ln>
          </p:spPr>
        </p:cxnSp>
        <p:cxnSp>
          <p:nvCxnSpPr>
            <p:cNvPr id="3199" name="Google Shape;3199;p250"/>
            <p:cNvCxnSpPr/>
            <p:nvPr/>
          </p:nvCxnSpPr>
          <p:spPr>
            <a:xfrm>
              <a:off x="2899354" y="-1426088"/>
              <a:ext cx="920100" cy="0"/>
            </a:xfrm>
            <a:prstGeom prst="straightConnector1">
              <a:avLst/>
            </a:prstGeom>
            <a:noFill/>
            <a:ln cap="flat" cmpd="sng" w="19050">
              <a:solidFill>
                <a:srgbClr val="595959"/>
              </a:solidFill>
              <a:prstDash val="solid"/>
              <a:round/>
              <a:headEnd len="sm" w="sm" type="none"/>
              <a:tailEnd len="sm" w="sm" type="none"/>
            </a:ln>
          </p:spPr>
        </p:cxnSp>
      </p:grpSp>
      <p:grpSp>
        <p:nvGrpSpPr>
          <p:cNvPr id="3200" name="Google Shape;3200;p250"/>
          <p:cNvGrpSpPr/>
          <p:nvPr/>
        </p:nvGrpSpPr>
        <p:grpSpPr>
          <a:xfrm>
            <a:off x="2994975" y="2666164"/>
            <a:ext cx="569175" cy="855000"/>
            <a:chOff x="2808557" y="-630193"/>
            <a:chExt cx="966998" cy="214205"/>
          </a:xfrm>
        </p:grpSpPr>
        <p:cxnSp>
          <p:nvCxnSpPr>
            <p:cNvPr id="3201" name="Google Shape;3201;p250"/>
            <p:cNvCxnSpPr/>
            <p:nvPr/>
          </p:nvCxnSpPr>
          <p:spPr>
            <a:xfrm rot="10800000">
              <a:off x="3126655" y="-415988"/>
              <a:ext cx="648900" cy="0"/>
            </a:xfrm>
            <a:prstGeom prst="straightConnector1">
              <a:avLst/>
            </a:prstGeom>
            <a:noFill/>
            <a:ln cap="flat" cmpd="sng" w="19050">
              <a:solidFill>
                <a:srgbClr val="595959"/>
              </a:solidFill>
              <a:prstDash val="solid"/>
              <a:round/>
              <a:headEnd len="sm" w="sm" type="none"/>
              <a:tailEnd len="med" w="med" type="triangle"/>
            </a:ln>
          </p:spPr>
        </p:cxnSp>
        <p:cxnSp>
          <p:nvCxnSpPr>
            <p:cNvPr id="3202" name="Google Shape;3202;p250"/>
            <p:cNvCxnSpPr/>
            <p:nvPr/>
          </p:nvCxnSpPr>
          <p:spPr>
            <a:xfrm>
              <a:off x="3763364" y="-629972"/>
              <a:ext cx="0" cy="210600"/>
            </a:xfrm>
            <a:prstGeom prst="straightConnector1">
              <a:avLst/>
            </a:prstGeom>
            <a:noFill/>
            <a:ln cap="flat" cmpd="sng" w="19050">
              <a:solidFill>
                <a:srgbClr val="595959"/>
              </a:solidFill>
              <a:prstDash val="solid"/>
              <a:round/>
              <a:headEnd len="sm" w="sm" type="none"/>
              <a:tailEnd len="sm" w="sm" type="none"/>
            </a:ln>
          </p:spPr>
        </p:cxnSp>
        <p:cxnSp>
          <p:nvCxnSpPr>
            <p:cNvPr id="3203" name="Google Shape;3203;p250"/>
            <p:cNvCxnSpPr/>
            <p:nvPr/>
          </p:nvCxnSpPr>
          <p:spPr>
            <a:xfrm>
              <a:off x="2808557" y="-630193"/>
              <a:ext cx="954900" cy="0"/>
            </a:xfrm>
            <a:prstGeom prst="straightConnector1">
              <a:avLst/>
            </a:prstGeom>
            <a:noFill/>
            <a:ln cap="flat" cmpd="sng" w="19050">
              <a:solidFill>
                <a:srgbClr val="595959"/>
              </a:solidFill>
              <a:prstDash val="solid"/>
              <a:round/>
              <a:headEnd len="sm" w="sm" type="none"/>
              <a:tailEnd len="sm" w="sm" type="none"/>
            </a:ln>
          </p:spPr>
        </p:cxnSp>
      </p:grpSp>
      <p:pic>
        <p:nvPicPr>
          <p:cNvPr descr="Resultado de imagen para tricycle png" id="3204" name="Google Shape;3204;p250"/>
          <p:cNvPicPr preferRelativeResize="0"/>
          <p:nvPr/>
        </p:nvPicPr>
        <p:blipFill rotWithShape="1">
          <a:blip r:embed="rId3">
            <a:alphaModFix/>
          </a:blip>
          <a:srcRect b="0" l="0" r="0" t="0"/>
          <a:stretch/>
        </p:blipFill>
        <p:spPr>
          <a:xfrm>
            <a:off x="144425" y="8125"/>
            <a:ext cx="569175" cy="569200"/>
          </a:xfrm>
          <a:prstGeom prst="rect">
            <a:avLst/>
          </a:prstGeom>
          <a:noFill/>
          <a:ln>
            <a:noFill/>
          </a:ln>
        </p:spPr>
      </p:pic>
      <p:sp>
        <p:nvSpPr>
          <p:cNvPr id="3205" name="Google Shape;3205;p250"/>
          <p:cNvSpPr txBox="1"/>
          <p:nvPr/>
        </p:nvSpPr>
        <p:spPr>
          <a:xfrm>
            <a:off x="904925" y="55750"/>
            <a:ext cx="4334100" cy="467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800" u="none" cap="none" strike="noStrike">
                <a:solidFill>
                  <a:srgbClr val="000000"/>
                </a:solidFill>
                <a:latin typeface="Arial"/>
                <a:ea typeface="Arial"/>
                <a:cs typeface="Arial"/>
                <a:sym typeface="Arial"/>
              </a:rPr>
              <a:t>Tricyclic Antidepressants (TCAs) </a:t>
            </a:r>
            <a:endParaRPr b="0" i="0" sz="1600" u="none" cap="none" strike="noStrike">
              <a:solidFill>
                <a:srgbClr val="000000"/>
              </a:solidFill>
              <a:latin typeface="Arial"/>
              <a:ea typeface="Arial"/>
              <a:cs typeface="Arial"/>
              <a:sym typeface="Arial"/>
            </a:endParaRPr>
          </a:p>
        </p:txBody>
      </p:sp>
      <p:sp>
        <p:nvSpPr>
          <p:cNvPr id="3206" name="Google Shape;3206;p250"/>
          <p:cNvSpPr txBox="1"/>
          <p:nvPr/>
        </p:nvSpPr>
        <p:spPr>
          <a:xfrm>
            <a:off x="2636848" y="1056154"/>
            <a:ext cx="4334100" cy="467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lang="en" sz="1000"/>
              <a:t>metabolized to</a:t>
            </a:r>
            <a:endParaRPr b="0" i="0" sz="1000" u="none" cap="none" strike="noStrike">
              <a:solidFill>
                <a:srgbClr val="000000"/>
              </a:solidFill>
              <a:latin typeface="Arial"/>
              <a:ea typeface="Arial"/>
              <a:cs typeface="Arial"/>
              <a:sym typeface="Arial"/>
            </a:endParaRPr>
          </a:p>
        </p:txBody>
      </p:sp>
      <p:sp>
        <p:nvSpPr>
          <p:cNvPr id="3207" name="Google Shape;3207;p250"/>
          <p:cNvSpPr txBox="1"/>
          <p:nvPr/>
        </p:nvSpPr>
        <p:spPr>
          <a:xfrm>
            <a:off x="2636866" y="2409643"/>
            <a:ext cx="4334100" cy="467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lang="en" sz="1000"/>
              <a:t>metabolized to</a:t>
            </a:r>
            <a:endParaRPr b="0" i="0" sz="1000" u="none" cap="none" strike="noStrike">
              <a:solidFill>
                <a:srgbClr val="000000"/>
              </a:solidFill>
              <a:latin typeface="Arial"/>
              <a:ea typeface="Arial"/>
              <a:cs typeface="Arial"/>
              <a:sym typeface="Arial"/>
            </a:endParaRPr>
          </a:p>
        </p:txBody>
      </p:sp>
      <p:pic>
        <p:nvPicPr>
          <p:cNvPr id="3208" name="Google Shape;3208;p250"/>
          <p:cNvPicPr preferRelativeResize="0"/>
          <p:nvPr/>
        </p:nvPicPr>
        <p:blipFill>
          <a:blip r:embed="rId4">
            <a:alphaModFix/>
          </a:blip>
          <a:stretch>
            <a:fillRect/>
          </a:stretch>
        </p:blipFill>
        <p:spPr>
          <a:xfrm>
            <a:off x="210000" y="2947325"/>
            <a:ext cx="894225" cy="808025"/>
          </a:xfrm>
          <a:prstGeom prst="rect">
            <a:avLst/>
          </a:prstGeom>
          <a:noFill/>
          <a:ln>
            <a:noFill/>
          </a:ln>
        </p:spPr>
      </p:pic>
      <p:pic>
        <p:nvPicPr>
          <p:cNvPr id="3209" name="Google Shape;3209;p250"/>
          <p:cNvPicPr preferRelativeResize="0"/>
          <p:nvPr/>
        </p:nvPicPr>
        <p:blipFill>
          <a:blip r:embed="rId4">
            <a:alphaModFix/>
          </a:blip>
          <a:stretch>
            <a:fillRect/>
          </a:stretch>
        </p:blipFill>
        <p:spPr>
          <a:xfrm>
            <a:off x="178250" y="4335475"/>
            <a:ext cx="894225" cy="808025"/>
          </a:xfrm>
          <a:prstGeom prst="rect">
            <a:avLst/>
          </a:prstGeom>
          <a:noFill/>
          <a:ln>
            <a:noFill/>
          </a:ln>
        </p:spPr>
      </p:pic>
      <p:pic>
        <p:nvPicPr>
          <p:cNvPr id="3210" name="Google Shape;3210;p250"/>
          <p:cNvPicPr preferRelativeResize="0"/>
          <p:nvPr/>
        </p:nvPicPr>
        <p:blipFill>
          <a:blip r:embed="rId5">
            <a:alphaModFix/>
          </a:blip>
          <a:stretch>
            <a:fillRect/>
          </a:stretch>
        </p:blipFill>
        <p:spPr>
          <a:xfrm>
            <a:off x="551338" y="1899502"/>
            <a:ext cx="310546" cy="467700"/>
          </a:xfrm>
          <a:prstGeom prst="rect">
            <a:avLst/>
          </a:prstGeom>
          <a:noFill/>
          <a:ln>
            <a:noFill/>
          </a:ln>
        </p:spPr>
      </p:pic>
      <p:pic>
        <p:nvPicPr>
          <p:cNvPr id="3211" name="Google Shape;3211;p250"/>
          <p:cNvPicPr preferRelativeResize="0"/>
          <p:nvPr/>
        </p:nvPicPr>
        <p:blipFill>
          <a:blip r:embed="rId6">
            <a:alphaModFix/>
          </a:blip>
          <a:stretch>
            <a:fillRect/>
          </a:stretch>
        </p:blipFill>
        <p:spPr>
          <a:xfrm>
            <a:off x="3311162" y="1523850"/>
            <a:ext cx="427540" cy="416400"/>
          </a:xfrm>
          <a:prstGeom prst="rect">
            <a:avLst/>
          </a:prstGeom>
          <a:noFill/>
          <a:ln>
            <a:noFill/>
          </a:ln>
        </p:spPr>
      </p:pic>
      <p:pic>
        <p:nvPicPr>
          <p:cNvPr id="3212" name="Google Shape;3212;p250"/>
          <p:cNvPicPr preferRelativeResize="0"/>
          <p:nvPr/>
        </p:nvPicPr>
        <p:blipFill>
          <a:blip r:embed="rId6">
            <a:alphaModFix/>
          </a:blip>
          <a:stretch>
            <a:fillRect/>
          </a:stretch>
        </p:blipFill>
        <p:spPr>
          <a:xfrm>
            <a:off x="3276737" y="3338950"/>
            <a:ext cx="427540" cy="416400"/>
          </a:xfrm>
          <a:prstGeom prst="rect">
            <a:avLst/>
          </a:prstGeom>
          <a:noFill/>
          <a:ln>
            <a:noFill/>
          </a:ln>
        </p:spPr>
      </p:pic>
      <p:pic>
        <p:nvPicPr>
          <p:cNvPr id="3213" name="Google Shape;3213;p250"/>
          <p:cNvPicPr preferRelativeResize="0"/>
          <p:nvPr/>
        </p:nvPicPr>
        <p:blipFill>
          <a:blip r:embed="rId6">
            <a:alphaModFix/>
          </a:blip>
          <a:stretch>
            <a:fillRect/>
          </a:stretch>
        </p:blipFill>
        <p:spPr>
          <a:xfrm>
            <a:off x="3311162" y="4062850"/>
            <a:ext cx="427540" cy="416400"/>
          </a:xfrm>
          <a:prstGeom prst="rect">
            <a:avLst/>
          </a:prstGeom>
          <a:noFill/>
          <a:ln>
            <a:noFill/>
          </a:ln>
        </p:spPr>
      </p:pic>
      <p:pic>
        <p:nvPicPr>
          <p:cNvPr id="3214" name="Google Shape;3214;p250"/>
          <p:cNvPicPr preferRelativeResize="0"/>
          <p:nvPr/>
        </p:nvPicPr>
        <p:blipFill>
          <a:blip r:embed="rId6">
            <a:alphaModFix/>
          </a:blip>
          <a:stretch>
            <a:fillRect/>
          </a:stretch>
        </p:blipFill>
        <p:spPr>
          <a:xfrm>
            <a:off x="3296939" y="3742494"/>
            <a:ext cx="427540" cy="416400"/>
          </a:xfrm>
          <a:prstGeom prst="rect">
            <a:avLst/>
          </a:prstGeom>
          <a:noFill/>
          <a:ln>
            <a:noFill/>
          </a:ln>
        </p:spPr>
      </p:pic>
      <p:sp>
        <p:nvSpPr>
          <p:cNvPr id="3215" name="Google Shape;3215;p250"/>
          <p:cNvSpPr/>
          <p:nvPr/>
        </p:nvSpPr>
        <p:spPr>
          <a:xfrm>
            <a:off x="88850" y="3205350"/>
            <a:ext cx="816000" cy="620400"/>
          </a:xfrm>
          <a:prstGeom prst="ellipse">
            <a:avLst/>
          </a:prstGeom>
          <a:noFill/>
          <a:ln cap="flat" cmpd="sng" w="3810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216" name="Google Shape;3216;p250"/>
          <p:cNvCxnSpPr/>
          <p:nvPr/>
        </p:nvCxnSpPr>
        <p:spPr>
          <a:xfrm>
            <a:off x="899464" y="3109833"/>
            <a:ext cx="2653800" cy="0"/>
          </a:xfrm>
          <a:prstGeom prst="straightConnector1">
            <a:avLst/>
          </a:prstGeom>
          <a:noFill/>
          <a:ln cap="flat" cmpd="sng" w="38100">
            <a:solidFill>
              <a:srgbClr val="FF0000"/>
            </a:solidFill>
            <a:prstDash val="solid"/>
            <a:round/>
            <a:headEnd len="med" w="med" type="none"/>
            <a:tailEnd len="med" w="med" type="none"/>
          </a:ln>
        </p:spPr>
      </p:cxnSp>
    </p:spTree>
  </p:cSld>
  <p:clrMapOvr>
    <a:masterClrMapping/>
  </p:clrMapOvr>
</p:sld>
</file>

<file path=ppt/slides/slide2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0" name="Shape 3220"/>
        <p:cNvGrpSpPr/>
        <p:nvPr/>
      </p:nvGrpSpPr>
      <p:grpSpPr>
        <a:xfrm>
          <a:off x="0" y="0"/>
          <a:ext cx="0" cy="0"/>
          <a:chOff x="0" y="0"/>
          <a:chExt cx="0" cy="0"/>
        </a:xfrm>
      </p:grpSpPr>
      <p:sp>
        <p:nvSpPr>
          <p:cNvPr id="3221" name="Google Shape;3221;p251"/>
          <p:cNvSpPr txBox="1"/>
          <p:nvPr>
            <p:ph idx="1" type="subTitle"/>
          </p:nvPr>
        </p:nvSpPr>
        <p:spPr>
          <a:xfrm>
            <a:off x="1004960" y="131333"/>
            <a:ext cx="32724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Carlat podcast</a:t>
            </a:r>
            <a:endParaRPr/>
          </a:p>
        </p:txBody>
      </p:sp>
      <p:pic>
        <p:nvPicPr>
          <p:cNvPr id="3222" name="Google Shape;3222;p251"/>
          <p:cNvPicPr preferRelativeResize="0"/>
          <p:nvPr/>
        </p:nvPicPr>
        <p:blipFill>
          <a:blip r:embed="rId3">
            <a:alphaModFix/>
          </a:blip>
          <a:stretch>
            <a:fillRect/>
          </a:stretch>
        </p:blipFill>
        <p:spPr>
          <a:xfrm>
            <a:off x="861885" y="161048"/>
            <a:ext cx="572225" cy="535600"/>
          </a:xfrm>
          <a:prstGeom prst="rect">
            <a:avLst/>
          </a:prstGeom>
          <a:noFill/>
          <a:ln>
            <a:noFill/>
          </a:ln>
        </p:spPr>
      </p:pic>
      <p:sp>
        <p:nvSpPr>
          <p:cNvPr id="3223" name="Google Shape;3223;p251"/>
          <p:cNvSpPr txBox="1"/>
          <p:nvPr>
            <p:ph idx="1" type="subTitle"/>
          </p:nvPr>
        </p:nvSpPr>
        <p:spPr>
          <a:xfrm>
            <a:off x="775075" y="869800"/>
            <a:ext cx="7547400" cy="3908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000">
                <a:solidFill>
                  <a:schemeClr val="dk1"/>
                </a:solidFill>
              </a:rPr>
              <a:t>CHRIS AIKEN:</a:t>
            </a:r>
            <a:r>
              <a:rPr lang="en" sz="2000">
                <a:solidFill>
                  <a:schemeClr val="dk1"/>
                </a:solidFill>
              </a:rPr>
              <a:t> </a:t>
            </a:r>
            <a:endParaRPr sz="2000">
              <a:solidFill>
                <a:schemeClr val="dk1"/>
              </a:solidFill>
            </a:endParaRPr>
          </a:p>
          <a:p>
            <a:pPr indent="0" lvl="0" marL="0" rtl="0" algn="l">
              <a:lnSpc>
                <a:spcPct val="100000"/>
              </a:lnSpc>
              <a:spcBef>
                <a:spcPts val="1000"/>
              </a:spcBef>
              <a:spcAft>
                <a:spcPts val="0"/>
              </a:spcAft>
              <a:buNone/>
            </a:pPr>
            <a:r>
              <a:rPr lang="en" sz="2000">
                <a:solidFill>
                  <a:schemeClr val="dk1"/>
                </a:solidFill>
              </a:rPr>
              <a:t>These TCAs have been successfully combined with MAOIs</a:t>
            </a:r>
            <a:r>
              <a:rPr b="1" lang="en" sz="2000">
                <a:solidFill>
                  <a:schemeClr val="dk1"/>
                </a:solidFill>
              </a:rPr>
              <a:t> in case series, but that doesn’t mean they are safe</a:t>
            </a:r>
            <a:r>
              <a:rPr lang="en" sz="2000">
                <a:solidFill>
                  <a:schemeClr val="dk1"/>
                </a:solidFill>
              </a:rPr>
              <a:t> – we’d need a lot more published data and real-world experience to back that up. </a:t>
            </a:r>
            <a:endParaRPr sz="2000">
              <a:solidFill>
                <a:schemeClr val="dk1"/>
              </a:solidFill>
            </a:endParaRPr>
          </a:p>
          <a:p>
            <a:pPr indent="0" lvl="0" marL="0" rtl="0" algn="l">
              <a:lnSpc>
                <a:spcPct val="100000"/>
              </a:lnSpc>
              <a:spcBef>
                <a:spcPts val="1000"/>
              </a:spcBef>
              <a:spcAft>
                <a:spcPts val="0"/>
              </a:spcAft>
              <a:buNone/>
            </a:pPr>
            <a:r>
              <a:rPr lang="en" sz="2000">
                <a:solidFill>
                  <a:schemeClr val="dk1"/>
                </a:solidFill>
              </a:rPr>
              <a:t>And you also have to wonder if it’s even effective. It’s difficult – after all – to show much additive benefit when two antidepressants are combined together. </a:t>
            </a:r>
            <a:endParaRPr sz="2000">
              <a:solidFill>
                <a:schemeClr val="dk1"/>
              </a:solidFill>
            </a:endParaRPr>
          </a:p>
          <a:p>
            <a:pPr indent="0" lvl="0" marL="0" rtl="0" algn="l">
              <a:lnSpc>
                <a:spcPct val="100000"/>
              </a:lnSpc>
              <a:spcBef>
                <a:spcPts val="1000"/>
              </a:spcBef>
              <a:spcAft>
                <a:spcPts val="1000"/>
              </a:spcAft>
              <a:buNone/>
            </a:pPr>
            <a:r>
              <a:rPr lang="en" sz="2000">
                <a:solidFill>
                  <a:schemeClr val="dk1"/>
                </a:solidFill>
              </a:rPr>
              <a:t>Rather than combining meds, </a:t>
            </a:r>
            <a:r>
              <a:rPr b="1" lang="en" sz="2000">
                <a:solidFill>
                  <a:schemeClr val="dk1"/>
                </a:solidFill>
              </a:rPr>
              <a:t>I’d recommend maximizing the MAOI dose</a:t>
            </a:r>
            <a:r>
              <a:rPr lang="en" sz="2000">
                <a:solidFill>
                  <a:schemeClr val="dk1"/>
                </a:solidFill>
              </a:rPr>
              <a:t> – there is evidence of a dose response relationship with MAOIs.</a:t>
            </a:r>
            <a:endParaRPr sz="2000">
              <a:solidFill>
                <a:schemeClr val="dk1"/>
              </a:solidFill>
            </a:endParaRPr>
          </a:p>
        </p:txBody>
      </p:sp>
      <p:sp>
        <p:nvSpPr>
          <p:cNvPr id="3224" name="Google Shape;3224;p251"/>
          <p:cNvSpPr/>
          <p:nvPr/>
        </p:nvSpPr>
        <p:spPr>
          <a:xfrm>
            <a:off x="2005525" y="6890725"/>
            <a:ext cx="2112900" cy="3438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5" name="Google Shape;3225;p251"/>
          <p:cNvSpPr/>
          <p:nvPr/>
        </p:nvSpPr>
        <p:spPr>
          <a:xfrm>
            <a:off x="1004950" y="6111800"/>
            <a:ext cx="2659200" cy="3438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36"/>
          <p:cNvSpPr txBox="1"/>
          <p:nvPr>
            <p:ph idx="1" type="subTitle"/>
          </p:nvPr>
        </p:nvSpPr>
        <p:spPr>
          <a:xfrm>
            <a:off x="1004960" y="131333"/>
            <a:ext cx="32724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Carlat podcast</a:t>
            </a:r>
            <a:endParaRPr/>
          </a:p>
        </p:txBody>
      </p:sp>
      <p:pic>
        <p:nvPicPr>
          <p:cNvPr id="216" name="Google Shape;216;p36"/>
          <p:cNvPicPr preferRelativeResize="0"/>
          <p:nvPr/>
        </p:nvPicPr>
        <p:blipFill>
          <a:blip r:embed="rId3">
            <a:alphaModFix/>
          </a:blip>
          <a:stretch>
            <a:fillRect/>
          </a:stretch>
        </p:blipFill>
        <p:spPr>
          <a:xfrm>
            <a:off x="861885" y="161048"/>
            <a:ext cx="572225" cy="535600"/>
          </a:xfrm>
          <a:prstGeom prst="rect">
            <a:avLst/>
          </a:prstGeom>
          <a:noFill/>
          <a:ln>
            <a:noFill/>
          </a:ln>
        </p:spPr>
      </p:pic>
      <p:sp>
        <p:nvSpPr>
          <p:cNvPr id="217" name="Google Shape;217;p36"/>
          <p:cNvSpPr txBox="1"/>
          <p:nvPr/>
        </p:nvSpPr>
        <p:spPr>
          <a:xfrm>
            <a:off x="861875" y="954225"/>
            <a:ext cx="5256600" cy="4263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Commandment #1</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Do not worsen mental illness with psychiatric medications</a:t>
            </a:r>
            <a:endParaRPr>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Do not start an antidepressant during mania</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Do not start stimulants during psychosis</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(No antidepressant monotherapy in bipolar I)</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(No stimulants in schizophrenia)</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(Don’t start a serotonergic antidepressant in bipolar)</a:t>
            </a:r>
            <a:endParaRPr sz="600">
              <a:solidFill>
                <a:schemeClr val="dk1"/>
              </a:solidFill>
            </a:endParaRPr>
          </a:p>
          <a:p>
            <a:pPr indent="0" lvl="0" marL="457200" rtl="0" algn="l">
              <a:lnSpc>
                <a:spcPct val="115000"/>
              </a:lnSpc>
              <a:spcBef>
                <a:spcPts val="0"/>
              </a:spcBef>
              <a:spcAft>
                <a:spcPts val="0"/>
              </a:spcAft>
              <a:buNone/>
            </a:pPr>
            <a:r>
              <a:t/>
            </a:r>
            <a:endParaRPr sz="6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Commandment #2</a:t>
            </a:r>
            <a:endParaRPr>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(In general) Don’t stop psych meds abruptly</a:t>
            </a:r>
            <a:endParaRPr sz="600">
              <a:solidFill>
                <a:schemeClr val="dk1"/>
              </a:solidFill>
            </a:endParaRPr>
          </a:p>
          <a:p>
            <a:pPr indent="0" lvl="0" marL="457200" rtl="0" algn="l">
              <a:lnSpc>
                <a:spcPct val="115000"/>
              </a:lnSpc>
              <a:spcBef>
                <a:spcPts val="0"/>
              </a:spcBef>
              <a:spcAft>
                <a:spcPts val="0"/>
              </a:spcAft>
              <a:buNone/>
            </a:pPr>
            <a:r>
              <a:t/>
            </a:r>
            <a:endParaRPr sz="6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Commandment #3</a:t>
            </a:r>
            <a:endParaRPr>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Prevent lithium toxicity by keeping tabs on drug interactions, your patient’s age, and their renal function</a:t>
            </a:r>
            <a:endParaRPr sz="600">
              <a:solidFill>
                <a:schemeClr val="dk1"/>
              </a:solidFill>
            </a:endParaRPr>
          </a:p>
          <a:p>
            <a:pPr indent="0" lvl="0" marL="457200" rtl="0" algn="l">
              <a:lnSpc>
                <a:spcPct val="115000"/>
              </a:lnSpc>
              <a:spcBef>
                <a:spcPts val="0"/>
              </a:spcBef>
              <a:spcAft>
                <a:spcPts val="0"/>
              </a:spcAft>
              <a:buNone/>
            </a:pPr>
            <a:r>
              <a:t/>
            </a:r>
            <a:endParaRPr sz="600">
              <a:solidFill>
                <a:schemeClr val="dk1"/>
              </a:solidFill>
            </a:endParaRPr>
          </a:p>
          <a:p>
            <a:pPr indent="0" lvl="0" marL="0" rtl="0" algn="l">
              <a:lnSpc>
                <a:spcPct val="115000"/>
              </a:lnSpc>
              <a:spcBef>
                <a:spcPts val="0"/>
              </a:spcBef>
              <a:spcAft>
                <a:spcPts val="0"/>
              </a:spcAft>
              <a:buNone/>
            </a:pPr>
            <a:r>
              <a:rPr lang="en">
                <a:solidFill>
                  <a:schemeClr val="dk1"/>
                </a:solidFill>
              </a:rPr>
              <a:t>Commandment #4</a:t>
            </a:r>
            <a:endParaRPr>
              <a:solidFill>
                <a:schemeClr val="dk1"/>
              </a:solidFill>
            </a:endParaRPr>
          </a:p>
          <a:p>
            <a:pPr indent="-292100" lvl="0" marL="457200" rtl="0" algn="l">
              <a:lnSpc>
                <a:spcPct val="115000"/>
              </a:lnSpc>
              <a:spcBef>
                <a:spcPts val="0"/>
              </a:spcBef>
              <a:spcAft>
                <a:spcPts val="0"/>
              </a:spcAft>
              <a:buClr>
                <a:schemeClr val="dk1"/>
              </a:buClr>
              <a:buSzPts val="1000"/>
              <a:buChar char="●"/>
            </a:pPr>
            <a:r>
              <a:rPr lang="en" sz="1200">
                <a:solidFill>
                  <a:schemeClr val="dk1"/>
                </a:solidFill>
              </a:rPr>
              <a:t>Never accelerate the standard lamotrigine titration schedule. </a:t>
            </a:r>
            <a:endParaRPr sz="1200">
              <a:solidFill>
                <a:schemeClr val="dk1"/>
              </a:solidFill>
            </a:endParaRPr>
          </a:p>
          <a:p>
            <a:pPr indent="-292100" lvl="0" marL="457200" rtl="0" algn="l">
              <a:lnSpc>
                <a:spcPct val="115000"/>
              </a:lnSpc>
              <a:spcBef>
                <a:spcPts val="0"/>
              </a:spcBef>
              <a:spcAft>
                <a:spcPts val="0"/>
              </a:spcAft>
              <a:buClr>
                <a:schemeClr val="dk1"/>
              </a:buClr>
              <a:buSzPts val="1000"/>
              <a:buChar char="●"/>
            </a:pPr>
            <a:r>
              <a:rPr lang="en" sz="1200">
                <a:solidFill>
                  <a:schemeClr val="dk1"/>
                </a:solidFill>
              </a:rPr>
              <a:t>Always stop lamotrigine after an initial rash.</a:t>
            </a:r>
            <a:r>
              <a:rPr lang="en" sz="1200">
                <a:solidFill>
                  <a:schemeClr val="dk1"/>
                </a:solidFill>
              </a:rPr>
              <a:t>	</a:t>
            </a:r>
            <a:endParaRPr sz="1200">
              <a:solidFill>
                <a:schemeClr val="dk1"/>
              </a:solidFill>
            </a:endParaRPr>
          </a:p>
          <a:p>
            <a:pPr indent="-304800" lvl="2" marL="1371600" rtl="0" algn="l">
              <a:lnSpc>
                <a:spcPct val="115000"/>
              </a:lnSpc>
              <a:spcBef>
                <a:spcPts val="0"/>
              </a:spcBef>
              <a:spcAft>
                <a:spcPts val="0"/>
              </a:spcAft>
              <a:buClr>
                <a:schemeClr val="dk1"/>
              </a:buClr>
              <a:buSzPts val="1200"/>
              <a:buChar char="■"/>
            </a:pPr>
            <a:r>
              <a:rPr lang="en" sz="1200">
                <a:solidFill>
                  <a:schemeClr val="dk1"/>
                </a:solidFill>
              </a:rPr>
              <a:t>within 3 months</a:t>
            </a:r>
            <a:endParaRPr sz="1200">
              <a:solidFill>
                <a:schemeClr val="dk1"/>
              </a:solidFill>
            </a:endParaRPr>
          </a:p>
          <a:p>
            <a:pPr indent="0" lvl="0" marL="0" rtl="0" algn="l">
              <a:lnSpc>
                <a:spcPct val="115000"/>
              </a:lnSpc>
              <a:spcBef>
                <a:spcPts val="0"/>
              </a:spcBef>
              <a:spcAft>
                <a:spcPts val="0"/>
              </a:spcAft>
              <a:buNone/>
            </a:pPr>
            <a:r>
              <a:t/>
            </a:r>
            <a:endParaRPr sz="1200">
              <a:solidFill>
                <a:schemeClr val="dk1"/>
              </a:solidFill>
            </a:endParaRPr>
          </a:p>
        </p:txBody>
      </p:sp>
      <p:sp>
        <p:nvSpPr>
          <p:cNvPr id="218" name="Google Shape;218;p36"/>
          <p:cNvSpPr txBox="1"/>
          <p:nvPr/>
        </p:nvSpPr>
        <p:spPr>
          <a:xfrm>
            <a:off x="6028475" y="954225"/>
            <a:ext cx="3000000" cy="829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solidFill>
                  <a:schemeClr val="dk1"/>
                </a:solidFill>
              </a:rPr>
              <a:t>Commandment #5</a:t>
            </a:r>
            <a:endParaRPr>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Don’t mix benzos with opioids in high-risk patients</a:t>
            </a:r>
            <a:endParaRPr sz="1600"/>
          </a:p>
        </p:txBody>
      </p:sp>
    </p:spTree>
  </p:cSld>
  <p:clrMapOvr>
    <a:masterClrMapping/>
  </p:clrMapOvr>
</p:sld>
</file>

<file path=ppt/slides/slide2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9" name="Shape 3229"/>
        <p:cNvGrpSpPr/>
        <p:nvPr/>
      </p:nvGrpSpPr>
      <p:grpSpPr>
        <a:xfrm>
          <a:off x="0" y="0"/>
          <a:ext cx="0" cy="0"/>
          <a:chOff x="0" y="0"/>
          <a:chExt cx="0" cy="0"/>
        </a:xfrm>
      </p:grpSpPr>
      <p:graphicFrame>
        <p:nvGraphicFramePr>
          <p:cNvPr id="3230" name="Google Shape;3230;p252"/>
          <p:cNvGraphicFramePr/>
          <p:nvPr/>
        </p:nvGraphicFramePr>
        <p:xfrm>
          <a:off x="992638" y="542250"/>
          <a:ext cx="3000000" cy="3000000"/>
        </p:xfrm>
        <a:graphic>
          <a:graphicData uri="http://schemas.openxmlformats.org/drawingml/2006/table">
            <a:tbl>
              <a:tblPr>
                <a:noFill/>
                <a:tableStyleId>{9CA66A64-FEFE-46EB-AED5-2A8D51E14325}</a:tableStyleId>
              </a:tblPr>
              <a:tblGrid>
                <a:gridCol w="1967150"/>
                <a:gridCol w="4825725"/>
              </a:tblGrid>
              <a:tr h="511125">
                <a:tc>
                  <a:txBody>
                    <a:bodyPr/>
                    <a:lstStyle/>
                    <a:p>
                      <a:pPr indent="0" lvl="0" marL="27432" marR="0" rtl="0" algn="l">
                        <a:lnSpc>
                          <a:spcPct val="100000"/>
                        </a:lnSpc>
                        <a:spcBef>
                          <a:spcPts val="0"/>
                        </a:spcBef>
                        <a:spcAft>
                          <a:spcPts val="0"/>
                        </a:spcAft>
                        <a:buClr>
                          <a:srgbClr val="000000"/>
                        </a:buClr>
                        <a:buSzPts val="800"/>
                        <a:buFont typeface="Arial"/>
                        <a:buNone/>
                      </a:pPr>
                      <a:r>
                        <a:t/>
                      </a:r>
                      <a:endParaRPr b="1" u="none" cap="none" strike="noStrike"/>
                    </a:p>
                  </a:txBody>
                  <a:tcPr marT="45725" marB="45725" marR="45725" marL="45725">
                    <a:lnB cap="flat" cmpd="sng" w="9525">
                      <a:solidFill>
                        <a:srgbClr val="999999"/>
                      </a:solidFill>
                      <a:prstDash val="solid"/>
                      <a:round/>
                      <a:headEnd len="sm" w="sm" type="none"/>
                      <a:tailEnd len="sm" w="sm" type="none"/>
                    </a:lnB>
                    <a:solidFill>
                      <a:srgbClr val="FFEEE1"/>
                    </a:solidFill>
                  </a:tcPr>
                </a:tc>
                <a:tc>
                  <a:txBody>
                    <a:bodyPr/>
                    <a:lstStyle/>
                    <a:p>
                      <a:pPr indent="0" lvl="0" marL="27432" marR="0" rtl="0" algn="l">
                        <a:lnSpc>
                          <a:spcPct val="100000"/>
                        </a:lnSpc>
                        <a:spcBef>
                          <a:spcPts val="0"/>
                        </a:spcBef>
                        <a:spcAft>
                          <a:spcPts val="0"/>
                        </a:spcAft>
                        <a:buClr>
                          <a:srgbClr val="000000"/>
                        </a:buClr>
                        <a:buSzPts val="900"/>
                        <a:buFont typeface="Arial"/>
                        <a:buNone/>
                      </a:pPr>
                      <a:r>
                        <a:t/>
                      </a:r>
                      <a:endParaRPr b="1"/>
                    </a:p>
                    <a:p>
                      <a:pPr indent="0" lvl="0" marL="27432" marR="0" rtl="0" algn="l">
                        <a:lnSpc>
                          <a:spcPct val="100000"/>
                        </a:lnSpc>
                        <a:spcBef>
                          <a:spcPts val="0"/>
                        </a:spcBef>
                        <a:spcAft>
                          <a:spcPts val="0"/>
                        </a:spcAft>
                        <a:buClr>
                          <a:srgbClr val="000000"/>
                        </a:buClr>
                        <a:buSzPts val="900"/>
                        <a:buFont typeface="Arial"/>
                        <a:buNone/>
                      </a:pPr>
                      <a:r>
                        <a:rPr b="1" lang="en" u="none" cap="none" strike="noStrike"/>
                        <a:t>Serotonin Syndrome</a:t>
                      </a:r>
                      <a:endParaRPr b="1" u="none" cap="none" strike="noStrike"/>
                    </a:p>
                    <a:p>
                      <a:pPr indent="0" lvl="0" marL="0" marR="0" rtl="0" algn="l">
                        <a:lnSpc>
                          <a:spcPct val="100000"/>
                        </a:lnSpc>
                        <a:spcBef>
                          <a:spcPts val="0"/>
                        </a:spcBef>
                        <a:spcAft>
                          <a:spcPts val="0"/>
                        </a:spcAft>
                        <a:buClr>
                          <a:srgbClr val="000000"/>
                        </a:buClr>
                        <a:buSzPts val="900"/>
                        <a:buFont typeface="Arial"/>
                        <a:buNone/>
                      </a:pPr>
                      <a:r>
                        <a:t/>
                      </a:r>
                      <a:endParaRPr b="1"/>
                    </a:p>
                  </a:txBody>
                  <a:tcPr marT="45725" marB="45725" marR="45725" marL="45725">
                    <a:lnB cap="flat" cmpd="sng" w="9525">
                      <a:solidFill>
                        <a:srgbClr val="999999"/>
                      </a:solidFill>
                      <a:prstDash val="solid"/>
                      <a:round/>
                      <a:headEnd len="sm" w="sm" type="none"/>
                      <a:tailEnd len="sm" w="sm" type="none"/>
                    </a:lnB>
                    <a:solidFill>
                      <a:srgbClr val="FFEEE1"/>
                    </a:solidFill>
                  </a:tcPr>
                </a:tc>
              </a:tr>
              <a:tr h="245625">
                <a:tc>
                  <a:txBody>
                    <a:bodyPr/>
                    <a:lstStyle/>
                    <a:p>
                      <a:pPr indent="0" lvl="0" marL="27432" marR="0" rtl="0" algn="l">
                        <a:lnSpc>
                          <a:spcPct val="100000"/>
                        </a:lnSpc>
                        <a:spcBef>
                          <a:spcPts val="0"/>
                        </a:spcBef>
                        <a:spcAft>
                          <a:spcPts val="0"/>
                        </a:spcAft>
                        <a:buClr>
                          <a:srgbClr val="000000"/>
                        </a:buClr>
                        <a:buSzPts val="800"/>
                        <a:buFont typeface="Arial"/>
                        <a:buNone/>
                      </a:pPr>
                      <a:r>
                        <a:rPr lang="en" sz="1600" u="none" cap="none" strike="noStrike"/>
                        <a:t>Leukocytosis</a:t>
                      </a:r>
                      <a:endParaRPr sz="16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27432" marR="0" rtl="0" algn="l">
                        <a:lnSpc>
                          <a:spcPct val="100000"/>
                        </a:lnSpc>
                        <a:spcBef>
                          <a:spcPts val="0"/>
                        </a:spcBef>
                        <a:spcAft>
                          <a:spcPts val="0"/>
                        </a:spcAft>
                        <a:buClr>
                          <a:srgbClr val="000000"/>
                        </a:buClr>
                        <a:buSzPts val="800"/>
                        <a:buFont typeface="Arial"/>
                        <a:buNone/>
                      </a:pPr>
                      <a:r>
                        <a:rPr lang="en" sz="1600" u="none" cap="none" strike="noStrike"/>
                        <a:t>Less prominent than with NMS</a:t>
                      </a:r>
                      <a:endParaRPr sz="16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r h="245625">
                <a:tc>
                  <a:txBody>
                    <a:bodyPr/>
                    <a:lstStyle/>
                    <a:p>
                      <a:pPr indent="0" lvl="0" marL="27432" marR="0" rtl="0" algn="l">
                        <a:lnSpc>
                          <a:spcPct val="100000"/>
                        </a:lnSpc>
                        <a:spcBef>
                          <a:spcPts val="0"/>
                        </a:spcBef>
                        <a:spcAft>
                          <a:spcPts val="0"/>
                        </a:spcAft>
                        <a:buClr>
                          <a:srgbClr val="000000"/>
                        </a:buClr>
                        <a:buSzPts val="800"/>
                        <a:buFont typeface="Arial"/>
                        <a:buNone/>
                      </a:pPr>
                      <a:r>
                        <a:rPr lang="en" sz="1600"/>
                        <a:t>Creatinine kinase (CK) elevation</a:t>
                      </a:r>
                      <a:endParaRPr sz="16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27432" marR="0" rtl="0" algn="l">
                        <a:lnSpc>
                          <a:spcPct val="100000"/>
                        </a:lnSpc>
                        <a:spcBef>
                          <a:spcPts val="0"/>
                        </a:spcBef>
                        <a:spcAft>
                          <a:spcPts val="0"/>
                        </a:spcAft>
                        <a:buClr>
                          <a:srgbClr val="000000"/>
                        </a:buClr>
                        <a:buSzPts val="800"/>
                        <a:buFont typeface="Arial"/>
                        <a:buNone/>
                      </a:pPr>
                      <a:r>
                        <a:rPr lang="en" sz="1600" u="none" cap="none" strike="noStrike"/>
                        <a:t>Less prominent than with NMS</a:t>
                      </a:r>
                      <a:endParaRPr sz="16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r h="245625">
                <a:tc>
                  <a:txBody>
                    <a:bodyPr/>
                    <a:lstStyle/>
                    <a:p>
                      <a:pPr indent="0" lvl="0" marL="27432" marR="0" rtl="0" algn="l">
                        <a:lnSpc>
                          <a:spcPct val="100000"/>
                        </a:lnSpc>
                        <a:spcBef>
                          <a:spcPts val="0"/>
                        </a:spcBef>
                        <a:spcAft>
                          <a:spcPts val="0"/>
                        </a:spcAft>
                        <a:buClr>
                          <a:srgbClr val="000000"/>
                        </a:buClr>
                        <a:buSzPts val="800"/>
                        <a:buFont typeface="Arial"/>
                        <a:buNone/>
                      </a:pPr>
                      <a:r>
                        <a:rPr lang="en" sz="1600" u="none" cap="none" strike="noStrike"/>
                        <a:t>Management</a:t>
                      </a:r>
                      <a:endParaRPr sz="16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27432" marR="0" rtl="0" algn="l">
                        <a:lnSpc>
                          <a:spcPct val="100000"/>
                        </a:lnSpc>
                        <a:spcBef>
                          <a:spcPts val="0"/>
                        </a:spcBef>
                        <a:spcAft>
                          <a:spcPts val="0"/>
                        </a:spcAft>
                        <a:buClr>
                          <a:srgbClr val="000000"/>
                        </a:buClr>
                        <a:buSzPts val="800"/>
                        <a:buFont typeface="Arial"/>
                        <a:buNone/>
                      </a:pPr>
                      <a:r>
                        <a:rPr lang="en" sz="1600" u="none" cap="none" strike="noStrike"/>
                        <a:t>Discontinue the contributing medication(s).</a:t>
                      </a:r>
                      <a:endParaRPr sz="1600" u="none" cap="none" strike="noStrike"/>
                    </a:p>
                    <a:p>
                      <a:pPr indent="0" lvl="0" marL="27432" marR="0" rtl="0" algn="l">
                        <a:lnSpc>
                          <a:spcPct val="100000"/>
                        </a:lnSpc>
                        <a:spcBef>
                          <a:spcPts val="0"/>
                        </a:spcBef>
                        <a:spcAft>
                          <a:spcPts val="0"/>
                        </a:spcAft>
                        <a:buClr>
                          <a:srgbClr val="000000"/>
                        </a:buClr>
                        <a:buSzPts val="800"/>
                        <a:buFont typeface="Arial"/>
                        <a:buNone/>
                      </a:pPr>
                      <a:r>
                        <a:rPr lang="en" sz="1600" u="none" cap="none" strike="noStrike"/>
                        <a:t>Aim to normalize vital signs.</a:t>
                      </a:r>
                      <a:endParaRPr sz="16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r h="245625">
                <a:tc>
                  <a:txBody>
                    <a:bodyPr/>
                    <a:lstStyle/>
                    <a:p>
                      <a:pPr indent="0" lvl="0" marL="27432" marR="0" rtl="0" algn="l">
                        <a:lnSpc>
                          <a:spcPct val="100000"/>
                        </a:lnSpc>
                        <a:spcBef>
                          <a:spcPts val="0"/>
                        </a:spcBef>
                        <a:spcAft>
                          <a:spcPts val="0"/>
                        </a:spcAft>
                        <a:buClr>
                          <a:srgbClr val="000000"/>
                        </a:buClr>
                        <a:buSzPts val="800"/>
                        <a:buFont typeface="Arial"/>
                        <a:buNone/>
                      </a:pPr>
                      <a:r>
                        <a:rPr lang="en" sz="1600" u="none" cap="none" strike="noStrike"/>
                        <a:t>Potentially helpful meds</a:t>
                      </a:r>
                      <a:endParaRPr sz="16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330200" lvl="0" marL="457200" marR="0" rtl="0" algn="l">
                        <a:lnSpc>
                          <a:spcPct val="115000"/>
                        </a:lnSpc>
                        <a:spcBef>
                          <a:spcPts val="0"/>
                        </a:spcBef>
                        <a:spcAft>
                          <a:spcPts val="0"/>
                        </a:spcAft>
                        <a:buSzPts val="1600"/>
                        <a:buChar char="●"/>
                      </a:pPr>
                      <a:r>
                        <a:rPr lang="en" sz="1600" u="none" cap="none" strike="noStrike"/>
                        <a:t>Benzodiazepines for agitation</a:t>
                      </a:r>
                      <a:endParaRPr sz="1600" u="none" cap="none" strike="noStrike"/>
                    </a:p>
                    <a:p>
                      <a:pPr indent="-330200" lvl="0" marL="457200" marR="0" rtl="0" algn="l">
                        <a:lnSpc>
                          <a:spcPct val="115000"/>
                        </a:lnSpc>
                        <a:spcBef>
                          <a:spcPts val="0"/>
                        </a:spcBef>
                        <a:spcAft>
                          <a:spcPts val="0"/>
                        </a:spcAft>
                        <a:buSzPts val="1600"/>
                        <a:buChar char="●"/>
                      </a:pPr>
                      <a:r>
                        <a:rPr lang="en" sz="1600" u="none" cap="none" strike="noStrike"/>
                        <a:t>Cyproheptadine (anti</a:t>
                      </a:r>
                      <a:r>
                        <a:rPr lang="en" sz="1600"/>
                        <a:t>-serotonergic antihistamine)</a:t>
                      </a:r>
                      <a:endParaRPr sz="1600" u="none" cap="none" strike="noStrike"/>
                    </a:p>
                    <a:p>
                      <a:pPr indent="-330200" lvl="0" marL="457200" marR="0" rtl="0" algn="l">
                        <a:lnSpc>
                          <a:spcPct val="115000"/>
                        </a:lnSpc>
                        <a:spcBef>
                          <a:spcPts val="0"/>
                        </a:spcBef>
                        <a:spcAft>
                          <a:spcPts val="0"/>
                        </a:spcAft>
                        <a:buSzPts val="1600"/>
                        <a:buChar char="●"/>
                      </a:pPr>
                      <a:r>
                        <a:rPr lang="en" sz="1600" u="none" cap="none" strike="noStrike"/>
                        <a:t>Methysergide (anti-</a:t>
                      </a:r>
                      <a:r>
                        <a:rPr lang="en" sz="1600"/>
                        <a:t>serotonergic</a:t>
                      </a:r>
                      <a:r>
                        <a:rPr lang="en" sz="1600" u="none" cap="none" strike="noStrike"/>
                        <a:t> migraine med</a:t>
                      </a:r>
                      <a:r>
                        <a:rPr lang="en" sz="1600"/>
                        <a:t>ication)</a:t>
                      </a:r>
                      <a:endParaRPr sz="16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bl>
          </a:graphicData>
        </a:graphic>
      </p:graphicFrame>
      <p:grpSp>
        <p:nvGrpSpPr>
          <p:cNvPr id="3231" name="Google Shape;3231;p252"/>
          <p:cNvGrpSpPr/>
          <p:nvPr/>
        </p:nvGrpSpPr>
        <p:grpSpPr>
          <a:xfrm>
            <a:off x="1305461" y="617875"/>
            <a:ext cx="1057614" cy="595850"/>
            <a:chOff x="2920786" y="-1700"/>
            <a:chExt cx="1057614" cy="595850"/>
          </a:xfrm>
        </p:grpSpPr>
        <p:pic>
          <p:nvPicPr>
            <p:cNvPr descr="clipped result image" id="3232" name="Google Shape;3232;p252"/>
            <p:cNvPicPr preferRelativeResize="0"/>
            <p:nvPr/>
          </p:nvPicPr>
          <p:blipFill rotWithShape="1">
            <a:blip r:embed="rId3">
              <a:alphaModFix/>
            </a:blip>
            <a:srcRect b="-7" l="0" r="0" t="23308"/>
            <a:stretch/>
          </p:blipFill>
          <p:spPr>
            <a:xfrm rot="-6543559">
              <a:off x="3673582" y="89601"/>
              <a:ext cx="257132" cy="284114"/>
            </a:xfrm>
            <a:prstGeom prst="rect">
              <a:avLst/>
            </a:prstGeom>
            <a:noFill/>
            <a:ln>
              <a:noFill/>
            </a:ln>
          </p:spPr>
        </p:pic>
        <p:pic>
          <p:nvPicPr>
            <p:cNvPr id="3233" name="Google Shape;3233;p252"/>
            <p:cNvPicPr preferRelativeResize="0"/>
            <p:nvPr/>
          </p:nvPicPr>
          <p:blipFill rotWithShape="1">
            <a:blip r:embed="rId4">
              <a:alphaModFix/>
            </a:blip>
            <a:srcRect b="0" l="0" r="0" t="0"/>
            <a:stretch/>
          </p:blipFill>
          <p:spPr>
            <a:xfrm>
              <a:off x="2920786" y="-1700"/>
              <a:ext cx="734398" cy="595850"/>
            </a:xfrm>
            <a:prstGeom prst="rect">
              <a:avLst/>
            </a:prstGeom>
            <a:noFill/>
            <a:ln>
              <a:noFill/>
            </a:ln>
          </p:spPr>
        </p:pic>
      </p:grpSp>
      <p:sp>
        <p:nvSpPr>
          <p:cNvPr id="3234" name="Google Shape;3234;p252"/>
          <p:cNvSpPr txBox="1"/>
          <p:nvPr/>
        </p:nvSpPr>
        <p:spPr>
          <a:xfrm>
            <a:off x="8376700" y="98975"/>
            <a:ext cx="778200" cy="21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lang="en"/>
              <a:t>6 of 7</a:t>
            </a:r>
            <a:endParaRPr i="0" u="none" cap="none" strike="noStrike">
              <a:solidFill>
                <a:srgbClr val="000000"/>
              </a:solidFill>
            </a:endParaRPr>
          </a:p>
        </p:txBody>
      </p:sp>
      <p:sp>
        <p:nvSpPr>
          <p:cNvPr id="3235" name="Google Shape;3235;p252"/>
          <p:cNvSpPr/>
          <p:nvPr/>
        </p:nvSpPr>
        <p:spPr>
          <a:xfrm>
            <a:off x="3414633" y="3093656"/>
            <a:ext cx="1501800" cy="2853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9" name="Shape 3239"/>
        <p:cNvGrpSpPr/>
        <p:nvPr/>
      </p:nvGrpSpPr>
      <p:grpSpPr>
        <a:xfrm>
          <a:off x="0" y="0"/>
          <a:ext cx="0" cy="0"/>
          <a:chOff x="0" y="0"/>
          <a:chExt cx="0" cy="0"/>
        </a:xfrm>
      </p:grpSpPr>
      <p:graphicFrame>
        <p:nvGraphicFramePr>
          <p:cNvPr id="3240" name="Google Shape;3240;p253"/>
          <p:cNvGraphicFramePr/>
          <p:nvPr/>
        </p:nvGraphicFramePr>
        <p:xfrm>
          <a:off x="985063" y="708675"/>
          <a:ext cx="3000000" cy="3000000"/>
        </p:xfrm>
        <a:graphic>
          <a:graphicData uri="http://schemas.openxmlformats.org/drawingml/2006/table">
            <a:tbl>
              <a:tblPr>
                <a:noFill/>
                <a:tableStyleId>{9CA66A64-FEFE-46EB-AED5-2A8D51E14325}</a:tableStyleId>
              </a:tblPr>
              <a:tblGrid>
                <a:gridCol w="1832425"/>
                <a:gridCol w="4495275"/>
              </a:tblGrid>
              <a:tr h="511125">
                <a:tc>
                  <a:txBody>
                    <a:bodyPr/>
                    <a:lstStyle/>
                    <a:p>
                      <a:pPr indent="0" lvl="0" marL="27432" marR="0" rtl="0" algn="l">
                        <a:lnSpc>
                          <a:spcPct val="100000"/>
                        </a:lnSpc>
                        <a:spcBef>
                          <a:spcPts val="0"/>
                        </a:spcBef>
                        <a:spcAft>
                          <a:spcPts val="0"/>
                        </a:spcAft>
                        <a:buClr>
                          <a:srgbClr val="000000"/>
                        </a:buClr>
                        <a:buSzPts val="800"/>
                        <a:buFont typeface="Arial"/>
                        <a:buNone/>
                      </a:pPr>
                      <a:r>
                        <a:t/>
                      </a:r>
                      <a:endParaRPr b="1" u="none" cap="none" strike="noStrike"/>
                    </a:p>
                  </a:txBody>
                  <a:tcPr marT="45725" marB="45725" marR="45725" marL="45725">
                    <a:lnB cap="flat" cmpd="sng" w="9525">
                      <a:solidFill>
                        <a:srgbClr val="999999"/>
                      </a:solidFill>
                      <a:prstDash val="solid"/>
                      <a:round/>
                      <a:headEnd len="sm" w="sm" type="none"/>
                      <a:tailEnd len="sm" w="sm" type="none"/>
                    </a:lnB>
                    <a:solidFill>
                      <a:srgbClr val="FFEEE1"/>
                    </a:solidFill>
                  </a:tcPr>
                </a:tc>
                <a:tc>
                  <a:txBody>
                    <a:bodyPr/>
                    <a:lstStyle/>
                    <a:p>
                      <a:pPr indent="0" lvl="0" marL="27432" marR="0" rtl="0" algn="l">
                        <a:lnSpc>
                          <a:spcPct val="100000"/>
                        </a:lnSpc>
                        <a:spcBef>
                          <a:spcPts val="0"/>
                        </a:spcBef>
                        <a:spcAft>
                          <a:spcPts val="0"/>
                        </a:spcAft>
                        <a:buClr>
                          <a:srgbClr val="000000"/>
                        </a:buClr>
                        <a:buSzPts val="900"/>
                        <a:buFont typeface="Arial"/>
                        <a:buNone/>
                      </a:pPr>
                      <a:r>
                        <a:t/>
                      </a:r>
                      <a:endParaRPr b="1"/>
                    </a:p>
                    <a:p>
                      <a:pPr indent="0" lvl="0" marL="27432" marR="0" rtl="0" algn="l">
                        <a:lnSpc>
                          <a:spcPct val="100000"/>
                        </a:lnSpc>
                        <a:spcBef>
                          <a:spcPts val="0"/>
                        </a:spcBef>
                        <a:spcAft>
                          <a:spcPts val="0"/>
                        </a:spcAft>
                        <a:buClr>
                          <a:srgbClr val="000000"/>
                        </a:buClr>
                        <a:buSzPts val="900"/>
                        <a:buFont typeface="Arial"/>
                        <a:buNone/>
                      </a:pPr>
                      <a:r>
                        <a:rPr b="1" lang="en" u="none" cap="none" strike="noStrike"/>
                        <a:t>Serotonin Syndrome</a:t>
                      </a:r>
                      <a:endParaRPr b="1" u="none" cap="none" strike="noStrike"/>
                    </a:p>
                    <a:p>
                      <a:pPr indent="0" lvl="0" marL="0" marR="0" rtl="0" algn="l">
                        <a:lnSpc>
                          <a:spcPct val="100000"/>
                        </a:lnSpc>
                        <a:spcBef>
                          <a:spcPts val="0"/>
                        </a:spcBef>
                        <a:spcAft>
                          <a:spcPts val="0"/>
                        </a:spcAft>
                        <a:buClr>
                          <a:srgbClr val="000000"/>
                        </a:buClr>
                        <a:buSzPts val="900"/>
                        <a:buFont typeface="Arial"/>
                        <a:buNone/>
                      </a:pPr>
                      <a:r>
                        <a:t/>
                      </a:r>
                      <a:endParaRPr b="1"/>
                    </a:p>
                  </a:txBody>
                  <a:tcPr marT="45725" marB="45725" marR="45725" marL="45725">
                    <a:lnB cap="flat" cmpd="sng" w="9525">
                      <a:solidFill>
                        <a:srgbClr val="999999"/>
                      </a:solidFill>
                      <a:prstDash val="solid"/>
                      <a:round/>
                      <a:headEnd len="sm" w="sm" type="none"/>
                      <a:tailEnd len="sm" w="sm" type="none"/>
                    </a:lnB>
                    <a:solidFill>
                      <a:srgbClr val="FFEEE1"/>
                    </a:solidFill>
                  </a:tcPr>
                </a:tc>
              </a:tr>
              <a:tr h="245625">
                <a:tc>
                  <a:txBody>
                    <a:bodyPr/>
                    <a:lstStyle/>
                    <a:p>
                      <a:pPr indent="0" lvl="0" marL="27432" marR="0" rtl="0" algn="l">
                        <a:lnSpc>
                          <a:spcPct val="100000"/>
                        </a:lnSpc>
                        <a:spcBef>
                          <a:spcPts val="0"/>
                        </a:spcBef>
                        <a:spcAft>
                          <a:spcPts val="0"/>
                        </a:spcAft>
                        <a:buClr>
                          <a:srgbClr val="000000"/>
                        </a:buClr>
                        <a:buSzPts val="800"/>
                        <a:buFont typeface="Arial"/>
                        <a:buNone/>
                      </a:pPr>
                      <a:r>
                        <a:rPr lang="en" u="none" cap="none" strike="noStrike"/>
                        <a:t>Risk factors</a:t>
                      </a:r>
                      <a:endParaRPr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27432" marR="0" rtl="0" algn="l">
                        <a:lnSpc>
                          <a:spcPct val="100000"/>
                        </a:lnSpc>
                        <a:spcBef>
                          <a:spcPts val="0"/>
                        </a:spcBef>
                        <a:spcAft>
                          <a:spcPts val="0"/>
                        </a:spcAft>
                        <a:buClr>
                          <a:srgbClr val="000000"/>
                        </a:buClr>
                        <a:buSzPts val="800"/>
                        <a:buFont typeface="Arial"/>
                        <a:buNone/>
                      </a:pPr>
                      <a:r>
                        <a:rPr lang="en"/>
                        <a:t>U</a:t>
                      </a:r>
                      <a:r>
                        <a:rPr lang="en" u="none" cap="none" strike="noStrike"/>
                        <a:t>se of street drugs</a:t>
                      </a:r>
                      <a:endParaRPr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r h="245625">
                <a:tc>
                  <a:txBody>
                    <a:bodyPr/>
                    <a:lstStyle/>
                    <a:p>
                      <a:pPr indent="0" lvl="0" marL="27432" marR="0" rtl="0" algn="l">
                        <a:lnSpc>
                          <a:spcPct val="100000"/>
                        </a:lnSpc>
                        <a:spcBef>
                          <a:spcPts val="0"/>
                        </a:spcBef>
                        <a:spcAft>
                          <a:spcPts val="0"/>
                        </a:spcAft>
                        <a:buClr>
                          <a:srgbClr val="000000"/>
                        </a:buClr>
                        <a:buSzPts val="800"/>
                        <a:buFont typeface="Arial"/>
                        <a:buNone/>
                      </a:pPr>
                      <a:r>
                        <a:rPr lang="en" u="none" cap="none" strike="noStrike"/>
                        <a:t>Sequelae </a:t>
                      </a:r>
                      <a:endParaRPr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27432" marR="0" rtl="0" algn="l">
                        <a:lnSpc>
                          <a:spcPct val="100000"/>
                        </a:lnSpc>
                        <a:spcBef>
                          <a:spcPts val="0"/>
                        </a:spcBef>
                        <a:spcAft>
                          <a:spcPts val="0"/>
                        </a:spcAft>
                        <a:buClr>
                          <a:srgbClr val="000000"/>
                        </a:buClr>
                        <a:buSzPts val="800"/>
                        <a:buFont typeface="Arial"/>
                        <a:buNone/>
                      </a:pPr>
                      <a:r>
                        <a:rPr lang="en" u="none" cap="none" strike="noStrike"/>
                        <a:t>None, although</a:t>
                      </a:r>
                      <a:r>
                        <a:rPr lang="en" u="none" cap="none" strike="noStrike">
                          <a:highlight>
                            <a:srgbClr val="FFFF9F"/>
                          </a:highlight>
                        </a:rPr>
                        <a:t> delirium may persist for a few days</a:t>
                      </a:r>
                      <a:endParaRPr u="none" cap="none" strike="noStrike">
                        <a:highlight>
                          <a:srgbClr val="FFFF9F"/>
                        </a:highlight>
                      </a:endParaRPr>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r h="245625">
                <a:tc>
                  <a:txBody>
                    <a:bodyPr/>
                    <a:lstStyle/>
                    <a:p>
                      <a:pPr indent="0" lvl="0" marL="27432" marR="0" rtl="0" algn="l">
                        <a:lnSpc>
                          <a:spcPct val="100000"/>
                        </a:lnSpc>
                        <a:spcBef>
                          <a:spcPts val="0"/>
                        </a:spcBef>
                        <a:spcAft>
                          <a:spcPts val="0"/>
                        </a:spcAft>
                        <a:buClr>
                          <a:srgbClr val="000000"/>
                        </a:buClr>
                        <a:buSzPts val="800"/>
                        <a:buFont typeface="Arial"/>
                        <a:buNone/>
                      </a:pPr>
                      <a:r>
                        <a:rPr lang="en" u="none" cap="none" strike="noStrike"/>
                        <a:t>Formal diagnosis</a:t>
                      </a:r>
                      <a:endParaRPr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27432" marR="0" rtl="0" algn="l">
                        <a:lnSpc>
                          <a:spcPct val="100000"/>
                        </a:lnSpc>
                        <a:spcBef>
                          <a:spcPts val="0"/>
                        </a:spcBef>
                        <a:spcAft>
                          <a:spcPts val="0"/>
                        </a:spcAft>
                        <a:buClr>
                          <a:srgbClr val="000000"/>
                        </a:buClr>
                        <a:buSzPts val="800"/>
                        <a:buFont typeface="Arial"/>
                        <a:buNone/>
                      </a:pPr>
                      <a:r>
                        <a:rPr lang="en"/>
                        <a:t>Hunter criteria, w</a:t>
                      </a:r>
                      <a:r>
                        <a:rPr lang="en" u="none" cap="none" strike="noStrike"/>
                        <a:t>hich focuses on clonus (spontaneous or inducible), ocular clonus, and hyperreflexia </a:t>
                      </a:r>
                      <a:endParaRPr u="none" cap="none" strike="noStrike"/>
                    </a:p>
                    <a:p>
                      <a:pPr indent="0" lvl="0" marL="27432" marR="0" rtl="0" algn="l">
                        <a:lnSpc>
                          <a:spcPct val="100000"/>
                        </a:lnSpc>
                        <a:spcBef>
                          <a:spcPts val="0"/>
                        </a:spcBef>
                        <a:spcAft>
                          <a:spcPts val="0"/>
                        </a:spcAft>
                        <a:buClr>
                          <a:srgbClr val="000000"/>
                        </a:buClr>
                        <a:buSzPts val="800"/>
                        <a:buFont typeface="Arial"/>
                        <a:buNone/>
                      </a:pPr>
                      <a:r>
                        <a:rPr lang="en" u="sng">
                          <a:solidFill>
                            <a:schemeClr val="hlink"/>
                          </a:solidFill>
                          <a:hlinkClick r:id="rId3"/>
                        </a:rPr>
                        <a:t>https://www.cafermed.com/clonus</a:t>
                      </a:r>
                      <a:endParaRPr/>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bl>
          </a:graphicData>
        </a:graphic>
      </p:graphicFrame>
      <p:grpSp>
        <p:nvGrpSpPr>
          <p:cNvPr id="3241" name="Google Shape;3241;p253"/>
          <p:cNvGrpSpPr/>
          <p:nvPr/>
        </p:nvGrpSpPr>
        <p:grpSpPr>
          <a:xfrm>
            <a:off x="1305461" y="790275"/>
            <a:ext cx="1057614" cy="595850"/>
            <a:chOff x="2920786" y="-1700"/>
            <a:chExt cx="1057614" cy="595850"/>
          </a:xfrm>
        </p:grpSpPr>
        <p:pic>
          <p:nvPicPr>
            <p:cNvPr descr="clipped result image" id="3242" name="Google Shape;3242;p253"/>
            <p:cNvPicPr preferRelativeResize="0"/>
            <p:nvPr/>
          </p:nvPicPr>
          <p:blipFill rotWithShape="1">
            <a:blip r:embed="rId4">
              <a:alphaModFix/>
            </a:blip>
            <a:srcRect b="-7" l="0" r="0" t="23308"/>
            <a:stretch/>
          </p:blipFill>
          <p:spPr>
            <a:xfrm rot="-6543559">
              <a:off x="3673582" y="89601"/>
              <a:ext cx="257132" cy="284114"/>
            </a:xfrm>
            <a:prstGeom prst="rect">
              <a:avLst/>
            </a:prstGeom>
            <a:noFill/>
            <a:ln>
              <a:noFill/>
            </a:ln>
          </p:spPr>
        </p:pic>
        <p:pic>
          <p:nvPicPr>
            <p:cNvPr id="3243" name="Google Shape;3243;p253"/>
            <p:cNvPicPr preferRelativeResize="0"/>
            <p:nvPr/>
          </p:nvPicPr>
          <p:blipFill rotWithShape="1">
            <a:blip r:embed="rId5">
              <a:alphaModFix/>
            </a:blip>
            <a:srcRect b="0" l="0" r="0" t="0"/>
            <a:stretch/>
          </p:blipFill>
          <p:spPr>
            <a:xfrm>
              <a:off x="2920786" y="-1700"/>
              <a:ext cx="734398" cy="595850"/>
            </a:xfrm>
            <a:prstGeom prst="rect">
              <a:avLst/>
            </a:prstGeom>
            <a:noFill/>
            <a:ln>
              <a:noFill/>
            </a:ln>
          </p:spPr>
        </p:pic>
      </p:grpSp>
      <p:sp>
        <p:nvSpPr>
          <p:cNvPr id="3244" name="Google Shape;3244;p253"/>
          <p:cNvSpPr txBox="1"/>
          <p:nvPr/>
        </p:nvSpPr>
        <p:spPr>
          <a:xfrm>
            <a:off x="8376700" y="98975"/>
            <a:ext cx="778200" cy="21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lang="en"/>
              <a:t>7 of 7</a:t>
            </a:r>
            <a:endParaRPr i="0" u="none" cap="none" strike="noStrike">
              <a:solidFill>
                <a:srgbClr val="000000"/>
              </a:solidFill>
            </a:endParaRPr>
          </a:p>
        </p:txBody>
      </p:sp>
    </p:spTree>
  </p:cSld>
  <p:clrMapOvr>
    <a:masterClrMapping/>
  </p:clrMapOvr>
</p:sld>
</file>

<file path=ppt/slides/slide2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8" name="Shape 3248"/>
        <p:cNvGrpSpPr/>
        <p:nvPr/>
      </p:nvGrpSpPr>
      <p:grpSpPr>
        <a:xfrm>
          <a:off x="0" y="0"/>
          <a:ext cx="0" cy="0"/>
          <a:chOff x="0" y="0"/>
          <a:chExt cx="0" cy="0"/>
        </a:xfrm>
      </p:grpSpPr>
      <p:sp>
        <p:nvSpPr>
          <p:cNvPr id="3249" name="Google Shape;3249;p254"/>
          <p:cNvSpPr txBox="1"/>
          <p:nvPr/>
        </p:nvSpPr>
        <p:spPr>
          <a:xfrm>
            <a:off x="7543795" y="0"/>
            <a:ext cx="2112600" cy="280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lang="en" sz="1600"/>
              <a:t>1942</a:t>
            </a:r>
            <a:endParaRPr sz="1600"/>
          </a:p>
          <a:p>
            <a:pPr indent="0" lvl="0" marL="0" marR="0" rtl="0" algn="l">
              <a:lnSpc>
                <a:spcPct val="100000"/>
              </a:lnSpc>
              <a:spcBef>
                <a:spcPts val="0"/>
              </a:spcBef>
              <a:spcAft>
                <a:spcPts val="0"/>
              </a:spcAft>
              <a:buClr>
                <a:schemeClr val="dk1"/>
              </a:buClr>
              <a:buSzPts val="1100"/>
              <a:buFont typeface="Arial"/>
              <a:buNone/>
            </a:pPr>
            <a:r>
              <a:rPr lang="en" sz="1600"/>
              <a:t>$17</a:t>
            </a:r>
            <a:r>
              <a:rPr lang="en" sz="1600">
                <a:solidFill>
                  <a:schemeClr val="dk1"/>
                </a:solidFill>
              </a:rPr>
              <a:t>–</a:t>
            </a:r>
            <a:r>
              <a:rPr lang="en" sz="1600"/>
              <a:t>$41</a:t>
            </a:r>
            <a:endParaRPr sz="1600"/>
          </a:p>
          <a:p>
            <a:pPr indent="0" lvl="0" marL="0" marR="0" rtl="0" algn="l">
              <a:lnSpc>
                <a:spcPct val="100000"/>
              </a:lnSpc>
              <a:spcBef>
                <a:spcPts val="0"/>
              </a:spcBef>
              <a:spcAft>
                <a:spcPts val="0"/>
              </a:spcAft>
              <a:buClr>
                <a:schemeClr val="dk1"/>
              </a:buClr>
              <a:buSzPts val="1100"/>
              <a:buFont typeface="Arial"/>
              <a:buNone/>
            </a:pPr>
            <a:r>
              <a:t/>
            </a:r>
            <a:endParaRPr sz="1600"/>
          </a:p>
          <a:p>
            <a:pPr indent="0" lvl="0" marL="0" marR="0" rtl="0" algn="l">
              <a:lnSpc>
                <a:spcPct val="100000"/>
              </a:lnSpc>
              <a:spcBef>
                <a:spcPts val="0"/>
              </a:spcBef>
              <a:spcAft>
                <a:spcPts val="0"/>
              </a:spcAft>
              <a:buClr>
                <a:srgbClr val="000000"/>
              </a:buClr>
              <a:buSzPts val="800"/>
              <a:buFont typeface="Arial"/>
              <a:buNone/>
            </a:pPr>
            <a:r>
              <a:t/>
            </a:r>
            <a:endParaRPr sz="1600"/>
          </a:p>
        </p:txBody>
      </p:sp>
      <p:cxnSp>
        <p:nvCxnSpPr>
          <p:cNvPr id="3250" name="Google Shape;3250;p254"/>
          <p:cNvCxnSpPr/>
          <p:nvPr/>
        </p:nvCxnSpPr>
        <p:spPr>
          <a:xfrm>
            <a:off x="7191475" y="1200"/>
            <a:ext cx="0" cy="5141100"/>
          </a:xfrm>
          <a:prstGeom prst="straightConnector1">
            <a:avLst/>
          </a:prstGeom>
          <a:noFill/>
          <a:ln cap="flat" cmpd="sng" w="9525">
            <a:solidFill>
              <a:schemeClr val="dk2"/>
            </a:solidFill>
            <a:prstDash val="solid"/>
            <a:round/>
            <a:headEnd len="med" w="med" type="none"/>
            <a:tailEnd len="med" w="med" type="none"/>
          </a:ln>
        </p:spPr>
      </p:cxnSp>
      <p:sp>
        <p:nvSpPr>
          <p:cNvPr id="3251" name="Google Shape;3251;p254"/>
          <p:cNvSpPr txBox="1"/>
          <p:nvPr/>
        </p:nvSpPr>
        <p:spPr>
          <a:xfrm>
            <a:off x="19050" y="-38275"/>
            <a:ext cx="3381600" cy="65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Arial"/>
              <a:buNone/>
            </a:pPr>
            <a:r>
              <a:rPr lang="en" sz="1800">
                <a:solidFill>
                  <a:schemeClr val="dk1"/>
                </a:solidFill>
              </a:rPr>
              <a:t>Meperidine (DEMEROL)</a:t>
            </a:r>
            <a:endParaRPr sz="1800">
              <a:solidFill>
                <a:schemeClr val="dk1"/>
              </a:solidFill>
            </a:endParaRPr>
          </a:p>
          <a:p>
            <a:pPr indent="0" lvl="0" marL="0" rtl="0" algn="l">
              <a:lnSpc>
                <a:spcPct val="115000"/>
              </a:lnSpc>
              <a:spcBef>
                <a:spcPts val="0"/>
              </a:spcBef>
              <a:spcAft>
                <a:spcPts val="0"/>
              </a:spcAft>
              <a:buClr>
                <a:schemeClr val="dk1"/>
              </a:buClr>
              <a:buSzPts val="900"/>
              <a:buFont typeface="Arial"/>
              <a:buNone/>
            </a:pPr>
            <a:r>
              <a:rPr lang="en" sz="1300">
                <a:solidFill>
                  <a:schemeClr val="dk1"/>
                </a:solidFill>
              </a:rPr>
              <a:t>me PER i deen / DEM er ol</a:t>
            </a:r>
            <a:endParaRPr sz="1300">
              <a:solidFill>
                <a:schemeClr val="dk1"/>
              </a:solidFill>
            </a:endParaRPr>
          </a:p>
          <a:p>
            <a:pPr indent="0" lvl="0" marL="0" rtl="0" algn="l">
              <a:lnSpc>
                <a:spcPct val="115000"/>
              </a:lnSpc>
              <a:spcBef>
                <a:spcPts val="0"/>
              </a:spcBef>
              <a:spcAft>
                <a:spcPts val="0"/>
              </a:spcAft>
              <a:buClr>
                <a:schemeClr val="dk1"/>
              </a:buClr>
              <a:buSzPts val="1200"/>
              <a:buFont typeface="Arial"/>
              <a:buNone/>
            </a:pPr>
            <a:r>
              <a:rPr lang="en" sz="1600">
                <a:solidFill>
                  <a:schemeClr val="dk1"/>
                </a:solidFill>
              </a:rPr>
              <a:t>“Meeper Demoral</a:t>
            </a:r>
            <a:r>
              <a:rPr lang="en" sz="1200">
                <a:solidFill>
                  <a:schemeClr val="dk1"/>
                </a:solidFill>
              </a:rPr>
              <a:t>ized</a:t>
            </a:r>
            <a:r>
              <a:rPr lang="en" sz="1600">
                <a:solidFill>
                  <a:schemeClr val="dk1"/>
                </a:solidFill>
              </a:rPr>
              <a:t>”</a:t>
            </a:r>
            <a:endParaRPr sz="2200"/>
          </a:p>
        </p:txBody>
      </p:sp>
      <p:sp>
        <p:nvSpPr>
          <p:cNvPr id="3252" name="Google Shape;3252;p254"/>
          <p:cNvSpPr txBox="1"/>
          <p:nvPr/>
        </p:nvSpPr>
        <p:spPr>
          <a:xfrm>
            <a:off x="28575" y="952325"/>
            <a:ext cx="3308100" cy="190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lang="en"/>
              <a:t>❖ Opioid</a:t>
            </a:r>
            <a:endParaRPr/>
          </a:p>
          <a:p>
            <a:pPr indent="0" lvl="0" marL="0" marR="0" rtl="0" algn="l">
              <a:lnSpc>
                <a:spcPct val="100000"/>
              </a:lnSpc>
              <a:spcBef>
                <a:spcPts val="0"/>
              </a:spcBef>
              <a:spcAft>
                <a:spcPts val="0"/>
              </a:spcAft>
              <a:buClr>
                <a:schemeClr val="dk1"/>
              </a:buClr>
              <a:buSzPts val="1100"/>
              <a:buFont typeface="Arial"/>
              <a:buNone/>
            </a:pPr>
            <a:r>
              <a:rPr lang="en"/>
              <a:t>❖ Serotonergic</a:t>
            </a:r>
            <a:endParaRPr/>
          </a:p>
          <a:p>
            <a:pPr indent="0" lvl="0" marL="0" marR="0" rtl="0" algn="l">
              <a:lnSpc>
                <a:spcPct val="100000"/>
              </a:lnSpc>
              <a:spcBef>
                <a:spcPts val="0"/>
              </a:spcBef>
              <a:spcAft>
                <a:spcPts val="0"/>
              </a:spcAft>
              <a:buClr>
                <a:schemeClr val="dk1"/>
              </a:buClr>
              <a:buSzPts val="1100"/>
              <a:buFont typeface="Arial"/>
              <a:buNone/>
            </a:pPr>
            <a:r>
              <a:rPr lang="en"/>
              <a:t>❖ Schedule II controlled</a:t>
            </a:r>
            <a:endParaRPr/>
          </a:p>
          <a:p>
            <a:pPr indent="0" lvl="0" marL="0" marR="0" rtl="0" algn="l">
              <a:lnSpc>
                <a:spcPct val="100000"/>
              </a:lnSpc>
              <a:spcBef>
                <a:spcPts val="0"/>
              </a:spcBef>
              <a:spcAft>
                <a:spcPts val="0"/>
              </a:spcAft>
              <a:buClr>
                <a:schemeClr val="dk1"/>
              </a:buClr>
              <a:buSzPts val="1100"/>
              <a:buFont typeface="Arial"/>
              <a:buNone/>
            </a:pPr>
            <a:r>
              <a:t/>
            </a:r>
            <a:endParaRPr/>
          </a:p>
          <a:p>
            <a:pPr indent="0" lvl="0" marL="0" marR="0" rtl="0" algn="l">
              <a:lnSpc>
                <a:spcPct val="100000"/>
              </a:lnSpc>
              <a:spcBef>
                <a:spcPts val="0"/>
              </a:spcBef>
              <a:spcAft>
                <a:spcPts val="0"/>
              </a:spcAft>
              <a:buNone/>
            </a:pPr>
            <a:r>
              <a:t/>
            </a:r>
            <a:endParaRPr/>
          </a:p>
        </p:txBody>
      </p:sp>
      <p:pic>
        <p:nvPicPr>
          <p:cNvPr descr="Pethidine2DACS.svg" id="3253" name="Google Shape;3253;p254"/>
          <p:cNvPicPr preferRelativeResize="0"/>
          <p:nvPr/>
        </p:nvPicPr>
        <p:blipFill rotWithShape="1">
          <a:blip r:embed="rId3">
            <a:alphaModFix/>
          </a:blip>
          <a:srcRect b="0" l="0" r="0" t="0"/>
          <a:stretch/>
        </p:blipFill>
        <p:spPr>
          <a:xfrm>
            <a:off x="7685739" y="885101"/>
            <a:ext cx="1038676" cy="1495650"/>
          </a:xfrm>
          <a:prstGeom prst="rect">
            <a:avLst/>
          </a:prstGeom>
          <a:noFill/>
          <a:ln>
            <a:noFill/>
          </a:ln>
        </p:spPr>
      </p:pic>
      <p:pic>
        <p:nvPicPr>
          <p:cNvPr descr="clipped result image" id="3254" name="Google Shape;3254;p254"/>
          <p:cNvPicPr preferRelativeResize="0"/>
          <p:nvPr/>
        </p:nvPicPr>
        <p:blipFill rotWithShape="1">
          <a:blip r:embed="rId4">
            <a:alphaModFix/>
          </a:blip>
          <a:srcRect b="0" l="0" r="0" t="0"/>
          <a:stretch/>
        </p:blipFill>
        <p:spPr>
          <a:xfrm>
            <a:off x="7485327" y="3949699"/>
            <a:ext cx="727359" cy="759000"/>
          </a:xfrm>
          <a:prstGeom prst="rect">
            <a:avLst/>
          </a:prstGeom>
          <a:noFill/>
          <a:ln>
            <a:noFill/>
          </a:ln>
          <a:effectLst>
            <a:outerShdw rotWithShape="0" algn="tl" dir="10140000" dist="9525">
              <a:srgbClr val="000000">
                <a:alpha val="40000"/>
              </a:srgbClr>
            </a:outerShdw>
          </a:effectLst>
        </p:spPr>
      </p:pic>
      <p:pic>
        <p:nvPicPr>
          <p:cNvPr id="3255" name="Google Shape;3255;p254"/>
          <p:cNvPicPr preferRelativeResize="0"/>
          <p:nvPr/>
        </p:nvPicPr>
        <p:blipFill rotWithShape="1">
          <a:blip r:embed="rId5">
            <a:alphaModFix/>
          </a:blip>
          <a:srcRect b="12957" l="8586" r="4061" t="14167"/>
          <a:stretch/>
        </p:blipFill>
        <p:spPr>
          <a:xfrm>
            <a:off x="3198811" y="1700622"/>
            <a:ext cx="3754563" cy="3132327"/>
          </a:xfrm>
          <a:prstGeom prst="rect">
            <a:avLst/>
          </a:prstGeom>
          <a:noFill/>
          <a:ln>
            <a:noFill/>
          </a:ln>
          <a:effectLst>
            <a:outerShdw blurRad="57150" rotWithShape="0" algn="bl" dir="5400000" dist="19050">
              <a:srgbClr val="000000">
                <a:alpha val="49020"/>
              </a:srgbClr>
            </a:outerShdw>
          </a:effectLst>
        </p:spPr>
      </p:pic>
      <p:pic>
        <p:nvPicPr>
          <p:cNvPr id="3256" name="Google Shape;3256;p254"/>
          <p:cNvPicPr preferRelativeResize="0"/>
          <p:nvPr/>
        </p:nvPicPr>
        <p:blipFill rotWithShape="1">
          <a:blip r:embed="rId6">
            <a:alphaModFix/>
          </a:blip>
          <a:srcRect b="0" l="0" r="0" t="0"/>
          <a:stretch/>
        </p:blipFill>
        <p:spPr>
          <a:xfrm>
            <a:off x="3398979" y="2292655"/>
            <a:ext cx="1156198" cy="283150"/>
          </a:xfrm>
          <a:prstGeom prst="rect">
            <a:avLst/>
          </a:prstGeom>
          <a:noFill/>
          <a:ln>
            <a:noFill/>
          </a:ln>
        </p:spPr>
      </p:pic>
      <p:pic>
        <p:nvPicPr>
          <p:cNvPr id="3257" name="Google Shape;3257;p254"/>
          <p:cNvPicPr preferRelativeResize="0"/>
          <p:nvPr/>
        </p:nvPicPr>
        <p:blipFill rotWithShape="1">
          <a:blip r:embed="rId7">
            <a:alphaModFix/>
          </a:blip>
          <a:srcRect b="0" l="0" r="0" t="0"/>
          <a:stretch/>
        </p:blipFill>
        <p:spPr>
          <a:xfrm>
            <a:off x="3518599" y="2783201"/>
            <a:ext cx="1542535" cy="2056040"/>
          </a:xfrm>
          <a:prstGeom prst="rect">
            <a:avLst/>
          </a:prstGeom>
          <a:noFill/>
          <a:ln>
            <a:noFill/>
          </a:ln>
        </p:spPr>
      </p:pic>
      <p:sp>
        <p:nvSpPr>
          <p:cNvPr id="3258" name="Google Shape;3258;p254"/>
          <p:cNvSpPr/>
          <p:nvPr/>
        </p:nvSpPr>
        <p:spPr>
          <a:xfrm>
            <a:off x="3961476" y="643851"/>
            <a:ext cx="1808100" cy="803400"/>
          </a:xfrm>
          <a:prstGeom prst="wedgeRectCallout">
            <a:avLst>
              <a:gd fmla="val 47769" name="adj1"/>
              <a:gd fmla="val 111077" name="adj2"/>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9" name="Google Shape;3259;p254"/>
          <p:cNvSpPr/>
          <p:nvPr/>
        </p:nvSpPr>
        <p:spPr>
          <a:xfrm>
            <a:off x="4076912" y="749125"/>
            <a:ext cx="1766700" cy="809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700"/>
              <a:buFont typeface="Arial"/>
              <a:buNone/>
            </a:pPr>
            <a:r>
              <a:rPr b="0" i="0" lang="en" sz="1200" u="none" cap="none" strike="noStrike">
                <a:solidFill>
                  <a:srgbClr val="000000"/>
                </a:solidFill>
                <a:latin typeface="Arial"/>
                <a:ea typeface="Arial"/>
                <a:cs typeface="Arial"/>
                <a:sym typeface="Arial"/>
              </a:rPr>
              <a:t>You are toxic and sedating. You should not be used at all.</a:t>
            </a:r>
            <a:endParaRPr b="0" i="0" sz="1200" u="none" cap="none" strike="noStrike">
              <a:solidFill>
                <a:srgbClr val="000000"/>
              </a:solidFill>
              <a:latin typeface="Arial"/>
              <a:ea typeface="Arial"/>
              <a:cs typeface="Arial"/>
              <a:sym typeface="Arial"/>
            </a:endParaRPr>
          </a:p>
        </p:txBody>
      </p:sp>
      <p:sp>
        <p:nvSpPr>
          <p:cNvPr id="3260" name="Google Shape;3260;p254"/>
          <p:cNvSpPr/>
          <p:nvPr/>
        </p:nvSpPr>
        <p:spPr>
          <a:xfrm>
            <a:off x="95375" y="2803923"/>
            <a:ext cx="2586900" cy="803400"/>
          </a:xfrm>
          <a:prstGeom prst="rect">
            <a:avLst/>
          </a:prstGeom>
          <a:solidFill>
            <a:srgbClr val="FFF2CC"/>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1" name="Google Shape;3261;p254"/>
          <p:cNvSpPr txBox="1"/>
          <p:nvPr/>
        </p:nvSpPr>
        <p:spPr>
          <a:xfrm>
            <a:off x="370051" y="2862799"/>
            <a:ext cx="2321400" cy="550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n" sz="1200"/>
              <a:t>Included because it can certainly contribute to </a:t>
            </a:r>
            <a:endParaRPr b="1" sz="1200"/>
          </a:p>
          <a:p>
            <a:pPr indent="0" lvl="0" marL="0" marR="0" rtl="0" algn="l">
              <a:lnSpc>
                <a:spcPct val="100000"/>
              </a:lnSpc>
              <a:spcBef>
                <a:spcPts val="0"/>
              </a:spcBef>
              <a:spcAft>
                <a:spcPts val="0"/>
              </a:spcAft>
              <a:buNone/>
            </a:pPr>
            <a:r>
              <a:rPr b="1" i="0" lang="en" sz="1200" u="none" cap="none" strike="noStrike">
                <a:solidFill>
                  <a:srgbClr val="000000"/>
                </a:solidFill>
                <a:latin typeface="Arial"/>
                <a:ea typeface="Arial"/>
                <a:cs typeface="Arial"/>
                <a:sym typeface="Arial"/>
              </a:rPr>
              <a:t>serotonin syndrome.</a:t>
            </a:r>
            <a:endParaRPr sz="1200"/>
          </a:p>
        </p:txBody>
      </p:sp>
      <p:sp>
        <p:nvSpPr>
          <p:cNvPr id="3262" name="Google Shape;3262;p254"/>
          <p:cNvSpPr/>
          <p:nvPr/>
        </p:nvSpPr>
        <p:spPr>
          <a:xfrm>
            <a:off x="104119" y="1968133"/>
            <a:ext cx="2586600" cy="613200"/>
          </a:xfrm>
          <a:prstGeom prst="rect">
            <a:avLst/>
          </a:prstGeom>
          <a:solidFill>
            <a:srgbClr val="FFFFFF"/>
          </a:solidFill>
          <a:ln cap="flat" cmpd="sng" w="1905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 sz="1850" u="none" cap="none" strike="noStrike">
                <a:solidFill>
                  <a:srgbClr val="FF0000"/>
                </a:solidFill>
                <a:latin typeface="Arial"/>
                <a:ea typeface="Arial"/>
                <a:cs typeface="Arial"/>
                <a:sym typeface="Arial"/>
              </a:rPr>
              <a:t>Not an antidepressant</a:t>
            </a:r>
            <a:endParaRPr sz="2400"/>
          </a:p>
        </p:txBody>
      </p:sp>
      <p:grpSp>
        <p:nvGrpSpPr>
          <p:cNvPr id="3263" name="Google Shape;3263;p254"/>
          <p:cNvGrpSpPr/>
          <p:nvPr/>
        </p:nvGrpSpPr>
        <p:grpSpPr>
          <a:xfrm>
            <a:off x="7401272" y="2627363"/>
            <a:ext cx="2850994" cy="780575"/>
            <a:chOff x="7401272" y="2627363"/>
            <a:chExt cx="2850994" cy="780575"/>
          </a:xfrm>
        </p:grpSpPr>
        <p:pic>
          <p:nvPicPr>
            <p:cNvPr descr="clipped result image" id="3264" name="Google Shape;3264;p254"/>
            <p:cNvPicPr preferRelativeResize="0"/>
            <p:nvPr/>
          </p:nvPicPr>
          <p:blipFill>
            <a:blip r:embed="rId8">
              <a:alphaModFix/>
            </a:blip>
            <a:stretch>
              <a:fillRect/>
            </a:stretch>
          </p:blipFill>
          <p:spPr>
            <a:xfrm rot="2700048">
              <a:off x="7515577" y="2741679"/>
              <a:ext cx="551942" cy="551942"/>
            </a:xfrm>
            <a:prstGeom prst="rect">
              <a:avLst/>
            </a:prstGeom>
            <a:noFill/>
            <a:ln>
              <a:noFill/>
            </a:ln>
          </p:spPr>
        </p:pic>
        <p:pic>
          <p:nvPicPr>
            <p:cNvPr descr="clipped result image" id="3265" name="Google Shape;3265;p254"/>
            <p:cNvPicPr preferRelativeResize="0"/>
            <p:nvPr/>
          </p:nvPicPr>
          <p:blipFill>
            <a:blip r:embed="rId9">
              <a:alphaModFix/>
            </a:blip>
            <a:stretch>
              <a:fillRect/>
            </a:stretch>
          </p:blipFill>
          <p:spPr>
            <a:xfrm>
              <a:off x="7845999" y="2890569"/>
              <a:ext cx="205117" cy="222216"/>
            </a:xfrm>
            <a:prstGeom prst="rect">
              <a:avLst/>
            </a:prstGeom>
            <a:noFill/>
            <a:ln>
              <a:noFill/>
            </a:ln>
          </p:spPr>
        </p:pic>
        <p:sp>
          <p:nvSpPr>
            <p:cNvPr id="3266" name="Google Shape;3266;p254"/>
            <p:cNvSpPr txBox="1"/>
            <p:nvPr/>
          </p:nvSpPr>
          <p:spPr>
            <a:xfrm>
              <a:off x="8139666" y="2801350"/>
              <a:ext cx="2112600" cy="280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lang="en" sz="1600"/>
                <a:t>Opioid</a:t>
              </a:r>
              <a:endParaRPr sz="1600"/>
            </a:p>
          </p:txBody>
        </p:sp>
      </p:grpSp>
    </p:spTree>
  </p:cSld>
  <p:clrMapOvr>
    <a:masterClrMapping/>
  </p:clrMapOvr>
</p:sld>
</file>

<file path=ppt/slides/slide2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0" name="Shape 3270"/>
        <p:cNvGrpSpPr/>
        <p:nvPr/>
      </p:nvGrpSpPr>
      <p:grpSpPr>
        <a:xfrm>
          <a:off x="0" y="0"/>
          <a:ext cx="0" cy="0"/>
          <a:chOff x="0" y="0"/>
          <a:chExt cx="0" cy="0"/>
        </a:xfrm>
      </p:grpSpPr>
      <p:sp>
        <p:nvSpPr>
          <p:cNvPr id="3271" name="Google Shape;3271;p255"/>
          <p:cNvSpPr txBox="1"/>
          <p:nvPr/>
        </p:nvSpPr>
        <p:spPr>
          <a:xfrm>
            <a:off x="19050" y="-38283"/>
            <a:ext cx="7005600" cy="65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Arial"/>
              <a:buNone/>
            </a:pPr>
            <a:r>
              <a:rPr lang="en" sz="1800">
                <a:solidFill>
                  <a:schemeClr val="dk1"/>
                </a:solidFill>
              </a:rPr>
              <a:t>Meperidine (DEMEROL)</a:t>
            </a:r>
            <a:endParaRPr sz="1800">
              <a:solidFill>
                <a:schemeClr val="dk1"/>
              </a:solidFill>
            </a:endParaRPr>
          </a:p>
          <a:p>
            <a:pPr indent="0" lvl="0" marL="0" marR="0" rtl="0" algn="l">
              <a:lnSpc>
                <a:spcPct val="100000"/>
              </a:lnSpc>
              <a:spcBef>
                <a:spcPts val="0"/>
              </a:spcBef>
              <a:spcAft>
                <a:spcPts val="0"/>
              </a:spcAft>
              <a:buClr>
                <a:srgbClr val="000000"/>
              </a:buClr>
              <a:buSzPts val="1400"/>
              <a:buFont typeface="Arial"/>
              <a:buNone/>
            </a:pPr>
            <a:r>
              <a:t/>
            </a:r>
            <a:endParaRPr sz="1800"/>
          </a:p>
        </p:txBody>
      </p:sp>
      <p:sp>
        <p:nvSpPr>
          <p:cNvPr id="3272" name="Google Shape;3272;p255"/>
          <p:cNvSpPr txBox="1"/>
          <p:nvPr/>
        </p:nvSpPr>
        <p:spPr>
          <a:xfrm>
            <a:off x="141850" y="491720"/>
            <a:ext cx="4124400" cy="8094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900"/>
              <a:buFont typeface="Arial"/>
              <a:buNone/>
            </a:pPr>
            <a:r>
              <a:rPr lang="en" sz="1600"/>
              <a:t>Me</a:t>
            </a:r>
            <a:r>
              <a:rPr b="0" i="0" lang="en" sz="1600" u="none" cap="none" strike="noStrike">
                <a:solidFill>
                  <a:srgbClr val="000000"/>
                </a:solidFill>
                <a:latin typeface="Arial"/>
                <a:ea typeface="Arial"/>
                <a:cs typeface="Arial"/>
                <a:sym typeface="Arial"/>
              </a:rPr>
              <a:t>peridine</a:t>
            </a:r>
            <a:r>
              <a:rPr lang="en" sz="1600"/>
              <a:t> is also known as</a:t>
            </a:r>
            <a:r>
              <a:rPr b="0" i="0" lang="en" sz="1600" u="none" cap="none" strike="noStrike">
                <a:solidFill>
                  <a:srgbClr val="000000"/>
                </a:solidFill>
                <a:latin typeface="Arial"/>
                <a:ea typeface="Arial"/>
                <a:cs typeface="Arial"/>
                <a:sym typeface="Arial"/>
              </a:rPr>
              <a:t> </a:t>
            </a:r>
            <a:r>
              <a:rPr b="1" i="0" lang="en" sz="1600" u="none" cap="none" strike="noStrike">
                <a:solidFill>
                  <a:srgbClr val="000000"/>
                </a:solidFill>
              </a:rPr>
              <a:t>pethidine.</a:t>
            </a:r>
            <a:endParaRPr b="1" sz="1600">
              <a:solidFill>
                <a:srgbClr val="000000"/>
              </a:solidFill>
            </a:endParaRPr>
          </a:p>
          <a:p>
            <a:pPr indent="0" lvl="0" marL="0" marR="0" rtl="0" algn="just">
              <a:lnSpc>
                <a:spcPct val="100000"/>
              </a:lnSpc>
              <a:spcBef>
                <a:spcPts val="0"/>
              </a:spcBef>
              <a:spcAft>
                <a:spcPts val="0"/>
              </a:spcAft>
              <a:buClr>
                <a:srgbClr val="000000"/>
              </a:buClr>
              <a:buSzPts val="900"/>
              <a:buFont typeface="Arial"/>
              <a:buNone/>
            </a:pPr>
            <a:r>
              <a:t/>
            </a:r>
            <a:endParaRPr sz="800"/>
          </a:p>
        </p:txBody>
      </p:sp>
      <p:grpSp>
        <p:nvGrpSpPr>
          <p:cNvPr id="3273" name="Google Shape;3273;p255"/>
          <p:cNvGrpSpPr/>
          <p:nvPr/>
        </p:nvGrpSpPr>
        <p:grpSpPr>
          <a:xfrm>
            <a:off x="2432452" y="1010962"/>
            <a:ext cx="6454832" cy="3974782"/>
            <a:chOff x="997170" y="-22597674"/>
            <a:chExt cx="15516422" cy="9554765"/>
          </a:xfrm>
        </p:grpSpPr>
        <p:pic>
          <p:nvPicPr>
            <p:cNvPr id="3274" name="Google Shape;3274;p255"/>
            <p:cNvPicPr preferRelativeResize="0"/>
            <p:nvPr/>
          </p:nvPicPr>
          <p:blipFill rotWithShape="1">
            <a:blip r:embed="rId3">
              <a:alphaModFix/>
            </a:blip>
            <a:srcRect b="24254" l="840" r="-840" t="14168"/>
            <a:stretch/>
          </p:blipFill>
          <p:spPr>
            <a:xfrm>
              <a:off x="997170" y="-22597674"/>
              <a:ext cx="15516422" cy="9554765"/>
            </a:xfrm>
            <a:prstGeom prst="rect">
              <a:avLst/>
            </a:prstGeom>
            <a:noFill/>
            <a:ln>
              <a:noFill/>
            </a:ln>
          </p:spPr>
        </p:pic>
        <p:pic>
          <p:nvPicPr>
            <p:cNvPr id="3275" name="Google Shape;3275;p255"/>
            <p:cNvPicPr preferRelativeResize="0"/>
            <p:nvPr/>
          </p:nvPicPr>
          <p:blipFill rotWithShape="1">
            <a:blip r:embed="rId4">
              <a:alphaModFix/>
            </a:blip>
            <a:srcRect b="0" l="0" r="0" t="0"/>
            <a:stretch/>
          </p:blipFill>
          <p:spPr>
            <a:xfrm>
              <a:off x="3075682" y="-20357908"/>
              <a:ext cx="4174034" cy="1022211"/>
            </a:xfrm>
            <a:prstGeom prst="rect">
              <a:avLst/>
            </a:prstGeom>
            <a:noFill/>
            <a:ln>
              <a:noFill/>
            </a:ln>
          </p:spPr>
        </p:pic>
      </p:grpSp>
      <p:pic>
        <p:nvPicPr>
          <p:cNvPr id="3276" name="Google Shape;3276;p255"/>
          <p:cNvPicPr preferRelativeResize="0"/>
          <p:nvPr/>
        </p:nvPicPr>
        <p:blipFill rotWithShape="1">
          <a:blip r:embed="rId5">
            <a:alphaModFix/>
          </a:blip>
          <a:srcRect b="17938" l="0" r="0" t="0"/>
          <a:stretch/>
        </p:blipFill>
        <p:spPr>
          <a:xfrm>
            <a:off x="3114713" y="2466384"/>
            <a:ext cx="2316641" cy="2533955"/>
          </a:xfrm>
          <a:prstGeom prst="rect">
            <a:avLst/>
          </a:prstGeom>
          <a:noFill/>
          <a:ln>
            <a:noFill/>
          </a:ln>
        </p:spPr>
      </p:pic>
      <p:sp>
        <p:nvSpPr>
          <p:cNvPr id="3277" name="Google Shape;3277;p255"/>
          <p:cNvSpPr/>
          <p:nvPr/>
        </p:nvSpPr>
        <p:spPr>
          <a:xfrm>
            <a:off x="4599550" y="720225"/>
            <a:ext cx="1924200" cy="538200"/>
          </a:xfrm>
          <a:prstGeom prst="wedgeRectCallout">
            <a:avLst>
              <a:gd fmla="val 63357" name="adj1"/>
              <a:gd fmla="val 137598" name="adj2"/>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8" name="Google Shape;3278;p255"/>
          <p:cNvSpPr/>
          <p:nvPr/>
        </p:nvSpPr>
        <p:spPr>
          <a:xfrm>
            <a:off x="4713851" y="788025"/>
            <a:ext cx="1924200" cy="402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700"/>
              <a:buFont typeface="Arial"/>
              <a:buNone/>
            </a:pPr>
            <a:r>
              <a:rPr lang="en" sz="1600"/>
              <a:t>You’re </a:t>
            </a:r>
            <a:r>
              <a:rPr b="1" lang="en" sz="1600"/>
              <a:t>PETH</a:t>
            </a:r>
            <a:r>
              <a:rPr lang="en" sz="1600"/>
              <a:t>etic!</a:t>
            </a:r>
            <a:endParaRPr b="0" i="0" sz="1600" u="none" cap="none" strike="noStrike">
              <a:solidFill>
                <a:srgbClr val="000000"/>
              </a:solidFill>
              <a:latin typeface="Arial"/>
              <a:ea typeface="Arial"/>
              <a:cs typeface="Arial"/>
              <a:sym typeface="Arial"/>
            </a:endParaRPr>
          </a:p>
        </p:txBody>
      </p:sp>
    </p:spTree>
  </p:cSld>
  <p:clrMapOvr>
    <a:masterClrMapping/>
  </p:clrMapOvr>
</p:sld>
</file>

<file path=ppt/slides/slide2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2" name="Shape 3282"/>
        <p:cNvGrpSpPr/>
        <p:nvPr/>
      </p:nvGrpSpPr>
      <p:grpSpPr>
        <a:xfrm>
          <a:off x="0" y="0"/>
          <a:ext cx="0" cy="0"/>
          <a:chOff x="0" y="0"/>
          <a:chExt cx="0" cy="0"/>
        </a:xfrm>
      </p:grpSpPr>
      <p:sp>
        <p:nvSpPr>
          <p:cNvPr id="3283" name="Google Shape;3283;p256"/>
          <p:cNvSpPr txBox="1"/>
          <p:nvPr/>
        </p:nvSpPr>
        <p:spPr>
          <a:xfrm>
            <a:off x="7543795" y="0"/>
            <a:ext cx="2112600" cy="280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lang="en" sz="1600"/>
              <a:t>1947</a:t>
            </a:r>
            <a:endParaRPr sz="1600"/>
          </a:p>
          <a:p>
            <a:pPr indent="0" lvl="0" marL="0" marR="0" rtl="0" algn="l">
              <a:lnSpc>
                <a:spcPct val="100000"/>
              </a:lnSpc>
              <a:spcBef>
                <a:spcPts val="0"/>
              </a:spcBef>
              <a:spcAft>
                <a:spcPts val="0"/>
              </a:spcAft>
              <a:buClr>
                <a:schemeClr val="dk1"/>
              </a:buClr>
              <a:buSzPts val="1100"/>
              <a:buFont typeface="Arial"/>
              <a:buNone/>
            </a:pPr>
            <a:r>
              <a:rPr lang="en" sz="1600"/>
              <a:t>$12 - $41</a:t>
            </a:r>
            <a:endParaRPr sz="1600"/>
          </a:p>
          <a:p>
            <a:pPr indent="0" lvl="0" marL="0" marR="0" rtl="0" algn="l">
              <a:lnSpc>
                <a:spcPct val="100000"/>
              </a:lnSpc>
              <a:spcBef>
                <a:spcPts val="0"/>
              </a:spcBef>
              <a:spcAft>
                <a:spcPts val="0"/>
              </a:spcAft>
              <a:buClr>
                <a:schemeClr val="dk1"/>
              </a:buClr>
              <a:buSzPts val="1100"/>
              <a:buFont typeface="Arial"/>
              <a:buNone/>
            </a:pPr>
            <a:r>
              <a:t/>
            </a:r>
            <a:endParaRPr sz="1600"/>
          </a:p>
          <a:p>
            <a:pPr indent="0" lvl="0" marL="0" marR="0" rtl="0" algn="l">
              <a:lnSpc>
                <a:spcPct val="100000"/>
              </a:lnSpc>
              <a:spcBef>
                <a:spcPts val="0"/>
              </a:spcBef>
              <a:spcAft>
                <a:spcPts val="0"/>
              </a:spcAft>
              <a:buClr>
                <a:srgbClr val="000000"/>
              </a:buClr>
              <a:buSzPts val="800"/>
              <a:buFont typeface="Arial"/>
              <a:buNone/>
            </a:pPr>
            <a:r>
              <a:t/>
            </a:r>
            <a:endParaRPr sz="1600"/>
          </a:p>
        </p:txBody>
      </p:sp>
      <p:cxnSp>
        <p:nvCxnSpPr>
          <p:cNvPr id="3284" name="Google Shape;3284;p256"/>
          <p:cNvCxnSpPr/>
          <p:nvPr/>
        </p:nvCxnSpPr>
        <p:spPr>
          <a:xfrm>
            <a:off x="7191475" y="1200"/>
            <a:ext cx="0" cy="5141100"/>
          </a:xfrm>
          <a:prstGeom prst="straightConnector1">
            <a:avLst/>
          </a:prstGeom>
          <a:noFill/>
          <a:ln cap="flat" cmpd="sng" w="9525">
            <a:solidFill>
              <a:schemeClr val="dk2"/>
            </a:solidFill>
            <a:prstDash val="solid"/>
            <a:round/>
            <a:headEnd len="med" w="med" type="none"/>
            <a:tailEnd len="med" w="med" type="none"/>
          </a:ln>
        </p:spPr>
      </p:cxnSp>
      <p:sp>
        <p:nvSpPr>
          <p:cNvPr id="3285" name="Google Shape;3285;p256"/>
          <p:cNvSpPr txBox="1"/>
          <p:nvPr/>
        </p:nvSpPr>
        <p:spPr>
          <a:xfrm>
            <a:off x="19050" y="-38275"/>
            <a:ext cx="3683100" cy="65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Arial"/>
              <a:buNone/>
            </a:pPr>
            <a:r>
              <a:rPr lang="en" sz="1800">
                <a:solidFill>
                  <a:schemeClr val="dk1"/>
                </a:solidFill>
              </a:rPr>
              <a:t>Methadone (DOLOPHINE)</a:t>
            </a:r>
            <a:endParaRPr sz="1800">
              <a:solidFill>
                <a:schemeClr val="dk1"/>
              </a:solidFill>
            </a:endParaRPr>
          </a:p>
          <a:p>
            <a:pPr indent="0" lvl="0" marL="0" rtl="0" algn="l">
              <a:lnSpc>
                <a:spcPct val="115000"/>
              </a:lnSpc>
              <a:spcBef>
                <a:spcPts val="0"/>
              </a:spcBef>
              <a:spcAft>
                <a:spcPts val="0"/>
              </a:spcAft>
              <a:buClr>
                <a:schemeClr val="dk1"/>
              </a:buClr>
              <a:buSzPts val="900"/>
              <a:buFont typeface="Arial"/>
              <a:buNone/>
            </a:pPr>
            <a:r>
              <a:rPr lang="en" sz="1300">
                <a:solidFill>
                  <a:schemeClr val="dk1"/>
                </a:solidFill>
              </a:rPr>
              <a:t>METH a dohn / DOLE o fene</a:t>
            </a:r>
            <a:endParaRPr sz="1300">
              <a:solidFill>
                <a:schemeClr val="dk1"/>
              </a:solidFill>
            </a:endParaRPr>
          </a:p>
          <a:p>
            <a:pPr indent="0" lvl="0" marL="0" rtl="0" algn="l">
              <a:lnSpc>
                <a:spcPct val="115000"/>
              </a:lnSpc>
              <a:spcBef>
                <a:spcPts val="0"/>
              </a:spcBef>
              <a:spcAft>
                <a:spcPts val="0"/>
              </a:spcAft>
              <a:buClr>
                <a:schemeClr val="dk1"/>
              </a:buClr>
              <a:buSzPts val="1800"/>
              <a:buFont typeface="Arial"/>
              <a:buNone/>
            </a:pPr>
            <a:r>
              <a:rPr lang="en">
                <a:solidFill>
                  <a:schemeClr val="dk1"/>
                </a:solidFill>
              </a:rPr>
              <a:t>“Dolphin’s Method </a:t>
            </a:r>
            <a:r>
              <a:rPr lang="en" sz="1100">
                <a:solidFill>
                  <a:schemeClr val="dk1"/>
                </a:solidFill>
              </a:rPr>
              <a:t>(to be) </a:t>
            </a:r>
            <a:r>
              <a:rPr lang="en">
                <a:solidFill>
                  <a:schemeClr val="dk1"/>
                </a:solidFill>
              </a:rPr>
              <a:t>done” </a:t>
            </a:r>
            <a:r>
              <a:rPr lang="en" sz="1100">
                <a:solidFill>
                  <a:schemeClr val="dk1"/>
                </a:solidFill>
              </a:rPr>
              <a:t>(using heroin)</a:t>
            </a:r>
            <a:endParaRPr sz="1100">
              <a:solidFill>
                <a:schemeClr val="dk1"/>
              </a:solidFill>
            </a:endParaRPr>
          </a:p>
          <a:p>
            <a:pPr indent="0" lvl="0" marL="0" marR="0" rtl="0" algn="l">
              <a:lnSpc>
                <a:spcPct val="115000"/>
              </a:lnSpc>
              <a:spcBef>
                <a:spcPts val="0"/>
              </a:spcBef>
              <a:spcAft>
                <a:spcPts val="0"/>
              </a:spcAft>
              <a:buClr>
                <a:srgbClr val="000000"/>
              </a:buClr>
              <a:buSzPts val="1200"/>
              <a:buFont typeface="Arial"/>
              <a:buNone/>
            </a:pPr>
            <a:r>
              <a:t/>
            </a:r>
            <a:endParaRPr sz="2200"/>
          </a:p>
        </p:txBody>
      </p:sp>
      <p:sp>
        <p:nvSpPr>
          <p:cNvPr id="3286" name="Google Shape;3286;p256"/>
          <p:cNvSpPr txBox="1"/>
          <p:nvPr/>
        </p:nvSpPr>
        <p:spPr>
          <a:xfrm>
            <a:off x="28575" y="1028525"/>
            <a:ext cx="3308100" cy="19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800"/>
              <a:buNone/>
            </a:pPr>
            <a:r>
              <a:rPr lang="en">
                <a:solidFill>
                  <a:schemeClr val="dk1"/>
                </a:solidFill>
              </a:rPr>
              <a:t>❖ Long-acting opioid</a:t>
            </a:r>
            <a:endParaRPr>
              <a:solidFill>
                <a:schemeClr val="dk1"/>
              </a:solidFill>
            </a:endParaRPr>
          </a:p>
          <a:p>
            <a:pPr indent="0" lvl="0" marL="0" rtl="0" algn="l">
              <a:spcBef>
                <a:spcPts val="0"/>
              </a:spcBef>
              <a:spcAft>
                <a:spcPts val="0"/>
              </a:spcAft>
              <a:buClr>
                <a:schemeClr val="dk1"/>
              </a:buClr>
              <a:buSzPts val="800"/>
              <a:buFont typeface="Arial"/>
              <a:buNone/>
            </a:pPr>
            <a:r>
              <a:rPr lang="en">
                <a:solidFill>
                  <a:schemeClr val="dk1"/>
                </a:solidFill>
              </a:rPr>
              <a:t>❖ Serotonergic</a:t>
            </a:r>
            <a:endParaRPr>
              <a:solidFill>
                <a:schemeClr val="dk1"/>
              </a:solidFill>
            </a:endParaRPr>
          </a:p>
          <a:p>
            <a:pPr indent="0" lvl="0" marL="0" rtl="0" algn="l">
              <a:spcBef>
                <a:spcPts val="0"/>
              </a:spcBef>
              <a:spcAft>
                <a:spcPts val="0"/>
              </a:spcAft>
              <a:buClr>
                <a:schemeClr val="dk1"/>
              </a:buClr>
              <a:buSzPts val="800"/>
              <a:buFont typeface="Arial"/>
              <a:buNone/>
            </a:pPr>
            <a:r>
              <a:rPr lang="en">
                <a:solidFill>
                  <a:schemeClr val="dk1"/>
                </a:solidFill>
              </a:rPr>
              <a:t>❖ Schedule II controlled</a:t>
            </a:r>
            <a:endParaRPr>
              <a:solidFill>
                <a:schemeClr val="dk1"/>
              </a:solidFill>
            </a:endParaRPr>
          </a:p>
          <a:p>
            <a:pPr indent="0" lvl="0" marL="0" rtl="0" algn="l">
              <a:spcBef>
                <a:spcPts val="0"/>
              </a:spcBef>
              <a:spcAft>
                <a:spcPts val="0"/>
              </a:spcAft>
              <a:buClr>
                <a:schemeClr val="dk1"/>
              </a:buClr>
              <a:buSzPts val="800"/>
              <a:buFont typeface="Arial"/>
              <a:buNone/>
            </a:pPr>
            <a:r>
              <a:t/>
            </a:r>
            <a:endParaRPr>
              <a:solidFill>
                <a:schemeClr val="dk1"/>
              </a:solidFill>
            </a:endParaRPr>
          </a:p>
          <a:p>
            <a:pPr indent="0" lvl="0" marL="0" marR="0" rtl="0" algn="l">
              <a:lnSpc>
                <a:spcPct val="100000"/>
              </a:lnSpc>
              <a:spcBef>
                <a:spcPts val="0"/>
              </a:spcBef>
              <a:spcAft>
                <a:spcPts val="0"/>
              </a:spcAft>
              <a:buNone/>
            </a:pPr>
            <a:r>
              <a:t/>
            </a:r>
            <a:endParaRPr/>
          </a:p>
        </p:txBody>
      </p:sp>
      <p:pic>
        <p:nvPicPr>
          <p:cNvPr descr="Resultado de imagen para methadone structure" id="3287" name="Google Shape;3287;p256"/>
          <p:cNvPicPr preferRelativeResize="0"/>
          <p:nvPr/>
        </p:nvPicPr>
        <p:blipFill rotWithShape="1">
          <a:blip r:embed="rId3">
            <a:alphaModFix/>
          </a:blip>
          <a:srcRect b="0" l="0" r="0" t="0"/>
          <a:stretch/>
        </p:blipFill>
        <p:spPr>
          <a:xfrm>
            <a:off x="7543800" y="712498"/>
            <a:ext cx="1206600" cy="1246744"/>
          </a:xfrm>
          <a:prstGeom prst="rect">
            <a:avLst/>
          </a:prstGeom>
          <a:noFill/>
          <a:ln>
            <a:noFill/>
          </a:ln>
        </p:spPr>
      </p:pic>
      <p:sp>
        <p:nvSpPr>
          <p:cNvPr id="3288" name="Google Shape;3288;p256"/>
          <p:cNvSpPr txBox="1"/>
          <p:nvPr/>
        </p:nvSpPr>
        <p:spPr>
          <a:xfrm>
            <a:off x="2836273" y="1568807"/>
            <a:ext cx="2660400" cy="3600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pic>
        <p:nvPicPr>
          <p:cNvPr descr="clipped result image" id="3289" name="Google Shape;3289;p256"/>
          <p:cNvPicPr preferRelativeResize="0"/>
          <p:nvPr/>
        </p:nvPicPr>
        <p:blipFill rotWithShape="1">
          <a:blip r:embed="rId4">
            <a:alphaModFix/>
          </a:blip>
          <a:srcRect b="0" l="0" r="0" t="0"/>
          <a:stretch/>
        </p:blipFill>
        <p:spPr>
          <a:xfrm>
            <a:off x="7607174" y="3312446"/>
            <a:ext cx="689291" cy="746725"/>
          </a:xfrm>
          <a:prstGeom prst="rect">
            <a:avLst/>
          </a:prstGeom>
          <a:noFill/>
          <a:ln>
            <a:noFill/>
          </a:ln>
          <a:effectLst>
            <a:outerShdw blurRad="28575" rotWithShape="0" algn="tl" dir="2700000" dist="19050">
              <a:srgbClr val="000000">
                <a:alpha val="40000"/>
              </a:srgbClr>
            </a:outerShdw>
          </a:effectLst>
        </p:spPr>
      </p:pic>
      <p:sp>
        <p:nvSpPr>
          <p:cNvPr id="3290" name="Google Shape;3290;p256"/>
          <p:cNvSpPr txBox="1"/>
          <p:nvPr/>
        </p:nvSpPr>
        <p:spPr>
          <a:xfrm>
            <a:off x="8304512" y="4135750"/>
            <a:ext cx="804000" cy="280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1600" u="none" cap="none" strike="noStrike">
                <a:solidFill>
                  <a:srgbClr val="000000"/>
                </a:solidFill>
                <a:latin typeface="Arial"/>
                <a:ea typeface="Arial"/>
                <a:cs typeface="Arial"/>
                <a:sym typeface="Arial"/>
              </a:rPr>
              <a:t>5</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en" sz="1600" u="sng" cap="none" strike="noStrike">
                <a:solidFill>
                  <a:srgbClr val="000000"/>
                </a:solidFill>
                <a:latin typeface="Arial"/>
                <a:ea typeface="Arial"/>
                <a:cs typeface="Arial"/>
                <a:sym typeface="Arial"/>
              </a:rPr>
              <a:t>10</a:t>
            </a:r>
            <a:r>
              <a:rPr b="0" i="0" lang="en" sz="1600" u="none" cap="none" strike="noStrike">
                <a:solidFill>
                  <a:srgbClr val="000000"/>
                </a:solidFill>
                <a:latin typeface="Arial"/>
                <a:ea typeface="Arial"/>
                <a:cs typeface="Arial"/>
                <a:sym typeface="Arial"/>
              </a:rPr>
              <a:t> </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en" sz="1600" u="none" cap="none" strike="noStrike">
                <a:solidFill>
                  <a:srgbClr val="000000"/>
                </a:solidFill>
                <a:latin typeface="Arial"/>
                <a:ea typeface="Arial"/>
                <a:cs typeface="Arial"/>
                <a:sym typeface="Arial"/>
              </a:rPr>
              <a:t>40</a:t>
            </a:r>
            <a:r>
              <a:rPr lang="en" sz="1600"/>
              <a:t> </a:t>
            </a:r>
            <a:r>
              <a:rPr b="0" i="0" lang="en" u="none" cap="none" strike="noStrike">
                <a:solidFill>
                  <a:srgbClr val="000000"/>
                </a:solidFill>
                <a:latin typeface="Arial"/>
                <a:ea typeface="Arial"/>
                <a:cs typeface="Arial"/>
                <a:sym typeface="Arial"/>
              </a:rPr>
              <a:t>mg</a:t>
            </a:r>
            <a:endParaRPr b="0" i="0" u="none" cap="none" strike="noStrike">
              <a:solidFill>
                <a:srgbClr val="000000"/>
              </a:solidFill>
              <a:latin typeface="Arial"/>
              <a:ea typeface="Arial"/>
              <a:cs typeface="Arial"/>
              <a:sym typeface="Arial"/>
            </a:endParaRPr>
          </a:p>
        </p:txBody>
      </p:sp>
      <p:pic>
        <p:nvPicPr>
          <p:cNvPr descr="A close up of a logo&#10;&#10;Description automatically generated" id="3291" name="Google Shape;3291;p256"/>
          <p:cNvPicPr preferRelativeResize="0"/>
          <p:nvPr/>
        </p:nvPicPr>
        <p:blipFill rotWithShape="1">
          <a:blip r:embed="rId5">
            <a:alphaModFix/>
          </a:blip>
          <a:srcRect b="0" l="0" r="0" t="0"/>
          <a:stretch/>
        </p:blipFill>
        <p:spPr>
          <a:xfrm>
            <a:off x="7713169" y="4361976"/>
            <a:ext cx="552856" cy="567600"/>
          </a:xfrm>
          <a:prstGeom prst="rect">
            <a:avLst/>
          </a:prstGeom>
          <a:noFill/>
          <a:ln>
            <a:noFill/>
          </a:ln>
          <a:effectLst>
            <a:outerShdw blurRad="14288" rotWithShape="0" algn="tl" dir="4800000" dist="9525">
              <a:srgbClr val="000000">
                <a:alpha val="40000"/>
              </a:srgbClr>
            </a:outerShdw>
          </a:effectLst>
        </p:spPr>
      </p:pic>
      <p:sp>
        <p:nvSpPr>
          <p:cNvPr id="3292" name="Google Shape;3292;p256"/>
          <p:cNvSpPr txBox="1"/>
          <p:nvPr/>
        </p:nvSpPr>
        <p:spPr>
          <a:xfrm>
            <a:off x="6773840" y="798839"/>
            <a:ext cx="866400" cy="280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Arial"/>
              <a:ea typeface="Arial"/>
              <a:cs typeface="Arial"/>
              <a:sym typeface="Arial"/>
            </a:endParaRPr>
          </a:p>
        </p:txBody>
      </p:sp>
      <p:sp>
        <p:nvSpPr>
          <p:cNvPr id="3293" name="Google Shape;3293;p256"/>
          <p:cNvSpPr txBox="1"/>
          <p:nvPr/>
        </p:nvSpPr>
        <p:spPr>
          <a:xfrm>
            <a:off x="8304500" y="3329225"/>
            <a:ext cx="804000" cy="280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1600" u="none" cap="none" strike="noStrike">
                <a:solidFill>
                  <a:srgbClr val="000000"/>
                </a:solidFill>
                <a:latin typeface="Arial"/>
                <a:ea typeface="Arial"/>
                <a:cs typeface="Arial"/>
                <a:sym typeface="Arial"/>
              </a:rPr>
              <a:t>10</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en" u="none" cap="none" strike="noStrike">
                <a:solidFill>
                  <a:srgbClr val="000000"/>
                </a:solidFill>
                <a:latin typeface="Arial"/>
                <a:ea typeface="Arial"/>
                <a:cs typeface="Arial"/>
                <a:sym typeface="Arial"/>
              </a:rPr>
              <a:t>mg/ml</a:t>
            </a:r>
            <a:endParaRPr b="0" i="0" u="none" cap="none" strike="noStrike">
              <a:solidFill>
                <a:srgbClr val="000000"/>
              </a:solidFill>
              <a:latin typeface="Arial"/>
              <a:ea typeface="Arial"/>
              <a:cs typeface="Arial"/>
              <a:sym typeface="Arial"/>
            </a:endParaRPr>
          </a:p>
        </p:txBody>
      </p:sp>
      <p:sp>
        <p:nvSpPr>
          <p:cNvPr id="3294" name="Google Shape;3294;p256"/>
          <p:cNvSpPr txBox="1"/>
          <p:nvPr/>
        </p:nvSpPr>
        <p:spPr>
          <a:xfrm>
            <a:off x="4906467" y="289021"/>
            <a:ext cx="1206600" cy="280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Arial"/>
              <a:ea typeface="Arial"/>
              <a:cs typeface="Arial"/>
              <a:sym typeface="Arial"/>
            </a:endParaRPr>
          </a:p>
        </p:txBody>
      </p:sp>
      <p:sp>
        <p:nvSpPr>
          <p:cNvPr id="3295" name="Google Shape;3295;p256"/>
          <p:cNvSpPr txBox="1"/>
          <p:nvPr/>
        </p:nvSpPr>
        <p:spPr>
          <a:xfrm>
            <a:off x="-498675" y="53350"/>
            <a:ext cx="446100" cy="361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lang="en" sz="1200"/>
              <a:t>-</a:t>
            </a:r>
            <a:endParaRPr b="0" i="0" sz="900" u="none" cap="none" strike="noStrike">
              <a:solidFill>
                <a:srgbClr val="000000"/>
              </a:solidFill>
              <a:latin typeface="Arial"/>
              <a:ea typeface="Arial"/>
              <a:cs typeface="Arial"/>
              <a:sym typeface="Arial"/>
            </a:endParaRPr>
          </a:p>
        </p:txBody>
      </p:sp>
      <p:pic>
        <p:nvPicPr>
          <p:cNvPr descr="clipped result image" id="3296" name="Google Shape;3296;p256"/>
          <p:cNvPicPr preferRelativeResize="0"/>
          <p:nvPr/>
        </p:nvPicPr>
        <p:blipFill rotWithShape="1">
          <a:blip r:embed="rId6">
            <a:alphaModFix/>
          </a:blip>
          <a:srcRect b="0" l="0" r="0" t="0"/>
          <a:stretch/>
        </p:blipFill>
        <p:spPr>
          <a:xfrm>
            <a:off x="3336663" y="956785"/>
            <a:ext cx="3149028" cy="3411454"/>
          </a:xfrm>
          <a:prstGeom prst="rect">
            <a:avLst/>
          </a:prstGeom>
          <a:noFill/>
          <a:ln>
            <a:noFill/>
          </a:ln>
        </p:spPr>
      </p:pic>
      <p:sp>
        <p:nvSpPr>
          <p:cNvPr id="3297" name="Google Shape;3297;p256"/>
          <p:cNvSpPr/>
          <p:nvPr/>
        </p:nvSpPr>
        <p:spPr>
          <a:xfrm>
            <a:off x="4967209" y="1484279"/>
            <a:ext cx="9600" cy="9600"/>
          </a:xfrm>
          <a:prstGeom prst="ellipse">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pic>
        <p:nvPicPr>
          <p:cNvPr descr="A picture containing animal, aquatic mammal, mammal, dolphin&#10;&#10;Description automatically generated" id="3298" name="Google Shape;3298;p256"/>
          <p:cNvPicPr preferRelativeResize="0"/>
          <p:nvPr/>
        </p:nvPicPr>
        <p:blipFill rotWithShape="1">
          <a:blip r:embed="rId7">
            <a:alphaModFix amt="39000"/>
          </a:blip>
          <a:srcRect b="0" l="0" r="0" t="0"/>
          <a:stretch/>
        </p:blipFill>
        <p:spPr>
          <a:xfrm flipH="1" rot="8787811">
            <a:off x="4292481" y="1585901"/>
            <a:ext cx="1055817" cy="814966"/>
          </a:xfrm>
          <a:prstGeom prst="rect">
            <a:avLst/>
          </a:prstGeom>
          <a:noFill/>
          <a:ln>
            <a:noFill/>
          </a:ln>
        </p:spPr>
      </p:pic>
      <p:pic>
        <p:nvPicPr>
          <p:cNvPr descr="A picture containing animal, aquatic mammal, mammal, dolphin&#10;&#10;Description automatically generated" id="3299" name="Google Shape;3299;p256"/>
          <p:cNvPicPr preferRelativeResize="0"/>
          <p:nvPr/>
        </p:nvPicPr>
        <p:blipFill rotWithShape="1">
          <a:blip r:embed="rId7">
            <a:alphaModFix/>
          </a:blip>
          <a:srcRect b="0" l="0" r="0" t="0"/>
          <a:stretch/>
        </p:blipFill>
        <p:spPr>
          <a:xfrm rot="683226">
            <a:off x="4100852" y="1143929"/>
            <a:ext cx="1374278" cy="938341"/>
          </a:xfrm>
          <a:prstGeom prst="rect">
            <a:avLst/>
          </a:prstGeom>
          <a:noFill/>
          <a:ln>
            <a:noFill/>
          </a:ln>
          <a:effectLst>
            <a:outerShdw blurRad="152400" sx="90000" rotWithShape="0" sy="-19000">
              <a:srgbClr val="000000">
                <a:alpha val="21570"/>
              </a:srgbClr>
            </a:outerShdw>
          </a:effectLst>
        </p:spPr>
      </p:pic>
      <p:pic>
        <p:nvPicPr>
          <p:cNvPr descr="clipped result image" id="3300" name="Google Shape;3300;p256"/>
          <p:cNvPicPr preferRelativeResize="0"/>
          <p:nvPr/>
        </p:nvPicPr>
        <p:blipFill>
          <a:blip r:embed="rId8">
            <a:alphaModFix/>
          </a:blip>
          <a:stretch>
            <a:fillRect/>
          </a:stretch>
        </p:blipFill>
        <p:spPr>
          <a:xfrm>
            <a:off x="5208609" y="1293295"/>
            <a:ext cx="156635" cy="162249"/>
          </a:xfrm>
          <a:prstGeom prst="rect">
            <a:avLst/>
          </a:prstGeom>
          <a:noFill/>
          <a:ln>
            <a:noFill/>
          </a:ln>
        </p:spPr>
      </p:pic>
      <p:pic>
        <p:nvPicPr>
          <p:cNvPr descr="clipped result image" id="3301" name="Google Shape;3301;p256"/>
          <p:cNvPicPr preferRelativeResize="0"/>
          <p:nvPr/>
        </p:nvPicPr>
        <p:blipFill>
          <a:blip r:embed="rId8">
            <a:alphaModFix amt="30000"/>
          </a:blip>
          <a:stretch>
            <a:fillRect/>
          </a:stretch>
        </p:blipFill>
        <p:spPr>
          <a:xfrm>
            <a:off x="5178892" y="1944902"/>
            <a:ext cx="156635" cy="162249"/>
          </a:xfrm>
          <a:prstGeom prst="rect">
            <a:avLst/>
          </a:prstGeom>
          <a:noFill/>
          <a:ln>
            <a:noFill/>
          </a:ln>
        </p:spPr>
      </p:pic>
      <p:sp>
        <p:nvSpPr>
          <p:cNvPr id="3302" name="Google Shape;3302;p256"/>
          <p:cNvSpPr/>
          <p:nvPr/>
        </p:nvSpPr>
        <p:spPr>
          <a:xfrm>
            <a:off x="104119" y="1968133"/>
            <a:ext cx="2586600" cy="613200"/>
          </a:xfrm>
          <a:prstGeom prst="rect">
            <a:avLst/>
          </a:prstGeom>
          <a:solidFill>
            <a:srgbClr val="FFFFFF"/>
          </a:solidFill>
          <a:ln cap="flat" cmpd="sng" w="1905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 sz="1850" u="none" cap="none" strike="noStrike">
                <a:solidFill>
                  <a:srgbClr val="FF0000"/>
                </a:solidFill>
                <a:latin typeface="Arial"/>
                <a:ea typeface="Arial"/>
                <a:cs typeface="Arial"/>
                <a:sym typeface="Arial"/>
              </a:rPr>
              <a:t>Not an antidepressant</a:t>
            </a:r>
            <a:endParaRPr sz="2400"/>
          </a:p>
        </p:txBody>
      </p:sp>
      <p:sp>
        <p:nvSpPr>
          <p:cNvPr id="3303" name="Google Shape;3303;p256"/>
          <p:cNvSpPr/>
          <p:nvPr/>
        </p:nvSpPr>
        <p:spPr>
          <a:xfrm>
            <a:off x="95375" y="2803926"/>
            <a:ext cx="2586900" cy="1064700"/>
          </a:xfrm>
          <a:prstGeom prst="rect">
            <a:avLst/>
          </a:prstGeom>
          <a:solidFill>
            <a:srgbClr val="FFF2CC"/>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4" name="Google Shape;3304;p256"/>
          <p:cNvSpPr txBox="1"/>
          <p:nvPr/>
        </p:nvSpPr>
        <p:spPr>
          <a:xfrm>
            <a:off x="270673" y="2862799"/>
            <a:ext cx="2321400" cy="550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n" sz="1200"/>
              <a:t>Included because it is weakly serotonergic and could  </a:t>
            </a:r>
            <a:endParaRPr b="1" sz="1200"/>
          </a:p>
          <a:p>
            <a:pPr indent="0" lvl="0" marL="0" marR="0" rtl="0" algn="l">
              <a:lnSpc>
                <a:spcPct val="100000"/>
              </a:lnSpc>
              <a:spcBef>
                <a:spcPts val="0"/>
              </a:spcBef>
              <a:spcAft>
                <a:spcPts val="0"/>
              </a:spcAft>
              <a:buNone/>
            </a:pPr>
            <a:r>
              <a:rPr b="1" lang="en" sz="1200"/>
              <a:t>contribute to </a:t>
            </a:r>
            <a:r>
              <a:rPr b="1" i="0" lang="en" sz="1200" u="none" cap="none" strike="noStrike">
                <a:solidFill>
                  <a:srgbClr val="000000"/>
                </a:solidFill>
                <a:latin typeface="Arial"/>
                <a:ea typeface="Arial"/>
                <a:cs typeface="Arial"/>
                <a:sym typeface="Arial"/>
              </a:rPr>
              <a:t>serotonin syndrome.</a:t>
            </a:r>
            <a:endParaRPr sz="1200"/>
          </a:p>
        </p:txBody>
      </p:sp>
      <p:grpSp>
        <p:nvGrpSpPr>
          <p:cNvPr id="3305" name="Google Shape;3305;p256"/>
          <p:cNvGrpSpPr/>
          <p:nvPr/>
        </p:nvGrpSpPr>
        <p:grpSpPr>
          <a:xfrm>
            <a:off x="7401272" y="2322563"/>
            <a:ext cx="2850994" cy="780575"/>
            <a:chOff x="7401272" y="2322563"/>
            <a:chExt cx="2850994" cy="780575"/>
          </a:xfrm>
        </p:grpSpPr>
        <p:pic>
          <p:nvPicPr>
            <p:cNvPr descr="clipped result image" id="3306" name="Google Shape;3306;p256"/>
            <p:cNvPicPr preferRelativeResize="0"/>
            <p:nvPr/>
          </p:nvPicPr>
          <p:blipFill>
            <a:blip r:embed="rId9">
              <a:alphaModFix/>
            </a:blip>
            <a:stretch>
              <a:fillRect/>
            </a:stretch>
          </p:blipFill>
          <p:spPr>
            <a:xfrm rot="2700048">
              <a:off x="7515577" y="2436879"/>
              <a:ext cx="551942" cy="551942"/>
            </a:xfrm>
            <a:prstGeom prst="rect">
              <a:avLst/>
            </a:prstGeom>
            <a:noFill/>
            <a:ln>
              <a:noFill/>
            </a:ln>
          </p:spPr>
        </p:pic>
        <p:pic>
          <p:nvPicPr>
            <p:cNvPr descr="clipped result image" id="3307" name="Google Shape;3307;p256"/>
            <p:cNvPicPr preferRelativeResize="0"/>
            <p:nvPr/>
          </p:nvPicPr>
          <p:blipFill>
            <a:blip r:embed="rId10">
              <a:alphaModFix/>
            </a:blip>
            <a:stretch>
              <a:fillRect/>
            </a:stretch>
          </p:blipFill>
          <p:spPr>
            <a:xfrm>
              <a:off x="7845999" y="2585769"/>
              <a:ext cx="205117" cy="222216"/>
            </a:xfrm>
            <a:prstGeom prst="rect">
              <a:avLst/>
            </a:prstGeom>
            <a:noFill/>
            <a:ln>
              <a:noFill/>
            </a:ln>
          </p:spPr>
        </p:pic>
        <p:sp>
          <p:nvSpPr>
            <p:cNvPr id="3308" name="Google Shape;3308;p256"/>
            <p:cNvSpPr txBox="1"/>
            <p:nvPr/>
          </p:nvSpPr>
          <p:spPr>
            <a:xfrm>
              <a:off x="8139666" y="2496550"/>
              <a:ext cx="2112600" cy="280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lang="en" sz="1600"/>
                <a:t>Opioid</a:t>
              </a:r>
              <a:endParaRPr sz="1600"/>
            </a:p>
          </p:txBody>
        </p:sp>
      </p:grpSp>
    </p:spTree>
  </p:cSld>
  <p:clrMapOvr>
    <a:masterClrMapping/>
  </p:clrMapOvr>
</p:sld>
</file>

<file path=ppt/slides/slide2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2" name="Shape 3312"/>
        <p:cNvGrpSpPr/>
        <p:nvPr/>
      </p:nvGrpSpPr>
      <p:grpSpPr>
        <a:xfrm>
          <a:off x="0" y="0"/>
          <a:ext cx="0" cy="0"/>
          <a:chOff x="0" y="0"/>
          <a:chExt cx="0" cy="0"/>
        </a:xfrm>
      </p:grpSpPr>
      <p:sp>
        <p:nvSpPr>
          <p:cNvPr id="3313" name="Google Shape;3313;p257"/>
          <p:cNvSpPr txBox="1"/>
          <p:nvPr/>
        </p:nvSpPr>
        <p:spPr>
          <a:xfrm>
            <a:off x="7543795" y="0"/>
            <a:ext cx="2112600" cy="280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lang="en" sz="1600"/>
              <a:t>1984</a:t>
            </a:r>
            <a:endParaRPr sz="1600"/>
          </a:p>
          <a:p>
            <a:pPr indent="0" lvl="0" marL="0" marR="0" rtl="0" algn="l">
              <a:lnSpc>
                <a:spcPct val="100000"/>
              </a:lnSpc>
              <a:spcBef>
                <a:spcPts val="0"/>
              </a:spcBef>
              <a:spcAft>
                <a:spcPts val="0"/>
              </a:spcAft>
              <a:buClr>
                <a:schemeClr val="dk1"/>
              </a:buClr>
              <a:buSzPts val="1100"/>
              <a:buFont typeface="Arial"/>
              <a:buNone/>
            </a:pPr>
            <a:r>
              <a:rPr lang="en" sz="1600"/>
              <a:t>$41 - $151</a:t>
            </a:r>
            <a:endParaRPr sz="1600"/>
          </a:p>
          <a:p>
            <a:pPr indent="0" lvl="0" marL="0" marR="0" rtl="0" algn="l">
              <a:lnSpc>
                <a:spcPct val="100000"/>
              </a:lnSpc>
              <a:spcBef>
                <a:spcPts val="0"/>
              </a:spcBef>
              <a:spcAft>
                <a:spcPts val="0"/>
              </a:spcAft>
              <a:buClr>
                <a:schemeClr val="dk1"/>
              </a:buClr>
              <a:buSzPts val="1100"/>
              <a:buFont typeface="Arial"/>
              <a:buNone/>
            </a:pPr>
            <a:r>
              <a:t/>
            </a:r>
            <a:endParaRPr sz="1600"/>
          </a:p>
          <a:p>
            <a:pPr indent="0" lvl="0" marL="0" marR="0" rtl="0" algn="l">
              <a:lnSpc>
                <a:spcPct val="100000"/>
              </a:lnSpc>
              <a:spcBef>
                <a:spcPts val="0"/>
              </a:spcBef>
              <a:spcAft>
                <a:spcPts val="0"/>
              </a:spcAft>
              <a:buClr>
                <a:srgbClr val="000000"/>
              </a:buClr>
              <a:buSzPts val="800"/>
              <a:buFont typeface="Arial"/>
              <a:buNone/>
            </a:pPr>
            <a:r>
              <a:t/>
            </a:r>
            <a:endParaRPr sz="1600"/>
          </a:p>
        </p:txBody>
      </p:sp>
      <p:cxnSp>
        <p:nvCxnSpPr>
          <p:cNvPr id="3314" name="Google Shape;3314;p257"/>
          <p:cNvCxnSpPr/>
          <p:nvPr/>
        </p:nvCxnSpPr>
        <p:spPr>
          <a:xfrm>
            <a:off x="7039075" y="1200"/>
            <a:ext cx="0" cy="5141100"/>
          </a:xfrm>
          <a:prstGeom prst="straightConnector1">
            <a:avLst/>
          </a:prstGeom>
          <a:noFill/>
          <a:ln cap="flat" cmpd="sng" w="9525">
            <a:solidFill>
              <a:schemeClr val="dk2"/>
            </a:solidFill>
            <a:prstDash val="solid"/>
            <a:round/>
            <a:headEnd len="med" w="med" type="none"/>
            <a:tailEnd len="med" w="med" type="none"/>
          </a:ln>
        </p:spPr>
      </p:cxnSp>
      <p:sp>
        <p:nvSpPr>
          <p:cNvPr id="3315" name="Google Shape;3315;p257"/>
          <p:cNvSpPr txBox="1"/>
          <p:nvPr/>
        </p:nvSpPr>
        <p:spPr>
          <a:xfrm>
            <a:off x="19050" y="-38275"/>
            <a:ext cx="3771900" cy="65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Arial"/>
              <a:buNone/>
            </a:pPr>
            <a:r>
              <a:rPr lang="en" sz="1800">
                <a:solidFill>
                  <a:schemeClr val="dk1"/>
                </a:solidFill>
              </a:rPr>
              <a:t>Fentanyl (DURAGESIC)</a:t>
            </a:r>
            <a:endParaRPr sz="1800">
              <a:solidFill>
                <a:schemeClr val="dk1"/>
              </a:solidFill>
            </a:endParaRPr>
          </a:p>
          <a:p>
            <a:pPr indent="0" lvl="0" marL="0" rtl="0" algn="l">
              <a:lnSpc>
                <a:spcPct val="115000"/>
              </a:lnSpc>
              <a:spcBef>
                <a:spcPts val="0"/>
              </a:spcBef>
              <a:spcAft>
                <a:spcPts val="0"/>
              </a:spcAft>
              <a:buClr>
                <a:schemeClr val="dk1"/>
              </a:buClr>
              <a:buSzPts val="900"/>
              <a:buFont typeface="Arial"/>
              <a:buNone/>
            </a:pPr>
            <a:r>
              <a:rPr lang="en" sz="1300">
                <a:solidFill>
                  <a:schemeClr val="dk1"/>
                </a:solidFill>
              </a:rPr>
              <a:t>FEN ta nil / dur a GEES ik</a:t>
            </a:r>
            <a:endParaRPr sz="1300">
              <a:solidFill>
                <a:schemeClr val="dk1"/>
              </a:solidFill>
            </a:endParaRPr>
          </a:p>
          <a:p>
            <a:pPr indent="0" lvl="0" marL="0" rtl="0" algn="l">
              <a:lnSpc>
                <a:spcPct val="115000"/>
              </a:lnSpc>
              <a:spcBef>
                <a:spcPts val="0"/>
              </a:spcBef>
              <a:spcAft>
                <a:spcPts val="0"/>
              </a:spcAft>
              <a:buClr>
                <a:schemeClr val="dk1"/>
              </a:buClr>
              <a:buSzPts val="1200"/>
              <a:buFont typeface="Arial"/>
              <a:buNone/>
            </a:pPr>
            <a:r>
              <a:rPr lang="en" sz="1600">
                <a:solidFill>
                  <a:schemeClr val="dk1"/>
                </a:solidFill>
              </a:rPr>
              <a:t>“Fountain eel’s Dura</a:t>
            </a:r>
            <a:r>
              <a:rPr lang="en" sz="1200">
                <a:solidFill>
                  <a:schemeClr val="dk1"/>
                </a:solidFill>
              </a:rPr>
              <a:t>ble</a:t>
            </a:r>
            <a:r>
              <a:rPr lang="en" sz="1600">
                <a:solidFill>
                  <a:schemeClr val="dk1"/>
                </a:solidFill>
              </a:rPr>
              <a:t> </a:t>
            </a:r>
            <a:r>
              <a:rPr lang="en" sz="1200">
                <a:solidFill>
                  <a:schemeClr val="dk1"/>
                </a:solidFill>
              </a:rPr>
              <a:t>anal</a:t>
            </a:r>
            <a:r>
              <a:rPr lang="en" sz="1600">
                <a:solidFill>
                  <a:schemeClr val="dk1"/>
                </a:solidFill>
              </a:rPr>
              <a:t>gesic”</a:t>
            </a:r>
            <a:endParaRPr sz="1600">
              <a:solidFill>
                <a:schemeClr val="dk1"/>
              </a:solidFill>
            </a:endParaRPr>
          </a:p>
          <a:p>
            <a:pPr indent="0" lvl="0" marL="0" marR="0" rtl="0" algn="l">
              <a:lnSpc>
                <a:spcPct val="115000"/>
              </a:lnSpc>
              <a:spcBef>
                <a:spcPts val="0"/>
              </a:spcBef>
              <a:spcAft>
                <a:spcPts val="0"/>
              </a:spcAft>
              <a:buClr>
                <a:srgbClr val="000000"/>
              </a:buClr>
              <a:buSzPts val="1200"/>
              <a:buFont typeface="Arial"/>
              <a:buNone/>
            </a:pPr>
            <a:r>
              <a:t/>
            </a:r>
            <a:endParaRPr sz="2200">
              <a:solidFill>
                <a:schemeClr val="dk1"/>
              </a:solidFill>
            </a:endParaRPr>
          </a:p>
        </p:txBody>
      </p:sp>
      <p:sp>
        <p:nvSpPr>
          <p:cNvPr id="3316" name="Google Shape;3316;p257"/>
          <p:cNvSpPr txBox="1"/>
          <p:nvPr/>
        </p:nvSpPr>
        <p:spPr>
          <a:xfrm>
            <a:off x="28575" y="1104725"/>
            <a:ext cx="3308100" cy="190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lang="en">
                <a:solidFill>
                  <a:schemeClr val="dk1"/>
                </a:solidFill>
              </a:rPr>
              <a:t>❖ Potent opioid</a:t>
            </a:r>
            <a:endParaRPr>
              <a:solidFill>
                <a:schemeClr val="dk1"/>
              </a:solidFill>
            </a:endParaRPr>
          </a:p>
          <a:p>
            <a:pPr indent="0" lvl="0" marL="0" marR="0" rtl="0" algn="l">
              <a:lnSpc>
                <a:spcPct val="100000"/>
              </a:lnSpc>
              <a:spcBef>
                <a:spcPts val="0"/>
              </a:spcBef>
              <a:spcAft>
                <a:spcPts val="0"/>
              </a:spcAft>
              <a:buClr>
                <a:schemeClr val="dk1"/>
              </a:buClr>
              <a:buSzPts val="1100"/>
              <a:buFont typeface="Arial"/>
              <a:buNone/>
            </a:pPr>
            <a:r>
              <a:rPr lang="en">
                <a:solidFill>
                  <a:schemeClr val="dk1"/>
                </a:solidFill>
              </a:rPr>
              <a:t>❖ Schedule II controlled</a:t>
            </a:r>
            <a:endParaRPr>
              <a:solidFill>
                <a:schemeClr val="dk1"/>
              </a:solidFill>
            </a:endParaRPr>
          </a:p>
          <a:p>
            <a:pPr indent="0" lvl="0" marL="0" marR="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marR="0" rtl="0" algn="l">
              <a:lnSpc>
                <a:spcPct val="100000"/>
              </a:lnSpc>
              <a:spcBef>
                <a:spcPts val="0"/>
              </a:spcBef>
              <a:spcAft>
                <a:spcPts val="0"/>
              </a:spcAft>
              <a:buNone/>
            </a:pPr>
            <a:r>
              <a:t/>
            </a:r>
            <a:endParaRPr>
              <a:solidFill>
                <a:schemeClr val="dk1"/>
              </a:solidFill>
            </a:endParaRPr>
          </a:p>
        </p:txBody>
      </p:sp>
      <p:pic>
        <p:nvPicPr>
          <p:cNvPr descr="Resultado de imagen para fentanyl structure" id="3317" name="Google Shape;3317;p257"/>
          <p:cNvPicPr preferRelativeResize="0"/>
          <p:nvPr/>
        </p:nvPicPr>
        <p:blipFill rotWithShape="1">
          <a:blip r:embed="rId3">
            <a:alphaModFix/>
          </a:blip>
          <a:srcRect b="0" l="0" r="0" t="0"/>
          <a:stretch/>
        </p:blipFill>
        <p:spPr>
          <a:xfrm>
            <a:off x="7214875" y="1295525"/>
            <a:ext cx="1796950" cy="824950"/>
          </a:xfrm>
          <a:prstGeom prst="rect">
            <a:avLst/>
          </a:prstGeom>
          <a:noFill/>
          <a:ln>
            <a:noFill/>
          </a:ln>
        </p:spPr>
      </p:pic>
      <p:pic>
        <p:nvPicPr>
          <p:cNvPr descr="clipped result image" id="3318" name="Google Shape;3318;p257"/>
          <p:cNvPicPr preferRelativeResize="0"/>
          <p:nvPr/>
        </p:nvPicPr>
        <p:blipFill rotWithShape="1">
          <a:blip r:embed="rId4">
            <a:alphaModFix/>
          </a:blip>
          <a:srcRect b="0" l="0" r="0" t="0"/>
          <a:stretch/>
        </p:blipFill>
        <p:spPr>
          <a:xfrm>
            <a:off x="7298575" y="3914825"/>
            <a:ext cx="1475400" cy="708941"/>
          </a:xfrm>
          <a:prstGeom prst="rect">
            <a:avLst/>
          </a:prstGeom>
          <a:noFill/>
          <a:ln>
            <a:noFill/>
          </a:ln>
        </p:spPr>
      </p:pic>
      <p:sp>
        <p:nvSpPr>
          <p:cNvPr id="3319" name="Google Shape;3319;p257"/>
          <p:cNvSpPr txBox="1"/>
          <p:nvPr/>
        </p:nvSpPr>
        <p:spPr>
          <a:xfrm>
            <a:off x="5693050" y="790263"/>
            <a:ext cx="1191300" cy="1625400"/>
          </a:xfrm>
          <a:prstGeom prst="rect">
            <a:avLst/>
          </a:prstGeom>
          <a:noFill/>
          <a:ln>
            <a:noFill/>
          </a:ln>
        </p:spPr>
        <p:txBody>
          <a:bodyPr anchorCtr="0" anchor="t" bIns="91425" lIns="91425" spcFirstLastPara="1" rIns="91425" wrap="square" tIns="91425">
            <a:noAutofit/>
          </a:bodyPr>
          <a:lstStyle/>
          <a:p>
            <a:pPr indent="0" lvl="0" marL="0" marR="0" rtl="0" algn="l">
              <a:lnSpc>
                <a:spcPct val="80000"/>
              </a:lnSpc>
              <a:spcBef>
                <a:spcPts val="0"/>
              </a:spcBef>
              <a:spcAft>
                <a:spcPts val="0"/>
              </a:spcAft>
              <a:buClr>
                <a:srgbClr val="000000"/>
              </a:buClr>
              <a:buSzPts val="1100"/>
              <a:buFont typeface="Arial"/>
              <a:buNone/>
            </a:pPr>
            <a:r>
              <a:rPr b="0" i="0" lang="en" sz="1200" u="none" cap="none" strike="noStrike">
                <a:solidFill>
                  <a:srgbClr val="000000"/>
                </a:solidFill>
                <a:latin typeface="Arial"/>
                <a:ea typeface="Arial"/>
                <a:cs typeface="Arial"/>
                <a:sym typeface="Arial"/>
              </a:rPr>
              <a:t>Opioids constrict </a:t>
            </a:r>
            <a:endParaRPr b="0" i="0" sz="1200" u="none" cap="none" strike="noStrike">
              <a:solidFill>
                <a:srgbClr val="000000"/>
              </a:solidFill>
              <a:latin typeface="Arial"/>
              <a:ea typeface="Arial"/>
              <a:cs typeface="Arial"/>
              <a:sym typeface="Arial"/>
            </a:endParaRPr>
          </a:p>
          <a:p>
            <a:pPr indent="0" lvl="0" marL="0" marR="0" rtl="0" algn="l">
              <a:lnSpc>
                <a:spcPct val="80000"/>
              </a:lnSpc>
              <a:spcBef>
                <a:spcPts val="0"/>
              </a:spcBef>
              <a:spcAft>
                <a:spcPts val="0"/>
              </a:spcAft>
              <a:buClr>
                <a:srgbClr val="000000"/>
              </a:buClr>
              <a:buSzPts val="1100"/>
              <a:buFont typeface="Arial"/>
              <a:buNone/>
            </a:pPr>
            <a:r>
              <a:rPr b="0" i="0" lang="en" sz="1200" u="none" cap="none" strike="noStrike">
                <a:solidFill>
                  <a:srgbClr val="000000"/>
                </a:solidFill>
                <a:latin typeface="Arial"/>
                <a:ea typeface="Arial"/>
                <a:cs typeface="Arial"/>
                <a:sym typeface="Arial"/>
              </a:rPr>
              <a:t>pupils</a:t>
            </a:r>
            <a:endParaRPr b="0" i="0" sz="1200" u="none" cap="none" strike="noStrike">
              <a:solidFill>
                <a:srgbClr val="000000"/>
              </a:solidFill>
              <a:latin typeface="Arial"/>
              <a:ea typeface="Arial"/>
              <a:cs typeface="Arial"/>
              <a:sym typeface="Arial"/>
            </a:endParaRPr>
          </a:p>
        </p:txBody>
      </p:sp>
      <p:pic>
        <p:nvPicPr>
          <p:cNvPr descr="A picture containing table, sitting&#10;&#10;Description automatically generated" id="3320" name="Google Shape;3320;p257"/>
          <p:cNvPicPr preferRelativeResize="0"/>
          <p:nvPr/>
        </p:nvPicPr>
        <p:blipFill rotWithShape="1">
          <a:blip r:embed="rId5">
            <a:alphaModFix/>
          </a:blip>
          <a:srcRect b="0" l="0" r="0" t="12126"/>
          <a:stretch/>
        </p:blipFill>
        <p:spPr>
          <a:xfrm>
            <a:off x="2909862" y="1513485"/>
            <a:ext cx="4006538" cy="3265290"/>
          </a:xfrm>
          <a:prstGeom prst="rect">
            <a:avLst/>
          </a:prstGeom>
          <a:noFill/>
          <a:ln>
            <a:noFill/>
          </a:ln>
        </p:spPr>
      </p:pic>
      <p:pic>
        <p:nvPicPr>
          <p:cNvPr descr="A picture containing animal&#10;&#10;Description automatically generated" id="3321" name="Google Shape;3321;p257"/>
          <p:cNvPicPr preferRelativeResize="0"/>
          <p:nvPr/>
        </p:nvPicPr>
        <p:blipFill rotWithShape="1">
          <a:blip r:embed="rId6">
            <a:alphaModFix/>
          </a:blip>
          <a:srcRect b="0" l="0" r="0" t="0"/>
          <a:stretch/>
        </p:blipFill>
        <p:spPr>
          <a:xfrm flipH="1">
            <a:off x="3928939" y="840292"/>
            <a:ext cx="1730171" cy="1128521"/>
          </a:xfrm>
          <a:prstGeom prst="rect">
            <a:avLst/>
          </a:prstGeom>
          <a:noFill/>
          <a:ln>
            <a:noFill/>
          </a:ln>
        </p:spPr>
      </p:pic>
      <p:pic>
        <p:nvPicPr>
          <p:cNvPr descr="clipped result image" id="3322" name="Google Shape;3322;p257"/>
          <p:cNvPicPr preferRelativeResize="0"/>
          <p:nvPr/>
        </p:nvPicPr>
        <p:blipFill rotWithShape="1">
          <a:blip r:embed="rId7">
            <a:alphaModFix/>
          </a:blip>
          <a:srcRect b="0" l="0" r="0" t="0"/>
          <a:stretch/>
        </p:blipFill>
        <p:spPr>
          <a:xfrm rot="-2589096">
            <a:off x="5088703" y="1497992"/>
            <a:ext cx="436914" cy="209946"/>
          </a:xfrm>
          <a:prstGeom prst="rect">
            <a:avLst/>
          </a:prstGeom>
          <a:noFill/>
          <a:ln>
            <a:noFill/>
          </a:ln>
        </p:spPr>
      </p:pic>
      <p:sp>
        <p:nvSpPr>
          <p:cNvPr id="3323" name="Google Shape;3323;p257"/>
          <p:cNvSpPr/>
          <p:nvPr/>
        </p:nvSpPr>
        <p:spPr>
          <a:xfrm>
            <a:off x="5183456" y="877025"/>
            <a:ext cx="224100" cy="219000"/>
          </a:xfrm>
          <a:prstGeom prst="ellipse">
            <a:avLst/>
          </a:prstGeom>
          <a:solidFill>
            <a:srgbClr val="3F3F3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3324" name="Google Shape;3324;p257"/>
          <p:cNvSpPr/>
          <p:nvPr/>
        </p:nvSpPr>
        <p:spPr>
          <a:xfrm>
            <a:off x="5197554" y="893230"/>
            <a:ext cx="195900" cy="186600"/>
          </a:xfrm>
          <a:prstGeom prst="ellipse">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3325" name="Google Shape;3325;p257"/>
          <p:cNvSpPr/>
          <p:nvPr/>
        </p:nvSpPr>
        <p:spPr>
          <a:xfrm>
            <a:off x="5273476" y="976479"/>
            <a:ext cx="20100" cy="20100"/>
          </a:xfrm>
          <a:prstGeom prst="ellipse">
            <a:avLst/>
          </a:prstGeom>
          <a:solidFill>
            <a:srgbClr val="3F3F3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3326" name="Google Shape;3326;p257"/>
          <p:cNvSpPr txBox="1"/>
          <p:nvPr/>
        </p:nvSpPr>
        <p:spPr>
          <a:xfrm>
            <a:off x="2939700" y="4778775"/>
            <a:ext cx="3569400" cy="427800"/>
          </a:xfrm>
          <a:prstGeom prst="rect">
            <a:avLst/>
          </a:prstGeom>
          <a:noFill/>
          <a:ln>
            <a:noFill/>
          </a:ln>
        </p:spPr>
        <p:txBody>
          <a:bodyPr anchorCtr="0" anchor="t" bIns="91425" lIns="91425" spcFirstLastPara="1" rIns="91425" wrap="square" tIns="91425">
            <a:noAutofit/>
          </a:bodyPr>
          <a:lstStyle/>
          <a:p>
            <a:pPr indent="0" lvl="0" marL="0" marR="0" rtl="0" algn="l">
              <a:lnSpc>
                <a:spcPct val="80000"/>
              </a:lnSpc>
              <a:spcBef>
                <a:spcPts val="0"/>
              </a:spcBef>
              <a:spcAft>
                <a:spcPts val="0"/>
              </a:spcAft>
              <a:buClr>
                <a:srgbClr val="000000"/>
              </a:buClr>
              <a:buSzPts val="1100"/>
              <a:buFont typeface="Arial"/>
              <a:buNone/>
            </a:pPr>
            <a:r>
              <a:rPr b="0" i="0" lang="en" sz="1200" u="none" cap="none" strike="noStrike">
                <a:solidFill>
                  <a:srgbClr val="000000"/>
                </a:solidFill>
                <a:latin typeface="Arial"/>
                <a:ea typeface="Arial"/>
                <a:cs typeface="Arial"/>
                <a:sym typeface="Arial"/>
              </a:rPr>
              <a:t>Used patches are to be flushed down the toilet</a:t>
            </a:r>
            <a:endParaRPr b="0" i="0" sz="1200" u="none" cap="none" strike="noStrike">
              <a:solidFill>
                <a:srgbClr val="000000"/>
              </a:solidFill>
              <a:latin typeface="Arial"/>
              <a:ea typeface="Arial"/>
              <a:cs typeface="Arial"/>
              <a:sym typeface="Arial"/>
            </a:endParaRPr>
          </a:p>
        </p:txBody>
      </p:sp>
      <p:pic>
        <p:nvPicPr>
          <p:cNvPr descr="clipped result image" id="3327" name="Google Shape;3327;p257"/>
          <p:cNvPicPr preferRelativeResize="0"/>
          <p:nvPr/>
        </p:nvPicPr>
        <p:blipFill rotWithShape="1">
          <a:blip r:embed="rId7">
            <a:alphaModFix/>
          </a:blip>
          <a:srcRect b="0" l="0" r="0" t="0"/>
          <a:stretch/>
        </p:blipFill>
        <p:spPr>
          <a:xfrm rot="-615816">
            <a:off x="3971424" y="3195712"/>
            <a:ext cx="413979" cy="169868"/>
          </a:xfrm>
          <a:prstGeom prst="rect">
            <a:avLst/>
          </a:prstGeom>
          <a:noFill/>
          <a:ln>
            <a:noFill/>
          </a:ln>
        </p:spPr>
      </p:pic>
      <p:pic>
        <p:nvPicPr>
          <p:cNvPr id="3328" name="Google Shape;3328;p257"/>
          <p:cNvPicPr preferRelativeResize="0"/>
          <p:nvPr/>
        </p:nvPicPr>
        <p:blipFill rotWithShape="1">
          <a:blip r:embed="rId8">
            <a:alphaModFix/>
          </a:blip>
          <a:srcRect b="0" l="0" r="0" t="0"/>
          <a:stretch/>
        </p:blipFill>
        <p:spPr>
          <a:xfrm>
            <a:off x="4076074" y="3456756"/>
            <a:ext cx="221448" cy="427821"/>
          </a:xfrm>
          <a:prstGeom prst="rect">
            <a:avLst/>
          </a:prstGeom>
          <a:noFill/>
          <a:ln>
            <a:noFill/>
          </a:ln>
        </p:spPr>
      </p:pic>
      <p:pic>
        <p:nvPicPr>
          <p:cNvPr id="3329" name="Google Shape;3329;p257"/>
          <p:cNvPicPr preferRelativeResize="0"/>
          <p:nvPr/>
        </p:nvPicPr>
        <p:blipFill rotWithShape="1">
          <a:blip r:embed="rId9">
            <a:alphaModFix/>
          </a:blip>
          <a:srcRect b="0" l="0" r="0" t="0"/>
          <a:stretch/>
        </p:blipFill>
        <p:spPr>
          <a:xfrm>
            <a:off x="4086301" y="2353965"/>
            <a:ext cx="221448" cy="780584"/>
          </a:xfrm>
          <a:prstGeom prst="rect">
            <a:avLst/>
          </a:prstGeom>
          <a:noFill/>
          <a:ln>
            <a:noFill/>
          </a:ln>
        </p:spPr>
      </p:pic>
      <p:sp>
        <p:nvSpPr>
          <p:cNvPr id="3330" name="Google Shape;3330;p257"/>
          <p:cNvSpPr/>
          <p:nvPr/>
        </p:nvSpPr>
        <p:spPr>
          <a:xfrm>
            <a:off x="104125" y="2710900"/>
            <a:ext cx="2586600" cy="1396800"/>
          </a:xfrm>
          <a:prstGeom prst="rect">
            <a:avLst/>
          </a:prstGeom>
          <a:solidFill>
            <a:srgbClr val="FFF2CC"/>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1" name="Google Shape;3331;p257"/>
          <p:cNvSpPr txBox="1"/>
          <p:nvPr/>
        </p:nvSpPr>
        <p:spPr>
          <a:xfrm>
            <a:off x="183475" y="2825150"/>
            <a:ext cx="2427900" cy="128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900"/>
              <a:buFont typeface="Arial"/>
              <a:buNone/>
            </a:pPr>
            <a:r>
              <a:rPr b="1" lang="en" sz="1200">
                <a:solidFill>
                  <a:srgbClr val="000000"/>
                </a:solidFill>
              </a:rPr>
              <a:t>Fentanyl is weakly serotonergic.  There are case studies of it causing </a:t>
            </a:r>
            <a:r>
              <a:rPr b="1" lang="en" sz="1200" u="sng">
                <a:solidFill>
                  <a:srgbClr val="000000"/>
                </a:solidFill>
              </a:rPr>
              <a:t>serotonin syndrome</a:t>
            </a:r>
            <a:r>
              <a:rPr b="1" lang="en" sz="1200">
                <a:solidFill>
                  <a:srgbClr val="000000"/>
                </a:solidFill>
              </a:rPr>
              <a:t> when combined with an antidepressant.</a:t>
            </a:r>
            <a:endParaRPr b="1" i="0" sz="1200" u="none" cap="none" strike="noStrike">
              <a:solidFill>
                <a:srgbClr val="000000"/>
              </a:solidFill>
            </a:endParaRPr>
          </a:p>
        </p:txBody>
      </p:sp>
      <p:sp>
        <p:nvSpPr>
          <p:cNvPr id="3332" name="Google Shape;3332;p257"/>
          <p:cNvSpPr/>
          <p:nvPr/>
        </p:nvSpPr>
        <p:spPr>
          <a:xfrm>
            <a:off x="104119" y="1968133"/>
            <a:ext cx="2586600" cy="613200"/>
          </a:xfrm>
          <a:prstGeom prst="rect">
            <a:avLst/>
          </a:prstGeom>
          <a:solidFill>
            <a:srgbClr val="FFFFFF"/>
          </a:solidFill>
          <a:ln cap="flat" cmpd="sng" w="1905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 sz="1850" u="none" cap="none" strike="noStrike">
                <a:solidFill>
                  <a:srgbClr val="FF0000"/>
                </a:solidFill>
                <a:latin typeface="Arial"/>
                <a:ea typeface="Arial"/>
                <a:cs typeface="Arial"/>
                <a:sym typeface="Arial"/>
              </a:rPr>
              <a:t>Not an antidepressant</a:t>
            </a:r>
            <a:endParaRPr sz="2400"/>
          </a:p>
        </p:txBody>
      </p:sp>
      <p:grpSp>
        <p:nvGrpSpPr>
          <p:cNvPr id="3333" name="Google Shape;3333;p257"/>
          <p:cNvGrpSpPr/>
          <p:nvPr/>
        </p:nvGrpSpPr>
        <p:grpSpPr>
          <a:xfrm>
            <a:off x="7401272" y="2627363"/>
            <a:ext cx="2850994" cy="780575"/>
            <a:chOff x="7401272" y="2627363"/>
            <a:chExt cx="2850994" cy="780575"/>
          </a:xfrm>
        </p:grpSpPr>
        <p:pic>
          <p:nvPicPr>
            <p:cNvPr descr="clipped result image" id="3334" name="Google Shape;3334;p257"/>
            <p:cNvPicPr preferRelativeResize="0"/>
            <p:nvPr/>
          </p:nvPicPr>
          <p:blipFill>
            <a:blip r:embed="rId10">
              <a:alphaModFix/>
            </a:blip>
            <a:stretch>
              <a:fillRect/>
            </a:stretch>
          </p:blipFill>
          <p:spPr>
            <a:xfrm rot="2700048">
              <a:off x="7515577" y="2741679"/>
              <a:ext cx="551942" cy="551942"/>
            </a:xfrm>
            <a:prstGeom prst="rect">
              <a:avLst/>
            </a:prstGeom>
            <a:noFill/>
            <a:ln>
              <a:noFill/>
            </a:ln>
          </p:spPr>
        </p:pic>
        <p:pic>
          <p:nvPicPr>
            <p:cNvPr descr="clipped result image" id="3335" name="Google Shape;3335;p257"/>
            <p:cNvPicPr preferRelativeResize="0"/>
            <p:nvPr/>
          </p:nvPicPr>
          <p:blipFill>
            <a:blip r:embed="rId11">
              <a:alphaModFix/>
            </a:blip>
            <a:stretch>
              <a:fillRect/>
            </a:stretch>
          </p:blipFill>
          <p:spPr>
            <a:xfrm>
              <a:off x="7845999" y="2890569"/>
              <a:ext cx="205117" cy="222216"/>
            </a:xfrm>
            <a:prstGeom prst="rect">
              <a:avLst/>
            </a:prstGeom>
            <a:noFill/>
            <a:ln>
              <a:noFill/>
            </a:ln>
          </p:spPr>
        </p:pic>
        <p:sp>
          <p:nvSpPr>
            <p:cNvPr id="3336" name="Google Shape;3336;p257"/>
            <p:cNvSpPr txBox="1"/>
            <p:nvPr/>
          </p:nvSpPr>
          <p:spPr>
            <a:xfrm>
              <a:off x="8139666" y="2801350"/>
              <a:ext cx="2112600" cy="280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lang="en" sz="1600"/>
                <a:t>Opioid</a:t>
              </a:r>
              <a:endParaRPr sz="1600"/>
            </a:p>
          </p:txBody>
        </p:sp>
      </p:grpSp>
    </p:spTree>
  </p:cSld>
  <p:clrMapOvr>
    <a:masterClrMapping/>
  </p:clrMapOvr>
</p:sld>
</file>

<file path=ppt/slides/slide2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0" name="Shape 3340"/>
        <p:cNvGrpSpPr/>
        <p:nvPr/>
      </p:nvGrpSpPr>
      <p:grpSpPr>
        <a:xfrm>
          <a:off x="0" y="0"/>
          <a:ext cx="0" cy="0"/>
          <a:chOff x="0" y="0"/>
          <a:chExt cx="0" cy="0"/>
        </a:xfrm>
      </p:grpSpPr>
      <p:sp>
        <p:nvSpPr>
          <p:cNvPr id="3341" name="Google Shape;3341;p258"/>
          <p:cNvSpPr txBox="1"/>
          <p:nvPr/>
        </p:nvSpPr>
        <p:spPr>
          <a:xfrm>
            <a:off x="7543795" y="0"/>
            <a:ext cx="2112600" cy="280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lang="en" sz="1600"/>
              <a:t>#39</a:t>
            </a:r>
            <a:endParaRPr sz="1600"/>
          </a:p>
          <a:p>
            <a:pPr indent="0" lvl="0" marL="0" marR="0" rtl="0" algn="l">
              <a:lnSpc>
                <a:spcPct val="100000"/>
              </a:lnSpc>
              <a:spcBef>
                <a:spcPts val="0"/>
              </a:spcBef>
              <a:spcAft>
                <a:spcPts val="0"/>
              </a:spcAft>
              <a:buClr>
                <a:schemeClr val="dk1"/>
              </a:buClr>
              <a:buSzPts val="1100"/>
              <a:buFont typeface="Arial"/>
              <a:buNone/>
            </a:pPr>
            <a:r>
              <a:rPr lang="en" sz="1600"/>
              <a:t>1995</a:t>
            </a:r>
            <a:endParaRPr sz="1600"/>
          </a:p>
          <a:p>
            <a:pPr indent="0" lvl="0" marL="0" marR="0" rtl="0" algn="l">
              <a:lnSpc>
                <a:spcPct val="100000"/>
              </a:lnSpc>
              <a:spcBef>
                <a:spcPts val="0"/>
              </a:spcBef>
              <a:spcAft>
                <a:spcPts val="0"/>
              </a:spcAft>
              <a:buClr>
                <a:schemeClr val="dk1"/>
              </a:buClr>
              <a:buSzPts val="1100"/>
              <a:buFont typeface="Arial"/>
              <a:buNone/>
            </a:pPr>
            <a:r>
              <a:rPr lang="en" sz="1600"/>
              <a:t>IR:  $7 - $41</a:t>
            </a:r>
            <a:endParaRPr sz="1600"/>
          </a:p>
          <a:p>
            <a:pPr indent="0" lvl="0" marL="0" marR="0" rtl="0" algn="l">
              <a:lnSpc>
                <a:spcPct val="100000"/>
              </a:lnSpc>
              <a:spcBef>
                <a:spcPts val="0"/>
              </a:spcBef>
              <a:spcAft>
                <a:spcPts val="0"/>
              </a:spcAft>
              <a:buClr>
                <a:schemeClr val="dk1"/>
              </a:buClr>
              <a:buSzPts val="1100"/>
              <a:buFont typeface="Arial"/>
              <a:buNone/>
            </a:pPr>
            <a:r>
              <a:rPr lang="en" sz="1600"/>
              <a:t>ER: $32 - $123</a:t>
            </a:r>
            <a:endParaRPr sz="1600"/>
          </a:p>
          <a:p>
            <a:pPr indent="0" lvl="0" marL="0" marR="0" rtl="0" algn="l">
              <a:lnSpc>
                <a:spcPct val="100000"/>
              </a:lnSpc>
              <a:spcBef>
                <a:spcPts val="0"/>
              </a:spcBef>
              <a:spcAft>
                <a:spcPts val="0"/>
              </a:spcAft>
              <a:buClr>
                <a:schemeClr val="dk1"/>
              </a:buClr>
              <a:buSzPts val="1100"/>
              <a:buFont typeface="Arial"/>
              <a:buNone/>
            </a:pPr>
            <a:r>
              <a:t/>
            </a:r>
            <a:endParaRPr sz="1600"/>
          </a:p>
          <a:p>
            <a:pPr indent="0" lvl="0" marL="0" marR="0" rtl="0" algn="l">
              <a:lnSpc>
                <a:spcPct val="100000"/>
              </a:lnSpc>
              <a:spcBef>
                <a:spcPts val="0"/>
              </a:spcBef>
              <a:spcAft>
                <a:spcPts val="0"/>
              </a:spcAft>
              <a:buClr>
                <a:srgbClr val="000000"/>
              </a:buClr>
              <a:buSzPts val="800"/>
              <a:buFont typeface="Arial"/>
              <a:buNone/>
            </a:pPr>
            <a:r>
              <a:t/>
            </a:r>
            <a:endParaRPr sz="1600"/>
          </a:p>
        </p:txBody>
      </p:sp>
      <p:sp>
        <p:nvSpPr>
          <p:cNvPr id="3342" name="Google Shape;3342;p258"/>
          <p:cNvSpPr txBox="1"/>
          <p:nvPr/>
        </p:nvSpPr>
        <p:spPr>
          <a:xfrm>
            <a:off x="8181707" y="3790272"/>
            <a:ext cx="2174100" cy="280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t/>
            </a:r>
            <a:endParaRPr sz="1600" u="sng"/>
          </a:p>
          <a:p>
            <a:pPr indent="0" lvl="0" marL="0" marR="0" rtl="0" algn="l">
              <a:lnSpc>
                <a:spcPct val="100000"/>
              </a:lnSpc>
              <a:spcBef>
                <a:spcPts val="0"/>
              </a:spcBef>
              <a:spcAft>
                <a:spcPts val="0"/>
              </a:spcAft>
              <a:buClr>
                <a:schemeClr val="dk1"/>
              </a:buClr>
              <a:buSzPts val="1100"/>
              <a:buFont typeface="Arial"/>
              <a:buNone/>
            </a:pPr>
            <a:r>
              <a:rPr lang="en" sz="1600"/>
              <a:t>50 mg</a:t>
            </a:r>
            <a:endParaRPr sz="1600"/>
          </a:p>
          <a:p>
            <a:pPr indent="0" lvl="0" marL="0" marR="0" rtl="0" algn="l">
              <a:lnSpc>
                <a:spcPct val="100000"/>
              </a:lnSpc>
              <a:spcBef>
                <a:spcPts val="0"/>
              </a:spcBef>
              <a:spcAft>
                <a:spcPts val="0"/>
              </a:spcAft>
              <a:buClr>
                <a:srgbClr val="000000"/>
              </a:buClr>
              <a:buSzPts val="600"/>
              <a:buFont typeface="Arial"/>
              <a:buNone/>
            </a:pPr>
            <a:r>
              <a:t/>
            </a:r>
            <a:endParaRPr sz="1600"/>
          </a:p>
        </p:txBody>
      </p:sp>
      <p:cxnSp>
        <p:nvCxnSpPr>
          <p:cNvPr id="3343" name="Google Shape;3343;p258"/>
          <p:cNvCxnSpPr/>
          <p:nvPr/>
        </p:nvCxnSpPr>
        <p:spPr>
          <a:xfrm>
            <a:off x="7343875" y="1200"/>
            <a:ext cx="0" cy="5141100"/>
          </a:xfrm>
          <a:prstGeom prst="straightConnector1">
            <a:avLst/>
          </a:prstGeom>
          <a:noFill/>
          <a:ln cap="flat" cmpd="sng" w="9525">
            <a:solidFill>
              <a:schemeClr val="dk2"/>
            </a:solidFill>
            <a:prstDash val="solid"/>
            <a:round/>
            <a:headEnd len="med" w="med" type="none"/>
            <a:tailEnd len="med" w="med" type="none"/>
          </a:ln>
        </p:spPr>
      </p:cxnSp>
      <p:sp>
        <p:nvSpPr>
          <p:cNvPr id="3344" name="Google Shape;3344;p258"/>
          <p:cNvSpPr txBox="1"/>
          <p:nvPr/>
        </p:nvSpPr>
        <p:spPr>
          <a:xfrm>
            <a:off x="19050" y="-38275"/>
            <a:ext cx="3381600" cy="65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Arial"/>
              <a:buNone/>
            </a:pPr>
            <a:r>
              <a:rPr lang="en" sz="1800">
                <a:solidFill>
                  <a:schemeClr val="dk1"/>
                </a:solidFill>
              </a:rPr>
              <a:t>Tramadol (ULTRAM)</a:t>
            </a:r>
            <a:endParaRPr sz="1800">
              <a:solidFill>
                <a:schemeClr val="dk1"/>
              </a:solidFill>
            </a:endParaRPr>
          </a:p>
          <a:p>
            <a:pPr indent="0" lvl="0" marL="0" rtl="0" algn="l">
              <a:lnSpc>
                <a:spcPct val="115000"/>
              </a:lnSpc>
              <a:spcBef>
                <a:spcPts val="0"/>
              </a:spcBef>
              <a:spcAft>
                <a:spcPts val="0"/>
              </a:spcAft>
              <a:buClr>
                <a:schemeClr val="dk1"/>
              </a:buClr>
              <a:buSzPts val="1800"/>
              <a:buFont typeface="Arial"/>
              <a:buNone/>
            </a:pPr>
            <a:r>
              <a:rPr lang="en" sz="1300">
                <a:solidFill>
                  <a:schemeClr val="dk1"/>
                </a:solidFill>
              </a:rPr>
              <a:t>TRAM a dol / UL tram</a:t>
            </a:r>
            <a:endParaRPr sz="1300">
              <a:solidFill>
                <a:schemeClr val="dk1"/>
              </a:solidFill>
            </a:endParaRPr>
          </a:p>
          <a:p>
            <a:pPr indent="0" lvl="0" marL="0" rtl="0" algn="l">
              <a:lnSpc>
                <a:spcPct val="115000"/>
              </a:lnSpc>
              <a:spcBef>
                <a:spcPts val="0"/>
              </a:spcBef>
              <a:spcAft>
                <a:spcPts val="0"/>
              </a:spcAft>
              <a:buClr>
                <a:schemeClr val="dk1"/>
              </a:buClr>
              <a:buSzPts val="1800"/>
              <a:buFont typeface="Arial"/>
              <a:buNone/>
            </a:pPr>
            <a:r>
              <a:rPr lang="en" sz="1600">
                <a:solidFill>
                  <a:schemeClr val="dk1"/>
                </a:solidFill>
              </a:rPr>
              <a:t>“Ult</a:t>
            </a:r>
            <a:r>
              <a:rPr lang="en" sz="1200">
                <a:solidFill>
                  <a:schemeClr val="dk1"/>
                </a:solidFill>
              </a:rPr>
              <a:t>ra</a:t>
            </a:r>
            <a:r>
              <a:rPr lang="en" sz="1600">
                <a:solidFill>
                  <a:schemeClr val="dk1"/>
                </a:solidFill>
              </a:rPr>
              <a:t> ram Trauma doll”</a:t>
            </a:r>
            <a:endParaRPr sz="1600">
              <a:solidFill>
                <a:schemeClr val="dk1"/>
              </a:solidFill>
            </a:endParaRPr>
          </a:p>
          <a:p>
            <a:pPr indent="0" lvl="0" marL="0" marR="0" rtl="0" algn="l">
              <a:lnSpc>
                <a:spcPct val="115000"/>
              </a:lnSpc>
              <a:spcBef>
                <a:spcPts val="0"/>
              </a:spcBef>
              <a:spcAft>
                <a:spcPts val="0"/>
              </a:spcAft>
              <a:buClr>
                <a:srgbClr val="000000"/>
              </a:buClr>
              <a:buSzPts val="1200"/>
              <a:buFont typeface="Arial"/>
              <a:buNone/>
            </a:pPr>
            <a:r>
              <a:t/>
            </a:r>
            <a:endParaRPr sz="2200"/>
          </a:p>
        </p:txBody>
      </p:sp>
      <p:sp>
        <p:nvSpPr>
          <p:cNvPr id="3345" name="Google Shape;3345;p258"/>
          <p:cNvSpPr txBox="1"/>
          <p:nvPr/>
        </p:nvSpPr>
        <p:spPr>
          <a:xfrm>
            <a:off x="28575" y="952325"/>
            <a:ext cx="3308100" cy="19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800"/>
              <a:buFont typeface="Arial"/>
              <a:buNone/>
            </a:pPr>
            <a:r>
              <a:rPr lang="en">
                <a:solidFill>
                  <a:schemeClr val="dk1"/>
                </a:solidFill>
              </a:rPr>
              <a:t>Pain medication</a:t>
            </a:r>
            <a:endParaRPr sz="2000">
              <a:solidFill>
                <a:schemeClr val="dk1"/>
              </a:solidFill>
            </a:endParaRPr>
          </a:p>
          <a:p>
            <a:pPr indent="0" lvl="0" marL="0" rtl="0" algn="l">
              <a:spcBef>
                <a:spcPts val="0"/>
              </a:spcBef>
              <a:spcAft>
                <a:spcPts val="0"/>
              </a:spcAft>
              <a:buClr>
                <a:schemeClr val="dk1"/>
              </a:buClr>
              <a:buSzPts val="800"/>
              <a:buFont typeface="Arial"/>
              <a:buNone/>
            </a:pPr>
            <a:r>
              <a:rPr lang="en">
                <a:solidFill>
                  <a:schemeClr val="dk1"/>
                </a:solidFill>
              </a:rPr>
              <a:t> ❖ Weak opioid</a:t>
            </a:r>
            <a:endParaRPr sz="2000">
              <a:solidFill>
                <a:schemeClr val="dk1"/>
              </a:solidFill>
            </a:endParaRPr>
          </a:p>
          <a:p>
            <a:pPr indent="0" lvl="0" marL="0" rtl="0" algn="l">
              <a:spcBef>
                <a:spcPts val="0"/>
              </a:spcBef>
              <a:spcAft>
                <a:spcPts val="0"/>
              </a:spcAft>
              <a:buClr>
                <a:schemeClr val="dk1"/>
              </a:buClr>
              <a:buSzPts val="800"/>
              <a:buFont typeface="Arial"/>
              <a:buNone/>
            </a:pPr>
            <a:r>
              <a:rPr lang="en">
                <a:solidFill>
                  <a:schemeClr val="dk1"/>
                </a:solidFill>
              </a:rPr>
              <a:t> ❖ SNRI</a:t>
            </a:r>
            <a:endParaRPr sz="2000">
              <a:solidFill>
                <a:schemeClr val="dk1"/>
              </a:solidFill>
            </a:endParaRPr>
          </a:p>
          <a:p>
            <a:pPr indent="0" lvl="0" marL="0" rtl="0" algn="l">
              <a:spcBef>
                <a:spcPts val="0"/>
              </a:spcBef>
              <a:spcAft>
                <a:spcPts val="0"/>
              </a:spcAft>
              <a:buClr>
                <a:schemeClr val="dk1"/>
              </a:buClr>
              <a:buSzPts val="800"/>
              <a:buFont typeface="Arial"/>
              <a:buNone/>
            </a:pPr>
            <a:r>
              <a:rPr lang="en">
                <a:solidFill>
                  <a:schemeClr val="dk1"/>
                </a:solidFill>
              </a:rPr>
              <a:t> ❖ Schedule IV controlled</a:t>
            </a:r>
            <a:endParaRPr sz="2000"/>
          </a:p>
          <a:p>
            <a:pPr indent="0" lvl="0" marL="0" marR="0" rtl="0" algn="l">
              <a:lnSpc>
                <a:spcPct val="100000"/>
              </a:lnSpc>
              <a:spcBef>
                <a:spcPts val="0"/>
              </a:spcBef>
              <a:spcAft>
                <a:spcPts val="0"/>
              </a:spcAft>
              <a:buNone/>
            </a:pPr>
            <a:r>
              <a:t/>
            </a:r>
            <a:endParaRPr b="0" i="0" sz="1800" u="none" cap="none" strike="noStrike">
              <a:solidFill>
                <a:srgbClr val="000000"/>
              </a:solidFill>
              <a:latin typeface="Arial"/>
              <a:ea typeface="Arial"/>
              <a:cs typeface="Arial"/>
              <a:sym typeface="Arial"/>
            </a:endParaRPr>
          </a:p>
        </p:txBody>
      </p:sp>
      <p:pic>
        <p:nvPicPr>
          <p:cNvPr descr="Resultado de imagen para tramadol structure wiki" id="3346" name="Google Shape;3346;p258"/>
          <p:cNvPicPr preferRelativeResize="0"/>
          <p:nvPr/>
        </p:nvPicPr>
        <p:blipFill rotWithShape="1">
          <a:blip r:embed="rId3">
            <a:alphaModFix/>
          </a:blip>
          <a:srcRect b="11559" l="0" r="0" t="0"/>
          <a:stretch/>
        </p:blipFill>
        <p:spPr>
          <a:xfrm>
            <a:off x="7476652" y="1339783"/>
            <a:ext cx="1598550" cy="922899"/>
          </a:xfrm>
          <a:prstGeom prst="rect">
            <a:avLst/>
          </a:prstGeom>
          <a:noFill/>
          <a:ln>
            <a:noFill/>
          </a:ln>
        </p:spPr>
      </p:pic>
      <p:sp>
        <p:nvSpPr>
          <p:cNvPr id="3347" name="Google Shape;3347;p258"/>
          <p:cNvSpPr txBox="1"/>
          <p:nvPr/>
        </p:nvSpPr>
        <p:spPr>
          <a:xfrm>
            <a:off x="7621069" y="2209209"/>
            <a:ext cx="1282200" cy="129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en" sz="1000" u="none" cap="none" strike="noStrike">
                <a:solidFill>
                  <a:srgbClr val="000000"/>
                </a:solidFill>
                <a:latin typeface="Arial"/>
                <a:ea typeface="Arial"/>
                <a:cs typeface="Arial"/>
                <a:sym typeface="Arial"/>
              </a:rPr>
              <a:t>Racemic mix</a:t>
            </a:r>
            <a:endParaRPr b="0" i="0" sz="1000" u="none" cap="none" strike="noStrike">
              <a:solidFill>
                <a:srgbClr val="000000"/>
              </a:solidFill>
              <a:latin typeface="Arial"/>
              <a:ea typeface="Arial"/>
              <a:cs typeface="Arial"/>
              <a:sym typeface="Arial"/>
            </a:endParaRPr>
          </a:p>
        </p:txBody>
      </p:sp>
      <p:pic>
        <p:nvPicPr>
          <p:cNvPr descr="clipped result image" id="3348" name="Google Shape;3348;p258"/>
          <p:cNvPicPr preferRelativeResize="0"/>
          <p:nvPr/>
        </p:nvPicPr>
        <p:blipFill rotWithShape="1">
          <a:blip r:embed="rId4">
            <a:alphaModFix/>
          </a:blip>
          <a:srcRect b="0" l="0" r="0" t="0"/>
          <a:stretch/>
        </p:blipFill>
        <p:spPr>
          <a:xfrm rot="-5400000">
            <a:off x="7475335" y="4107187"/>
            <a:ext cx="882875" cy="396850"/>
          </a:xfrm>
          <a:prstGeom prst="rect">
            <a:avLst/>
          </a:prstGeom>
          <a:noFill/>
          <a:ln>
            <a:noFill/>
          </a:ln>
          <a:effectLst>
            <a:outerShdw blurRad="28575" rotWithShape="0" algn="tr" dir="8100000" dist="19050">
              <a:srgbClr val="000000">
                <a:alpha val="40000"/>
              </a:srgbClr>
            </a:outerShdw>
          </a:effectLst>
        </p:spPr>
      </p:pic>
      <p:pic>
        <p:nvPicPr>
          <p:cNvPr descr="clipped result image" id="3349" name="Google Shape;3349;p258"/>
          <p:cNvPicPr preferRelativeResize="0"/>
          <p:nvPr/>
        </p:nvPicPr>
        <p:blipFill rotWithShape="1">
          <a:blip r:embed="rId5">
            <a:alphaModFix/>
          </a:blip>
          <a:srcRect b="0" l="0" r="0" t="0"/>
          <a:stretch/>
        </p:blipFill>
        <p:spPr>
          <a:xfrm flipH="1" rot="-3941333">
            <a:off x="3853706" y="1379815"/>
            <a:ext cx="340538" cy="473325"/>
          </a:xfrm>
          <a:prstGeom prst="rect">
            <a:avLst/>
          </a:prstGeom>
          <a:noFill/>
          <a:ln>
            <a:noFill/>
          </a:ln>
          <a:effectLst>
            <a:outerShdw blurRad="57150" rotWithShape="0" algn="bl" dir="5400000" dist="19050">
              <a:srgbClr val="000000">
                <a:alpha val="49020"/>
              </a:srgbClr>
            </a:outerShdw>
          </a:effectLst>
        </p:spPr>
      </p:pic>
      <p:pic>
        <p:nvPicPr>
          <p:cNvPr descr="clipped result image" id="3350" name="Google Shape;3350;p258"/>
          <p:cNvPicPr preferRelativeResize="0"/>
          <p:nvPr/>
        </p:nvPicPr>
        <p:blipFill rotWithShape="1">
          <a:blip r:embed="rId6">
            <a:alphaModFix/>
          </a:blip>
          <a:srcRect b="0" l="0" r="0" t="0"/>
          <a:stretch/>
        </p:blipFill>
        <p:spPr>
          <a:xfrm>
            <a:off x="3462339" y="1607615"/>
            <a:ext cx="3613934" cy="3091411"/>
          </a:xfrm>
          <a:prstGeom prst="rect">
            <a:avLst/>
          </a:prstGeom>
          <a:noFill/>
          <a:ln>
            <a:noFill/>
          </a:ln>
          <a:effectLst>
            <a:outerShdw blurRad="57150" rotWithShape="0" algn="bl" dir="5400000" dist="19050">
              <a:srgbClr val="000000">
                <a:alpha val="49020"/>
              </a:srgbClr>
            </a:outerShdw>
          </a:effectLst>
        </p:spPr>
      </p:pic>
      <p:pic>
        <p:nvPicPr>
          <p:cNvPr descr="clipped result image" id="3351" name="Google Shape;3351;p258"/>
          <p:cNvPicPr preferRelativeResize="0"/>
          <p:nvPr/>
        </p:nvPicPr>
        <p:blipFill rotWithShape="1">
          <a:blip r:embed="rId5">
            <a:alphaModFix/>
          </a:blip>
          <a:srcRect b="0" l="0" r="0" t="0"/>
          <a:stretch/>
        </p:blipFill>
        <p:spPr>
          <a:xfrm rot="-1011848">
            <a:off x="3422852" y="1832658"/>
            <a:ext cx="390443" cy="542683"/>
          </a:xfrm>
          <a:prstGeom prst="rect">
            <a:avLst/>
          </a:prstGeom>
          <a:noFill/>
          <a:ln>
            <a:noFill/>
          </a:ln>
          <a:effectLst>
            <a:outerShdw blurRad="57150" rotWithShape="0" algn="bl" dir="5400000" dist="19050">
              <a:srgbClr val="000000">
                <a:alpha val="49020"/>
              </a:srgbClr>
            </a:outerShdw>
          </a:effectLst>
        </p:spPr>
      </p:pic>
      <p:sp>
        <p:nvSpPr>
          <p:cNvPr id="3352" name="Google Shape;3352;p258"/>
          <p:cNvSpPr/>
          <p:nvPr/>
        </p:nvSpPr>
        <p:spPr>
          <a:xfrm>
            <a:off x="4525851" y="1149050"/>
            <a:ext cx="743700" cy="339000"/>
          </a:xfrm>
          <a:prstGeom prst="wedgeRectCallout">
            <a:avLst>
              <a:gd fmla="val -84752" name="adj1"/>
              <a:gd fmla="val 67434" name="adj2"/>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u="none" cap="none" strike="noStrike">
                <a:solidFill>
                  <a:srgbClr val="000000"/>
                </a:solidFill>
                <a:latin typeface="Arial"/>
                <a:ea typeface="Arial"/>
                <a:cs typeface="Arial"/>
                <a:sym typeface="Arial"/>
              </a:rPr>
              <a:t>Ouch!</a:t>
            </a:r>
            <a:endParaRPr b="0" i="0" u="none" cap="none" strike="noStrike">
              <a:solidFill>
                <a:srgbClr val="000000"/>
              </a:solidFill>
              <a:latin typeface="Arial"/>
              <a:ea typeface="Arial"/>
              <a:cs typeface="Arial"/>
              <a:sym typeface="Arial"/>
            </a:endParaRPr>
          </a:p>
        </p:txBody>
      </p:sp>
      <p:sp>
        <p:nvSpPr>
          <p:cNvPr id="3353" name="Google Shape;3353;p258"/>
          <p:cNvSpPr/>
          <p:nvPr/>
        </p:nvSpPr>
        <p:spPr>
          <a:xfrm rot="1954443">
            <a:off x="3691392" y="2720509"/>
            <a:ext cx="12816" cy="12564"/>
          </a:xfrm>
          <a:prstGeom prst="ellipse">
            <a:avLst/>
          </a:prstGeom>
          <a:solidFill>
            <a:srgbClr val="3F3F3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3354" name="Google Shape;3354;p258"/>
          <p:cNvSpPr/>
          <p:nvPr/>
        </p:nvSpPr>
        <p:spPr>
          <a:xfrm rot="1954443">
            <a:off x="3588255" y="2788594"/>
            <a:ext cx="12816" cy="12564"/>
          </a:xfrm>
          <a:prstGeom prst="ellipse">
            <a:avLst/>
          </a:prstGeom>
          <a:solidFill>
            <a:srgbClr val="3F3F3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pic>
        <p:nvPicPr>
          <p:cNvPr descr="clipped result image" id="3355" name="Google Shape;3355;p258"/>
          <p:cNvPicPr preferRelativeResize="0"/>
          <p:nvPr/>
        </p:nvPicPr>
        <p:blipFill rotWithShape="1">
          <a:blip r:embed="rId7">
            <a:alphaModFix/>
          </a:blip>
          <a:srcRect b="0" l="0" r="0" t="0"/>
          <a:stretch/>
        </p:blipFill>
        <p:spPr>
          <a:xfrm rot="-2389998">
            <a:off x="3670790" y="1709220"/>
            <a:ext cx="131792" cy="128043"/>
          </a:xfrm>
          <a:prstGeom prst="rect">
            <a:avLst/>
          </a:prstGeom>
          <a:noFill/>
          <a:ln>
            <a:noFill/>
          </a:ln>
        </p:spPr>
      </p:pic>
      <p:pic>
        <p:nvPicPr>
          <p:cNvPr descr="clipped result image" id="3356" name="Google Shape;3356;p258"/>
          <p:cNvPicPr preferRelativeResize="0"/>
          <p:nvPr/>
        </p:nvPicPr>
        <p:blipFill rotWithShape="1">
          <a:blip r:embed="rId7">
            <a:alphaModFix/>
          </a:blip>
          <a:srcRect b="0" l="0" r="0" t="0"/>
          <a:stretch/>
        </p:blipFill>
        <p:spPr>
          <a:xfrm rot="-2389998">
            <a:off x="3510203" y="2737623"/>
            <a:ext cx="131792" cy="128043"/>
          </a:xfrm>
          <a:prstGeom prst="rect">
            <a:avLst/>
          </a:prstGeom>
          <a:noFill/>
          <a:ln>
            <a:noFill/>
          </a:ln>
        </p:spPr>
      </p:pic>
      <p:pic>
        <p:nvPicPr>
          <p:cNvPr descr="clipped result image" id="3357" name="Google Shape;3357;p258"/>
          <p:cNvPicPr preferRelativeResize="0"/>
          <p:nvPr/>
        </p:nvPicPr>
        <p:blipFill rotWithShape="1">
          <a:blip r:embed="rId7">
            <a:alphaModFix/>
          </a:blip>
          <a:srcRect b="0" l="0" r="0" t="0"/>
          <a:stretch/>
        </p:blipFill>
        <p:spPr>
          <a:xfrm rot="-2389998">
            <a:off x="3772188" y="1609928"/>
            <a:ext cx="131792" cy="128043"/>
          </a:xfrm>
          <a:prstGeom prst="rect">
            <a:avLst/>
          </a:prstGeom>
          <a:noFill/>
          <a:ln>
            <a:noFill/>
          </a:ln>
        </p:spPr>
      </p:pic>
      <p:pic>
        <p:nvPicPr>
          <p:cNvPr descr="clipped result image" id="3358" name="Google Shape;3358;p258"/>
          <p:cNvPicPr preferRelativeResize="0"/>
          <p:nvPr/>
        </p:nvPicPr>
        <p:blipFill rotWithShape="1">
          <a:blip r:embed="rId7">
            <a:alphaModFix/>
          </a:blip>
          <a:srcRect b="0" l="0" r="0" t="0"/>
          <a:stretch/>
        </p:blipFill>
        <p:spPr>
          <a:xfrm rot="-2389998">
            <a:off x="3616364" y="2647856"/>
            <a:ext cx="131792" cy="128043"/>
          </a:xfrm>
          <a:prstGeom prst="rect">
            <a:avLst/>
          </a:prstGeom>
          <a:noFill/>
          <a:ln>
            <a:noFill/>
          </a:ln>
        </p:spPr>
      </p:pic>
      <p:sp>
        <p:nvSpPr>
          <p:cNvPr id="3359" name="Google Shape;3359;p258"/>
          <p:cNvSpPr txBox="1"/>
          <p:nvPr/>
        </p:nvSpPr>
        <p:spPr>
          <a:xfrm>
            <a:off x="2879575" y="2962875"/>
            <a:ext cx="894300" cy="1261800"/>
          </a:xfrm>
          <a:prstGeom prst="rect">
            <a:avLst/>
          </a:prstGeom>
          <a:noFill/>
          <a:ln>
            <a:noFill/>
          </a:ln>
        </p:spPr>
        <p:txBody>
          <a:bodyPr anchorCtr="0" anchor="t" bIns="91425" lIns="91425" spcFirstLastPara="1" rIns="91425" wrap="square" tIns="91425">
            <a:noAutofit/>
          </a:bodyPr>
          <a:lstStyle/>
          <a:p>
            <a:pPr indent="0" lvl="0" marL="0" marR="0" rtl="0" algn="l">
              <a:lnSpc>
                <a:spcPct val="80000"/>
              </a:lnSpc>
              <a:spcBef>
                <a:spcPts val="0"/>
              </a:spcBef>
              <a:spcAft>
                <a:spcPts val="0"/>
              </a:spcAft>
              <a:buClr>
                <a:srgbClr val="000000"/>
              </a:buClr>
              <a:buSzPts val="1100"/>
              <a:buFont typeface="Arial"/>
              <a:buNone/>
            </a:pPr>
            <a:r>
              <a:rPr b="0" i="0" lang="en" sz="1200" u="none" cap="none" strike="noStrike">
                <a:solidFill>
                  <a:srgbClr val="000000"/>
                </a:solidFill>
                <a:latin typeface="Arial"/>
                <a:ea typeface="Arial"/>
                <a:cs typeface="Arial"/>
                <a:sym typeface="Arial"/>
              </a:rPr>
              <a:t>Opioids constrict pupils</a:t>
            </a:r>
            <a:endParaRPr b="0" i="0" sz="1200" u="none" cap="none" strike="noStrike">
              <a:solidFill>
                <a:srgbClr val="000000"/>
              </a:solidFill>
              <a:latin typeface="Arial"/>
              <a:ea typeface="Arial"/>
              <a:cs typeface="Arial"/>
              <a:sym typeface="Arial"/>
            </a:endParaRPr>
          </a:p>
        </p:txBody>
      </p:sp>
      <p:sp>
        <p:nvSpPr>
          <p:cNvPr id="3360" name="Google Shape;3360;p258"/>
          <p:cNvSpPr/>
          <p:nvPr/>
        </p:nvSpPr>
        <p:spPr>
          <a:xfrm>
            <a:off x="100275" y="2881050"/>
            <a:ext cx="2586600" cy="1305600"/>
          </a:xfrm>
          <a:prstGeom prst="rect">
            <a:avLst/>
          </a:prstGeom>
          <a:solidFill>
            <a:srgbClr val="FFF2CC"/>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1" name="Google Shape;3361;p258"/>
          <p:cNvSpPr txBox="1"/>
          <p:nvPr/>
        </p:nvSpPr>
        <p:spPr>
          <a:xfrm>
            <a:off x="406393" y="2984774"/>
            <a:ext cx="2112600" cy="550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n" sz="1200"/>
              <a:t>Included due to SNRI mechanism of action. </a:t>
            </a:r>
            <a:endParaRPr b="1" sz="1200"/>
          </a:p>
          <a:p>
            <a:pPr indent="0" lvl="0" marL="0" marR="0" rtl="0" algn="l">
              <a:lnSpc>
                <a:spcPct val="100000"/>
              </a:lnSpc>
              <a:spcBef>
                <a:spcPts val="0"/>
              </a:spcBef>
              <a:spcAft>
                <a:spcPts val="0"/>
              </a:spcAft>
              <a:buNone/>
            </a:pPr>
            <a:r>
              <a:t/>
            </a:r>
            <a:endParaRPr b="1" sz="1200"/>
          </a:p>
          <a:p>
            <a:pPr indent="0" lvl="0" marL="0" marR="0" rtl="0" algn="l">
              <a:lnSpc>
                <a:spcPct val="100000"/>
              </a:lnSpc>
              <a:spcBef>
                <a:spcPts val="0"/>
              </a:spcBef>
              <a:spcAft>
                <a:spcPts val="0"/>
              </a:spcAft>
              <a:buNone/>
            </a:pPr>
            <a:r>
              <a:rPr b="1" lang="en" sz="1200"/>
              <a:t>Tramadol can contribute to </a:t>
            </a:r>
            <a:r>
              <a:rPr b="1" i="0" lang="en" sz="1200" u="none" cap="none" strike="noStrike">
                <a:solidFill>
                  <a:srgbClr val="000000"/>
                </a:solidFill>
                <a:latin typeface="Arial"/>
                <a:ea typeface="Arial"/>
                <a:cs typeface="Arial"/>
                <a:sym typeface="Arial"/>
              </a:rPr>
              <a:t>serotonin syndrome.</a:t>
            </a:r>
            <a:endParaRPr sz="1200"/>
          </a:p>
        </p:txBody>
      </p:sp>
      <p:grpSp>
        <p:nvGrpSpPr>
          <p:cNvPr id="3362" name="Google Shape;3362;p258"/>
          <p:cNvGrpSpPr/>
          <p:nvPr/>
        </p:nvGrpSpPr>
        <p:grpSpPr>
          <a:xfrm>
            <a:off x="7628748" y="2674776"/>
            <a:ext cx="2490951" cy="747686"/>
            <a:chOff x="7628748" y="2674776"/>
            <a:chExt cx="2490951" cy="747686"/>
          </a:xfrm>
        </p:grpSpPr>
        <p:pic>
          <p:nvPicPr>
            <p:cNvPr descr="clipped result image" id="3363" name="Google Shape;3363;p258"/>
            <p:cNvPicPr preferRelativeResize="0"/>
            <p:nvPr/>
          </p:nvPicPr>
          <p:blipFill>
            <a:blip r:embed="rId8">
              <a:alphaModFix/>
            </a:blip>
            <a:stretch>
              <a:fillRect/>
            </a:stretch>
          </p:blipFill>
          <p:spPr>
            <a:xfrm>
              <a:off x="7644323" y="2743880"/>
              <a:ext cx="316512" cy="678581"/>
            </a:xfrm>
            <a:prstGeom prst="rect">
              <a:avLst/>
            </a:prstGeom>
            <a:noFill/>
            <a:ln>
              <a:noFill/>
            </a:ln>
          </p:spPr>
        </p:pic>
        <p:sp>
          <p:nvSpPr>
            <p:cNvPr id="3364" name="Google Shape;3364;p258"/>
            <p:cNvSpPr txBox="1"/>
            <p:nvPr/>
          </p:nvSpPr>
          <p:spPr>
            <a:xfrm>
              <a:off x="7628748" y="2674776"/>
              <a:ext cx="519600" cy="48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rgbClr val="CC0000"/>
                  </a:solidFill>
                </a:rPr>
                <a:t>+</a:t>
              </a:r>
              <a:endParaRPr b="1" sz="2200">
                <a:solidFill>
                  <a:srgbClr val="CC0000"/>
                </a:solidFill>
              </a:endParaRPr>
            </a:p>
          </p:txBody>
        </p:sp>
        <p:sp>
          <p:nvSpPr>
            <p:cNvPr id="3365" name="Google Shape;3365;p258"/>
            <p:cNvSpPr txBox="1"/>
            <p:nvPr/>
          </p:nvSpPr>
          <p:spPr>
            <a:xfrm>
              <a:off x="7945598" y="2764965"/>
              <a:ext cx="2174100" cy="280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lang="en"/>
                <a:t>SNRI &amp; </a:t>
              </a:r>
              <a:endParaRPr/>
            </a:p>
            <a:p>
              <a:pPr indent="0" lvl="0" marL="0" marR="0" rtl="0" algn="l">
                <a:lnSpc>
                  <a:spcPct val="100000"/>
                </a:lnSpc>
                <a:spcBef>
                  <a:spcPts val="0"/>
                </a:spcBef>
                <a:spcAft>
                  <a:spcPts val="0"/>
                </a:spcAft>
                <a:buClr>
                  <a:schemeClr val="dk1"/>
                </a:buClr>
                <a:buSzPts val="1100"/>
                <a:buFont typeface="Arial"/>
                <a:buNone/>
              </a:pPr>
              <a:r>
                <a:rPr lang="en"/>
                <a:t>Opioid</a:t>
              </a:r>
              <a:endParaRPr/>
            </a:p>
            <a:p>
              <a:pPr indent="0" lvl="0" marL="0" marR="0" rtl="0" algn="l">
                <a:lnSpc>
                  <a:spcPct val="100000"/>
                </a:lnSpc>
                <a:spcBef>
                  <a:spcPts val="0"/>
                </a:spcBef>
                <a:spcAft>
                  <a:spcPts val="0"/>
                </a:spcAft>
                <a:buClr>
                  <a:srgbClr val="000000"/>
                </a:buClr>
                <a:buSzPts val="600"/>
                <a:buFont typeface="Arial"/>
                <a:buNone/>
              </a:pPr>
              <a:r>
                <a:t/>
              </a:r>
              <a:endParaRPr sz="1600"/>
            </a:p>
          </p:txBody>
        </p:sp>
        <p:pic>
          <p:nvPicPr>
            <p:cNvPr descr="clipped result image" id="3366" name="Google Shape;3366;p258"/>
            <p:cNvPicPr preferRelativeResize="0"/>
            <p:nvPr/>
          </p:nvPicPr>
          <p:blipFill>
            <a:blip r:embed="rId9">
              <a:alphaModFix/>
            </a:blip>
            <a:stretch>
              <a:fillRect/>
            </a:stretch>
          </p:blipFill>
          <p:spPr>
            <a:xfrm>
              <a:off x="7701439" y="3112774"/>
              <a:ext cx="205117" cy="222216"/>
            </a:xfrm>
            <a:prstGeom prst="rect">
              <a:avLst/>
            </a:prstGeom>
            <a:noFill/>
            <a:ln>
              <a:noFill/>
            </a:ln>
          </p:spPr>
        </p:pic>
      </p:grpSp>
      <p:sp>
        <p:nvSpPr>
          <p:cNvPr id="3367" name="Google Shape;3367;p258"/>
          <p:cNvSpPr/>
          <p:nvPr/>
        </p:nvSpPr>
        <p:spPr>
          <a:xfrm>
            <a:off x="104119" y="2120533"/>
            <a:ext cx="2586600" cy="613200"/>
          </a:xfrm>
          <a:prstGeom prst="rect">
            <a:avLst/>
          </a:prstGeom>
          <a:solidFill>
            <a:srgbClr val="FFFFFF"/>
          </a:solidFill>
          <a:ln cap="flat" cmpd="sng" w="1905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 sz="1850" u="none" cap="none" strike="noStrike">
                <a:solidFill>
                  <a:srgbClr val="FF0000"/>
                </a:solidFill>
                <a:latin typeface="Arial"/>
                <a:ea typeface="Arial"/>
                <a:cs typeface="Arial"/>
                <a:sym typeface="Arial"/>
              </a:rPr>
              <a:t>Not an antidepressant</a:t>
            </a:r>
            <a:endParaRPr sz="2400"/>
          </a:p>
        </p:txBody>
      </p:sp>
    </p:spTree>
  </p:cSld>
  <p:clrMapOvr>
    <a:masterClrMapping/>
  </p:clrMapOvr>
</p:sld>
</file>

<file path=ppt/slides/slide2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1" name="Shape 3371"/>
        <p:cNvGrpSpPr/>
        <p:nvPr/>
      </p:nvGrpSpPr>
      <p:grpSpPr>
        <a:xfrm>
          <a:off x="0" y="0"/>
          <a:ext cx="0" cy="0"/>
          <a:chOff x="0" y="0"/>
          <a:chExt cx="0" cy="0"/>
        </a:xfrm>
      </p:grpSpPr>
      <p:sp>
        <p:nvSpPr>
          <p:cNvPr id="3372" name="Google Shape;3372;p259"/>
          <p:cNvSpPr txBox="1"/>
          <p:nvPr/>
        </p:nvSpPr>
        <p:spPr>
          <a:xfrm>
            <a:off x="7543795" y="152400"/>
            <a:ext cx="2112600" cy="280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lang="en" sz="1600"/>
              <a:t>1943</a:t>
            </a:r>
            <a:endParaRPr sz="1800"/>
          </a:p>
        </p:txBody>
      </p:sp>
      <p:cxnSp>
        <p:nvCxnSpPr>
          <p:cNvPr id="3373" name="Google Shape;3373;p259"/>
          <p:cNvCxnSpPr/>
          <p:nvPr/>
        </p:nvCxnSpPr>
        <p:spPr>
          <a:xfrm>
            <a:off x="7191475" y="1200"/>
            <a:ext cx="0" cy="5141100"/>
          </a:xfrm>
          <a:prstGeom prst="straightConnector1">
            <a:avLst/>
          </a:prstGeom>
          <a:noFill/>
          <a:ln cap="flat" cmpd="sng" w="9525">
            <a:solidFill>
              <a:schemeClr val="dk2"/>
            </a:solidFill>
            <a:prstDash val="solid"/>
            <a:round/>
            <a:headEnd len="med" w="med" type="none"/>
            <a:tailEnd len="med" w="med" type="none"/>
          </a:ln>
        </p:spPr>
      </p:cxnSp>
      <p:sp>
        <p:nvSpPr>
          <p:cNvPr id="3374" name="Google Shape;3374;p259"/>
          <p:cNvSpPr txBox="1"/>
          <p:nvPr/>
        </p:nvSpPr>
        <p:spPr>
          <a:xfrm>
            <a:off x="19050" y="-38275"/>
            <a:ext cx="3763200" cy="65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Arial"/>
              <a:buNone/>
            </a:pPr>
            <a:r>
              <a:rPr lang="en" sz="1800">
                <a:solidFill>
                  <a:schemeClr val="dk1"/>
                </a:solidFill>
              </a:rPr>
              <a:t>Lysergic acid </a:t>
            </a:r>
            <a:endParaRPr sz="1800">
              <a:solidFill>
                <a:schemeClr val="dk1"/>
              </a:solidFill>
            </a:endParaRPr>
          </a:p>
          <a:p>
            <a:pPr indent="0" lvl="0" marL="0" rtl="0" algn="l">
              <a:spcBef>
                <a:spcPts val="0"/>
              </a:spcBef>
              <a:spcAft>
                <a:spcPts val="0"/>
              </a:spcAft>
              <a:buClr>
                <a:schemeClr val="dk1"/>
              </a:buClr>
              <a:buSzPts val="1400"/>
              <a:buFont typeface="Arial"/>
              <a:buNone/>
            </a:pPr>
            <a:r>
              <a:rPr lang="en" sz="1800">
                <a:solidFill>
                  <a:schemeClr val="dk1"/>
                </a:solidFill>
              </a:rPr>
              <a:t>diethylamide (LSD)</a:t>
            </a:r>
            <a:endParaRPr sz="1800">
              <a:solidFill>
                <a:schemeClr val="dk1"/>
              </a:solidFill>
            </a:endParaRPr>
          </a:p>
          <a:p>
            <a:pPr indent="0" lvl="0" marL="0" rtl="0" algn="l">
              <a:lnSpc>
                <a:spcPct val="115000"/>
              </a:lnSpc>
              <a:spcBef>
                <a:spcPts val="0"/>
              </a:spcBef>
              <a:spcAft>
                <a:spcPts val="0"/>
              </a:spcAft>
              <a:buClr>
                <a:schemeClr val="dk1"/>
              </a:buClr>
              <a:buSzPts val="1800"/>
              <a:buFont typeface="Arial"/>
              <a:buNone/>
            </a:pPr>
            <a:r>
              <a:rPr lang="en" sz="1500">
                <a:solidFill>
                  <a:schemeClr val="dk1"/>
                </a:solidFill>
              </a:rPr>
              <a:t>“</a:t>
            </a:r>
            <a:r>
              <a:rPr lang="en" sz="1500" u="sng">
                <a:solidFill>
                  <a:schemeClr val="dk1"/>
                </a:solidFill>
              </a:rPr>
              <a:t>L</a:t>
            </a:r>
            <a:r>
              <a:rPr lang="en" sz="1500">
                <a:solidFill>
                  <a:schemeClr val="dk1"/>
                </a:solidFill>
              </a:rPr>
              <a:t>ucy’s </a:t>
            </a:r>
            <a:r>
              <a:rPr lang="en" sz="1500" u="sng">
                <a:solidFill>
                  <a:schemeClr val="dk1"/>
                </a:solidFill>
              </a:rPr>
              <a:t>S</a:t>
            </a:r>
            <a:r>
              <a:rPr lang="en" sz="1500">
                <a:solidFill>
                  <a:schemeClr val="dk1"/>
                </a:solidFill>
              </a:rPr>
              <a:t>erotonergic </a:t>
            </a:r>
            <a:r>
              <a:rPr lang="en" sz="1500" u="sng">
                <a:solidFill>
                  <a:schemeClr val="dk1"/>
                </a:solidFill>
              </a:rPr>
              <a:t>D</a:t>
            </a:r>
            <a:r>
              <a:rPr lang="en" sz="1500">
                <a:solidFill>
                  <a:schemeClr val="dk1"/>
                </a:solidFill>
              </a:rPr>
              <a:t>rug” </a:t>
            </a:r>
            <a:endParaRPr sz="1500">
              <a:solidFill>
                <a:schemeClr val="dk1"/>
              </a:solidFill>
            </a:endParaRPr>
          </a:p>
          <a:p>
            <a:pPr indent="0" lvl="0" marL="0" rtl="0" algn="ctr">
              <a:lnSpc>
                <a:spcPct val="115000"/>
              </a:lnSpc>
              <a:spcBef>
                <a:spcPts val="0"/>
              </a:spcBef>
              <a:spcAft>
                <a:spcPts val="0"/>
              </a:spcAft>
              <a:buClr>
                <a:schemeClr val="dk1"/>
              </a:buClr>
              <a:buSzPts val="1800"/>
              <a:buFont typeface="Arial"/>
              <a:buNone/>
            </a:pPr>
            <a:r>
              <a:t/>
            </a:r>
            <a:endParaRPr sz="2200">
              <a:solidFill>
                <a:schemeClr val="dk1"/>
              </a:solidFill>
            </a:endParaRPr>
          </a:p>
          <a:p>
            <a:pPr indent="0" lvl="0" marL="0" marR="0" rtl="0" algn="l">
              <a:lnSpc>
                <a:spcPct val="115000"/>
              </a:lnSpc>
              <a:spcBef>
                <a:spcPts val="0"/>
              </a:spcBef>
              <a:spcAft>
                <a:spcPts val="0"/>
              </a:spcAft>
              <a:buClr>
                <a:srgbClr val="000000"/>
              </a:buClr>
              <a:buSzPts val="1200"/>
              <a:buFont typeface="Arial"/>
              <a:buNone/>
            </a:pPr>
            <a:r>
              <a:t/>
            </a:r>
            <a:endParaRPr sz="2200"/>
          </a:p>
        </p:txBody>
      </p:sp>
      <p:sp>
        <p:nvSpPr>
          <p:cNvPr id="3375" name="Google Shape;3375;p259"/>
          <p:cNvSpPr txBox="1"/>
          <p:nvPr/>
        </p:nvSpPr>
        <p:spPr>
          <a:xfrm>
            <a:off x="48650" y="1129925"/>
            <a:ext cx="3308100" cy="19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lang="en">
                <a:solidFill>
                  <a:schemeClr val="dk1"/>
                </a:solidFill>
              </a:rPr>
              <a:t>❖ Hallucinogen</a:t>
            </a:r>
            <a:endParaRPr>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 DEA Schedule I (illegal)</a:t>
            </a:r>
            <a:endParaRPr sz="2000">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 5-HT</a:t>
            </a:r>
            <a:r>
              <a:rPr baseline="-25000" lang="en">
                <a:solidFill>
                  <a:schemeClr val="dk1"/>
                </a:solidFill>
              </a:rPr>
              <a:t>2A</a:t>
            </a:r>
            <a:r>
              <a:rPr lang="en">
                <a:solidFill>
                  <a:schemeClr val="dk1"/>
                </a:solidFill>
              </a:rPr>
              <a:t> agonist  </a:t>
            </a:r>
            <a:endParaRPr>
              <a:solidFill>
                <a:schemeClr val="dk1"/>
              </a:solidFill>
            </a:endParaRPr>
          </a:p>
          <a:p>
            <a:pPr indent="0" lvl="0" marL="0" marR="0" rtl="0" algn="l">
              <a:lnSpc>
                <a:spcPct val="100000"/>
              </a:lnSpc>
              <a:spcBef>
                <a:spcPts val="0"/>
              </a:spcBef>
              <a:spcAft>
                <a:spcPts val="0"/>
              </a:spcAft>
              <a:buNone/>
            </a:pPr>
            <a:r>
              <a:t/>
            </a:r>
            <a:endParaRPr sz="2000"/>
          </a:p>
        </p:txBody>
      </p:sp>
      <p:pic>
        <p:nvPicPr>
          <p:cNvPr id="3376" name="Google Shape;3376;p259"/>
          <p:cNvPicPr preferRelativeResize="0"/>
          <p:nvPr/>
        </p:nvPicPr>
        <p:blipFill rotWithShape="1">
          <a:blip r:embed="rId3">
            <a:alphaModFix/>
          </a:blip>
          <a:srcRect b="0" l="0" r="0" t="0"/>
          <a:stretch/>
        </p:blipFill>
        <p:spPr>
          <a:xfrm>
            <a:off x="7367273" y="1662300"/>
            <a:ext cx="1629500" cy="834575"/>
          </a:xfrm>
          <a:prstGeom prst="rect">
            <a:avLst/>
          </a:prstGeom>
          <a:noFill/>
          <a:ln>
            <a:noFill/>
          </a:ln>
        </p:spPr>
      </p:pic>
      <p:pic>
        <p:nvPicPr>
          <p:cNvPr id="3377" name="Google Shape;3377;p259"/>
          <p:cNvPicPr preferRelativeResize="0"/>
          <p:nvPr/>
        </p:nvPicPr>
        <p:blipFill rotWithShape="1">
          <a:blip r:embed="rId4">
            <a:alphaModFix/>
          </a:blip>
          <a:srcRect b="0" l="0" r="0" t="0"/>
          <a:stretch/>
        </p:blipFill>
        <p:spPr>
          <a:xfrm>
            <a:off x="7775675" y="3632322"/>
            <a:ext cx="812702" cy="834575"/>
          </a:xfrm>
          <a:prstGeom prst="rect">
            <a:avLst/>
          </a:prstGeom>
          <a:noFill/>
          <a:ln>
            <a:noFill/>
          </a:ln>
          <a:effectLst>
            <a:outerShdw blurRad="28575" rotWithShape="0" algn="bl" dir="5400000" dist="19050">
              <a:srgbClr val="000000">
                <a:alpha val="35000"/>
              </a:srgbClr>
            </a:outerShdw>
          </a:effectLst>
        </p:spPr>
      </p:pic>
      <p:pic>
        <p:nvPicPr>
          <p:cNvPr descr="clipped result image" id="3378" name="Google Shape;3378;p259"/>
          <p:cNvPicPr preferRelativeResize="0"/>
          <p:nvPr/>
        </p:nvPicPr>
        <p:blipFill rotWithShape="1">
          <a:blip r:embed="rId5">
            <a:alphaModFix/>
          </a:blip>
          <a:srcRect b="0" l="0" r="0" t="0"/>
          <a:stretch/>
        </p:blipFill>
        <p:spPr>
          <a:xfrm>
            <a:off x="3085777" y="750367"/>
            <a:ext cx="3763200" cy="3763241"/>
          </a:xfrm>
          <a:prstGeom prst="rect">
            <a:avLst/>
          </a:prstGeom>
          <a:noFill/>
          <a:ln>
            <a:noFill/>
          </a:ln>
        </p:spPr>
      </p:pic>
      <p:pic>
        <p:nvPicPr>
          <p:cNvPr id="3379" name="Google Shape;3379;p259"/>
          <p:cNvPicPr preferRelativeResize="0"/>
          <p:nvPr/>
        </p:nvPicPr>
        <p:blipFill rotWithShape="1">
          <a:blip r:embed="rId6">
            <a:alphaModFix/>
          </a:blip>
          <a:srcRect b="0" l="0" r="0" t="0"/>
          <a:stretch/>
        </p:blipFill>
        <p:spPr>
          <a:xfrm>
            <a:off x="4850123" y="2363761"/>
            <a:ext cx="226615" cy="394118"/>
          </a:xfrm>
          <a:prstGeom prst="rect">
            <a:avLst/>
          </a:prstGeom>
          <a:noFill/>
          <a:ln>
            <a:noFill/>
          </a:ln>
        </p:spPr>
      </p:pic>
      <p:sp>
        <p:nvSpPr>
          <p:cNvPr id="3380" name="Google Shape;3380;p259"/>
          <p:cNvSpPr txBox="1"/>
          <p:nvPr/>
        </p:nvSpPr>
        <p:spPr>
          <a:xfrm>
            <a:off x="4765655" y="2250998"/>
            <a:ext cx="596100" cy="6159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None/>
            </a:pPr>
            <a:r>
              <a:rPr b="1" i="0" lang="en" sz="1300" u="none" cap="none" strike="noStrike">
                <a:solidFill>
                  <a:srgbClr val="000000"/>
                </a:solidFill>
                <a:latin typeface="Arial"/>
                <a:ea typeface="Arial"/>
                <a:cs typeface="Arial"/>
                <a:sym typeface="Arial"/>
              </a:rPr>
              <a:t>5-</a:t>
            </a:r>
            <a:endParaRPr sz="1900"/>
          </a:p>
          <a:p>
            <a:pPr indent="0" lvl="0" marL="0" marR="0" rtl="0" algn="just">
              <a:lnSpc>
                <a:spcPct val="100000"/>
              </a:lnSpc>
              <a:spcBef>
                <a:spcPts val="0"/>
              </a:spcBef>
              <a:spcAft>
                <a:spcPts val="0"/>
              </a:spcAft>
              <a:buNone/>
            </a:pPr>
            <a:r>
              <a:rPr b="1" i="0" lang="en" sz="1300" u="none" cap="none" strike="noStrike">
                <a:solidFill>
                  <a:srgbClr val="000000"/>
                </a:solidFill>
                <a:latin typeface="Arial"/>
                <a:ea typeface="Arial"/>
                <a:cs typeface="Arial"/>
                <a:sym typeface="Arial"/>
              </a:rPr>
              <a:t>HT</a:t>
            </a:r>
            <a:endParaRPr b="1" i="0" sz="1300" u="none" cap="none" strike="noStrike">
              <a:solidFill>
                <a:srgbClr val="000000"/>
              </a:solidFill>
              <a:latin typeface="Arial"/>
              <a:ea typeface="Arial"/>
              <a:cs typeface="Arial"/>
              <a:sym typeface="Arial"/>
            </a:endParaRPr>
          </a:p>
        </p:txBody>
      </p:sp>
      <p:pic>
        <p:nvPicPr>
          <p:cNvPr descr="clipped result image" id="3381" name="Google Shape;3381;p259"/>
          <p:cNvPicPr preferRelativeResize="0"/>
          <p:nvPr/>
        </p:nvPicPr>
        <p:blipFill rotWithShape="1">
          <a:blip r:embed="rId7">
            <a:alphaModFix/>
          </a:blip>
          <a:srcRect b="0" l="0" r="0" t="0"/>
          <a:stretch/>
        </p:blipFill>
        <p:spPr>
          <a:xfrm>
            <a:off x="4010459" y="3424804"/>
            <a:ext cx="1905549" cy="1057152"/>
          </a:xfrm>
          <a:prstGeom prst="rect">
            <a:avLst/>
          </a:prstGeom>
          <a:noFill/>
          <a:ln>
            <a:noFill/>
          </a:ln>
        </p:spPr>
      </p:pic>
      <p:sp>
        <p:nvSpPr>
          <p:cNvPr id="3382" name="Google Shape;3382;p259"/>
          <p:cNvSpPr/>
          <p:nvPr/>
        </p:nvSpPr>
        <p:spPr>
          <a:xfrm>
            <a:off x="137325" y="2137287"/>
            <a:ext cx="2473200" cy="734400"/>
          </a:xfrm>
          <a:prstGeom prst="rect">
            <a:avLst/>
          </a:prstGeom>
          <a:solidFill>
            <a:srgbClr val="FFF2CC"/>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3" name="Google Shape;3383;p259"/>
          <p:cNvSpPr txBox="1"/>
          <p:nvPr/>
        </p:nvSpPr>
        <p:spPr>
          <a:xfrm>
            <a:off x="359673" y="2220869"/>
            <a:ext cx="2726100" cy="390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b="1" lang="en" sz="1200"/>
              <a:t>LSD can cause serotonin syndrome. </a:t>
            </a:r>
            <a:endParaRPr b="1" sz="1200"/>
          </a:p>
          <a:p>
            <a:pPr indent="0" lvl="0" marL="0" marR="0" rtl="0" algn="l">
              <a:lnSpc>
                <a:spcPct val="115000"/>
              </a:lnSpc>
              <a:spcBef>
                <a:spcPts val="0"/>
              </a:spcBef>
              <a:spcAft>
                <a:spcPts val="0"/>
              </a:spcAft>
              <a:buNone/>
            </a:pPr>
            <a:r>
              <a:t/>
            </a:r>
            <a:endParaRPr sz="900"/>
          </a:p>
        </p:txBody>
      </p:sp>
    </p:spTree>
  </p:cSld>
  <p:clrMapOvr>
    <a:masterClrMapping/>
  </p:clrMapOvr>
</p:sld>
</file>

<file path=ppt/slides/slide2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7" name="Shape 3387"/>
        <p:cNvGrpSpPr/>
        <p:nvPr/>
      </p:nvGrpSpPr>
      <p:grpSpPr>
        <a:xfrm>
          <a:off x="0" y="0"/>
          <a:ext cx="0" cy="0"/>
          <a:chOff x="0" y="0"/>
          <a:chExt cx="0" cy="0"/>
        </a:xfrm>
      </p:grpSpPr>
      <p:sp>
        <p:nvSpPr>
          <p:cNvPr id="3388" name="Google Shape;3388;p260"/>
          <p:cNvSpPr txBox="1"/>
          <p:nvPr/>
        </p:nvSpPr>
        <p:spPr>
          <a:xfrm>
            <a:off x="19050" y="-38275"/>
            <a:ext cx="3763200" cy="65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Arial"/>
              <a:buNone/>
            </a:pPr>
            <a:r>
              <a:rPr lang="en" sz="1800">
                <a:solidFill>
                  <a:schemeClr val="dk1"/>
                </a:solidFill>
              </a:rPr>
              <a:t>Lysergic acid </a:t>
            </a:r>
            <a:endParaRPr sz="1800">
              <a:solidFill>
                <a:schemeClr val="dk1"/>
              </a:solidFill>
            </a:endParaRPr>
          </a:p>
          <a:p>
            <a:pPr indent="0" lvl="0" marL="0" rtl="0" algn="l">
              <a:spcBef>
                <a:spcPts val="0"/>
              </a:spcBef>
              <a:spcAft>
                <a:spcPts val="0"/>
              </a:spcAft>
              <a:buClr>
                <a:schemeClr val="dk1"/>
              </a:buClr>
              <a:buSzPts val="1400"/>
              <a:buFont typeface="Arial"/>
              <a:buNone/>
            </a:pPr>
            <a:r>
              <a:rPr lang="en" sz="1800">
                <a:solidFill>
                  <a:schemeClr val="dk1"/>
                </a:solidFill>
              </a:rPr>
              <a:t>diethylamide (LSD)</a:t>
            </a:r>
            <a:endParaRPr sz="1800">
              <a:solidFill>
                <a:schemeClr val="dk1"/>
              </a:solidFill>
            </a:endParaRPr>
          </a:p>
          <a:p>
            <a:pPr indent="0" lvl="0" marL="0" rtl="0" algn="l">
              <a:lnSpc>
                <a:spcPct val="115000"/>
              </a:lnSpc>
              <a:spcBef>
                <a:spcPts val="0"/>
              </a:spcBef>
              <a:spcAft>
                <a:spcPts val="0"/>
              </a:spcAft>
              <a:buClr>
                <a:schemeClr val="dk1"/>
              </a:buClr>
              <a:buSzPts val="1800"/>
              <a:buFont typeface="Arial"/>
              <a:buNone/>
            </a:pPr>
            <a:r>
              <a:rPr lang="en" sz="1500">
                <a:solidFill>
                  <a:schemeClr val="dk1"/>
                </a:solidFill>
              </a:rPr>
              <a:t>“</a:t>
            </a:r>
            <a:r>
              <a:rPr lang="en" sz="1500" u="sng">
                <a:solidFill>
                  <a:schemeClr val="dk1"/>
                </a:solidFill>
              </a:rPr>
              <a:t>L</a:t>
            </a:r>
            <a:r>
              <a:rPr lang="en" sz="1500">
                <a:solidFill>
                  <a:schemeClr val="dk1"/>
                </a:solidFill>
              </a:rPr>
              <a:t>ucy’s </a:t>
            </a:r>
            <a:r>
              <a:rPr lang="en" sz="1500" u="sng">
                <a:solidFill>
                  <a:schemeClr val="dk1"/>
                </a:solidFill>
              </a:rPr>
              <a:t>S</a:t>
            </a:r>
            <a:r>
              <a:rPr lang="en" sz="1500">
                <a:solidFill>
                  <a:schemeClr val="dk1"/>
                </a:solidFill>
              </a:rPr>
              <a:t>erotonergic </a:t>
            </a:r>
            <a:r>
              <a:rPr lang="en" sz="1500" u="sng">
                <a:solidFill>
                  <a:schemeClr val="dk1"/>
                </a:solidFill>
              </a:rPr>
              <a:t>D</a:t>
            </a:r>
            <a:r>
              <a:rPr lang="en" sz="1500">
                <a:solidFill>
                  <a:schemeClr val="dk1"/>
                </a:solidFill>
              </a:rPr>
              <a:t>rug” </a:t>
            </a:r>
            <a:endParaRPr sz="1500">
              <a:solidFill>
                <a:schemeClr val="dk1"/>
              </a:solidFill>
            </a:endParaRPr>
          </a:p>
          <a:p>
            <a:pPr indent="0" lvl="0" marL="0" rtl="0" algn="ctr">
              <a:lnSpc>
                <a:spcPct val="115000"/>
              </a:lnSpc>
              <a:spcBef>
                <a:spcPts val="0"/>
              </a:spcBef>
              <a:spcAft>
                <a:spcPts val="0"/>
              </a:spcAft>
              <a:buClr>
                <a:schemeClr val="dk1"/>
              </a:buClr>
              <a:buSzPts val="1800"/>
              <a:buFont typeface="Arial"/>
              <a:buNone/>
            </a:pPr>
            <a:r>
              <a:t/>
            </a:r>
            <a:endParaRPr sz="2200">
              <a:solidFill>
                <a:schemeClr val="dk1"/>
              </a:solidFill>
            </a:endParaRPr>
          </a:p>
          <a:p>
            <a:pPr indent="0" lvl="0" marL="0" marR="0" rtl="0" algn="l">
              <a:lnSpc>
                <a:spcPct val="115000"/>
              </a:lnSpc>
              <a:spcBef>
                <a:spcPts val="0"/>
              </a:spcBef>
              <a:spcAft>
                <a:spcPts val="0"/>
              </a:spcAft>
              <a:buClr>
                <a:srgbClr val="000000"/>
              </a:buClr>
              <a:buSzPts val="1200"/>
              <a:buFont typeface="Arial"/>
              <a:buNone/>
            </a:pPr>
            <a:r>
              <a:t/>
            </a:r>
            <a:endParaRPr sz="2200"/>
          </a:p>
        </p:txBody>
      </p:sp>
      <p:sp>
        <p:nvSpPr>
          <p:cNvPr id="3389" name="Google Shape;3389;p260"/>
          <p:cNvSpPr txBox="1"/>
          <p:nvPr/>
        </p:nvSpPr>
        <p:spPr>
          <a:xfrm>
            <a:off x="48650" y="1129925"/>
            <a:ext cx="3308100" cy="19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lang="en">
                <a:solidFill>
                  <a:schemeClr val="dk1"/>
                </a:solidFill>
              </a:rPr>
              <a:t>❖ Hallucinogen</a:t>
            </a:r>
            <a:endParaRPr>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 DEA Schedule I (illegal)</a:t>
            </a:r>
            <a:endParaRPr sz="2000">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 5-HT</a:t>
            </a:r>
            <a:r>
              <a:rPr baseline="-25000" lang="en">
                <a:solidFill>
                  <a:schemeClr val="dk1"/>
                </a:solidFill>
              </a:rPr>
              <a:t>2A</a:t>
            </a:r>
            <a:r>
              <a:rPr lang="en">
                <a:solidFill>
                  <a:schemeClr val="dk1"/>
                </a:solidFill>
              </a:rPr>
              <a:t> agonist  </a:t>
            </a:r>
            <a:endParaRPr>
              <a:solidFill>
                <a:schemeClr val="dk1"/>
              </a:solidFill>
            </a:endParaRPr>
          </a:p>
          <a:p>
            <a:pPr indent="0" lvl="0" marL="0" marR="0" rtl="0" algn="l">
              <a:lnSpc>
                <a:spcPct val="100000"/>
              </a:lnSpc>
              <a:spcBef>
                <a:spcPts val="0"/>
              </a:spcBef>
              <a:spcAft>
                <a:spcPts val="0"/>
              </a:spcAft>
              <a:buNone/>
            </a:pPr>
            <a:r>
              <a:t/>
            </a:r>
            <a:endParaRPr sz="2000"/>
          </a:p>
        </p:txBody>
      </p:sp>
      <p:pic>
        <p:nvPicPr>
          <p:cNvPr descr="clipped result image" id="3390" name="Google Shape;3390;p260"/>
          <p:cNvPicPr preferRelativeResize="0"/>
          <p:nvPr/>
        </p:nvPicPr>
        <p:blipFill rotWithShape="1">
          <a:blip r:embed="rId3">
            <a:alphaModFix/>
          </a:blip>
          <a:srcRect b="0" l="0" r="0" t="0"/>
          <a:stretch/>
        </p:blipFill>
        <p:spPr>
          <a:xfrm>
            <a:off x="2865251" y="293171"/>
            <a:ext cx="2121288" cy="2121298"/>
          </a:xfrm>
          <a:prstGeom prst="rect">
            <a:avLst/>
          </a:prstGeom>
          <a:noFill/>
          <a:ln>
            <a:noFill/>
          </a:ln>
        </p:spPr>
      </p:pic>
      <p:sp>
        <p:nvSpPr>
          <p:cNvPr id="3391" name="Google Shape;3391;p260"/>
          <p:cNvSpPr/>
          <p:nvPr/>
        </p:nvSpPr>
        <p:spPr>
          <a:xfrm>
            <a:off x="137325" y="2137287"/>
            <a:ext cx="2473200" cy="734400"/>
          </a:xfrm>
          <a:prstGeom prst="rect">
            <a:avLst/>
          </a:prstGeom>
          <a:solidFill>
            <a:srgbClr val="FFF2CC"/>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2" name="Google Shape;3392;p260"/>
          <p:cNvSpPr txBox="1"/>
          <p:nvPr/>
        </p:nvSpPr>
        <p:spPr>
          <a:xfrm>
            <a:off x="359673" y="2220869"/>
            <a:ext cx="2726100" cy="390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b="1" lang="en" sz="1200"/>
              <a:t>LSD can cause serotonin syndrome. </a:t>
            </a:r>
            <a:endParaRPr b="1" sz="1200"/>
          </a:p>
          <a:p>
            <a:pPr indent="0" lvl="0" marL="0" marR="0" rtl="0" algn="l">
              <a:lnSpc>
                <a:spcPct val="115000"/>
              </a:lnSpc>
              <a:spcBef>
                <a:spcPts val="0"/>
              </a:spcBef>
              <a:spcAft>
                <a:spcPts val="0"/>
              </a:spcAft>
              <a:buNone/>
            </a:pPr>
            <a:r>
              <a:t/>
            </a:r>
            <a:endParaRPr sz="900"/>
          </a:p>
        </p:txBody>
      </p:sp>
      <p:pic>
        <p:nvPicPr>
          <p:cNvPr id="3393" name="Google Shape;3393;p260"/>
          <p:cNvPicPr preferRelativeResize="0"/>
          <p:nvPr/>
        </p:nvPicPr>
        <p:blipFill>
          <a:blip r:embed="rId4">
            <a:alphaModFix/>
          </a:blip>
          <a:stretch>
            <a:fillRect/>
          </a:stretch>
        </p:blipFill>
        <p:spPr>
          <a:xfrm>
            <a:off x="3782250" y="1320725"/>
            <a:ext cx="4886699" cy="3543200"/>
          </a:xfrm>
          <a:prstGeom prst="rect">
            <a:avLst/>
          </a:prstGeom>
          <a:noFill/>
          <a:ln>
            <a:noFill/>
          </a:ln>
          <a:effectLst>
            <a:outerShdw blurRad="57150" rotWithShape="0" algn="bl" dir="5400000" dist="19050">
              <a:srgbClr val="000000">
                <a:alpha val="50000"/>
              </a:srgbClr>
            </a:outerShdw>
          </a:effectLst>
        </p:spPr>
      </p:pic>
      <p:sp>
        <p:nvSpPr>
          <p:cNvPr id="3394" name="Google Shape;3394;p260"/>
          <p:cNvSpPr txBox="1"/>
          <p:nvPr/>
        </p:nvSpPr>
        <p:spPr>
          <a:xfrm>
            <a:off x="5238750" y="293175"/>
            <a:ext cx="3763200" cy="658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800"/>
              <a:buFont typeface="Arial"/>
              <a:buNone/>
            </a:pPr>
            <a:r>
              <a:rPr lang="en" sz="1800">
                <a:solidFill>
                  <a:schemeClr val="dk1"/>
                </a:solidFill>
              </a:rPr>
              <a:t>LSD is the opposite of pimavanserin (Nuplazid), Parkinson’s psychosis med</a:t>
            </a:r>
            <a:endParaRPr sz="1500">
              <a:solidFill>
                <a:schemeClr val="dk1"/>
              </a:solidFill>
            </a:endParaRPr>
          </a:p>
          <a:p>
            <a:pPr indent="0" lvl="0" marL="0" rtl="0" algn="ctr">
              <a:lnSpc>
                <a:spcPct val="115000"/>
              </a:lnSpc>
              <a:spcBef>
                <a:spcPts val="0"/>
              </a:spcBef>
              <a:spcAft>
                <a:spcPts val="0"/>
              </a:spcAft>
              <a:buClr>
                <a:schemeClr val="dk1"/>
              </a:buClr>
              <a:buSzPts val="1800"/>
              <a:buFont typeface="Arial"/>
              <a:buNone/>
            </a:pPr>
            <a:r>
              <a:t/>
            </a:r>
            <a:endParaRPr sz="2200">
              <a:solidFill>
                <a:schemeClr val="dk1"/>
              </a:solidFill>
            </a:endParaRPr>
          </a:p>
          <a:p>
            <a:pPr indent="0" lvl="0" marL="0" marR="0" rtl="0" algn="l">
              <a:lnSpc>
                <a:spcPct val="115000"/>
              </a:lnSpc>
              <a:spcBef>
                <a:spcPts val="0"/>
              </a:spcBef>
              <a:spcAft>
                <a:spcPts val="0"/>
              </a:spcAft>
              <a:buClr>
                <a:srgbClr val="000000"/>
              </a:buClr>
              <a:buSzPts val="1200"/>
              <a:buFont typeface="Arial"/>
              <a:buNone/>
            </a:pPr>
            <a:r>
              <a:t/>
            </a:r>
            <a:endParaRPr sz="2200"/>
          </a:p>
        </p:txBody>
      </p:sp>
    </p:spTree>
  </p:cSld>
  <p:clrMapOvr>
    <a:masterClrMapping/>
  </p:clrMapOvr>
</p:sld>
</file>

<file path=ppt/slides/slide2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8" name="Shape 3398"/>
        <p:cNvGrpSpPr/>
        <p:nvPr/>
      </p:nvGrpSpPr>
      <p:grpSpPr>
        <a:xfrm>
          <a:off x="0" y="0"/>
          <a:ext cx="0" cy="0"/>
          <a:chOff x="0" y="0"/>
          <a:chExt cx="0" cy="0"/>
        </a:xfrm>
      </p:grpSpPr>
      <p:sp>
        <p:nvSpPr>
          <p:cNvPr id="3399" name="Google Shape;3399;p261"/>
          <p:cNvSpPr txBox="1"/>
          <p:nvPr/>
        </p:nvSpPr>
        <p:spPr>
          <a:xfrm>
            <a:off x="7543795" y="76200"/>
            <a:ext cx="2112600" cy="280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lang="en" sz="1600"/>
              <a:t>1953</a:t>
            </a:r>
            <a:endParaRPr sz="1600"/>
          </a:p>
          <a:p>
            <a:pPr indent="0" lvl="0" marL="0" marR="0" rtl="0" algn="l">
              <a:lnSpc>
                <a:spcPct val="100000"/>
              </a:lnSpc>
              <a:spcBef>
                <a:spcPts val="0"/>
              </a:spcBef>
              <a:spcAft>
                <a:spcPts val="0"/>
              </a:spcAft>
              <a:buClr>
                <a:schemeClr val="dk1"/>
              </a:buClr>
              <a:buSzPts val="1100"/>
              <a:buFont typeface="Arial"/>
              <a:buNone/>
            </a:pPr>
            <a:r>
              <a:rPr lang="en" sz="1600"/>
              <a:t>$7–$11</a:t>
            </a:r>
            <a:endParaRPr sz="1600"/>
          </a:p>
          <a:p>
            <a:pPr indent="0" lvl="0" marL="0" marR="0" rtl="0" algn="l">
              <a:lnSpc>
                <a:spcPct val="100000"/>
              </a:lnSpc>
              <a:spcBef>
                <a:spcPts val="0"/>
              </a:spcBef>
              <a:spcAft>
                <a:spcPts val="0"/>
              </a:spcAft>
              <a:buClr>
                <a:schemeClr val="dk1"/>
              </a:buClr>
              <a:buSzPts val="1100"/>
              <a:buFont typeface="Arial"/>
              <a:buNone/>
            </a:pPr>
            <a:r>
              <a:t/>
            </a:r>
            <a:endParaRPr sz="1600"/>
          </a:p>
          <a:p>
            <a:pPr indent="0" lvl="0" marL="0" marR="0" rtl="0" algn="l">
              <a:lnSpc>
                <a:spcPct val="100000"/>
              </a:lnSpc>
              <a:spcBef>
                <a:spcPts val="0"/>
              </a:spcBef>
              <a:spcAft>
                <a:spcPts val="0"/>
              </a:spcAft>
              <a:buClr>
                <a:srgbClr val="000000"/>
              </a:buClr>
              <a:buSzPts val="800"/>
              <a:buFont typeface="Arial"/>
              <a:buNone/>
            </a:pPr>
            <a:r>
              <a:t/>
            </a:r>
            <a:endParaRPr sz="1600"/>
          </a:p>
        </p:txBody>
      </p:sp>
      <p:cxnSp>
        <p:nvCxnSpPr>
          <p:cNvPr id="3400" name="Google Shape;3400;p261"/>
          <p:cNvCxnSpPr/>
          <p:nvPr/>
        </p:nvCxnSpPr>
        <p:spPr>
          <a:xfrm>
            <a:off x="7089613" y="1200"/>
            <a:ext cx="0" cy="5141100"/>
          </a:xfrm>
          <a:prstGeom prst="straightConnector1">
            <a:avLst/>
          </a:prstGeom>
          <a:noFill/>
          <a:ln cap="flat" cmpd="sng" w="9525">
            <a:solidFill>
              <a:schemeClr val="dk2"/>
            </a:solidFill>
            <a:prstDash val="solid"/>
            <a:round/>
            <a:headEnd len="med" w="med" type="none"/>
            <a:tailEnd len="med" w="med" type="none"/>
          </a:ln>
        </p:spPr>
      </p:cxnSp>
      <p:sp>
        <p:nvSpPr>
          <p:cNvPr id="3401" name="Google Shape;3401;p261"/>
          <p:cNvSpPr txBox="1"/>
          <p:nvPr/>
        </p:nvSpPr>
        <p:spPr>
          <a:xfrm>
            <a:off x="19050" y="-38275"/>
            <a:ext cx="3381600" cy="65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Arial"/>
              <a:buNone/>
            </a:pPr>
            <a:r>
              <a:rPr lang="en" sz="1800">
                <a:solidFill>
                  <a:schemeClr val="dk1"/>
                </a:solidFill>
              </a:rPr>
              <a:t>Dextrome</a:t>
            </a:r>
            <a:r>
              <a:rPr lang="en" sz="1800" u="sng">
                <a:solidFill>
                  <a:schemeClr val="dk1"/>
                </a:solidFill>
              </a:rPr>
              <a:t>thor</a:t>
            </a:r>
            <a:r>
              <a:rPr lang="en" sz="1800">
                <a:solidFill>
                  <a:schemeClr val="dk1"/>
                </a:solidFill>
              </a:rPr>
              <a:t>phan (DXM)</a:t>
            </a:r>
            <a:endParaRPr sz="1800">
              <a:solidFill>
                <a:schemeClr val="dk1"/>
              </a:solidFill>
            </a:endParaRPr>
          </a:p>
          <a:p>
            <a:pPr indent="0" lvl="0" marL="0" rtl="0" algn="l">
              <a:lnSpc>
                <a:spcPct val="115000"/>
              </a:lnSpc>
              <a:spcBef>
                <a:spcPts val="0"/>
              </a:spcBef>
              <a:spcAft>
                <a:spcPts val="0"/>
              </a:spcAft>
              <a:buClr>
                <a:schemeClr val="dk1"/>
              </a:buClr>
              <a:buSzPts val="1800"/>
              <a:buFont typeface="Arial"/>
              <a:buNone/>
            </a:pPr>
            <a:r>
              <a:rPr lang="en" sz="1300">
                <a:solidFill>
                  <a:schemeClr val="dk1"/>
                </a:solidFill>
              </a:rPr>
              <a:t> dex troe meth OR fan</a:t>
            </a:r>
            <a:endParaRPr sz="1300">
              <a:solidFill>
                <a:schemeClr val="dk1"/>
              </a:solidFill>
            </a:endParaRPr>
          </a:p>
          <a:p>
            <a:pPr indent="0" lvl="0" marL="0" rtl="0" algn="l">
              <a:lnSpc>
                <a:spcPct val="115000"/>
              </a:lnSpc>
              <a:spcBef>
                <a:spcPts val="0"/>
              </a:spcBef>
              <a:spcAft>
                <a:spcPts val="0"/>
              </a:spcAft>
              <a:buClr>
                <a:schemeClr val="dk1"/>
              </a:buClr>
              <a:buSzPts val="1800"/>
              <a:buFont typeface="Arial"/>
              <a:buNone/>
            </a:pPr>
            <a:r>
              <a:rPr lang="en" sz="1600">
                <a:solidFill>
                  <a:schemeClr val="dk1"/>
                </a:solidFill>
              </a:rPr>
              <a:t>“Dexter</a:t>
            </a:r>
            <a:r>
              <a:rPr lang="en" sz="1200">
                <a:solidFill>
                  <a:schemeClr val="dk1"/>
                </a:solidFill>
              </a:rPr>
              <a:t> the </a:t>
            </a:r>
            <a:r>
              <a:rPr lang="en" sz="1600">
                <a:solidFill>
                  <a:schemeClr val="dk1"/>
                </a:solidFill>
              </a:rPr>
              <a:t>Thor fan”</a:t>
            </a:r>
            <a:endParaRPr sz="1600">
              <a:solidFill>
                <a:schemeClr val="dk1"/>
              </a:solidFill>
            </a:endParaRPr>
          </a:p>
          <a:p>
            <a:pPr indent="0" lvl="0" marL="0" marR="0" rtl="0" algn="l">
              <a:lnSpc>
                <a:spcPct val="115000"/>
              </a:lnSpc>
              <a:spcBef>
                <a:spcPts val="0"/>
              </a:spcBef>
              <a:spcAft>
                <a:spcPts val="0"/>
              </a:spcAft>
              <a:buClr>
                <a:srgbClr val="000000"/>
              </a:buClr>
              <a:buSzPts val="1200"/>
              <a:buFont typeface="Arial"/>
              <a:buNone/>
            </a:pPr>
            <a:r>
              <a:t/>
            </a:r>
            <a:endParaRPr sz="2200"/>
          </a:p>
        </p:txBody>
      </p:sp>
      <p:sp>
        <p:nvSpPr>
          <p:cNvPr id="3402" name="Google Shape;3402;p261"/>
          <p:cNvSpPr txBox="1"/>
          <p:nvPr/>
        </p:nvSpPr>
        <p:spPr>
          <a:xfrm>
            <a:off x="28575" y="952325"/>
            <a:ext cx="3308100" cy="19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lang="en">
                <a:solidFill>
                  <a:schemeClr val="dk1"/>
                </a:solidFill>
              </a:rPr>
              <a:t>❖ Cough suppressant</a:t>
            </a:r>
            <a:endParaRPr sz="2000">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 Dissociative </a:t>
            </a:r>
            <a:endParaRPr sz="2000">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 NMDA antagonist</a:t>
            </a:r>
            <a:endParaRPr sz="2000">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 Sigma-1 agonist</a:t>
            </a:r>
            <a:endParaRPr sz="2000">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 Serotonin reuptake inhibitor</a:t>
            </a:r>
            <a:endParaRPr sz="2000">
              <a:solidFill>
                <a:schemeClr val="dk1"/>
              </a:solidFill>
            </a:endParaRPr>
          </a:p>
          <a:p>
            <a:pPr indent="0" lvl="0" marL="0" marR="0" rtl="0" algn="l">
              <a:lnSpc>
                <a:spcPct val="100000"/>
              </a:lnSpc>
              <a:spcBef>
                <a:spcPts val="0"/>
              </a:spcBef>
              <a:spcAft>
                <a:spcPts val="0"/>
              </a:spcAft>
              <a:buNone/>
            </a:pPr>
            <a:r>
              <a:t/>
            </a:r>
            <a:endParaRPr b="0" i="0" sz="1800" u="none" cap="none" strike="noStrike">
              <a:solidFill>
                <a:srgbClr val="000000"/>
              </a:solidFill>
              <a:latin typeface="Arial"/>
              <a:ea typeface="Arial"/>
              <a:cs typeface="Arial"/>
              <a:sym typeface="Arial"/>
            </a:endParaRPr>
          </a:p>
        </p:txBody>
      </p:sp>
      <p:sp>
        <p:nvSpPr>
          <p:cNvPr id="3403" name="Google Shape;3403;p261"/>
          <p:cNvSpPr txBox="1"/>
          <p:nvPr/>
        </p:nvSpPr>
        <p:spPr>
          <a:xfrm>
            <a:off x="2943425" y="2951935"/>
            <a:ext cx="1734000" cy="6342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Clr>
                <a:srgbClr val="000000"/>
              </a:buClr>
              <a:buSzPts val="700"/>
              <a:buFont typeface="Arial"/>
              <a:buNone/>
            </a:pPr>
            <a:r>
              <a:rPr b="0" i="0" lang="en" u="none" cap="none" strike="noStrike">
                <a:solidFill>
                  <a:srgbClr val="A34481"/>
                </a:solidFill>
                <a:latin typeface="Arial"/>
                <a:ea typeface="Arial"/>
                <a:cs typeface="Arial"/>
                <a:sym typeface="Arial"/>
              </a:rPr>
              <a:t>cough</a:t>
            </a:r>
            <a:endParaRPr b="0" i="0" u="none" cap="none" strike="noStrike">
              <a:solidFill>
                <a:srgbClr val="A34481"/>
              </a:solidFill>
              <a:latin typeface="Arial"/>
              <a:ea typeface="Arial"/>
              <a:cs typeface="Arial"/>
              <a:sym typeface="Arial"/>
            </a:endParaRPr>
          </a:p>
        </p:txBody>
      </p:sp>
      <p:pic>
        <p:nvPicPr>
          <p:cNvPr id="3404" name="Google Shape;3404;p261"/>
          <p:cNvPicPr preferRelativeResize="0"/>
          <p:nvPr/>
        </p:nvPicPr>
        <p:blipFill rotWithShape="1">
          <a:blip r:embed="rId3">
            <a:alphaModFix/>
          </a:blip>
          <a:srcRect b="0" l="0" r="0" t="0"/>
          <a:stretch/>
        </p:blipFill>
        <p:spPr>
          <a:xfrm>
            <a:off x="3642605" y="383425"/>
            <a:ext cx="2915097" cy="4577001"/>
          </a:xfrm>
          <a:prstGeom prst="rect">
            <a:avLst/>
          </a:prstGeom>
          <a:noFill/>
          <a:ln>
            <a:noFill/>
          </a:ln>
        </p:spPr>
      </p:pic>
      <p:sp>
        <p:nvSpPr>
          <p:cNvPr id="3405" name="Google Shape;3405;p261"/>
          <p:cNvSpPr txBox="1"/>
          <p:nvPr/>
        </p:nvSpPr>
        <p:spPr>
          <a:xfrm rot="3668511">
            <a:off x="4617285" y="1142648"/>
            <a:ext cx="1733581" cy="634582"/>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Clr>
                <a:srgbClr val="000000"/>
              </a:buClr>
              <a:buSzPts val="1050"/>
              <a:buFont typeface="Arial"/>
              <a:buNone/>
            </a:pPr>
            <a:r>
              <a:rPr b="1" i="0" lang="en" sz="1800" u="none" cap="none" strike="noStrike">
                <a:solidFill>
                  <a:srgbClr val="A34481"/>
                </a:solidFill>
                <a:latin typeface="Arial"/>
                <a:ea typeface="Arial"/>
                <a:cs typeface="Arial"/>
                <a:sym typeface="Arial"/>
              </a:rPr>
              <a:t>DXM</a:t>
            </a:r>
            <a:endParaRPr b="1" i="0" sz="1800" u="none" cap="none" strike="noStrike">
              <a:solidFill>
                <a:srgbClr val="A34481"/>
              </a:solidFill>
              <a:latin typeface="Arial"/>
              <a:ea typeface="Arial"/>
              <a:cs typeface="Arial"/>
              <a:sym typeface="Arial"/>
            </a:endParaRPr>
          </a:p>
        </p:txBody>
      </p:sp>
      <p:sp>
        <p:nvSpPr>
          <p:cNvPr id="3406" name="Google Shape;3406;p261"/>
          <p:cNvSpPr/>
          <p:nvPr/>
        </p:nvSpPr>
        <p:spPr>
          <a:xfrm>
            <a:off x="155950" y="2272200"/>
            <a:ext cx="2308200" cy="739500"/>
          </a:xfrm>
          <a:prstGeom prst="rect">
            <a:avLst/>
          </a:prstGeom>
          <a:solidFill>
            <a:srgbClr val="FFF2CC"/>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7" name="Google Shape;3407;p261"/>
          <p:cNvSpPr txBox="1"/>
          <p:nvPr/>
        </p:nvSpPr>
        <p:spPr>
          <a:xfrm>
            <a:off x="384850" y="2376450"/>
            <a:ext cx="1935900" cy="390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b="1" lang="en" sz="1200"/>
              <a:t>DXM can contribute to serotonin syndrome. </a:t>
            </a:r>
            <a:endParaRPr b="1" sz="1200"/>
          </a:p>
          <a:p>
            <a:pPr indent="0" lvl="0" marL="0" marR="0" rtl="0" algn="l">
              <a:lnSpc>
                <a:spcPct val="115000"/>
              </a:lnSpc>
              <a:spcBef>
                <a:spcPts val="0"/>
              </a:spcBef>
              <a:spcAft>
                <a:spcPts val="0"/>
              </a:spcAft>
              <a:buNone/>
            </a:pPr>
            <a:r>
              <a:t/>
            </a:r>
            <a:endParaRPr sz="1200"/>
          </a:p>
        </p:txBody>
      </p:sp>
      <p:pic>
        <p:nvPicPr>
          <p:cNvPr descr="Resultado de imagen para dextromethorphan structure" id="3408" name="Google Shape;3408;p261"/>
          <p:cNvPicPr preferRelativeResize="0"/>
          <p:nvPr/>
        </p:nvPicPr>
        <p:blipFill rotWithShape="1">
          <a:blip r:embed="rId4">
            <a:alphaModFix/>
          </a:blip>
          <a:srcRect b="0" l="0" r="0" t="0"/>
          <a:stretch/>
        </p:blipFill>
        <p:spPr>
          <a:xfrm>
            <a:off x="7255676" y="1532925"/>
            <a:ext cx="1755750" cy="12705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37"/>
          <p:cNvSpPr txBox="1"/>
          <p:nvPr>
            <p:ph idx="1" type="subTitle"/>
          </p:nvPr>
        </p:nvSpPr>
        <p:spPr>
          <a:xfrm>
            <a:off x="1004960" y="131333"/>
            <a:ext cx="32724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Carlat podcast</a:t>
            </a:r>
            <a:endParaRPr/>
          </a:p>
        </p:txBody>
      </p:sp>
      <p:pic>
        <p:nvPicPr>
          <p:cNvPr id="224" name="Google Shape;224;p37"/>
          <p:cNvPicPr preferRelativeResize="0"/>
          <p:nvPr/>
        </p:nvPicPr>
        <p:blipFill>
          <a:blip r:embed="rId3">
            <a:alphaModFix/>
          </a:blip>
          <a:stretch>
            <a:fillRect/>
          </a:stretch>
        </p:blipFill>
        <p:spPr>
          <a:xfrm>
            <a:off x="861885" y="161048"/>
            <a:ext cx="572225" cy="535600"/>
          </a:xfrm>
          <a:prstGeom prst="rect">
            <a:avLst/>
          </a:prstGeom>
          <a:noFill/>
          <a:ln>
            <a:noFill/>
          </a:ln>
        </p:spPr>
      </p:pic>
      <p:sp>
        <p:nvSpPr>
          <p:cNvPr id="225" name="Google Shape;225;p37"/>
          <p:cNvSpPr txBox="1"/>
          <p:nvPr>
            <p:ph idx="1" type="subTitle"/>
          </p:nvPr>
        </p:nvSpPr>
        <p:spPr>
          <a:xfrm>
            <a:off x="775075" y="869800"/>
            <a:ext cx="5396700" cy="39084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None/>
            </a:pPr>
            <a:r>
              <a:rPr lang="en" sz="2550">
                <a:solidFill>
                  <a:schemeClr val="dk1"/>
                </a:solidFill>
              </a:rPr>
              <a:t>Commandment #6</a:t>
            </a:r>
            <a:endParaRPr sz="2550">
              <a:solidFill>
                <a:schemeClr val="dk1"/>
              </a:solidFill>
            </a:endParaRPr>
          </a:p>
          <a:p>
            <a:pPr indent="0" lvl="0" marL="0" rtl="0" algn="l">
              <a:lnSpc>
                <a:spcPct val="100000"/>
              </a:lnSpc>
              <a:spcBef>
                <a:spcPts val="0"/>
              </a:spcBef>
              <a:spcAft>
                <a:spcPts val="0"/>
              </a:spcAft>
              <a:buNone/>
            </a:pPr>
            <a:r>
              <a:t/>
            </a:r>
            <a:endParaRPr sz="2550">
              <a:solidFill>
                <a:schemeClr val="dk1"/>
              </a:solidFill>
            </a:endParaRPr>
          </a:p>
          <a:p>
            <a:pPr indent="0" lvl="0" marL="0" rtl="0" algn="l">
              <a:lnSpc>
                <a:spcPct val="100000"/>
              </a:lnSpc>
              <a:spcBef>
                <a:spcPts val="0"/>
              </a:spcBef>
              <a:spcAft>
                <a:spcPts val="0"/>
              </a:spcAft>
              <a:buNone/>
            </a:pPr>
            <a:r>
              <a:rPr lang="en" sz="2500">
                <a:solidFill>
                  <a:schemeClr val="dk1"/>
                </a:solidFill>
              </a:rPr>
              <a:t>Honor thy MAOI interactions</a:t>
            </a:r>
            <a:endParaRPr sz="2500">
              <a:solidFill>
                <a:schemeClr val="dk1"/>
              </a:solidFill>
            </a:endParaRPr>
          </a:p>
        </p:txBody>
      </p:sp>
      <p:sp>
        <p:nvSpPr>
          <p:cNvPr id="226" name="Google Shape;226;p37"/>
          <p:cNvSpPr/>
          <p:nvPr/>
        </p:nvSpPr>
        <p:spPr>
          <a:xfrm>
            <a:off x="182750" y="5395300"/>
            <a:ext cx="908100" cy="6732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2" name="Shape 3412"/>
        <p:cNvGrpSpPr/>
        <p:nvPr/>
      </p:nvGrpSpPr>
      <p:grpSpPr>
        <a:xfrm>
          <a:off x="0" y="0"/>
          <a:ext cx="0" cy="0"/>
          <a:chOff x="0" y="0"/>
          <a:chExt cx="0" cy="0"/>
        </a:xfrm>
      </p:grpSpPr>
      <p:sp>
        <p:nvSpPr>
          <p:cNvPr id="3413" name="Google Shape;3413;p262"/>
          <p:cNvSpPr txBox="1"/>
          <p:nvPr/>
        </p:nvSpPr>
        <p:spPr>
          <a:xfrm>
            <a:off x="7543795" y="76200"/>
            <a:ext cx="2112600" cy="280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lang="en" sz="1600"/>
              <a:t>2022</a:t>
            </a:r>
            <a:endParaRPr sz="1600"/>
          </a:p>
          <a:p>
            <a:pPr indent="0" lvl="0" marL="0" marR="0" rtl="0" algn="l">
              <a:lnSpc>
                <a:spcPct val="100000"/>
              </a:lnSpc>
              <a:spcBef>
                <a:spcPts val="0"/>
              </a:spcBef>
              <a:spcAft>
                <a:spcPts val="0"/>
              </a:spcAft>
              <a:buClr>
                <a:schemeClr val="dk1"/>
              </a:buClr>
              <a:buSzPts val="1100"/>
              <a:buFont typeface="Arial"/>
              <a:buNone/>
            </a:pPr>
            <a:r>
              <a:rPr lang="en" sz="1600"/>
              <a:t>$1,200</a:t>
            </a:r>
            <a:endParaRPr sz="1600"/>
          </a:p>
          <a:p>
            <a:pPr indent="0" lvl="0" marL="0" marR="0" rtl="0" algn="l">
              <a:lnSpc>
                <a:spcPct val="100000"/>
              </a:lnSpc>
              <a:spcBef>
                <a:spcPts val="0"/>
              </a:spcBef>
              <a:spcAft>
                <a:spcPts val="0"/>
              </a:spcAft>
              <a:buClr>
                <a:schemeClr val="dk1"/>
              </a:buClr>
              <a:buSzPts val="1100"/>
              <a:buFont typeface="Arial"/>
              <a:buNone/>
            </a:pPr>
            <a:r>
              <a:t/>
            </a:r>
            <a:endParaRPr sz="1600"/>
          </a:p>
          <a:p>
            <a:pPr indent="0" lvl="0" marL="0" marR="0" rtl="0" algn="l">
              <a:lnSpc>
                <a:spcPct val="100000"/>
              </a:lnSpc>
              <a:spcBef>
                <a:spcPts val="0"/>
              </a:spcBef>
              <a:spcAft>
                <a:spcPts val="0"/>
              </a:spcAft>
              <a:buClr>
                <a:srgbClr val="000000"/>
              </a:buClr>
              <a:buSzPts val="800"/>
              <a:buFont typeface="Arial"/>
              <a:buNone/>
            </a:pPr>
            <a:r>
              <a:t/>
            </a:r>
            <a:endParaRPr sz="1600"/>
          </a:p>
        </p:txBody>
      </p:sp>
      <p:cxnSp>
        <p:nvCxnSpPr>
          <p:cNvPr id="3414" name="Google Shape;3414;p262"/>
          <p:cNvCxnSpPr/>
          <p:nvPr/>
        </p:nvCxnSpPr>
        <p:spPr>
          <a:xfrm>
            <a:off x="7089613" y="1200"/>
            <a:ext cx="0" cy="5141100"/>
          </a:xfrm>
          <a:prstGeom prst="straightConnector1">
            <a:avLst/>
          </a:prstGeom>
          <a:noFill/>
          <a:ln cap="flat" cmpd="sng" w="9525">
            <a:solidFill>
              <a:schemeClr val="dk2"/>
            </a:solidFill>
            <a:prstDash val="solid"/>
            <a:round/>
            <a:headEnd len="med" w="med" type="none"/>
            <a:tailEnd len="med" w="med" type="none"/>
          </a:ln>
        </p:spPr>
      </p:cxnSp>
      <p:sp>
        <p:nvSpPr>
          <p:cNvPr id="3415" name="Google Shape;3415;p262"/>
          <p:cNvSpPr txBox="1"/>
          <p:nvPr/>
        </p:nvSpPr>
        <p:spPr>
          <a:xfrm>
            <a:off x="19050" y="-38275"/>
            <a:ext cx="4697100" cy="65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800">
                <a:solidFill>
                  <a:schemeClr val="dk1"/>
                </a:solidFill>
              </a:rPr>
              <a:t>DXM with bupropion (AUVELITY)</a:t>
            </a:r>
            <a:endParaRPr sz="1800">
              <a:solidFill>
                <a:schemeClr val="dk1"/>
              </a:solidFill>
            </a:endParaRPr>
          </a:p>
          <a:p>
            <a:pPr indent="0" lvl="0" marL="0" rtl="0" algn="l">
              <a:spcBef>
                <a:spcPts val="0"/>
              </a:spcBef>
              <a:spcAft>
                <a:spcPts val="0"/>
              </a:spcAft>
              <a:buClr>
                <a:schemeClr val="dk1"/>
              </a:buClr>
              <a:buSzPts val="1100"/>
              <a:buFont typeface="Arial"/>
              <a:buNone/>
            </a:pPr>
            <a:r>
              <a:rPr lang="en" sz="1300">
                <a:solidFill>
                  <a:schemeClr val="dk1"/>
                </a:solidFill>
              </a:rPr>
              <a:t>au VEL i tee</a:t>
            </a:r>
            <a:endParaRPr sz="1300">
              <a:solidFill>
                <a:schemeClr val="dk1"/>
              </a:solidFill>
            </a:endParaRPr>
          </a:p>
          <a:p>
            <a:pPr indent="0" lvl="0" marL="0" rtl="0" algn="l">
              <a:spcBef>
                <a:spcPts val="0"/>
              </a:spcBef>
              <a:spcAft>
                <a:spcPts val="0"/>
              </a:spcAft>
              <a:buClr>
                <a:schemeClr val="dk1"/>
              </a:buClr>
              <a:buSzPts val="1100"/>
              <a:buFont typeface="Arial"/>
              <a:buNone/>
            </a:pPr>
            <a:r>
              <a:rPr lang="en" sz="1600">
                <a:solidFill>
                  <a:schemeClr val="dk1"/>
                </a:solidFill>
              </a:rPr>
              <a:t>“A velvety Dexter”</a:t>
            </a:r>
            <a:endParaRPr sz="1600">
              <a:solidFill>
                <a:schemeClr val="dk1"/>
              </a:solidFill>
            </a:endParaRPr>
          </a:p>
          <a:p>
            <a:pPr indent="0" lvl="0" marL="0" marR="0" rtl="0" algn="l">
              <a:lnSpc>
                <a:spcPct val="115000"/>
              </a:lnSpc>
              <a:spcBef>
                <a:spcPts val="0"/>
              </a:spcBef>
              <a:spcAft>
                <a:spcPts val="0"/>
              </a:spcAft>
              <a:buClr>
                <a:srgbClr val="000000"/>
              </a:buClr>
              <a:buSzPts val="1200"/>
              <a:buFont typeface="Arial"/>
              <a:buNone/>
            </a:pPr>
            <a:r>
              <a:t/>
            </a:r>
            <a:endParaRPr sz="2200"/>
          </a:p>
        </p:txBody>
      </p:sp>
      <p:sp>
        <p:nvSpPr>
          <p:cNvPr id="3416" name="Google Shape;3416;p262"/>
          <p:cNvSpPr txBox="1"/>
          <p:nvPr/>
        </p:nvSpPr>
        <p:spPr>
          <a:xfrm>
            <a:off x="36559" y="832956"/>
            <a:ext cx="3308100" cy="19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lang="en">
                <a:solidFill>
                  <a:schemeClr val="dk1"/>
                </a:solidFill>
              </a:rPr>
              <a:t>❖ Tx for depression</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 DXM plus 2D6 inhibitor</a:t>
            </a:r>
            <a:endParaRPr sz="2000">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 NMDA antagonist</a:t>
            </a:r>
            <a:endParaRPr sz="2000">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 Sigma-1 agonist</a:t>
            </a:r>
            <a:endParaRPr sz="2000">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 Serotonin reuptake inhibitor</a:t>
            </a:r>
            <a:endParaRPr>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 </a:t>
            </a:r>
            <a:r>
              <a:rPr lang="en" strike="sngStrike">
                <a:solidFill>
                  <a:schemeClr val="dk1"/>
                </a:solidFill>
              </a:rPr>
              <a:t>Dissociative</a:t>
            </a:r>
            <a:r>
              <a:rPr lang="en">
                <a:solidFill>
                  <a:schemeClr val="dk1"/>
                </a:solidFill>
              </a:rPr>
              <a:t> </a:t>
            </a:r>
            <a:endParaRPr>
              <a:solidFill>
                <a:schemeClr val="dk1"/>
              </a:solidFill>
            </a:endParaRPr>
          </a:p>
          <a:p>
            <a:pPr indent="0" lvl="0" marL="0" marR="0" rtl="0" algn="l">
              <a:lnSpc>
                <a:spcPct val="100000"/>
              </a:lnSpc>
              <a:spcBef>
                <a:spcPts val="0"/>
              </a:spcBef>
              <a:spcAft>
                <a:spcPts val="0"/>
              </a:spcAft>
              <a:buNone/>
            </a:pPr>
            <a:r>
              <a:t/>
            </a:r>
            <a:endParaRPr b="0" i="0" sz="1800" u="none" cap="none" strike="noStrike">
              <a:solidFill>
                <a:srgbClr val="000000"/>
              </a:solidFill>
              <a:latin typeface="Arial"/>
              <a:ea typeface="Arial"/>
              <a:cs typeface="Arial"/>
              <a:sym typeface="Arial"/>
            </a:endParaRPr>
          </a:p>
        </p:txBody>
      </p:sp>
      <p:pic>
        <p:nvPicPr>
          <p:cNvPr descr="Resultado de imagen para dextromethorphan structure" id="3417" name="Google Shape;3417;p262"/>
          <p:cNvPicPr preferRelativeResize="0"/>
          <p:nvPr/>
        </p:nvPicPr>
        <p:blipFill rotWithShape="1">
          <a:blip r:embed="rId3">
            <a:alphaModFix/>
          </a:blip>
          <a:srcRect b="0" l="0" r="0" t="0"/>
          <a:stretch/>
        </p:blipFill>
        <p:spPr>
          <a:xfrm>
            <a:off x="7255676" y="2066325"/>
            <a:ext cx="1755750" cy="1270500"/>
          </a:xfrm>
          <a:prstGeom prst="rect">
            <a:avLst/>
          </a:prstGeom>
          <a:noFill/>
          <a:ln>
            <a:noFill/>
          </a:ln>
        </p:spPr>
      </p:pic>
      <p:grpSp>
        <p:nvGrpSpPr>
          <p:cNvPr id="3418" name="Google Shape;3418;p262"/>
          <p:cNvGrpSpPr/>
          <p:nvPr/>
        </p:nvGrpSpPr>
        <p:grpSpPr>
          <a:xfrm>
            <a:off x="2430928" y="751534"/>
            <a:ext cx="4733248" cy="4138224"/>
            <a:chOff x="1403018" y="2875000"/>
            <a:chExt cx="3679167" cy="3216653"/>
          </a:xfrm>
        </p:grpSpPr>
        <p:pic>
          <p:nvPicPr>
            <p:cNvPr id="3419" name="Google Shape;3419;p262"/>
            <p:cNvPicPr preferRelativeResize="0"/>
            <p:nvPr/>
          </p:nvPicPr>
          <p:blipFill>
            <a:blip r:embed="rId4">
              <a:alphaModFix/>
            </a:blip>
            <a:stretch>
              <a:fillRect/>
            </a:stretch>
          </p:blipFill>
          <p:spPr>
            <a:xfrm rot="-9713374">
              <a:off x="1861494" y="5108732"/>
              <a:ext cx="937236" cy="858518"/>
            </a:xfrm>
            <a:prstGeom prst="rect">
              <a:avLst/>
            </a:prstGeom>
            <a:noFill/>
            <a:ln>
              <a:noFill/>
            </a:ln>
          </p:spPr>
        </p:pic>
        <p:pic>
          <p:nvPicPr>
            <p:cNvPr id="3420" name="Google Shape;3420;p262"/>
            <p:cNvPicPr preferRelativeResize="0"/>
            <p:nvPr/>
          </p:nvPicPr>
          <p:blipFill>
            <a:blip r:embed="rId5">
              <a:alphaModFix/>
            </a:blip>
            <a:stretch>
              <a:fillRect/>
            </a:stretch>
          </p:blipFill>
          <p:spPr>
            <a:xfrm>
              <a:off x="2377443" y="3534656"/>
              <a:ext cx="1392711" cy="2334083"/>
            </a:xfrm>
            <a:prstGeom prst="rect">
              <a:avLst/>
            </a:prstGeom>
            <a:noFill/>
            <a:ln>
              <a:noFill/>
            </a:ln>
          </p:spPr>
        </p:pic>
        <p:sp>
          <p:nvSpPr>
            <p:cNvPr id="3421" name="Google Shape;3421;p262"/>
            <p:cNvSpPr txBox="1"/>
            <p:nvPr/>
          </p:nvSpPr>
          <p:spPr>
            <a:xfrm rot="-6326243">
              <a:off x="1862984" y="5421694"/>
              <a:ext cx="488006" cy="394167"/>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Clr>
                  <a:srgbClr val="000000"/>
                </a:buClr>
                <a:buSzPts val="1050"/>
                <a:buFont typeface="Arial"/>
                <a:buNone/>
              </a:pPr>
              <a:r>
                <a:rPr b="1" i="0" lang="en" sz="1450" u="none" cap="none" strike="noStrike">
                  <a:solidFill>
                    <a:srgbClr val="A34481"/>
                  </a:solidFill>
                  <a:latin typeface="Arial"/>
                  <a:ea typeface="Arial"/>
                  <a:cs typeface="Arial"/>
                  <a:sym typeface="Arial"/>
                </a:rPr>
                <a:t>DXM</a:t>
              </a:r>
              <a:endParaRPr b="1" i="0" sz="1600" u="none" cap="none" strike="noStrike">
                <a:solidFill>
                  <a:srgbClr val="A34481"/>
                </a:solidFill>
                <a:latin typeface="Arial"/>
                <a:ea typeface="Arial"/>
                <a:cs typeface="Arial"/>
                <a:sym typeface="Arial"/>
              </a:endParaRPr>
            </a:p>
          </p:txBody>
        </p:sp>
        <p:pic>
          <p:nvPicPr>
            <p:cNvPr id="3422" name="Google Shape;3422;p262"/>
            <p:cNvPicPr preferRelativeResize="0"/>
            <p:nvPr/>
          </p:nvPicPr>
          <p:blipFill>
            <a:blip r:embed="rId6">
              <a:alphaModFix/>
            </a:blip>
            <a:stretch>
              <a:fillRect/>
            </a:stretch>
          </p:blipFill>
          <p:spPr>
            <a:xfrm rot="-1151827">
              <a:off x="2424657" y="3015621"/>
              <a:ext cx="978236" cy="726857"/>
            </a:xfrm>
            <a:prstGeom prst="rect">
              <a:avLst/>
            </a:prstGeom>
            <a:noFill/>
            <a:ln>
              <a:noFill/>
            </a:ln>
          </p:spPr>
        </p:pic>
        <p:sp>
          <p:nvSpPr>
            <p:cNvPr id="3423" name="Google Shape;3423;p262"/>
            <p:cNvSpPr txBox="1"/>
            <p:nvPr/>
          </p:nvSpPr>
          <p:spPr>
            <a:xfrm>
              <a:off x="3875585" y="5502263"/>
              <a:ext cx="1206600" cy="1353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100"/>
                <a:buFont typeface="Arial"/>
                <a:buNone/>
              </a:pPr>
              <a:r>
                <a:rPr b="0" i="0" lang="en" sz="1200" u="none" cap="none" strike="noStrike">
                  <a:solidFill>
                    <a:srgbClr val="000000"/>
                  </a:solidFill>
                  <a:latin typeface="Arial"/>
                  <a:ea typeface="Arial"/>
                  <a:cs typeface="Arial"/>
                  <a:sym typeface="Arial"/>
                </a:rPr>
                <a:t>2D6 in</a:t>
              </a:r>
              <a:r>
                <a:rPr b="0" i="0" lang="en" sz="1200" u="sng" cap="none" strike="noStrike">
                  <a:solidFill>
                    <a:srgbClr val="000000"/>
                  </a:solidFill>
                  <a:latin typeface="Arial"/>
                  <a:ea typeface="Arial"/>
                  <a:cs typeface="Arial"/>
                  <a:sym typeface="Arial"/>
                </a:rPr>
                <a:t>H</a:t>
              </a:r>
              <a:r>
                <a:rPr b="0" i="0" lang="en" sz="1200" u="none" cap="none" strike="noStrike">
                  <a:solidFill>
                    <a:srgbClr val="000000"/>
                  </a:solidFill>
                  <a:latin typeface="Arial"/>
                  <a:ea typeface="Arial"/>
                  <a:cs typeface="Arial"/>
                  <a:sym typeface="Arial"/>
                </a:rPr>
                <a:t>ibitor</a:t>
              </a:r>
              <a:endParaRPr b="0" i="0" sz="1200" u="none" cap="none" strike="noStrike">
                <a:solidFill>
                  <a:srgbClr val="000000"/>
                </a:solidFill>
                <a:latin typeface="Arial"/>
                <a:ea typeface="Arial"/>
                <a:cs typeface="Arial"/>
                <a:sym typeface="Arial"/>
              </a:endParaRPr>
            </a:p>
          </p:txBody>
        </p:sp>
        <p:pic>
          <p:nvPicPr>
            <p:cNvPr descr="clipped result image" id="3424" name="Google Shape;3424;p262"/>
            <p:cNvPicPr preferRelativeResize="0"/>
            <p:nvPr/>
          </p:nvPicPr>
          <p:blipFill rotWithShape="1">
            <a:blip r:embed="rId7">
              <a:alphaModFix/>
            </a:blip>
            <a:srcRect b="0" l="22304" r="22404" t="29078"/>
            <a:stretch/>
          </p:blipFill>
          <p:spPr>
            <a:xfrm rot="-5018848">
              <a:off x="3734396" y="5274225"/>
              <a:ext cx="281960" cy="158300"/>
            </a:xfrm>
            <a:prstGeom prst="rect">
              <a:avLst/>
            </a:prstGeom>
            <a:noFill/>
            <a:ln>
              <a:noFill/>
            </a:ln>
          </p:spPr>
        </p:pic>
        <p:grpSp>
          <p:nvGrpSpPr>
            <p:cNvPr id="3425" name="Google Shape;3425;p262"/>
            <p:cNvGrpSpPr/>
            <p:nvPr/>
          </p:nvGrpSpPr>
          <p:grpSpPr>
            <a:xfrm rot="363365">
              <a:off x="3933770" y="5251431"/>
              <a:ext cx="907511" cy="338919"/>
              <a:chOff x="4229695" y="5199386"/>
              <a:chExt cx="907529" cy="338925"/>
            </a:xfrm>
          </p:grpSpPr>
          <p:pic>
            <p:nvPicPr>
              <p:cNvPr descr="clipped result image" id="3426" name="Google Shape;3426;p262"/>
              <p:cNvPicPr preferRelativeResize="0"/>
              <p:nvPr/>
            </p:nvPicPr>
            <p:blipFill rotWithShape="1">
              <a:blip r:embed="rId8">
                <a:alphaModFix/>
              </a:blip>
              <a:srcRect b="0" l="0" r="0" t="13509"/>
              <a:stretch/>
            </p:blipFill>
            <p:spPr>
              <a:xfrm rot="-5315967">
                <a:off x="4401187" y="5039017"/>
                <a:ext cx="292712" cy="628729"/>
              </a:xfrm>
              <a:prstGeom prst="rect">
                <a:avLst/>
              </a:prstGeom>
              <a:noFill/>
              <a:ln>
                <a:noFill/>
              </a:ln>
              <a:effectLst>
                <a:outerShdw blurRad="57150" rotWithShape="0" algn="bl" dir="5400000" dist="19050">
                  <a:srgbClr val="000000">
                    <a:alpha val="49800"/>
                  </a:srgbClr>
                </a:outerShdw>
              </a:effectLst>
            </p:spPr>
          </p:pic>
          <p:pic>
            <p:nvPicPr>
              <p:cNvPr descr="clipped result image" id="3427" name="Google Shape;3427;p262"/>
              <p:cNvPicPr preferRelativeResize="0"/>
              <p:nvPr/>
            </p:nvPicPr>
            <p:blipFill rotWithShape="1">
              <a:blip r:embed="rId9">
                <a:alphaModFix/>
              </a:blip>
              <a:srcRect b="0" l="0" r="0" t="0"/>
              <a:stretch/>
            </p:blipFill>
            <p:spPr>
              <a:xfrm rot="1723249">
                <a:off x="4822035" y="5275595"/>
                <a:ext cx="282709" cy="207557"/>
              </a:xfrm>
              <a:prstGeom prst="rect">
                <a:avLst/>
              </a:prstGeom>
              <a:noFill/>
              <a:ln>
                <a:noFill/>
              </a:ln>
            </p:spPr>
          </p:pic>
        </p:grpSp>
        <p:pic>
          <p:nvPicPr>
            <p:cNvPr id="3428" name="Google Shape;3428;p262"/>
            <p:cNvPicPr preferRelativeResize="0"/>
            <p:nvPr/>
          </p:nvPicPr>
          <p:blipFill>
            <a:blip r:embed="rId10">
              <a:alphaModFix/>
            </a:blip>
            <a:stretch>
              <a:fillRect/>
            </a:stretch>
          </p:blipFill>
          <p:spPr>
            <a:xfrm flipH="1">
              <a:off x="3495200" y="5067675"/>
              <a:ext cx="380375" cy="399675"/>
            </a:xfrm>
            <a:prstGeom prst="rect">
              <a:avLst/>
            </a:prstGeom>
            <a:noFill/>
            <a:ln>
              <a:noFill/>
            </a:ln>
          </p:spPr>
        </p:pic>
        <p:pic>
          <p:nvPicPr>
            <p:cNvPr descr="clipped result image" id="3429" name="Google Shape;3429;p262"/>
            <p:cNvPicPr preferRelativeResize="0"/>
            <p:nvPr/>
          </p:nvPicPr>
          <p:blipFill rotWithShape="1">
            <a:blip r:embed="rId7">
              <a:alphaModFix/>
            </a:blip>
            <a:srcRect b="32441" l="22294" r="22410" t="0"/>
            <a:stretch/>
          </p:blipFill>
          <p:spPr>
            <a:xfrm rot="-4801580">
              <a:off x="3492868" y="5215917"/>
              <a:ext cx="281989" cy="150792"/>
            </a:xfrm>
            <a:prstGeom prst="rect">
              <a:avLst/>
            </a:prstGeom>
            <a:noFill/>
            <a:ln>
              <a:noFill/>
            </a:ln>
          </p:spPr>
        </p:pic>
        <p:sp>
          <p:nvSpPr>
            <p:cNvPr id="3430" name="Google Shape;3430;p262"/>
            <p:cNvSpPr txBox="1"/>
            <p:nvPr/>
          </p:nvSpPr>
          <p:spPr>
            <a:xfrm>
              <a:off x="1403018" y="4932370"/>
              <a:ext cx="1206600" cy="135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en" sz="1200" u="none" cap="none" strike="noStrike">
                  <a:solidFill>
                    <a:srgbClr val="000000"/>
                  </a:solidFill>
                  <a:latin typeface="Arial"/>
                  <a:ea typeface="Arial"/>
                  <a:cs typeface="Arial"/>
                  <a:sym typeface="Arial"/>
                </a:rPr>
                <a:t>2D6 </a:t>
              </a:r>
              <a:endParaRPr b="0" i="0" sz="12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lang="en" sz="1200"/>
                <a:t>substrate</a:t>
              </a:r>
              <a:endParaRPr b="0" i="0" sz="1200" u="none" cap="none" strike="noStrike">
                <a:solidFill>
                  <a:srgbClr val="000000"/>
                </a:solidFill>
                <a:latin typeface="Arial"/>
                <a:ea typeface="Arial"/>
                <a:cs typeface="Arial"/>
                <a:sym typeface="Arial"/>
              </a:endParaRPr>
            </a:p>
          </p:txBody>
        </p:sp>
      </p:grpSp>
      <p:sp>
        <p:nvSpPr>
          <p:cNvPr id="3431" name="Google Shape;3431;p262"/>
          <p:cNvSpPr/>
          <p:nvPr/>
        </p:nvSpPr>
        <p:spPr>
          <a:xfrm>
            <a:off x="5518952" y="1059334"/>
            <a:ext cx="908700" cy="425700"/>
          </a:xfrm>
          <a:prstGeom prst="wedgeEllipseCallout">
            <a:avLst>
              <a:gd fmla="val 119900" name="adj1"/>
              <a:gd fmla="val 121770" name="adj2"/>
            </a:avLst>
          </a:prstGeom>
          <a:solidFill>
            <a:srgbClr val="FFFFFF"/>
          </a:solidFill>
          <a:ln cap="flat" cmpd="sng" w="952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2" name="Google Shape;3432;p262"/>
          <p:cNvSpPr txBox="1"/>
          <p:nvPr/>
        </p:nvSpPr>
        <p:spPr>
          <a:xfrm>
            <a:off x="5440214" y="1513711"/>
            <a:ext cx="1552200" cy="174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lang="en" sz="1200"/>
              <a:t>dextro-</a:t>
            </a:r>
            <a:endParaRPr sz="1200"/>
          </a:p>
          <a:p>
            <a:pPr indent="0" lvl="0" marL="0" marR="0" rtl="0" algn="ctr">
              <a:lnSpc>
                <a:spcPct val="100000"/>
              </a:lnSpc>
              <a:spcBef>
                <a:spcPts val="0"/>
              </a:spcBef>
              <a:spcAft>
                <a:spcPts val="0"/>
              </a:spcAft>
              <a:buClr>
                <a:srgbClr val="000000"/>
              </a:buClr>
              <a:buSzPts val="1100"/>
              <a:buFont typeface="Arial"/>
              <a:buNone/>
            </a:pPr>
            <a:r>
              <a:rPr lang="en" sz="1200"/>
              <a:t>methorphan </a:t>
            </a:r>
            <a:r>
              <a:rPr b="1" lang="en" sz="1200" u="sng"/>
              <a:t>hy</a:t>
            </a:r>
            <a:r>
              <a:rPr lang="en" sz="1200"/>
              <a:t>dro</a:t>
            </a:r>
            <a:r>
              <a:rPr b="1" lang="en" sz="1200" u="sng"/>
              <a:t>bro</a:t>
            </a:r>
            <a:r>
              <a:rPr lang="en" sz="1200"/>
              <a:t>mide</a:t>
            </a:r>
            <a:endParaRPr b="0" i="0" sz="1200" u="none" cap="none" strike="noStrike">
              <a:solidFill>
                <a:srgbClr val="000000"/>
              </a:solidFill>
              <a:latin typeface="Arial"/>
              <a:ea typeface="Arial"/>
              <a:cs typeface="Arial"/>
              <a:sym typeface="Arial"/>
            </a:endParaRPr>
          </a:p>
        </p:txBody>
      </p:sp>
      <p:sp>
        <p:nvSpPr>
          <p:cNvPr id="3433" name="Google Shape;3433;p262"/>
          <p:cNvSpPr txBox="1"/>
          <p:nvPr/>
        </p:nvSpPr>
        <p:spPr>
          <a:xfrm>
            <a:off x="5629686" y="1059261"/>
            <a:ext cx="1438200" cy="4623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None/>
            </a:pPr>
            <a:r>
              <a:rPr lang="en"/>
              <a:t>Hi, bro!</a:t>
            </a:r>
            <a:endParaRPr/>
          </a:p>
        </p:txBody>
      </p:sp>
      <p:pic>
        <p:nvPicPr>
          <p:cNvPr descr="Skeletal formula of bupropion" id="3434" name="Google Shape;3434;p262"/>
          <p:cNvPicPr preferRelativeResize="0"/>
          <p:nvPr/>
        </p:nvPicPr>
        <p:blipFill rotWithShape="1">
          <a:blip r:embed="rId11">
            <a:alphaModFix/>
          </a:blip>
          <a:srcRect b="0" l="0" r="0" t="0"/>
          <a:stretch/>
        </p:blipFill>
        <p:spPr>
          <a:xfrm>
            <a:off x="7509575" y="3750076"/>
            <a:ext cx="1372000" cy="1035300"/>
          </a:xfrm>
          <a:prstGeom prst="rect">
            <a:avLst/>
          </a:prstGeom>
          <a:noFill/>
          <a:ln>
            <a:noFill/>
          </a:ln>
        </p:spPr>
      </p:pic>
      <p:grpSp>
        <p:nvGrpSpPr>
          <p:cNvPr id="3435" name="Google Shape;3435;p262"/>
          <p:cNvGrpSpPr/>
          <p:nvPr/>
        </p:nvGrpSpPr>
        <p:grpSpPr>
          <a:xfrm>
            <a:off x="7408896" y="997024"/>
            <a:ext cx="1653585" cy="647126"/>
            <a:chOff x="7408896" y="844624"/>
            <a:chExt cx="1653585" cy="647126"/>
          </a:xfrm>
        </p:grpSpPr>
        <p:sp>
          <p:nvSpPr>
            <p:cNvPr id="3436" name="Google Shape;3436;p262"/>
            <p:cNvSpPr txBox="1"/>
            <p:nvPr/>
          </p:nvSpPr>
          <p:spPr>
            <a:xfrm>
              <a:off x="8088680" y="873186"/>
              <a:ext cx="973800" cy="428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lang="en" sz="1500"/>
                <a:t>45/105</a:t>
              </a:r>
              <a:r>
                <a:rPr b="0" i="0" lang="en" sz="1500" u="none" cap="none" strike="noStrike">
                  <a:solidFill>
                    <a:srgbClr val="000000"/>
                  </a:solidFill>
                  <a:latin typeface="Arial"/>
                  <a:ea typeface="Arial"/>
                  <a:cs typeface="Arial"/>
                  <a:sym typeface="Arial"/>
                </a:rPr>
                <a:t> </a:t>
              </a:r>
              <a:r>
                <a:rPr b="0" i="0" lang="en" sz="1300" u="none" cap="none" strike="noStrike">
                  <a:solidFill>
                    <a:srgbClr val="000000"/>
                  </a:solidFill>
                  <a:latin typeface="Arial"/>
                  <a:ea typeface="Arial"/>
                  <a:cs typeface="Arial"/>
                  <a:sym typeface="Arial"/>
                </a:rPr>
                <a:t>mg</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t/>
              </a:r>
              <a:endParaRPr sz="1500"/>
            </a:p>
          </p:txBody>
        </p:sp>
        <p:pic>
          <p:nvPicPr>
            <p:cNvPr id="3437" name="Google Shape;3437;p262"/>
            <p:cNvPicPr preferRelativeResize="0"/>
            <p:nvPr/>
          </p:nvPicPr>
          <p:blipFill>
            <a:blip r:embed="rId12">
              <a:alphaModFix/>
            </a:blip>
            <a:stretch>
              <a:fillRect/>
            </a:stretch>
          </p:blipFill>
          <p:spPr>
            <a:xfrm>
              <a:off x="7408896" y="844624"/>
              <a:ext cx="647143" cy="647126"/>
            </a:xfrm>
            <a:prstGeom prst="rect">
              <a:avLst/>
            </a:prstGeom>
            <a:noFill/>
            <a:ln>
              <a:noFill/>
            </a:ln>
          </p:spPr>
        </p:pic>
      </p:grpSp>
    </p:spTree>
  </p:cSld>
  <p:clrMapOvr>
    <a:masterClrMapping/>
  </p:clrMapOvr>
</p:sld>
</file>

<file path=ppt/slides/slide2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1" name="Shape 3441"/>
        <p:cNvGrpSpPr/>
        <p:nvPr/>
      </p:nvGrpSpPr>
      <p:grpSpPr>
        <a:xfrm>
          <a:off x="0" y="0"/>
          <a:ext cx="0" cy="0"/>
          <a:chOff x="0" y="0"/>
          <a:chExt cx="0" cy="0"/>
        </a:xfrm>
      </p:grpSpPr>
      <p:sp>
        <p:nvSpPr>
          <p:cNvPr id="3442" name="Google Shape;3442;p263"/>
          <p:cNvSpPr txBox="1"/>
          <p:nvPr/>
        </p:nvSpPr>
        <p:spPr>
          <a:xfrm>
            <a:off x="7543795" y="0"/>
            <a:ext cx="2112600" cy="280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lang="en" sz="1600"/>
              <a:t>1962</a:t>
            </a:r>
            <a:endParaRPr sz="1600"/>
          </a:p>
          <a:p>
            <a:pPr indent="0" lvl="0" marL="0" marR="0" rtl="0" algn="l">
              <a:lnSpc>
                <a:spcPct val="100000"/>
              </a:lnSpc>
              <a:spcBef>
                <a:spcPts val="0"/>
              </a:spcBef>
              <a:spcAft>
                <a:spcPts val="0"/>
              </a:spcAft>
              <a:buClr>
                <a:schemeClr val="dk1"/>
              </a:buClr>
              <a:buSzPts val="1100"/>
              <a:buFont typeface="Arial"/>
              <a:buNone/>
            </a:pPr>
            <a:r>
              <a:rPr lang="en" sz="1600"/>
              <a:t>$40–$144</a:t>
            </a:r>
            <a:endParaRPr sz="1600"/>
          </a:p>
          <a:p>
            <a:pPr indent="0" lvl="0" marL="0" marR="0" rtl="0" algn="l">
              <a:lnSpc>
                <a:spcPct val="100000"/>
              </a:lnSpc>
              <a:spcBef>
                <a:spcPts val="0"/>
              </a:spcBef>
              <a:spcAft>
                <a:spcPts val="0"/>
              </a:spcAft>
              <a:buClr>
                <a:schemeClr val="dk1"/>
              </a:buClr>
              <a:buSzPts val="1100"/>
              <a:buFont typeface="Arial"/>
              <a:buNone/>
            </a:pPr>
            <a:r>
              <a:t/>
            </a:r>
            <a:endParaRPr sz="1600"/>
          </a:p>
          <a:p>
            <a:pPr indent="0" lvl="0" marL="0" marR="0" rtl="0" algn="l">
              <a:lnSpc>
                <a:spcPct val="100000"/>
              </a:lnSpc>
              <a:spcBef>
                <a:spcPts val="0"/>
              </a:spcBef>
              <a:spcAft>
                <a:spcPts val="0"/>
              </a:spcAft>
              <a:buClr>
                <a:srgbClr val="000000"/>
              </a:buClr>
              <a:buSzPts val="800"/>
              <a:buFont typeface="Arial"/>
              <a:buNone/>
            </a:pPr>
            <a:r>
              <a:t/>
            </a:r>
            <a:endParaRPr sz="1600"/>
          </a:p>
        </p:txBody>
      </p:sp>
      <p:cxnSp>
        <p:nvCxnSpPr>
          <p:cNvPr id="3443" name="Google Shape;3443;p263"/>
          <p:cNvCxnSpPr/>
          <p:nvPr/>
        </p:nvCxnSpPr>
        <p:spPr>
          <a:xfrm>
            <a:off x="7343875" y="1200"/>
            <a:ext cx="0" cy="5141100"/>
          </a:xfrm>
          <a:prstGeom prst="straightConnector1">
            <a:avLst/>
          </a:prstGeom>
          <a:noFill/>
          <a:ln cap="flat" cmpd="sng" w="9525">
            <a:solidFill>
              <a:schemeClr val="dk2"/>
            </a:solidFill>
            <a:prstDash val="solid"/>
            <a:round/>
            <a:headEnd len="med" w="med" type="none"/>
            <a:tailEnd len="med" w="med" type="none"/>
          </a:ln>
        </p:spPr>
      </p:cxnSp>
      <p:sp>
        <p:nvSpPr>
          <p:cNvPr id="3444" name="Google Shape;3444;p263"/>
          <p:cNvSpPr txBox="1"/>
          <p:nvPr/>
        </p:nvSpPr>
        <p:spPr>
          <a:xfrm>
            <a:off x="19050" y="-38275"/>
            <a:ext cx="3732900" cy="65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Arial"/>
              <a:buNone/>
            </a:pPr>
            <a:r>
              <a:rPr lang="en" sz="1800">
                <a:solidFill>
                  <a:schemeClr val="dk1"/>
                </a:solidFill>
              </a:rPr>
              <a:t>Met</a:t>
            </a:r>
            <a:r>
              <a:rPr lang="en" sz="1800" u="sng">
                <a:solidFill>
                  <a:schemeClr val="dk1"/>
                </a:solidFill>
              </a:rPr>
              <a:t>ax</a:t>
            </a:r>
            <a:r>
              <a:rPr lang="en" sz="1800">
                <a:solidFill>
                  <a:schemeClr val="dk1"/>
                </a:solidFill>
              </a:rPr>
              <a:t>alone (SKELAXIN)</a:t>
            </a:r>
            <a:endParaRPr sz="1800">
              <a:solidFill>
                <a:schemeClr val="dk1"/>
              </a:solidFill>
            </a:endParaRPr>
          </a:p>
          <a:p>
            <a:pPr indent="0" lvl="0" marL="0" rtl="0" algn="l">
              <a:lnSpc>
                <a:spcPct val="115000"/>
              </a:lnSpc>
              <a:spcBef>
                <a:spcPts val="0"/>
              </a:spcBef>
              <a:spcAft>
                <a:spcPts val="0"/>
              </a:spcAft>
              <a:buClr>
                <a:schemeClr val="dk1"/>
              </a:buClr>
              <a:buSzPts val="900"/>
              <a:buFont typeface="Arial"/>
              <a:buNone/>
            </a:pPr>
            <a:r>
              <a:rPr lang="en" sz="1300">
                <a:solidFill>
                  <a:schemeClr val="dk1"/>
                </a:solidFill>
              </a:rPr>
              <a:t>me TAX a lone / ska LAX in</a:t>
            </a:r>
            <a:endParaRPr sz="1300">
              <a:solidFill>
                <a:schemeClr val="dk1"/>
              </a:solidFill>
            </a:endParaRPr>
          </a:p>
          <a:p>
            <a:pPr indent="0" lvl="0" marL="0" rtl="0" algn="l">
              <a:lnSpc>
                <a:spcPct val="115000"/>
              </a:lnSpc>
              <a:spcBef>
                <a:spcPts val="0"/>
              </a:spcBef>
              <a:spcAft>
                <a:spcPts val="0"/>
              </a:spcAft>
              <a:buClr>
                <a:schemeClr val="dk1"/>
              </a:buClr>
              <a:buSzPts val="1200"/>
              <a:buFont typeface="Arial"/>
              <a:buNone/>
            </a:pPr>
            <a:r>
              <a:rPr lang="en" sz="1600">
                <a:solidFill>
                  <a:schemeClr val="dk1"/>
                </a:solidFill>
              </a:rPr>
              <a:t>“Skel</a:t>
            </a:r>
            <a:r>
              <a:rPr lang="en" sz="1200">
                <a:solidFill>
                  <a:schemeClr val="dk1"/>
                </a:solidFill>
              </a:rPr>
              <a:t>etor Re</a:t>
            </a:r>
            <a:r>
              <a:rPr lang="en" sz="1600">
                <a:solidFill>
                  <a:schemeClr val="dk1"/>
                </a:solidFill>
              </a:rPr>
              <a:t>laxin’ </a:t>
            </a:r>
            <a:r>
              <a:rPr lang="en" sz="1200">
                <a:solidFill>
                  <a:schemeClr val="dk1"/>
                </a:solidFill>
              </a:rPr>
              <a:t>(with a)  </a:t>
            </a:r>
            <a:r>
              <a:rPr lang="en" sz="1600">
                <a:solidFill>
                  <a:schemeClr val="dk1"/>
                </a:solidFill>
              </a:rPr>
              <a:t>Meat ax, alone”</a:t>
            </a:r>
            <a:endParaRPr sz="1600">
              <a:solidFill>
                <a:schemeClr val="dk1"/>
              </a:solidFill>
            </a:endParaRPr>
          </a:p>
          <a:p>
            <a:pPr indent="0" lvl="0" marL="0" marR="0" rtl="0" algn="l">
              <a:lnSpc>
                <a:spcPct val="115000"/>
              </a:lnSpc>
              <a:spcBef>
                <a:spcPts val="0"/>
              </a:spcBef>
              <a:spcAft>
                <a:spcPts val="0"/>
              </a:spcAft>
              <a:buClr>
                <a:srgbClr val="000000"/>
              </a:buClr>
              <a:buSzPts val="1200"/>
              <a:buFont typeface="Arial"/>
              <a:buNone/>
            </a:pPr>
            <a:r>
              <a:t/>
            </a:r>
            <a:endParaRPr sz="2200"/>
          </a:p>
        </p:txBody>
      </p:sp>
      <p:sp>
        <p:nvSpPr>
          <p:cNvPr id="3445" name="Google Shape;3445;p263"/>
          <p:cNvSpPr txBox="1"/>
          <p:nvPr/>
        </p:nvSpPr>
        <p:spPr>
          <a:xfrm>
            <a:off x="28575" y="952325"/>
            <a:ext cx="3308100" cy="19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lang="en">
                <a:solidFill>
                  <a:schemeClr val="dk1"/>
                </a:solidFill>
              </a:rPr>
              <a:t> ❖ Antispasmodic</a:t>
            </a:r>
            <a:endParaRPr>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 ❖ CNS depressant</a:t>
            </a:r>
            <a:endParaRPr>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 ❖ Serotonergic</a:t>
            </a:r>
            <a:endParaRPr>
              <a:solidFill>
                <a:schemeClr val="dk1"/>
              </a:solidFill>
            </a:endParaRPr>
          </a:p>
          <a:p>
            <a:pPr indent="0" lvl="0" marL="0" marR="0" rtl="0" algn="l">
              <a:lnSpc>
                <a:spcPct val="100000"/>
              </a:lnSpc>
              <a:spcBef>
                <a:spcPts val="0"/>
              </a:spcBef>
              <a:spcAft>
                <a:spcPts val="0"/>
              </a:spcAft>
              <a:buNone/>
            </a:pPr>
            <a:r>
              <a:t/>
            </a:r>
            <a:endParaRPr/>
          </a:p>
          <a:p>
            <a:pPr indent="0" lvl="0" marL="0" marR="0" rtl="0" algn="l">
              <a:lnSpc>
                <a:spcPct val="100000"/>
              </a:lnSpc>
              <a:spcBef>
                <a:spcPts val="0"/>
              </a:spcBef>
              <a:spcAft>
                <a:spcPts val="0"/>
              </a:spcAft>
              <a:buNone/>
            </a:pPr>
            <a:r>
              <a:t/>
            </a:r>
            <a:endParaRPr b="0" i="0" u="none" cap="none" strike="noStrike">
              <a:solidFill>
                <a:srgbClr val="000000"/>
              </a:solidFill>
              <a:latin typeface="Arial"/>
              <a:ea typeface="Arial"/>
              <a:cs typeface="Arial"/>
              <a:sym typeface="Arial"/>
            </a:endParaRPr>
          </a:p>
        </p:txBody>
      </p:sp>
      <p:pic>
        <p:nvPicPr>
          <p:cNvPr descr="Resultado de imagen para metaxalone structure" id="3446" name="Google Shape;3446;p263"/>
          <p:cNvPicPr preferRelativeResize="0"/>
          <p:nvPr/>
        </p:nvPicPr>
        <p:blipFill rotWithShape="1">
          <a:blip r:embed="rId3">
            <a:alphaModFix/>
          </a:blip>
          <a:srcRect b="0" l="0" r="0" t="0"/>
          <a:stretch/>
        </p:blipFill>
        <p:spPr>
          <a:xfrm>
            <a:off x="7454578" y="1377375"/>
            <a:ext cx="1618251" cy="1001501"/>
          </a:xfrm>
          <a:prstGeom prst="rect">
            <a:avLst/>
          </a:prstGeom>
          <a:noFill/>
          <a:ln>
            <a:noFill/>
          </a:ln>
        </p:spPr>
      </p:pic>
      <p:pic>
        <p:nvPicPr>
          <p:cNvPr descr="A picture containing indoor, wall, sitting&#10;&#10;Description automatically generated" id="3447" name="Google Shape;3447;p263"/>
          <p:cNvPicPr preferRelativeResize="0"/>
          <p:nvPr/>
        </p:nvPicPr>
        <p:blipFill rotWithShape="1">
          <a:blip r:embed="rId4">
            <a:alphaModFix/>
          </a:blip>
          <a:srcRect b="0" l="0" r="0" t="0"/>
          <a:stretch/>
        </p:blipFill>
        <p:spPr>
          <a:xfrm rot="5400000">
            <a:off x="7469924" y="4160525"/>
            <a:ext cx="1037950" cy="448600"/>
          </a:xfrm>
          <a:prstGeom prst="rect">
            <a:avLst/>
          </a:prstGeom>
          <a:noFill/>
          <a:ln>
            <a:noFill/>
          </a:ln>
          <a:effectLst>
            <a:outerShdw blurRad="28575" rotWithShape="0" algn="tl" dir="2700000" dist="19050">
              <a:srgbClr val="000000">
                <a:alpha val="20000"/>
              </a:srgbClr>
            </a:outerShdw>
          </a:effectLst>
        </p:spPr>
      </p:pic>
      <p:sp>
        <p:nvSpPr>
          <p:cNvPr id="3448" name="Google Shape;3448;p263"/>
          <p:cNvSpPr txBox="1"/>
          <p:nvPr/>
        </p:nvSpPr>
        <p:spPr>
          <a:xfrm>
            <a:off x="8327999" y="3920150"/>
            <a:ext cx="544200" cy="318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0" i="0" lang="en" sz="1600" u="none" cap="none" strike="noStrike">
                <a:solidFill>
                  <a:srgbClr val="000000"/>
                </a:solidFill>
                <a:latin typeface="Arial"/>
                <a:ea typeface="Arial"/>
                <a:cs typeface="Arial"/>
                <a:sym typeface="Arial"/>
              </a:rPr>
              <a:t>400</a:t>
            </a:r>
            <a:endParaRPr sz="1600"/>
          </a:p>
          <a:p>
            <a:pPr indent="0" lvl="0" marL="0" marR="0" rtl="0" algn="l">
              <a:lnSpc>
                <a:spcPct val="100000"/>
              </a:lnSpc>
              <a:spcBef>
                <a:spcPts val="0"/>
              </a:spcBef>
              <a:spcAft>
                <a:spcPts val="0"/>
              </a:spcAft>
              <a:buNone/>
            </a:pPr>
            <a:r>
              <a:rPr b="0" i="0" lang="en" sz="1600" u="sng" cap="none" strike="noStrike">
                <a:solidFill>
                  <a:srgbClr val="000000"/>
                </a:solidFill>
                <a:latin typeface="Arial"/>
                <a:ea typeface="Arial"/>
                <a:cs typeface="Arial"/>
                <a:sym typeface="Arial"/>
              </a:rPr>
              <a:t>800</a:t>
            </a:r>
            <a:r>
              <a:rPr b="0" i="0" lang="en" sz="1600" u="none" cap="none" strike="noStrike">
                <a:solidFill>
                  <a:srgbClr val="000000"/>
                </a:solidFill>
                <a:latin typeface="Arial"/>
                <a:ea typeface="Arial"/>
                <a:cs typeface="Arial"/>
                <a:sym typeface="Arial"/>
              </a:rPr>
              <a:t> </a:t>
            </a:r>
            <a:endParaRPr sz="1600"/>
          </a:p>
          <a:p>
            <a:pPr indent="0" lvl="0" marL="0" marR="0" rtl="0" algn="l">
              <a:lnSpc>
                <a:spcPct val="100000"/>
              </a:lnSpc>
              <a:spcBef>
                <a:spcPts val="0"/>
              </a:spcBef>
              <a:spcAft>
                <a:spcPts val="0"/>
              </a:spcAft>
              <a:buNone/>
            </a:pPr>
            <a:r>
              <a:rPr b="0" i="0" lang="en" sz="1600" u="none" cap="none" strike="noStrike">
                <a:solidFill>
                  <a:srgbClr val="000000"/>
                </a:solidFill>
                <a:latin typeface="Arial"/>
                <a:ea typeface="Arial"/>
                <a:cs typeface="Arial"/>
                <a:sym typeface="Arial"/>
              </a:rPr>
              <a:t> </a:t>
            </a:r>
            <a:r>
              <a:rPr b="0" i="0" lang="en" u="none" cap="none" strike="noStrike">
                <a:solidFill>
                  <a:srgbClr val="000000"/>
                </a:solidFill>
                <a:latin typeface="Arial"/>
                <a:ea typeface="Arial"/>
                <a:cs typeface="Arial"/>
                <a:sym typeface="Arial"/>
              </a:rPr>
              <a:t>mg</a:t>
            </a:r>
            <a:endParaRPr/>
          </a:p>
          <a:p>
            <a:pPr indent="0" lvl="0" marL="0" marR="0" rtl="0" algn="l">
              <a:lnSpc>
                <a:spcPct val="100000"/>
              </a:lnSpc>
              <a:spcBef>
                <a:spcPts val="0"/>
              </a:spcBef>
              <a:spcAft>
                <a:spcPts val="0"/>
              </a:spcAft>
              <a:buNone/>
            </a:pPr>
            <a:r>
              <a:t/>
            </a:r>
            <a:endParaRPr b="0" i="0" sz="1600" u="none" cap="none" strike="noStrike">
              <a:solidFill>
                <a:srgbClr val="000000"/>
              </a:solidFill>
              <a:latin typeface="Arial"/>
              <a:ea typeface="Arial"/>
              <a:cs typeface="Arial"/>
              <a:sym typeface="Arial"/>
            </a:endParaRPr>
          </a:p>
        </p:txBody>
      </p:sp>
      <p:sp>
        <p:nvSpPr>
          <p:cNvPr id="3449" name="Google Shape;3449;p263"/>
          <p:cNvSpPr txBox="1"/>
          <p:nvPr/>
        </p:nvSpPr>
        <p:spPr>
          <a:xfrm flipH="1">
            <a:off x="3569500" y="4239050"/>
            <a:ext cx="4247400" cy="743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0" i="0" lang="en" sz="1200" u="none" cap="none" strike="noStrike">
                <a:solidFill>
                  <a:srgbClr val="000000"/>
                </a:solidFill>
                <a:latin typeface="Arial"/>
                <a:ea typeface="Arial"/>
                <a:cs typeface="Arial"/>
                <a:sym typeface="Arial"/>
              </a:rPr>
              <a:t>Our spook</a:t>
            </a:r>
            <a:r>
              <a:rPr lang="en" sz="1200"/>
              <a:t>y mascots </a:t>
            </a:r>
            <a:r>
              <a:rPr b="0" i="0" lang="en" sz="1200" u="none" cap="none" strike="noStrike">
                <a:solidFill>
                  <a:srgbClr val="000000"/>
                </a:solidFill>
                <a:latin typeface="Arial"/>
                <a:ea typeface="Arial"/>
                <a:cs typeface="Arial"/>
                <a:sym typeface="Arial"/>
              </a:rPr>
              <a:t> are generally reserved for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 sz="1200" u="none" cap="none" strike="noStrike">
                <a:solidFill>
                  <a:srgbClr val="000000"/>
                </a:solidFill>
                <a:latin typeface="Arial"/>
                <a:ea typeface="Arial"/>
                <a:cs typeface="Arial"/>
                <a:sym typeface="Arial"/>
              </a:rPr>
              <a:t>antipsychotics, with Skelaxin as an exception.</a:t>
            </a:r>
            <a:endParaRPr b="0" i="0" sz="1200" u="none" cap="none" strike="noStrike">
              <a:solidFill>
                <a:srgbClr val="000000"/>
              </a:solidFill>
              <a:latin typeface="Arial"/>
              <a:ea typeface="Arial"/>
              <a:cs typeface="Arial"/>
              <a:sym typeface="Arial"/>
            </a:endParaRPr>
          </a:p>
        </p:txBody>
      </p:sp>
      <p:pic>
        <p:nvPicPr>
          <p:cNvPr id="3450" name="Google Shape;3450;p263"/>
          <p:cNvPicPr preferRelativeResize="0"/>
          <p:nvPr/>
        </p:nvPicPr>
        <p:blipFill rotWithShape="1">
          <a:blip r:embed="rId5">
            <a:alphaModFix/>
          </a:blip>
          <a:srcRect b="0" l="0" r="0" t="0"/>
          <a:stretch/>
        </p:blipFill>
        <p:spPr>
          <a:xfrm>
            <a:off x="3086913" y="1479025"/>
            <a:ext cx="4060548" cy="2733848"/>
          </a:xfrm>
          <a:prstGeom prst="rect">
            <a:avLst/>
          </a:prstGeom>
          <a:noFill/>
          <a:ln>
            <a:noFill/>
          </a:ln>
        </p:spPr>
      </p:pic>
      <p:pic>
        <p:nvPicPr>
          <p:cNvPr descr="clipped result image" id="3451" name="Google Shape;3451;p263"/>
          <p:cNvPicPr preferRelativeResize="0"/>
          <p:nvPr/>
        </p:nvPicPr>
        <p:blipFill rotWithShape="1">
          <a:blip r:embed="rId6">
            <a:alphaModFix/>
          </a:blip>
          <a:srcRect b="0" l="0" r="0" t="0"/>
          <a:stretch/>
        </p:blipFill>
        <p:spPr>
          <a:xfrm rot="-3094052">
            <a:off x="5035399" y="2566582"/>
            <a:ext cx="1290336" cy="1362562"/>
          </a:xfrm>
          <a:prstGeom prst="rect">
            <a:avLst/>
          </a:prstGeom>
          <a:noFill/>
          <a:ln>
            <a:noFill/>
          </a:ln>
          <a:effectLst>
            <a:outerShdw blurRad="57150" rotWithShape="0" algn="bl" dir="5400000" dist="19050">
              <a:srgbClr val="000000">
                <a:alpha val="49800"/>
              </a:srgbClr>
            </a:outerShdw>
          </a:effectLst>
        </p:spPr>
      </p:pic>
      <p:pic>
        <p:nvPicPr>
          <p:cNvPr descr="clipped result image" id="3452" name="Google Shape;3452;p263"/>
          <p:cNvPicPr preferRelativeResize="0"/>
          <p:nvPr/>
        </p:nvPicPr>
        <p:blipFill rotWithShape="1">
          <a:blip r:embed="rId7">
            <a:alphaModFix/>
          </a:blip>
          <a:srcRect b="0" l="0" r="0" t="0"/>
          <a:stretch/>
        </p:blipFill>
        <p:spPr>
          <a:xfrm>
            <a:off x="3646149" y="1474918"/>
            <a:ext cx="711869" cy="909778"/>
          </a:xfrm>
          <a:prstGeom prst="rect">
            <a:avLst/>
          </a:prstGeom>
          <a:noFill/>
          <a:ln>
            <a:noFill/>
          </a:ln>
        </p:spPr>
      </p:pic>
      <p:sp>
        <p:nvSpPr>
          <p:cNvPr id="3453" name="Google Shape;3453;p263"/>
          <p:cNvSpPr txBox="1"/>
          <p:nvPr/>
        </p:nvSpPr>
        <p:spPr>
          <a:xfrm flipH="1">
            <a:off x="5360247" y="2881971"/>
            <a:ext cx="3186600" cy="7434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rgbClr val="000000"/>
              </a:buClr>
              <a:buSzPts val="900"/>
              <a:buFont typeface="Arial"/>
              <a:buNone/>
            </a:pPr>
            <a:r>
              <a:rPr b="1" lang="en" sz="1100">
                <a:solidFill>
                  <a:srgbClr val="FFFFFF"/>
                </a:solidFill>
              </a:rPr>
              <a:t>m</a:t>
            </a:r>
            <a:r>
              <a:rPr b="1" i="0" lang="en" sz="1100" u="none" cap="none" strike="noStrike">
                <a:solidFill>
                  <a:srgbClr val="FFFFFF"/>
                </a:solidFill>
              </a:rPr>
              <a:t>uscle</a:t>
            </a:r>
            <a:endParaRPr b="1" i="0" sz="1100" u="none" cap="none" strike="noStrike">
              <a:solidFill>
                <a:srgbClr val="FFFFFF"/>
              </a:solidFill>
            </a:endParaRPr>
          </a:p>
          <a:p>
            <a:pPr indent="0" lvl="0" marL="0" marR="0" rtl="0" algn="l">
              <a:lnSpc>
                <a:spcPct val="90000"/>
              </a:lnSpc>
              <a:spcBef>
                <a:spcPts val="0"/>
              </a:spcBef>
              <a:spcAft>
                <a:spcPts val="0"/>
              </a:spcAft>
              <a:buClr>
                <a:srgbClr val="000000"/>
              </a:buClr>
              <a:buSzPts val="900"/>
              <a:buFont typeface="Arial"/>
              <a:buNone/>
            </a:pPr>
            <a:r>
              <a:rPr b="1" lang="en" sz="1100">
                <a:solidFill>
                  <a:srgbClr val="FFFFFF"/>
                </a:solidFill>
              </a:rPr>
              <a:t>(relaxant)</a:t>
            </a:r>
            <a:endParaRPr b="1" sz="1100">
              <a:solidFill>
                <a:srgbClr val="FFFFFF"/>
              </a:solidFill>
            </a:endParaRPr>
          </a:p>
        </p:txBody>
      </p:sp>
      <p:sp>
        <p:nvSpPr>
          <p:cNvPr id="3454" name="Google Shape;3454;p263"/>
          <p:cNvSpPr/>
          <p:nvPr/>
        </p:nvSpPr>
        <p:spPr>
          <a:xfrm>
            <a:off x="99369" y="1891933"/>
            <a:ext cx="2586600" cy="613200"/>
          </a:xfrm>
          <a:prstGeom prst="rect">
            <a:avLst/>
          </a:prstGeom>
          <a:solidFill>
            <a:srgbClr val="FFFFFF"/>
          </a:solidFill>
          <a:ln cap="flat" cmpd="sng" w="1905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 sz="1850" u="none" cap="none" strike="noStrike">
                <a:solidFill>
                  <a:srgbClr val="FF0000"/>
                </a:solidFill>
                <a:latin typeface="Arial"/>
                <a:ea typeface="Arial"/>
                <a:cs typeface="Arial"/>
                <a:sym typeface="Arial"/>
              </a:rPr>
              <a:t>Not an antidepressant</a:t>
            </a:r>
            <a:endParaRPr sz="2400"/>
          </a:p>
        </p:txBody>
      </p:sp>
      <p:sp>
        <p:nvSpPr>
          <p:cNvPr id="3455" name="Google Shape;3455;p263"/>
          <p:cNvSpPr/>
          <p:nvPr/>
        </p:nvSpPr>
        <p:spPr>
          <a:xfrm>
            <a:off x="100275" y="2728650"/>
            <a:ext cx="2586600" cy="1305600"/>
          </a:xfrm>
          <a:prstGeom prst="rect">
            <a:avLst/>
          </a:prstGeom>
          <a:solidFill>
            <a:srgbClr val="FFF2CC"/>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6" name="Google Shape;3456;p263"/>
          <p:cNvSpPr txBox="1"/>
          <p:nvPr/>
        </p:nvSpPr>
        <p:spPr>
          <a:xfrm>
            <a:off x="254001" y="2870475"/>
            <a:ext cx="2314200" cy="550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n" sz="1200"/>
              <a:t>Included due to serotonergic mechanism of action. </a:t>
            </a:r>
            <a:endParaRPr b="1" sz="1200"/>
          </a:p>
          <a:p>
            <a:pPr indent="0" lvl="0" marL="0" marR="0" rtl="0" algn="l">
              <a:lnSpc>
                <a:spcPct val="100000"/>
              </a:lnSpc>
              <a:spcBef>
                <a:spcPts val="0"/>
              </a:spcBef>
              <a:spcAft>
                <a:spcPts val="0"/>
              </a:spcAft>
              <a:buNone/>
            </a:pPr>
            <a:r>
              <a:t/>
            </a:r>
            <a:endParaRPr b="1" sz="1000"/>
          </a:p>
          <a:p>
            <a:pPr indent="0" lvl="0" marL="0" rtl="0" algn="l">
              <a:lnSpc>
                <a:spcPct val="100000"/>
              </a:lnSpc>
              <a:spcBef>
                <a:spcPts val="0"/>
              </a:spcBef>
              <a:spcAft>
                <a:spcPts val="0"/>
              </a:spcAft>
              <a:buNone/>
            </a:pPr>
            <a:r>
              <a:rPr b="1" lang="en" sz="1200">
                <a:solidFill>
                  <a:schemeClr val="dk1"/>
                </a:solidFill>
              </a:rPr>
              <a:t>It can contribute to  serotonin syndrome.</a:t>
            </a:r>
            <a:endParaRPr sz="1200">
              <a:solidFill>
                <a:schemeClr val="dk1"/>
              </a:solidFill>
            </a:endParaRPr>
          </a:p>
          <a:p>
            <a:pPr indent="0" lvl="0" marL="0" marR="0" rtl="0" algn="l">
              <a:lnSpc>
                <a:spcPct val="100000"/>
              </a:lnSpc>
              <a:spcBef>
                <a:spcPts val="0"/>
              </a:spcBef>
              <a:spcAft>
                <a:spcPts val="0"/>
              </a:spcAft>
              <a:buNone/>
            </a:pPr>
            <a:r>
              <a:t/>
            </a:r>
            <a:endParaRPr b="1" sz="1200"/>
          </a:p>
        </p:txBody>
      </p:sp>
    </p:spTree>
  </p:cSld>
  <p:clrMapOvr>
    <a:masterClrMapping/>
  </p:clrMapOvr>
</p:sld>
</file>

<file path=ppt/slides/slide2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0" name="Shape 3460"/>
        <p:cNvGrpSpPr/>
        <p:nvPr/>
      </p:nvGrpSpPr>
      <p:grpSpPr>
        <a:xfrm>
          <a:off x="0" y="0"/>
          <a:ext cx="0" cy="0"/>
          <a:chOff x="0" y="0"/>
          <a:chExt cx="0" cy="0"/>
        </a:xfrm>
      </p:grpSpPr>
      <p:sp>
        <p:nvSpPr>
          <p:cNvPr id="3461" name="Google Shape;3461;p264"/>
          <p:cNvSpPr txBox="1"/>
          <p:nvPr/>
        </p:nvSpPr>
        <p:spPr>
          <a:xfrm>
            <a:off x="7543798" y="0"/>
            <a:ext cx="1361100" cy="280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lang="en" sz="1600"/>
              <a:t>#115</a:t>
            </a:r>
            <a:endParaRPr sz="1600"/>
          </a:p>
          <a:p>
            <a:pPr indent="0" lvl="0" marL="0" marR="0" rtl="0" algn="l">
              <a:lnSpc>
                <a:spcPct val="100000"/>
              </a:lnSpc>
              <a:spcBef>
                <a:spcPts val="0"/>
              </a:spcBef>
              <a:spcAft>
                <a:spcPts val="0"/>
              </a:spcAft>
              <a:buClr>
                <a:schemeClr val="dk1"/>
              </a:buClr>
              <a:buSzPts val="1100"/>
              <a:buFont typeface="Arial"/>
              <a:buNone/>
            </a:pPr>
            <a:r>
              <a:rPr lang="en" sz="1600"/>
              <a:t>1992</a:t>
            </a:r>
            <a:endParaRPr sz="1600"/>
          </a:p>
          <a:p>
            <a:pPr indent="0" lvl="0" marL="0" marR="0" rtl="0" algn="l">
              <a:lnSpc>
                <a:spcPct val="100000"/>
              </a:lnSpc>
              <a:spcBef>
                <a:spcPts val="0"/>
              </a:spcBef>
              <a:spcAft>
                <a:spcPts val="0"/>
              </a:spcAft>
              <a:buClr>
                <a:schemeClr val="dk1"/>
              </a:buClr>
              <a:buSzPts val="1100"/>
              <a:buFont typeface="Arial"/>
              <a:buNone/>
            </a:pPr>
            <a:r>
              <a:rPr lang="en" sz="1600"/>
              <a:t>$6–$112</a:t>
            </a:r>
            <a:endParaRPr sz="1600"/>
          </a:p>
          <a:p>
            <a:pPr indent="0" lvl="0" marL="0" marR="0" rtl="0" algn="l">
              <a:lnSpc>
                <a:spcPct val="100000"/>
              </a:lnSpc>
              <a:spcBef>
                <a:spcPts val="0"/>
              </a:spcBef>
              <a:spcAft>
                <a:spcPts val="0"/>
              </a:spcAft>
              <a:buClr>
                <a:schemeClr val="dk1"/>
              </a:buClr>
              <a:buSzPts val="1100"/>
              <a:buFont typeface="Arial"/>
              <a:buNone/>
            </a:pPr>
            <a:r>
              <a:t/>
            </a:r>
            <a:endParaRPr sz="1600"/>
          </a:p>
          <a:p>
            <a:pPr indent="0" lvl="0" marL="0" marR="0" rtl="0" algn="l">
              <a:lnSpc>
                <a:spcPct val="100000"/>
              </a:lnSpc>
              <a:spcBef>
                <a:spcPts val="0"/>
              </a:spcBef>
              <a:spcAft>
                <a:spcPts val="0"/>
              </a:spcAft>
              <a:buClr>
                <a:srgbClr val="000000"/>
              </a:buClr>
              <a:buSzPts val="800"/>
              <a:buFont typeface="Arial"/>
              <a:buNone/>
            </a:pPr>
            <a:r>
              <a:t/>
            </a:r>
            <a:endParaRPr sz="1600"/>
          </a:p>
        </p:txBody>
      </p:sp>
      <p:sp>
        <p:nvSpPr>
          <p:cNvPr id="3462" name="Google Shape;3462;p264"/>
          <p:cNvSpPr txBox="1"/>
          <p:nvPr/>
        </p:nvSpPr>
        <p:spPr>
          <a:xfrm>
            <a:off x="8375399" y="3669500"/>
            <a:ext cx="529500" cy="28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800"/>
              <a:buFont typeface="Arial"/>
              <a:buNone/>
            </a:pPr>
            <a:r>
              <a:rPr lang="en" sz="1600">
                <a:solidFill>
                  <a:schemeClr val="dk1"/>
                </a:solidFill>
              </a:rPr>
              <a:t>25</a:t>
            </a:r>
            <a:endParaRPr sz="2200">
              <a:solidFill>
                <a:schemeClr val="dk1"/>
              </a:solidFill>
            </a:endParaRPr>
          </a:p>
          <a:p>
            <a:pPr indent="0" lvl="0" marL="0" rtl="0" algn="l">
              <a:spcBef>
                <a:spcPts val="0"/>
              </a:spcBef>
              <a:spcAft>
                <a:spcPts val="0"/>
              </a:spcAft>
              <a:buClr>
                <a:schemeClr val="dk1"/>
              </a:buClr>
              <a:buSzPts val="800"/>
              <a:buFont typeface="Arial"/>
              <a:buNone/>
            </a:pPr>
            <a:r>
              <a:rPr lang="en" sz="1600">
                <a:solidFill>
                  <a:schemeClr val="dk1"/>
                </a:solidFill>
              </a:rPr>
              <a:t>50</a:t>
            </a:r>
            <a:endParaRPr sz="2200">
              <a:solidFill>
                <a:schemeClr val="dk1"/>
              </a:solidFill>
            </a:endParaRPr>
          </a:p>
          <a:p>
            <a:pPr indent="0" lvl="0" marL="0" rtl="0" algn="l">
              <a:spcBef>
                <a:spcPts val="0"/>
              </a:spcBef>
              <a:spcAft>
                <a:spcPts val="0"/>
              </a:spcAft>
              <a:buClr>
                <a:schemeClr val="dk1"/>
              </a:buClr>
              <a:buSzPts val="800"/>
              <a:buFont typeface="Arial"/>
              <a:buNone/>
            </a:pPr>
            <a:r>
              <a:rPr lang="en" sz="1600" u="sng">
                <a:solidFill>
                  <a:schemeClr val="dk1"/>
                </a:solidFill>
              </a:rPr>
              <a:t>100</a:t>
            </a:r>
            <a:r>
              <a:rPr lang="en" sz="1600">
                <a:solidFill>
                  <a:schemeClr val="dk1"/>
                </a:solidFill>
              </a:rPr>
              <a:t> </a:t>
            </a:r>
            <a:endParaRPr sz="2200">
              <a:solidFill>
                <a:schemeClr val="dk1"/>
              </a:solidFill>
            </a:endParaRPr>
          </a:p>
          <a:p>
            <a:pPr indent="0" lvl="0" marL="0" rtl="0" algn="l">
              <a:spcBef>
                <a:spcPts val="0"/>
              </a:spcBef>
              <a:spcAft>
                <a:spcPts val="0"/>
              </a:spcAft>
              <a:buClr>
                <a:schemeClr val="dk1"/>
              </a:buClr>
              <a:buSzPts val="600"/>
              <a:buFont typeface="Arial"/>
              <a:buNone/>
            </a:pPr>
            <a:r>
              <a:rPr lang="en">
                <a:solidFill>
                  <a:schemeClr val="dk1"/>
                </a:solidFill>
              </a:rPr>
              <a:t>mg</a:t>
            </a:r>
            <a:endParaRPr>
              <a:solidFill>
                <a:schemeClr val="dk1"/>
              </a:solidFill>
            </a:endParaRPr>
          </a:p>
          <a:p>
            <a:pPr indent="0" lvl="0" marL="0" marR="0" rtl="0" algn="l">
              <a:lnSpc>
                <a:spcPct val="100000"/>
              </a:lnSpc>
              <a:spcBef>
                <a:spcPts val="0"/>
              </a:spcBef>
              <a:spcAft>
                <a:spcPts val="0"/>
              </a:spcAft>
              <a:buClr>
                <a:srgbClr val="000000"/>
              </a:buClr>
              <a:buSzPts val="600"/>
              <a:buFont typeface="Arial"/>
              <a:buNone/>
            </a:pPr>
            <a:r>
              <a:t/>
            </a:r>
            <a:endParaRPr sz="2400"/>
          </a:p>
        </p:txBody>
      </p:sp>
      <p:cxnSp>
        <p:nvCxnSpPr>
          <p:cNvPr id="3463" name="Google Shape;3463;p264"/>
          <p:cNvCxnSpPr/>
          <p:nvPr/>
        </p:nvCxnSpPr>
        <p:spPr>
          <a:xfrm>
            <a:off x="7343875" y="1200"/>
            <a:ext cx="0" cy="5141100"/>
          </a:xfrm>
          <a:prstGeom prst="straightConnector1">
            <a:avLst/>
          </a:prstGeom>
          <a:noFill/>
          <a:ln cap="flat" cmpd="sng" w="9525">
            <a:solidFill>
              <a:schemeClr val="dk2"/>
            </a:solidFill>
            <a:prstDash val="solid"/>
            <a:round/>
            <a:headEnd len="med" w="med" type="none"/>
            <a:tailEnd len="med" w="med" type="none"/>
          </a:ln>
        </p:spPr>
      </p:cxnSp>
      <p:sp>
        <p:nvSpPr>
          <p:cNvPr id="3464" name="Google Shape;3464;p264"/>
          <p:cNvSpPr txBox="1"/>
          <p:nvPr/>
        </p:nvSpPr>
        <p:spPr>
          <a:xfrm>
            <a:off x="19050" y="-38275"/>
            <a:ext cx="3381600" cy="65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800">
                <a:solidFill>
                  <a:schemeClr val="dk1"/>
                </a:solidFill>
              </a:rPr>
              <a:t>Sumatriptan (IMITREX)</a:t>
            </a:r>
            <a:endParaRPr sz="1800">
              <a:solidFill>
                <a:schemeClr val="dk1"/>
              </a:solidFill>
            </a:endParaRPr>
          </a:p>
          <a:p>
            <a:pPr indent="0" lvl="0" marL="0" rtl="0" algn="l">
              <a:spcBef>
                <a:spcPts val="0"/>
              </a:spcBef>
              <a:spcAft>
                <a:spcPts val="0"/>
              </a:spcAft>
              <a:buClr>
                <a:schemeClr val="dk1"/>
              </a:buClr>
              <a:buSzPts val="1800"/>
              <a:buFont typeface="Arial"/>
              <a:buNone/>
            </a:pPr>
            <a:r>
              <a:rPr lang="en" sz="1300">
                <a:solidFill>
                  <a:schemeClr val="dk1"/>
                </a:solidFill>
              </a:rPr>
              <a:t>SOO ma TRIP tan / EM i trex</a:t>
            </a:r>
            <a:endParaRPr sz="1300">
              <a:solidFill>
                <a:schemeClr val="dk1"/>
              </a:solidFill>
            </a:endParaRPr>
          </a:p>
          <a:p>
            <a:pPr indent="0" lvl="0" marL="0" rtl="0" algn="l">
              <a:spcBef>
                <a:spcPts val="0"/>
              </a:spcBef>
              <a:spcAft>
                <a:spcPts val="0"/>
              </a:spcAft>
              <a:buClr>
                <a:schemeClr val="dk1"/>
              </a:buClr>
              <a:buSzPts val="1800"/>
              <a:buFont typeface="Arial"/>
              <a:buNone/>
            </a:pPr>
            <a:r>
              <a:rPr lang="en" sz="1600">
                <a:solidFill>
                  <a:schemeClr val="dk1"/>
                </a:solidFill>
              </a:rPr>
              <a:t>“Sumo tripped (in my tracks)” </a:t>
            </a:r>
            <a:endParaRPr sz="1600">
              <a:solidFill>
                <a:schemeClr val="dk1"/>
              </a:solidFill>
            </a:endParaRPr>
          </a:p>
          <a:p>
            <a:pPr indent="0" lvl="0" marL="0" rtl="0" algn="l">
              <a:lnSpc>
                <a:spcPct val="115000"/>
              </a:lnSpc>
              <a:spcBef>
                <a:spcPts val="0"/>
              </a:spcBef>
              <a:spcAft>
                <a:spcPts val="0"/>
              </a:spcAft>
              <a:buClr>
                <a:schemeClr val="dk1"/>
              </a:buClr>
              <a:buSzPts val="1800"/>
              <a:buFont typeface="Arial"/>
              <a:buNone/>
            </a:pPr>
            <a:r>
              <a:t/>
            </a:r>
            <a:endParaRPr sz="1800">
              <a:solidFill>
                <a:schemeClr val="dk1"/>
              </a:solidFill>
            </a:endParaRPr>
          </a:p>
          <a:p>
            <a:pPr indent="0" lvl="0" marL="0" marR="0" rtl="0" algn="l">
              <a:lnSpc>
                <a:spcPct val="115000"/>
              </a:lnSpc>
              <a:spcBef>
                <a:spcPts val="0"/>
              </a:spcBef>
              <a:spcAft>
                <a:spcPts val="0"/>
              </a:spcAft>
              <a:buClr>
                <a:srgbClr val="000000"/>
              </a:buClr>
              <a:buSzPts val="1200"/>
              <a:buFont typeface="Arial"/>
              <a:buNone/>
            </a:pPr>
            <a:r>
              <a:t/>
            </a:r>
            <a:endParaRPr sz="1800"/>
          </a:p>
        </p:txBody>
      </p:sp>
      <p:sp>
        <p:nvSpPr>
          <p:cNvPr id="3465" name="Google Shape;3465;p264"/>
          <p:cNvSpPr txBox="1"/>
          <p:nvPr/>
        </p:nvSpPr>
        <p:spPr>
          <a:xfrm>
            <a:off x="28575" y="952325"/>
            <a:ext cx="3308100" cy="19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lang="en">
                <a:solidFill>
                  <a:schemeClr val="dk1"/>
                </a:solidFill>
              </a:rPr>
              <a:t>❖ Triptan for acute migraine </a:t>
            </a:r>
            <a:endParaRPr sz="2000">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 5-HT</a:t>
            </a:r>
            <a:r>
              <a:rPr baseline="-25000" lang="en" sz="1600">
                <a:solidFill>
                  <a:schemeClr val="dk1"/>
                </a:solidFill>
              </a:rPr>
              <a:t>1B</a:t>
            </a:r>
            <a:r>
              <a:rPr baseline="-25000" lang="en" sz="1800">
                <a:solidFill>
                  <a:schemeClr val="dk1"/>
                </a:solidFill>
              </a:rPr>
              <a:t> </a:t>
            </a:r>
            <a:r>
              <a:rPr baseline="-25000" lang="en">
                <a:solidFill>
                  <a:schemeClr val="dk1"/>
                </a:solidFill>
              </a:rPr>
              <a:t> </a:t>
            </a:r>
            <a:r>
              <a:rPr lang="en">
                <a:solidFill>
                  <a:schemeClr val="dk1"/>
                </a:solidFill>
              </a:rPr>
              <a:t>receptor agonist</a:t>
            </a:r>
            <a:endParaRPr>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 5-HT</a:t>
            </a:r>
            <a:r>
              <a:rPr baseline="-25000" lang="en" sz="1600">
                <a:solidFill>
                  <a:schemeClr val="dk1"/>
                </a:solidFill>
              </a:rPr>
              <a:t>1D</a:t>
            </a:r>
            <a:r>
              <a:rPr baseline="-25000" lang="en" sz="1800">
                <a:solidFill>
                  <a:schemeClr val="dk1"/>
                </a:solidFill>
              </a:rPr>
              <a:t> </a:t>
            </a:r>
            <a:r>
              <a:rPr baseline="-25000" lang="en">
                <a:solidFill>
                  <a:schemeClr val="dk1"/>
                </a:solidFill>
              </a:rPr>
              <a:t> </a:t>
            </a:r>
            <a:r>
              <a:rPr lang="en">
                <a:solidFill>
                  <a:schemeClr val="dk1"/>
                </a:solidFill>
              </a:rPr>
              <a:t>receptor agonist</a:t>
            </a:r>
            <a:endParaRPr>
              <a:solidFill>
                <a:schemeClr val="dk1"/>
              </a:solidFill>
            </a:endParaRPr>
          </a:p>
          <a:p>
            <a:pPr indent="0" lvl="0" marL="0" marR="0" rtl="0" algn="l">
              <a:lnSpc>
                <a:spcPct val="100000"/>
              </a:lnSpc>
              <a:spcBef>
                <a:spcPts val="0"/>
              </a:spcBef>
              <a:spcAft>
                <a:spcPts val="0"/>
              </a:spcAft>
              <a:buNone/>
            </a:pPr>
            <a:r>
              <a:t/>
            </a:r>
            <a:endParaRPr sz="2000"/>
          </a:p>
          <a:p>
            <a:pPr indent="0" lvl="0" marL="0" marR="0" rtl="0" algn="l">
              <a:lnSpc>
                <a:spcPct val="100000"/>
              </a:lnSpc>
              <a:spcBef>
                <a:spcPts val="0"/>
              </a:spcBef>
              <a:spcAft>
                <a:spcPts val="0"/>
              </a:spcAft>
              <a:buNone/>
            </a:pPr>
            <a:r>
              <a:t/>
            </a:r>
            <a:endParaRPr b="0" i="0" sz="1800" u="none" cap="none" strike="noStrike">
              <a:solidFill>
                <a:srgbClr val="000000"/>
              </a:solidFill>
              <a:latin typeface="Arial"/>
              <a:ea typeface="Arial"/>
              <a:cs typeface="Arial"/>
              <a:sym typeface="Arial"/>
            </a:endParaRPr>
          </a:p>
        </p:txBody>
      </p:sp>
      <p:grpSp>
        <p:nvGrpSpPr>
          <p:cNvPr id="3466" name="Google Shape;3466;p264"/>
          <p:cNvGrpSpPr/>
          <p:nvPr/>
        </p:nvGrpSpPr>
        <p:grpSpPr>
          <a:xfrm>
            <a:off x="3149561" y="1143114"/>
            <a:ext cx="3990748" cy="3319500"/>
            <a:chOff x="3825643" y="-9838094"/>
            <a:chExt cx="4858470" cy="4041271"/>
          </a:xfrm>
        </p:grpSpPr>
        <p:pic>
          <p:nvPicPr>
            <p:cNvPr id="3467" name="Google Shape;3467;p264"/>
            <p:cNvPicPr preferRelativeResize="0"/>
            <p:nvPr/>
          </p:nvPicPr>
          <p:blipFill rotWithShape="1">
            <a:blip r:embed="rId3">
              <a:alphaModFix/>
            </a:blip>
            <a:srcRect b="3909" l="2707" r="3271" t="2325"/>
            <a:stretch/>
          </p:blipFill>
          <p:spPr>
            <a:xfrm>
              <a:off x="3825643" y="-9560817"/>
              <a:ext cx="4303869" cy="3763994"/>
            </a:xfrm>
            <a:prstGeom prst="rect">
              <a:avLst/>
            </a:prstGeom>
            <a:noFill/>
            <a:ln>
              <a:noFill/>
            </a:ln>
          </p:spPr>
        </p:pic>
        <p:pic>
          <p:nvPicPr>
            <p:cNvPr descr="clipped result image" id="3468" name="Google Shape;3468;p264"/>
            <p:cNvPicPr preferRelativeResize="0"/>
            <p:nvPr/>
          </p:nvPicPr>
          <p:blipFill rotWithShape="1">
            <a:blip r:embed="rId4">
              <a:alphaModFix/>
            </a:blip>
            <a:srcRect b="0" l="0" r="0" t="0"/>
            <a:stretch/>
          </p:blipFill>
          <p:spPr>
            <a:xfrm rot="828048">
              <a:off x="5527880" y="-9543840"/>
              <a:ext cx="2834756" cy="3038379"/>
            </a:xfrm>
            <a:prstGeom prst="rect">
              <a:avLst/>
            </a:prstGeom>
            <a:noFill/>
            <a:ln>
              <a:noFill/>
            </a:ln>
          </p:spPr>
        </p:pic>
      </p:grpSp>
      <p:pic>
        <p:nvPicPr>
          <p:cNvPr descr="Resultado de imagen para sumatriptan structure" id="3469" name="Google Shape;3469;p264"/>
          <p:cNvPicPr preferRelativeResize="0"/>
          <p:nvPr/>
        </p:nvPicPr>
        <p:blipFill rotWithShape="1">
          <a:blip r:embed="rId5">
            <a:alphaModFix/>
          </a:blip>
          <a:srcRect b="0" l="0" r="0" t="0"/>
          <a:stretch/>
        </p:blipFill>
        <p:spPr>
          <a:xfrm>
            <a:off x="7501754" y="1676840"/>
            <a:ext cx="1527240" cy="954525"/>
          </a:xfrm>
          <a:prstGeom prst="rect">
            <a:avLst/>
          </a:prstGeom>
          <a:noFill/>
          <a:ln>
            <a:noFill/>
          </a:ln>
        </p:spPr>
      </p:pic>
      <p:pic>
        <p:nvPicPr>
          <p:cNvPr descr="clipped result image" id="3470" name="Google Shape;3470;p264"/>
          <p:cNvPicPr preferRelativeResize="0"/>
          <p:nvPr/>
        </p:nvPicPr>
        <p:blipFill rotWithShape="1">
          <a:blip r:embed="rId6">
            <a:alphaModFix/>
          </a:blip>
          <a:srcRect b="0" l="7544" r="0" t="0"/>
          <a:stretch/>
        </p:blipFill>
        <p:spPr>
          <a:xfrm>
            <a:off x="7603875" y="3919701"/>
            <a:ext cx="642900" cy="742112"/>
          </a:xfrm>
          <a:prstGeom prst="rect">
            <a:avLst/>
          </a:prstGeom>
          <a:noFill/>
          <a:ln>
            <a:noFill/>
          </a:ln>
          <a:effectLst>
            <a:outerShdw blurRad="14288" rotWithShape="0" algn="tl" dir="2700000" dist="9525">
              <a:srgbClr val="000000">
                <a:alpha val="40000"/>
              </a:srgbClr>
            </a:outerShdw>
          </a:effectLst>
        </p:spPr>
      </p:pic>
      <p:sp>
        <p:nvSpPr>
          <p:cNvPr id="3471" name="Google Shape;3471;p264"/>
          <p:cNvSpPr txBox="1"/>
          <p:nvPr/>
        </p:nvSpPr>
        <p:spPr>
          <a:xfrm>
            <a:off x="3206000" y="1950050"/>
            <a:ext cx="3537900" cy="257400"/>
          </a:xfrm>
          <a:prstGeom prst="rect">
            <a:avLst/>
          </a:prstGeom>
          <a:noFill/>
          <a:ln>
            <a:noFill/>
          </a:ln>
        </p:spPr>
        <p:txBody>
          <a:bodyPr anchorCtr="0" anchor="t" bIns="91425" lIns="91425" spcFirstLastPara="1" rIns="91425" wrap="square" tIns="91425">
            <a:noAutofit/>
          </a:bodyPr>
          <a:lstStyle/>
          <a:p>
            <a:pPr indent="0" lvl="0" marL="0" marR="0" rtl="0" algn="just">
              <a:lnSpc>
                <a:spcPct val="115000"/>
              </a:lnSpc>
              <a:spcBef>
                <a:spcPts val="0"/>
              </a:spcBef>
              <a:spcAft>
                <a:spcPts val="0"/>
              </a:spcAft>
              <a:buNone/>
            </a:pPr>
            <a:r>
              <a:t/>
            </a:r>
            <a:endParaRPr sz="900"/>
          </a:p>
        </p:txBody>
      </p:sp>
      <p:sp>
        <p:nvSpPr>
          <p:cNvPr id="3472" name="Google Shape;3472;p264"/>
          <p:cNvSpPr/>
          <p:nvPr/>
        </p:nvSpPr>
        <p:spPr>
          <a:xfrm>
            <a:off x="99369" y="2196733"/>
            <a:ext cx="2586600" cy="613200"/>
          </a:xfrm>
          <a:prstGeom prst="rect">
            <a:avLst/>
          </a:prstGeom>
          <a:solidFill>
            <a:srgbClr val="FFFFFF"/>
          </a:solidFill>
          <a:ln cap="flat" cmpd="sng" w="1905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 sz="1850" u="none" cap="none" strike="noStrike">
                <a:solidFill>
                  <a:srgbClr val="FF0000"/>
                </a:solidFill>
                <a:latin typeface="Arial"/>
                <a:ea typeface="Arial"/>
                <a:cs typeface="Arial"/>
                <a:sym typeface="Arial"/>
              </a:rPr>
              <a:t>Not an antidepressant</a:t>
            </a:r>
            <a:endParaRPr sz="2400"/>
          </a:p>
        </p:txBody>
      </p:sp>
      <p:sp>
        <p:nvSpPr>
          <p:cNvPr id="3473" name="Google Shape;3473;p264"/>
          <p:cNvSpPr/>
          <p:nvPr/>
        </p:nvSpPr>
        <p:spPr>
          <a:xfrm>
            <a:off x="100275" y="3109650"/>
            <a:ext cx="2586600" cy="1305600"/>
          </a:xfrm>
          <a:prstGeom prst="rect">
            <a:avLst/>
          </a:prstGeom>
          <a:solidFill>
            <a:srgbClr val="FFF2CC"/>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4" name="Google Shape;3474;p264"/>
          <p:cNvSpPr txBox="1"/>
          <p:nvPr/>
        </p:nvSpPr>
        <p:spPr>
          <a:xfrm>
            <a:off x="254001" y="3213375"/>
            <a:ext cx="2314200" cy="550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n" sz="1200"/>
              <a:t>Included due to serotonergic mechanism of action. </a:t>
            </a:r>
            <a:endParaRPr b="1" sz="1200"/>
          </a:p>
          <a:p>
            <a:pPr indent="0" lvl="0" marL="0" marR="0" rtl="0" algn="l">
              <a:lnSpc>
                <a:spcPct val="100000"/>
              </a:lnSpc>
              <a:spcBef>
                <a:spcPts val="0"/>
              </a:spcBef>
              <a:spcAft>
                <a:spcPts val="0"/>
              </a:spcAft>
              <a:buNone/>
            </a:pPr>
            <a:r>
              <a:t/>
            </a:r>
            <a:endParaRPr b="1" sz="1200"/>
          </a:p>
          <a:p>
            <a:pPr indent="0" lvl="0" marL="0" rtl="0" algn="l">
              <a:lnSpc>
                <a:spcPct val="115000"/>
              </a:lnSpc>
              <a:spcBef>
                <a:spcPts val="0"/>
              </a:spcBef>
              <a:spcAft>
                <a:spcPts val="0"/>
              </a:spcAft>
              <a:buClr>
                <a:schemeClr val="dk1"/>
              </a:buClr>
              <a:buFont typeface="Arial"/>
              <a:buNone/>
            </a:pPr>
            <a:r>
              <a:rPr b="1" lang="en" sz="1200">
                <a:solidFill>
                  <a:schemeClr val="dk1"/>
                </a:solidFill>
              </a:rPr>
              <a:t>Triptans </a:t>
            </a:r>
            <a:r>
              <a:rPr b="1" lang="en" sz="1200" u="sng">
                <a:solidFill>
                  <a:schemeClr val="dk1"/>
                </a:solidFill>
              </a:rPr>
              <a:t>do not</a:t>
            </a:r>
            <a:r>
              <a:rPr b="1" lang="en" sz="1200">
                <a:solidFill>
                  <a:schemeClr val="dk1"/>
                </a:solidFill>
              </a:rPr>
              <a:t> appear to cause serotonin syndrome.</a:t>
            </a:r>
            <a:endParaRPr sz="1200">
              <a:solidFill>
                <a:schemeClr val="dk1"/>
              </a:solidFill>
            </a:endParaRPr>
          </a:p>
          <a:p>
            <a:pPr indent="0" lvl="0" marL="0" marR="0" rtl="0" algn="l">
              <a:lnSpc>
                <a:spcPct val="100000"/>
              </a:lnSpc>
              <a:spcBef>
                <a:spcPts val="0"/>
              </a:spcBef>
              <a:spcAft>
                <a:spcPts val="0"/>
              </a:spcAft>
              <a:buNone/>
            </a:pPr>
            <a:r>
              <a:t/>
            </a:r>
            <a:endParaRPr b="1" sz="1200"/>
          </a:p>
        </p:txBody>
      </p:sp>
    </p:spTree>
  </p:cSld>
  <p:clrMapOvr>
    <a:masterClrMapping/>
  </p:clrMapOvr>
</p:sld>
</file>

<file path=ppt/slides/slide2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8" name="Shape 3478"/>
        <p:cNvGrpSpPr/>
        <p:nvPr/>
      </p:nvGrpSpPr>
      <p:grpSpPr>
        <a:xfrm>
          <a:off x="0" y="0"/>
          <a:ext cx="0" cy="0"/>
          <a:chOff x="0" y="0"/>
          <a:chExt cx="0" cy="0"/>
        </a:xfrm>
      </p:grpSpPr>
      <p:sp>
        <p:nvSpPr>
          <p:cNvPr id="3479" name="Google Shape;3479;p265"/>
          <p:cNvSpPr txBox="1"/>
          <p:nvPr/>
        </p:nvSpPr>
        <p:spPr>
          <a:xfrm>
            <a:off x="7543798" y="0"/>
            <a:ext cx="1408800" cy="280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lang="en" sz="1600"/>
              <a:t>#232</a:t>
            </a:r>
            <a:endParaRPr sz="1600"/>
          </a:p>
          <a:p>
            <a:pPr indent="0" lvl="0" marL="0" marR="0" rtl="0" algn="l">
              <a:lnSpc>
                <a:spcPct val="100000"/>
              </a:lnSpc>
              <a:spcBef>
                <a:spcPts val="0"/>
              </a:spcBef>
              <a:spcAft>
                <a:spcPts val="0"/>
              </a:spcAft>
              <a:buClr>
                <a:schemeClr val="dk1"/>
              </a:buClr>
              <a:buSzPts val="1100"/>
              <a:buFont typeface="Arial"/>
              <a:buNone/>
            </a:pPr>
            <a:r>
              <a:rPr lang="en" sz="1600"/>
              <a:t>1998</a:t>
            </a:r>
            <a:endParaRPr sz="1600"/>
          </a:p>
          <a:p>
            <a:pPr indent="0" lvl="0" marL="0" marR="0" rtl="0" algn="l">
              <a:lnSpc>
                <a:spcPct val="100000"/>
              </a:lnSpc>
              <a:spcBef>
                <a:spcPts val="0"/>
              </a:spcBef>
              <a:spcAft>
                <a:spcPts val="0"/>
              </a:spcAft>
              <a:buClr>
                <a:schemeClr val="dk1"/>
              </a:buClr>
              <a:buSzPts val="1100"/>
              <a:buFont typeface="Arial"/>
              <a:buNone/>
            </a:pPr>
            <a:r>
              <a:rPr lang="en" sz="1600"/>
              <a:t>$15–$186</a:t>
            </a:r>
            <a:endParaRPr sz="1600"/>
          </a:p>
          <a:p>
            <a:pPr indent="0" lvl="0" marL="0" marR="0" rtl="0" algn="l">
              <a:lnSpc>
                <a:spcPct val="100000"/>
              </a:lnSpc>
              <a:spcBef>
                <a:spcPts val="0"/>
              </a:spcBef>
              <a:spcAft>
                <a:spcPts val="0"/>
              </a:spcAft>
              <a:buClr>
                <a:schemeClr val="dk1"/>
              </a:buClr>
              <a:buSzPts val="1100"/>
              <a:buFont typeface="Arial"/>
              <a:buNone/>
            </a:pPr>
            <a:r>
              <a:t/>
            </a:r>
            <a:endParaRPr sz="1600"/>
          </a:p>
          <a:p>
            <a:pPr indent="0" lvl="0" marL="0" marR="0" rtl="0" algn="l">
              <a:lnSpc>
                <a:spcPct val="100000"/>
              </a:lnSpc>
              <a:spcBef>
                <a:spcPts val="0"/>
              </a:spcBef>
              <a:spcAft>
                <a:spcPts val="0"/>
              </a:spcAft>
              <a:buClr>
                <a:srgbClr val="000000"/>
              </a:buClr>
              <a:buSzPts val="800"/>
              <a:buFont typeface="Arial"/>
              <a:buNone/>
            </a:pPr>
            <a:r>
              <a:t/>
            </a:r>
            <a:endParaRPr sz="1600"/>
          </a:p>
        </p:txBody>
      </p:sp>
      <p:sp>
        <p:nvSpPr>
          <p:cNvPr id="3480" name="Google Shape;3480;p265"/>
          <p:cNvSpPr txBox="1"/>
          <p:nvPr/>
        </p:nvSpPr>
        <p:spPr>
          <a:xfrm>
            <a:off x="8242049" y="3774275"/>
            <a:ext cx="834300" cy="28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800"/>
              <a:buFont typeface="Arial"/>
              <a:buNone/>
            </a:pPr>
            <a:r>
              <a:rPr lang="en" sz="1600">
                <a:solidFill>
                  <a:schemeClr val="dk1"/>
                </a:solidFill>
              </a:rPr>
              <a:t>5</a:t>
            </a:r>
            <a:endParaRPr sz="2200">
              <a:solidFill>
                <a:schemeClr val="dk1"/>
              </a:solidFill>
            </a:endParaRPr>
          </a:p>
          <a:p>
            <a:pPr indent="0" lvl="0" marL="0" rtl="0" algn="l">
              <a:spcBef>
                <a:spcPts val="0"/>
              </a:spcBef>
              <a:spcAft>
                <a:spcPts val="0"/>
              </a:spcAft>
              <a:buClr>
                <a:schemeClr val="dk1"/>
              </a:buClr>
              <a:buSzPts val="800"/>
              <a:buFont typeface="Arial"/>
              <a:buNone/>
            </a:pPr>
            <a:r>
              <a:rPr lang="en" sz="1600" u="sng">
                <a:solidFill>
                  <a:schemeClr val="dk1"/>
                </a:solidFill>
              </a:rPr>
              <a:t>10</a:t>
            </a:r>
            <a:endParaRPr sz="2200">
              <a:solidFill>
                <a:schemeClr val="dk1"/>
              </a:solidFill>
            </a:endParaRPr>
          </a:p>
          <a:p>
            <a:pPr indent="0" lvl="0" marL="0" rtl="0" algn="l">
              <a:spcBef>
                <a:spcPts val="0"/>
              </a:spcBef>
              <a:spcAft>
                <a:spcPts val="0"/>
              </a:spcAft>
              <a:buClr>
                <a:schemeClr val="dk1"/>
              </a:buClr>
              <a:buSzPts val="600"/>
              <a:buFont typeface="Arial"/>
              <a:buNone/>
            </a:pPr>
            <a:r>
              <a:rPr lang="en">
                <a:solidFill>
                  <a:schemeClr val="dk1"/>
                </a:solidFill>
              </a:rPr>
              <a:t>mg</a:t>
            </a:r>
            <a:endParaRPr>
              <a:solidFill>
                <a:schemeClr val="dk1"/>
              </a:solidFill>
            </a:endParaRPr>
          </a:p>
          <a:p>
            <a:pPr indent="0" lvl="0" marL="0" marR="0" rtl="0" algn="l">
              <a:lnSpc>
                <a:spcPct val="100000"/>
              </a:lnSpc>
              <a:spcBef>
                <a:spcPts val="0"/>
              </a:spcBef>
              <a:spcAft>
                <a:spcPts val="0"/>
              </a:spcAft>
              <a:buClr>
                <a:srgbClr val="000000"/>
              </a:buClr>
              <a:buSzPts val="600"/>
              <a:buFont typeface="Arial"/>
              <a:buNone/>
            </a:pPr>
            <a:r>
              <a:t/>
            </a:r>
            <a:endParaRPr sz="2400"/>
          </a:p>
        </p:txBody>
      </p:sp>
      <p:cxnSp>
        <p:nvCxnSpPr>
          <p:cNvPr id="3481" name="Google Shape;3481;p265"/>
          <p:cNvCxnSpPr/>
          <p:nvPr/>
        </p:nvCxnSpPr>
        <p:spPr>
          <a:xfrm>
            <a:off x="7191475" y="1200"/>
            <a:ext cx="0" cy="5141100"/>
          </a:xfrm>
          <a:prstGeom prst="straightConnector1">
            <a:avLst/>
          </a:prstGeom>
          <a:noFill/>
          <a:ln cap="flat" cmpd="sng" w="9525">
            <a:solidFill>
              <a:schemeClr val="dk2"/>
            </a:solidFill>
            <a:prstDash val="solid"/>
            <a:round/>
            <a:headEnd len="med" w="med" type="none"/>
            <a:tailEnd len="med" w="med" type="none"/>
          </a:ln>
        </p:spPr>
      </p:cxnSp>
      <p:sp>
        <p:nvSpPr>
          <p:cNvPr id="3482" name="Google Shape;3482;p265"/>
          <p:cNvSpPr txBox="1"/>
          <p:nvPr/>
        </p:nvSpPr>
        <p:spPr>
          <a:xfrm>
            <a:off x="19050" y="-38275"/>
            <a:ext cx="3381600" cy="65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800">
                <a:solidFill>
                  <a:schemeClr val="dk1"/>
                </a:solidFill>
              </a:rPr>
              <a:t>Rizatriptan (MAXALT)</a:t>
            </a:r>
            <a:endParaRPr sz="1800">
              <a:solidFill>
                <a:schemeClr val="dk1"/>
              </a:solidFill>
            </a:endParaRPr>
          </a:p>
          <a:p>
            <a:pPr indent="0" lvl="0" marL="0" rtl="0" algn="l">
              <a:lnSpc>
                <a:spcPct val="115000"/>
              </a:lnSpc>
              <a:spcBef>
                <a:spcPts val="0"/>
              </a:spcBef>
              <a:spcAft>
                <a:spcPts val="0"/>
              </a:spcAft>
              <a:buClr>
                <a:schemeClr val="dk1"/>
              </a:buClr>
              <a:buSzPts val="1800"/>
              <a:buFont typeface="Arial"/>
              <a:buNone/>
            </a:pPr>
            <a:r>
              <a:rPr lang="en" sz="1300">
                <a:solidFill>
                  <a:schemeClr val="dk1"/>
                </a:solidFill>
              </a:rPr>
              <a:t>RYE za TRIP tan / MAX alt</a:t>
            </a:r>
            <a:endParaRPr sz="1300">
              <a:solidFill>
                <a:schemeClr val="dk1"/>
              </a:solidFill>
            </a:endParaRPr>
          </a:p>
          <a:p>
            <a:pPr indent="0" lvl="0" marL="0" rtl="0" algn="l">
              <a:lnSpc>
                <a:spcPct val="115000"/>
              </a:lnSpc>
              <a:spcBef>
                <a:spcPts val="0"/>
              </a:spcBef>
              <a:spcAft>
                <a:spcPts val="0"/>
              </a:spcAft>
              <a:buClr>
                <a:schemeClr val="dk1"/>
              </a:buClr>
              <a:buSzPts val="1800"/>
              <a:buFont typeface="Arial"/>
              <a:buNone/>
            </a:pPr>
            <a:r>
              <a:rPr lang="en" sz="1600">
                <a:solidFill>
                  <a:schemeClr val="dk1"/>
                </a:solidFill>
              </a:rPr>
              <a:t>“RZA tripped </a:t>
            </a:r>
            <a:r>
              <a:rPr lang="en" sz="1200">
                <a:solidFill>
                  <a:schemeClr val="dk1"/>
                </a:solidFill>
              </a:rPr>
              <a:t>(on) </a:t>
            </a:r>
            <a:r>
              <a:rPr lang="en" sz="1600">
                <a:solidFill>
                  <a:schemeClr val="dk1"/>
                </a:solidFill>
              </a:rPr>
              <a:t>Max altitude”</a:t>
            </a:r>
            <a:endParaRPr sz="1600">
              <a:solidFill>
                <a:schemeClr val="dk1"/>
              </a:solidFill>
            </a:endParaRPr>
          </a:p>
          <a:p>
            <a:pPr indent="0" lvl="0" marL="0" rtl="0" algn="l">
              <a:lnSpc>
                <a:spcPct val="115000"/>
              </a:lnSpc>
              <a:spcBef>
                <a:spcPts val="0"/>
              </a:spcBef>
              <a:spcAft>
                <a:spcPts val="0"/>
              </a:spcAft>
              <a:buClr>
                <a:schemeClr val="dk1"/>
              </a:buClr>
              <a:buSzPts val="1800"/>
              <a:buFont typeface="Arial"/>
              <a:buNone/>
            </a:pPr>
            <a:r>
              <a:t/>
            </a:r>
            <a:endParaRPr sz="2200">
              <a:solidFill>
                <a:schemeClr val="dk1"/>
              </a:solidFill>
            </a:endParaRPr>
          </a:p>
          <a:p>
            <a:pPr indent="0" lvl="0" marL="0" marR="0" rtl="0" algn="l">
              <a:lnSpc>
                <a:spcPct val="115000"/>
              </a:lnSpc>
              <a:spcBef>
                <a:spcPts val="0"/>
              </a:spcBef>
              <a:spcAft>
                <a:spcPts val="0"/>
              </a:spcAft>
              <a:buClr>
                <a:srgbClr val="000000"/>
              </a:buClr>
              <a:buSzPts val="1200"/>
              <a:buFont typeface="Arial"/>
              <a:buNone/>
            </a:pPr>
            <a:r>
              <a:t/>
            </a:r>
            <a:endParaRPr sz="2200">
              <a:solidFill>
                <a:schemeClr val="dk1"/>
              </a:solidFill>
            </a:endParaRPr>
          </a:p>
        </p:txBody>
      </p:sp>
      <p:sp>
        <p:nvSpPr>
          <p:cNvPr id="3483" name="Google Shape;3483;p265"/>
          <p:cNvSpPr txBox="1"/>
          <p:nvPr/>
        </p:nvSpPr>
        <p:spPr>
          <a:xfrm>
            <a:off x="28575" y="952325"/>
            <a:ext cx="3308100" cy="19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 Triptan for acute migraine </a:t>
            </a:r>
            <a:endParaRPr sz="2000">
              <a:solidFill>
                <a:schemeClr val="dk1"/>
              </a:solidFill>
            </a:endParaRPr>
          </a:p>
          <a:p>
            <a:pPr indent="0" lvl="0" marL="0" rtl="0" algn="l">
              <a:spcBef>
                <a:spcPts val="0"/>
              </a:spcBef>
              <a:spcAft>
                <a:spcPts val="0"/>
              </a:spcAft>
              <a:buNone/>
            </a:pPr>
            <a:r>
              <a:rPr lang="en">
                <a:solidFill>
                  <a:schemeClr val="dk1"/>
                </a:solidFill>
              </a:rPr>
              <a:t>❖ 5-HT</a:t>
            </a:r>
            <a:r>
              <a:rPr baseline="-25000" lang="en" sz="1600">
                <a:solidFill>
                  <a:schemeClr val="dk1"/>
                </a:solidFill>
              </a:rPr>
              <a:t>1B</a:t>
            </a:r>
            <a:r>
              <a:rPr baseline="-25000" lang="en" sz="1800">
                <a:solidFill>
                  <a:schemeClr val="dk1"/>
                </a:solidFill>
              </a:rPr>
              <a:t> </a:t>
            </a:r>
            <a:r>
              <a:rPr baseline="-25000" lang="en">
                <a:solidFill>
                  <a:schemeClr val="dk1"/>
                </a:solidFill>
              </a:rPr>
              <a:t> </a:t>
            </a:r>
            <a:r>
              <a:rPr lang="en">
                <a:solidFill>
                  <a:schemeClr val="dk1"/>
                </a:solidFill>
              </a:rPr>
              <a:t>receptor agonist</a:t>
            </a:r>
            <a:endParaRPr>
              <a:solidFill>
                <a:schemeClr val="dk1"/>
              </a:solidFill>
            </a:endParaRPr>
          </a:p>
          <a:p>
            <a:pPr indent="0" lvl="0" marL="0" rtl="0" algn="l">
              <a:spcBef>
                <a:spcPts val="0"/>
              </a:spcBef>
              <a:spcAft>
                <a:spcPts val="0"/>
              </a:spcAft>
              <a:buNone/>
            </a:pPr>
            <a:r>
              <a:rPr lang="en">
                <a:solidFill>
                  <a:schemeClr val="dk1"/>
                </a:solidFill>
              </a:rPr>
              <a:t>❖ 5-HT</a:t>
            </a:r>
            <a:r>
              <a:rPr baseline="-25000" lang="en" sz="1600">
                <a:solidFill>
                  <a:schemeClr val="dk1"/>
                </a:solidFill>
              </a:rPr>
              <a:t>1D</a:t>
            </a:r>
            <a:r>
              <a:rPr baseline="-25000" lang="en" sz="1800">
                <a:solidFill>
                  <a:schemeClr val="dk1"/>
                </a:solidFill>
              </a:rPr>
              <a:t> </a:t>
            </a:r>
            <a:r>
              <a:rPr baseline="-25000" lang="en">
                <a:solidFill>
                  <a:schemeClr val="dk1"/>
                </a:solidFill>
              </a:rPr>
              <a:t> </a:t>
            </a:r>
            <a:r>
              <a:rPr lang="en">
                <a:solidFill>
                  <a:schemeClr val="dk1"/>
                </a:solidFill>
              </a:rPr>
              <a:t>receptor agonist</a:t>
            </a:r>
            <a:endParaRPr>
              <a:solidFill>
                <a:schemeClr val="dk1"/>
              </a:solidFill>
            </a:endParaRPr>
          </a:p>
          <a:p>
            <a:pPr indent="0" lvl="0" marL="0" marR="0" rtl="0" algn="l">
              <a:lnSpc>
                <a:spcPct val="100000"/>
              </a:lnSpc>
              <a:spcBef>
                <a:spcPts val="0"/>
              </a:spcBef>
              <a:spcAft>
                <a:spcPts val="0"/>
              </a:spcAft>
              <a:buNone/>
            </a:pPr>
            <a:r>
              <a:t/>
            </a:r>
            <a:endParaRPr sz="2000"/>
          </a:p>
          <a:p>
            <a:pPr indent="0" lvl="0" marL="0" marR="0" rtl="0" algn="l">
              <a:lnSpc>
                <a:spcPct val="100000"/>
              </a:lnSpc>
              <a:spcBef>
                <a:spcPts val="0"/>
              </a:spcBef>
              <a:spcAft>
                <a:spcPts val="0"/>
              </a:spcAft>
              <a:buNone/>
            </a:pPr>
            <a:r>
              <a:t/>
            </a:r>
            <a:endParaRPr b="0" i="0" sz="1800" u="none" cap="none" strike="noStrike">
              <a:solidFill>
                <a:srgbClr val="000000"/>
              </a:solidFill>
              <a:latin typeface="Arial"/>
              <a:ea typeface="Arial"/>
              <a:cs typeface="Arial"/>
              <a:sym typeface="Arial"/>
            </a:endParaRPr>
          </a:p>
        </p:txBody>
      </p:sp>
      <p:pic>
        <p:nvPicPr>
          <p:cNvPr descr="Resultado de imagen para rizatriptan structure" id="3484" name="Google Shape;3484;p265"/>
          <p:cNvPicPr preferRelativeResize="0"/>
          <p:nvPr/>
        </p:nvPicPr>
        <p:blipFill rotWithShape="1">
          <a:blip r:embed="rId3">
            <a:alphaModFix/>
          </a:blip>
          <a:srcRect b="0" l="0" r="0" t="0"/>
          <a:stretch/>
        </p:blipFill>
        <p:spPr>
          <a:xfrm>
            <a:off x="7304125" y="1674563"/>
            <a:ext cx="1687375" cy="958733"/>
          </a:xfrm>
          <a:prstGeom prst="rect">
            <a:avLst/>
          </a:prstGeom>
          <a:noFill/>
          <a:ln>
            <a:noFill/>
          </a:ln>
        </p:spPr>
      </p:pic>
      <p:pic>
        <p:nvPicPr>
          <p:cNvPr descr="clipped result image" id="3485" name="Google Shape;3485;p265"/>
          <p:cNvPicPr preferRelativeResize="0"/>
          <p:nvPr/>
        </p:nvPicPr>
        <p:blipFill rotWithShape="1">
          <a:blip r:embed="rId4">
            <a:alphaModFix/>
          </a:blip>
          <a:srcRect b="0" l="0" r="0" t="0"/>
          <a:stretch/>
        </p:blipFill>
        <p:spPr>
          <a:xfrm rot="-5400000">
            <a:off x="7302845" y="4020215"/>
            <a:ext cx="1092550" cy="446525"/>
          </a:xfrm>
          <a:prstGeom prst="rect">
            <a:avLst/>
          </a:prstGeom>
          <a:noFill/>
          <a:ln>
            <a:noFill/>
          </a:ln>
          <a:effectLst>
            <a:outerShdw blurRad="28575" rotWithShape="0" algn="tl" dir="2700000" dist="19050">
              <a:srgbClr val="000000">
                <a:alpha val="40000"/>
              </a:srgbClr>
            </a:outerShdw>
          </a:effectLst>
        </p:spPr>
      </p:pic>
      <p:pic>
        <p:nvPicPr>
          <p:cNvPr descr="clipped result image" id="3486" name="Google Shape;3486;p265"/>
          <p:cNvPicPr preferRelativeResize="0"/>
          <p:nvPr/>
        </p:nvPicPr>
        <p:blipFill rotWithShape="1">
          <a:blip r:embed="rId5">
            <a:alphaModFix/>
          </a:blip>
          <a:srcRect b="0" l="0" r="0" t="0"/>
          <a:stretch/>
        </p:blipFill>
        <p:spPr>
          <a:xfrm flipH="1">
            <a:off x="3246063" y="1158835"/>
            <a:ext cx="1687384" cy="1526455"/>
          </a:xfrm>
          <a:prstGeom prst="rect">
            <a:avLst/>
          </a:prstGeom>
          <a:noFill/>
          <a:ln>
            <a:noFill/>
          </a:ln>
        </p:spPr>
      </p:pic>
      <p:pic>
        <p:nvPicPr>
          <p:cNvPr descr="clipped result image" id="3487" name="Google Shape;3487;p265"/>
          <p:cNvPicPr preferRelativeResize="0"/>
          <p:nvPr/>
        </p:nvPicPr>
        <p:blipFill rotWithShape="1">
          <a:blip r:embed="rId6">
            <a:alphaModFix/>
          </a:blip>
          <a:srcRect b="0" l="0" r="0" t="0"/>
          <a:stretch/>
        </p:blipFill>
        <p:spPr>
          <a:xfrm rot="2700059">
            <a:off x="4155608" y="1573954"/>
            <a:ext cx="241780" cy="216878"/>
          </a:xfrm>
          <a:prstGeom prst="rect">
            <a:avLst/>
          </a:prstGeom>
          <a:noFill/>
          <a:ln>
            <a:noFill/>
          </a:ln>
        </p:spPr>
      </p:pic>
      <p:pic>
        <p:nvPicPr>
          <p:cNvPr descr="clipped result image" id="3488" name="Google Shape;3488;p265"/>
          <p:cNvPicPr preferRelativeResize="0"/>
          <p:nvPr/>
        </p:nvPicPr>
        <p:blipFill rotWithShape="1">
          <a:blip r:embed="rId7">
            <a:alphaModFix/>
          </a:blip>
          <a:srcRect b="0" l="0" r="0" t="0"/>
          <a:stretch/>
        </p:blipFill>
        <p:spPr>
          <a:xfrm>
            <a:off x="3251809" y="2369841"/>
            <a:ext cx="3247037" cy="2224184"/>
          </a:xfrm>
          <a:prstGeom prst="rect">
            <a:avLst/>
          </a:prstGeom>
          <a:noFill/>
          <a:ln>
            <a:noFill/>
          </a:ln>
        </p:spPr>
      </p:pic>
      <p:pic>
        <p:nvPicPr>
          <p:cNvPr descr="clipped result image" id="3489" name="Google Shape;3489;p265"/>
          <p:cNvPicPr preferRelativeResize="0"/>
          <p:nvPr/>
        </p:nvPicPr>
        <p:blipFill rotWithShape="1">
          <a:blip r:embed="rId8">
            <a:alphaModFix/>
          </a:blip>
          <a:srcRect b="0" l="0" r="0" t="0"/>
          <a:stretch/>
        </p:blipFill>
        <p:spPr>
          <a:xfrm rot="2092002">
            <a:off x="4431310" y="617676"/>
            <a:ext cx="609479" cy="978282"/>
          </a:xfrm>
          <a:prstGeom prst="rect">
            <a:avLst/>
          </a:prstGeom>
          <a:noFill/>
          <a:ln>
            <a:noFill/>
          </a:ln>
        </p:spPr>
      </p:pic>
      <p:sp>
        <p:nvSpPr>
          <p:cNvPr id="3490" name="Google Shape;3490;p265"/>
          <p:cNvSpPr txBox="1"/>
          <p:nvPr/>
        </p:nvSpPr>
        <p:spPr>
          <a:xfrm>
            <a:off x="2928975" y="4593400"/>
            <a:ext cx="4230600" cy="550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0" i="0" lang="en" sz="1200" u="none" cap="none" strike="noStrike">
                <a:solidFill>
                  <a:srgbClr val="000000"/>
                </a:solidFill>
                <a:latin typeface="Arial"/>
                <a:ea typeface="Arial"/>
                <a:cs typeface="Arial"/>
                <a:sym typeface="Arial"/>
              </a:rPr>
              <a:t>RZA of the Wu</a:t>
            </a:r>
            <a:r>
              <a:rPr lang="en" sz="1200"/>
              <a:t>-</a:t>
            </a:r>
            <a:r>
              <a:rPr b="0" i="0" lang="en" sz="1200" u="none" cap="none" strike="noStrike">
                <a:solidFill>
                  <a:srgbClr val="000000"/>
                </a:solidFill>
                <a:latin typeface="Arial"/>
                <a:ea typeface="Arial"/>
                <a:cs typeface="Arial"/>
                <a:sym typeface="Arial"/>
              </a:rPr>
              <a:t>Tang Clan, pronounced "rizza“, while the medication is spelled </a:t>
            </a:r>
            <a:r>
              <a:rPr lang="en" sz="1200"/>
              <a:t>“</a:t>
            </a:r>
            <a:r>
              <a:rPr b="0" i="0" lang="en" sz="1200" u="none" cap="none" strike="noStrike">
                <a:solidFill>
                  <a:srgbClr val="000000"/>
                </a:solidFill>
                <a:latin typeface="Arial"/>
                <a:ea typeface="Arial"/>
                <a:cs typeface="Arial"/>
                <a:sym typeface="Arial"/>
              </a:rPr>
              <a:t>Riza</a:t>
            </a:r>
            <a:r>
              <a:rPr lang="en" sz="1200"/>
              <a:t>”</a:t>
            </a:r>
            <a:r>
              <a:rPr b="0" i="0" lang="en" sz="1200" u="none" cap="none" strike="noStrike">
                <a:solidFill>
                  <a:srgbClr val="000000"/>
                </a:solidFill>
                <a:latin typeface="Arial"/>
                <a:ea typeface="Arial"/>
                <a:cs typeface="Arial"/>
                <a:sym typeface="Arial"/>
              </a:rPr>
              <a:t> and pronounced </a:t>
            </a:r>
            <a:r>
              <a:rPr lang="en" sz="1200"/>
              <a:t>[ </a:t>
            </a:r>
            <a:r>
              <a:rPr b="0" i="0" lang="en" sz="1200" u="none" cap="none" strike="noStrike">
                <a:solidFill>
                  <a:srgbClr val="000000"/>
                </a:solidFill>
                <a:latin typeface="Arial"/>
                <a:ea typeface="Arial"/>
                <a:cs typeface="Arial"/>
                <a:sym typeface="Arial"/>
              </a:rPr>
              <a:t>RYE-za</a:t>
            </a:r>
            <a:r>
              <a:rPr lang="en" sz="1200"/>
              <a:t> ]</a:t>
            </a:r>
            <a:endParaRPr sz="1200"/>
          </a:p>
          <a:p>
            <a:pPr indent="0" lvl="0" marL="0" marR="0" rtl="0" algn="l">
              <a:lnSpc>
                <a:spcPct val="100000"/>
              </a:lnSpc>
              <a:spcBef>
                <a:spcPts val="0"/>
              </a:spcBef>
              <a:spcAft>
                <a:spcPts val="0"/>
              </a:spcAft>
              <a:buNone/>
            </a:pPr>
            <a:r>
              <a:t/>
            </a:r>
            <a:endParaRPr b="0" i="0" sz="800" u="none" cap="none" strike="noStrike">
              <a:solidFill>
                <a:srgbClr val="000000"/>
              </a:solidFill>
              <a:latin typeface="Arial"/>
              <a:ea typeface="Arial"/>
              <a:cs typeface="Arial"/>
              <a:sym typeface="Arial"/>
            </a:endParaRPr>
          </a:p>
        </p:txBody>
      </p:sp>
      <p:sp>
        <p:nvSpPr>
          <p:cNvPr id="3491" name="Google Shape;3491;p265"/>
          <p:cNvSpPr txBox="1"/>
          <p:nvPr/>
        </p:nvSpPr>
        <p:spPr>
          <a:xfrm>
            <a:off x="3206000" y="1950050"/>
            <a:ext cx="3537900" cy="257400"/>
          </a:xfrm>
          <a:prstGeom prst="rect">
            <a:avLst/>
          </a:prstGeom>
          <a:noFill/>
          <a:ln>
            <a:noFill/>
          </a:ln>
        </p:spPr>
        <p:txBody>
          <a:bodyPr anchorCtr="0" anchor="t" bIns="91425" lIns="91425" spcFirstLastPara="1" rIns="91425" wrap="square" tIns="91425">
            <a:noAutofit/>
          </a:bodyPr>
          <a:lstStyle/>
          <a:p>
            <a:pPr indent="0" lvl="0" marL="0" marR="0" rtl="0" algn="just">
              <a:lnSpc>
                <a:spcPct val="115000"/>
              </a:lnSpc>
              <a:spcBef>
                <a:spcPts val="0"/>
              </a:spcBef>
              <a:spcAft>
                <a:spcPts val="0"/>
              </a:spcAft>
              <a:buNone/>
            </a:pPr>
            <a:r>
              <a:t/>
            </a:r>
            <a:endParaRPr sz="900"/>
          </a:p>
        </p:txBody>
      </p:sp>
      <p:sp>
        <p:nvSpPr>
          <p:cNvPr id="3492" name="Google Shape;3492;p265"/>
          <p:cNvSpPr/>
          <p:nvPr/>
        </p:nvSpPr>
        <p:spPr>
          <a:xfrm>
            <a:off x="99369" y="2196733"/>
            <a:ext cx="2586600" cy="613200"/>
          </a:xfrm>
          <a:prstGeom prst="rect">
            <a:avLst/>
          </a:prstGeom>
          <a:solidFill>
            <a:srgbClr val="FFFFFF"/>
          </a:solidFill>
          <a:ln cap="flat" cmpd="sng" w="1905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 sz="1850" u="none" cap="none" strike="noStrike">
                <a:solidFill>
                  <a:srgbClr val="FF0000"/>
                </a:solidFill>
                <a:latin typeface="Arial"/>
                <a:ea typeface="Arial"/>
                <a:cs typeface="Arial"/>
                <a:sym typeface="Arial"/>
              </a:rPr>
              <a:t>Not an antidepressant</a:t>
            </a:r>
            <a:endParaRPr sz="2400"/>
          </a:p>
        </p:txBody>
      </p:sp>
      <p:sp>
        <p:nvSpPr>
          <p:cNvPr id="3493" name="Google Shape;3493;p265"/>
          <p:cNvSpPr/>
          <p:nvPr/>
        </p:nvSpPr>
        <p:spPr>
          <a:xfrm>
            <a:off x="100275" y="3109650"/>
            <a:ext cx="2586600" cy="1305600"/>
          </a:xfrm>
          <a:prstGeom prst="rect">
            <a:avLst/>
          </a:prstGeom>
          <a:solidFill>
            <a:srgbClr val="FFF2CC"/>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4" name="Google Shape;3494;p265"/>
          <p:cNvSpPr txBox="1"/>
          <p:nvPr/>
        </p:nvSpPr>
        <p:spPr>
          <a:xfrm>
            <a:off x="254001" y="3213375"/>
            <a:ext cx="2314200" cy="550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n" sz="1200"/>
              <a:t>Included due to serotonergic mechanism of action. </a:t>
            </a:r>
            <a:endParaRPr b="1" sz="1200"/>
          </a:p>
          <a:p>
            <a:pPr indent="0" lvl="0" marL="0" marR="0" rtl="0" algn="l">
              <a:lnSpc>
                <a:spcPct val="100000"/>
              </a:lnSpc>
              <a:spcBef>
                <a:spcPts val="0"/>
              </a:spcBef>
              <a:spcAft>
                <a:spcPts val="0"/>
              </a:spcAft>
              <a:buNone/>
            </a:pPr>
            <a:r>
              <a:t/>
            </a:r>
            <a:endParaRPr b="1" sz="1200"/>
          </a:p>
          <a:p>
            <a:pPr indent="0" lvl="0" marL="0" rtl="0" algn="l">
              <a:lnSpc>
                <a:spcPct val="115000"/>
              </a:lnSpc>
              <a:spcBef>
                <a:spcPts val="0"/>
              </a:spcBef>
              <a:spcAft>
                <a:spcPts val="0"/>
              </a:spcAft>
              <a:buNone/>
            </a:pPr>
            <a:r>
              <a:rPr b="1" lang="en" sz="1200">
                <a:solidFill>
                  <a:schemeClr val="dk1"/>
                </a:solidFill>
              </a:rPr>
              <a:t>Triptans </a:t>
            </a:r>
            <a:r>
              <a:rPr b="1" lang="en" sz="1200" u="sng">
                <a:solidFill>
                  <a:schemeClr val="dk1"/>
                </a:solidFill>
              </a:rPr>
              <a:t>do not</a:t>
            </a:r>
            <a:r>
              <a:rPr b="1" lang="en" sz="1200">
                <a:solidFill>
                  <a:schemeClr val="dk1"/>
                </a:solidFill>
              </a:rPr>
              <a:t> appear to cause serotonin syndrome.</a:t>
            </a:r>
            <a:endParaRPr sz="1200">
              <a:solidFill>
                <a:schemeClr val="dk1"/>
              </a:solidFill>
            </a:endParaRPr>
          </a:p>
          <a:p>
            <a:pPr indent="0" lvl="0" marL="0" marR="0" rtl="0" algn="l">
              <a:lnSpc>
                <a:spcPct val="100000"/>
              </a:lnSpc>
              <a:spcBef>
                <a:spcPts val="0"/>
              </a:spcBef>
              <a:spcAft>
                <a:spcPts val="0"/>
              </a:spcAft>
              <a:buNone/>
            </a:pPr>
            <a:r>
              <a:t/>
            </a:r>
            <a:endParaRPr b="1" sz="1200"/>
          </a:p>
        </p:txBody>
      </p:sp>
    </p:spTree>
  </p:cSld>
  <p:clrMapOvr>
    <a:masterClrMapping/>
  </p:clrMapOvr>
</p:sld>
</file>

<file path=ppt/slides/slide2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8" name="Shape 3498"/>
        <p:cNvGrpSpPr/>
        <p:nvPr/>
      </p:nvGrpSpPr>
      <p:grpSpPr>
        <a:xfrm>
          <a:off x="0" y="0"/>
          <a:ext cx="0" cy="0"/>
          <a:chOff x="0" y="0"/>
          <a:chExt cx="0" cy="0"/>
        </a:xfrm>
      </p:grpSpPr>
      <p:sp>
        <p:nvSpPr>
          <p:cNvPr id="3499" name="Google Shape;3499;p266"/>
          <p:cNvSpPr txBox="1"/>
          <p:nvPr/>
        </p:nvSpPr>
        <p:spPr>
          <a:xfrm>
            <a:off x="7543799" y="0"/>
            <a:ext cx="1601400" cy="280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lang="en" sz="1600"/>
              <a:t>1961</a:t>
            </a:r>
            <a:endParaRPr sz="1600"/>
          </a:p>
          <a:p>
            <a:pPr indent="0" lvl="0" marL="0" marR="0" rtl="0" algn="l">
              <a:lnSpc>
                <a:spcPct val="100000"/>
              </a:lnSpc>
              <a:spcBef>
                <a:spcPts val="0"/>
              </a:spcBef>
              <a:spcAft>
                <a:spcPts val="0"/>
              </a:spcAft>
              <a:buClr>
                <a:schemeClr val="dk1"/>
              </a:buClr>
              <a:buSzPts val="1100"/>
              <a:buFont typeface="Arial"/>
              <a:buNone/>
            </a:pPr>
            <a:r>
              <a:rPr lang="en" sz="1600"/>
              <a:t>$14–$30</a:t>
            </a:r>
            <a:endParaRPr sz="1600"/>
          </a:p>
          <a:p>
            <a:pPr indent="0" lvl="0" marL="0" marR="0" rtl="0" algn="l">
              <a:lnSpc>
                <a:spcPct val="100000"/>
              </a:lnSpc>
              <a:spcBef>
                <a:spcPts val="0"/>
              </a:spcBef>
              <a:spcAft>
                <a:spcPts val="0"/>
              </a:spcAft>
              <a:buClr>
                <a:schemeClr val="dk1"/>
              </a:buClr>
              <a:buSzPts val="1100"/>
              <a:buFont typeface="Arial"/>
              <a:buNone/>
            </a:pPr>
            <a:r>
              <a:t/>
            </a:r>
            <a:endParaRPr sz="1600"/>
          </a:p>
          <a:p>
            <a:pPr indent="0" lvl="0" marL="0" marR="0" rtl="0" algn="l">
              <a:lnSpc>
                <a:spcPct val="100000"/>
              </a:lnSpc>
              <a:spcBef>
                <a:spcPts val="0"/>
              </a:spcBef>
              <a:spcAft>
                <a:spcPts val="0"/>
              </a:spcAft>
              <a:buClr>
                <a:srgbClr val="000000"/>
              </a:buClr>
              <a:buSzPts val="800"/>
              <a:buFont typeface="Arial"/>
              <a:buNone/>
            </a:pPr>
            <a:r>
              <a:t/>
            </a:r>
            <a:endParaRPr sz="1600"/>
          </a:p>
        </p:txBody>
      </p:sp>
      <p:sp>
        <p:nvSpPr>
          <p:cNvPr id="3500" name="Google Shape;3500;p266"/>
          <p:cNvSpPr txBox="1"/>
          <p:nvPr/>
        </p:nvSpPr>
        <p:spPr>
          <a:xfrm>
            <a:off x="8423049" y="4327075"/>
            <a:ext cx="735000" cy="280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lang="en" sz="1600"/>
              <a:t>4 </a:t>
            </a:r>
            <a:r>
              <a:rPr lang="en" sz="1200"/>
              <a:t>mg</a:t>
            </a:r>
            <a:endParaRPr sz="1600"/>
          </a:p>
        </p:txBody>
      </p:sp>
      <p:cxnSp>
        <p:nvCxnSpPr>
          <p:cNvPr id="3501" name="Google Shape;3501;p266"/>
          <p:cNvCxnSpPr/>
          <p:nvPr/>
        </p:nvCxnSpPr>
        <p:spPr>
          <a:xfrm>
            <a:off x="7343875" y="1200"/>
            <a:ext cx="0" cy="5141100"/>
          </a:xfrm>
          <a:prstGeom prst="straightConnector1">
            <a:avLst/>
          </a:prstGeom>
          <a:noFill/>
          <a:ln cap="flat" cmpd="sng" w="9525">
            <a:solidFill>
              <a:schemeClr val="dk2"/>
            </a:solidFill>
            <a:prstDash val="solid"/>
            <a:round/>
            <a:headEnd len="med" w="med" type="none"/>
            <a:tailEnd len="med" w="med" type="none"/>
          </a:ln>
        </p:spPr>
      </p:cxnSp>
      <p:sp>
        <p:nvSpPr>
          <p:cNvPr id="3502" name="Google Shape;3502;p266"/>
          <p:cNvSpPr txBox="1"/>
          <p:nvPr/>
        </p:nvSpPr>
        <p:spPr>
          <a:xfrm>
            <a:off x="19050" y="-38275"/>
            <a:ext cx="3381600" cy="65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Arial"/>
              <a:buNone/>
            </a:pPr>
            <a:r>
              <a:rPr lang="en" sz="1800">
                <a:solidFill>
                  <a:schemeClr val="dk1"/>
                </a:solidFill>
              </a:rPr>
              <a:t>Cyproheptadine (PERIACTIN)</a:t>
            </a:r>
            <a:endParaRPr sz="1800">
              <a:solidFill>
                <a:schemeClr val="dk1"/>
              </a:solidFill>
            </a:endParaRPr>
          </a:p>
          <a:p>
            <a:pPr indent="0" lvl="0" marL="0" rtl="0" algn="l">
              <a:lnSpc>
                <a:spcPct val="115000"/>
              </a:lnSpc>
              <a:spcBef>
                <a:spcPts val="0"/>
              </a:spcBef>
              <a:spcAft>
                <a:spcPts val="0"/>
              </a:spcAft>
              <a:buClr>
                <a:schemeClr val="dk1"/>
              </a:buClr>
              <a:buSzPts val="900"/>
              <a:buFont typeface="Arial"/>
              <a:buNone/>
            </a:pPr>
            <a:r>
              <a:rPr lang="en" sz="1300">
                <a:solidFill>
                  <a:schemeClr val="dk1"/>
                </a:solidFill>
              </a:rPr>
              <a:t>si pro HEP tuh deen / pear e ACT in</a:t>
            </a:r>
            <a:endParaRPr sz="1300">
              <a:solidFill>
                <a:schemeClr val="dk1"/>
              </a:solidFill>
            </a:endParaRPr>
          </a:p>
          <a:p>
            <a:pPr indent="0" lvl="0" marL="0" rtl="0" algn="l">
              <a:lnSpc>
                <a:spcPct val="115000"/>
              </a:lnSpc>
              <a:spcBef>
                <a:spcPts val="0"/>
              </a:spcBef>
              <a:spcAft>
                <a:spcPts val="0"/>
              </a:spcAft>
              <a:buClr>
                <a:schemeClr val="dk1"/>
              </a:buClr>
              <a:buSzPts val="1200"/>
              <a:buFont typeface="Arial"/>
              <a:buNone/>
            </a:pPr>
            <a:r>
              <a:rPr lang="en" sz="1600">
                <a:solidFill>
                  <a:schemeClr val="dk1"/>
                </a:solidFill>
              </a:rPr>
              <a:t>“Perry actin’…</a:t>
            </a:r>
            <a:r>
              <a:rPr lang="en" sz="1600" u="sng">
                <a:solidFill>
                  <a:schemeClr val="dk1"/>
                </a:solidFill>
              </a:rPr>
              <a:t>he</a:t>
            </a:r>
            <a:r>
              <a:rPr lang="en" sz="1600">
                <a:solidFill>
                  <a:schemeClr val="dk1"/>
                </a:solidFill>
              </a:rPr>
              <a:t>l</a:t>
            </a:r>
            <a:r>
              <a:rPr lang="en" sz="1600" u="sng">
                <a:solidFill>
                  <a:schemeClr val="dk1"/>
                </a:solidFill>
              </a:rPr>
              <a:t>p</a:t>
            </a:r>
            <a:r>
              <a:rPr lang="en" sz="1600">
                <a:solidFill>
                  <a:schemeClr val="dk1"/>
                </a:solidFill>
              </a:rPr>
              <a:t> to dine”</a:t>
            </a:r>
            <a:endParaRPr sz="1600">
              <a:solidFill>
                <a:schemeClr val="dk1"/>
              </a:solidFill>
            </a:endParaRPr>
          </a:p>
          <a:p>
            <a:pPr indent="0" lvl="0" marL="0" marR="0" rtl="0" algn="l">
              <a:lnSpc>
                <a:spcPct val="115000"/>
              </a:lnSpc>
              <a:spcBef>
                <a:spcPts val="0"/>
              </a:spcBef>
              <a:spcAft>
                <a:spcPts val="0"/>
              </a:spcAft>
              <a:buClr>
                <a:srgbClr val="000000"/>
              </a:buClr>
              <a:buSzPts val="1200"/>
              <a:buFont typeface="Arial"/>
              <a:buNone/>
            </a:pPr>
            <a:r>
              <a:t/>
            </a:r>
            <a:endParaRPr sz="2200"/>
          </a:p>
        </p:txBody>
      </p:sp>
      <p:sp>
        <p:nvSpPr>
          <p:cNvPr id="3503" name="Google Shape;3503;p266"/>
          <p:cNvSpPr txBox="1"/>
          <p:nvPr/>
        </p:nvSpPr>
        <p:spPr>
          <a:xfrm>
            <a:off x="28575" y="952325"/>
            <a:ext cx="3308100" cy="19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lang="en">
                <a:solidFill>
                  <a:schemeClr val="dk1"/>
                </a:solidFill>
              </a:rPr>
              <a:t>❖ 1</a:t>
            </a:r>
            <a:r>
              <a:rPr baseline="30000" lang="en">
                <a:solidFill>
                  <a:schemeClr val="dk1"/>
                </a:solidFill>
              </a:rPr>
              <a:t>st</a:t>
            </a:r>
            <a:r>
              <a:rPr lang="en">
                <a:solidFill>
                  <a:schemeClr val="dk1"/>
                </a:solidFill>
              </a:rPr>
              <a:t> Generation antihistamine</a:t>
            </a:r>
            <a:endParaRPr sz="2000">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 Anticholinergic</a:t>
            </a:r>
            <a:endParaRPr>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 5-HT</a:t>
            </a:r>
            <a:r>
              <a:rPr baseline="-25000" lang="en">
                <a:solidFill>
                  <a:schemeClr val="dk1"/>
                </a:solidFill>
              </a:rPr>
              <a:t>2</a:t>
            </a:r>
            <a:r>
              <a:rPr lang="en">
                <a:solidFill>
                  <a:schemeClr val="dk1"/>
                </a:solidFill>
              </a:rPr>
              <a:t> serotonin receptor </a:t>
            </a:r>
            <a:endParaRPr>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    </a:t>
            </a:r>
            <a:r>
              <a:rPr lang="en" u="sng">
                <a:solidFill>
                  <a:schemeClr val="dk1"/>
                </a:solidFill>
              </a:rPr>
              <a:t>antagonist</a:t>
            </a:r>
            <a:endParaRPr u="sng">
              <a:solidFill>
                <a:schemeClr val="dk1"/>
              </a:solidFill>
            </a:endParaRPr>
          </a:p>
          <a:p>
            <a:pPr indent="0" lvl="0" marL="0" marR="0" rtl="0" algn="l">
              <a:lnSpc>
                <a:spcPct val="100000"/>
              </a:lnSpc>
              <a:spcBef>
                <a:spcPts val="0"/>
              </a:spcBef>
              <a:spcAft>
                <a:spcPts val="0"/>
              </a:spcAft>
              <a:buNone/>
            </a:pPr>
            <a:r>
              <a:t/>
            </a:r>
            <a:endParaRPr sz="2000"/>
          </a:p>
        </p:txBody>
      </p:sp>
      <p:pic>
        <p:nvPicPr>
          <p:cNvPr descr="Resultado de imagen para cyproheptadine structure" id="3504" name="Google Shape;3504;p266"/>
          <p:cNvPicPr preferRelativeResize="0"/>
          <p:nvPr/>
        </p:nvPicPr>
        <p:blipFill rotWithShape="1">
          <a:blip r:embed="rId3">
            <a:alphaModFix/>
          </a:blip>
          <a:srcRect b="0" l="0" r="0" t="0"/>
          <a:stretch/>
        </p:blipFill>
        <p:spPr>
          <a:xfrm>
            <a:off x="7656187" y="852549"/>
            <a:ext cx="1176377" cy="1283850"/>
          </a:xfrm>
          <a:prstGeom prst="rect">
            <a:avLst/>
          </a:prstGeom>
          <a:noFill/>
          <a:ln>
            <a:noFill/>
          </a:ln>
        </p:spPr>
      </p:pic>
      <p:sp>
        <p:nvSpPr>
          <p:cNvPr id="3505" name="Google Shape;3505;p266"/>
          <p:cNvSpPr txBox="1"/>
          <p:nvPr/>
        </p:nvSpPr>
        <p:spPr>
          <a:xfrm>
            <a:off x="818625" y="3157000"/>
            <a:ext cx="1728000" cy="37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b="0" i="0" sz="800" u="none" cap="none" strike="noStrike">
              <a:solidFill>
                <a:srgbClr val="000000"/>
              </a:solidFill>
              <a:latin typeface="Arial"/>
              <a:ea typeface="Arial"/>
              <a:cs typeface="Arial"/>
              <a:sym typeface="Arial"/>
            </a:endParaRPr>
          </a:p>
        </p:txBody>
      </p:sp>
      <p:pic>
        <p:nvPicPr>
          <p:cNvPr descr="A close up of a logo&#10;&#10;Description automatically generated" id="3506" name="Google Shape;3506;p266"/>
          <p:cNvPicPr preferRelativeResize="0"/>
          <p:nvPr/>
        </p:nvPicPr>
        <p:blipFill rotWithShape="1">
          <a:blip r:embed="rId4">
            <a:alphaModFix/>
          </a:blip>
          <a:srcRect b="0" l="0" r="0" t="0"/>
          <a:stretch/>
        </p:blipFill>
        <p:spPr>
          <a:xfrm>
            <a:off x="7678850" y="4209475"/>
            <a:ext cx="695850" cy="725850"/>
          </a:xfrm>
          <a:prstGeom prst="rect">
            <a:avLst/>
          </a:prstGeom>
          <a:noFill/>
          <a:ln>
            <a:noFill/>
          </a:ln>
          <a:effectLst>
            <a:outerShdw blurRad="14288" rotWithShape="0" algn="tl" dir="2700000" dist="9525">
              <a:srgbClr val="000000">
                <a:alpha val="40000"/>
              </a:srgbClr>
            </a:outerShdw>
          </a:effectLst>
        </p:spPr>
      </p:pic>
      <p:pic>
        <p:nvPicPr>
          <p:cNvPr descr="clipped result image" id="3507" name="Google Shape;3507;p266"/>
          <p:cNvPicPr preferRelativeResize="0"/>
          <p:nvPr/>
        </p:nvPicPr>
        <p:blipFill rotWithShape="1">
          <a:blip r:embed="rId5">
            <a:alphaModFix/>
          </a:blip>
          <a:srcRect b="0" l="0" r="0" t="0"/>
          <a:stretch/>
        </p:blipFill>
        <p:spPr>
          <a:xfrm rot="742700">
            <a:off x="7934852" y="2381089"/>
            <a:ext cx="739318" cy="852070"/>
          </a:xfrm>
          <a:prstGeom prst="rect">
            <a:avLst/>
          </a:prstGeom>
          <a:noFill/>
          <a:ln>
            <a:noFill/>
          </a:ln>
        </p:spPr>
      </p:pic>
      <p:sp>
        <p:nvSpPr>
          <p:cNvPr id="3508" name="Google Shape;3508;p266"/>
          <p:cNvSpPr txBox="1"/>
          <p:nvPr/>
        </p:nvSpPr>
        <p:spPr>
          <a:xfrm>
            <a:off x="7543800" y="3157800"/>
            <a:ext cx="1601400" cy="579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0" i="0" lang="en" sz="1200" u="none" cap="none" strike="noStrike">
                <a:solidFill>
                  <a:srgbClr val="000000"/>
                </a:solidFill>
                <a:latin typeface="Arial"/>
                <a:ea typeface="Arial"/>
                <a:cs typeface="Arial"/>
                <a:sym typeface="Arial"/>
              </a:rPr>
              <a:t>Anticholinergic with CNS effects</a:t>
            </a:r>
            <a:r>
              <a:rPr lang="en" sz="1200"/>
              <a:t>—</a:t>
            </a:r>
            <a:r>
              <a:rPr b="0" i="0" lang="en" sz="1200" u="none" cap="none" strike="noStrike">
                <a:solidFill>
                  <a:srgbClr val="000000"/>
                </a:solidFill>
                <a:latin typeface="Arial"/>
                <a:ea typeface="Arial"/>
                <a:cs typeface="Arial"/>
                <a:sym typeface="Arial"/>
              </a:rPr>
              <a:t>“mad as a hatter”</a:t>
            </a:r>
            <a:endParaRPr b="0" i="0" sz="1200" u="none" cap="none" strike="noStrike">
              <a:solidFill>
                <a:srgbClr val="000000"/>
              </a:solidFill>
              <a:latin typeface="Arial"/>
              <a:ea typeface="Arial"/>
              <a:cs typeface="Arial"/>
              <a:sym typeface="Arial"/>
            </a:endParaRPr>
          </a:p>
        </p:txBody>
      </p:sp>
      <p:sp>
        <p:nvSpPr>
          <p:cNvPr id="3509" name="Google Shape;3509;p266"/>
          <p:cNvSpPr txBox="1"/>
          <p:nvPr/>
        </p:nvSpPr>
        <p:spPr>
          <a:xfrm flipH="1">
            <a:off x="204525" y="4631850"/>
            <a:ext cx="6972900" cy="7344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800"/>
              <a:buFont typeface="Arial"/>
              <a:buNone/>
            </a:pPr>
            <a:r>
              <a:rPr b="0" i="1" lang="en" sz="800" u="none" cap="none" strike="noStrike">
                <a:solidFill>
                  <a:srgbClr val="000000"/>
                </a:solidFill>
                <a:latin typeface="Arial"/>
                <a:ea typeface="Arial"/>
                <a:cs typeface="Arial"/>
                <a:sym typeface="Arial"/>
              </a:rPr>
              <a:t>Perry Actin’</a:t>
            </a:r>
            <a:r>
              <a:rPr i="1" lang="en" sz="800"/>
              <a:t>—</a:t>
            </a:r>
            <a:r>
              <a:rPr b="0" i="0" lang="en" sz="800" u="none" cap="none" strike="noStrike">
                <a:solidFill>
                  <a:srgbClr val="000000"/>
                </a:solidFill>
                <a:latin typeface="Arial"/>
                <a:ea typeface="Arial"/>
                <a:cs typeface="Arial"/>
                <a:sym typeface="Arial"/>
              </a:rPr>
              <a:t>In the cartoon </a:t>
            </a:r>
            <a:r>
              <a:rPr b="0" i="1" lang="en" sz="800" u="none" cap="none" strike="noStrike">
                <a:solidFill>
                  <a:srgbClr val="000000"/>
                </a:solidFill>
                <a:latin typeface="Arial"/>
                <a:ea typeface="Arial"/>
                <a:cs typeface="Arial"/>
                <a:sym typeface="Arial"/>
              </a:rPr>
              <a:t>Phineas and Ferb</a:t>
            </a:r>
            <a:r>
              <a:rPr b="0" i="0" lang="en" sz="800" u="none" cap="none" strike="noStrike">
                <a:solidFill>
                  <a:srgbClr val="000000"/>
                </a:solidFill>
                <a:latin typeface="Arial"/>
                <a:ea typeface="Arial"/>
                <a:cs typeface="Arial"/>
                <a:sym typeface="Arial"/>
              </a:rPr>
              <a:t>, Perry the Platypus is a crime-fighting spy, but is often undercover </a:t>
            </a:r>
            <a:r>
              <a:rPr b="0" i="0" lang="en" sz="800" u="sng" cap="none" strike="noStrike">
                <a:solidFill>
                  <a:srgbClr val="000000"/>
                </a:solidFill>
                <a:latin typeface="Arial"/>
                <a:ea typeface="Arial"/>
                <a:cs typeface="Arial"/>
                <a:sym typeface="Arial"/>
              </a:rPr>
              <a:t>actin</a:t>
            </a:r>
            <a:r>
              <a:rPr b="0" i="0" lang="en" sz="800" u="none" cap="none" strike="noStrike">
                <a:solidFill>
                  <a:srgbClr val="000000"/>
                </a:solidFill>
                <a:latin typeface="Arial"/>
                <a:ea typeface="Arial"/>
                <a:cs typeface="Arial"/>
                <a:sym typeface="Arial"/>
              </a:rPr>
              <a:t>' like a docile pet. For Perry to act like a pet, it would </a:t>
            </a:r>
            <a:r>
              <a:rPr b="0" i="0" lang="en" sz="800" u="sng" cap="none" strike="noStrike">
                <a:solidFill>
                  <a:srgbClr val="000000"/>
                </a:solidFill>
                <a:latin typeface="Arial"/>
                <a:ea typeface="Arial"/>
                <a:cs typeface="Arial"/>
                <a:sym typeface="Arial"/>
              </a:rPr>
              <a:t>help</a:t>
            </a:r>
            <a:r>
              <a:rPr b="0" i="0" lang="en" sz="800" u="none" cap="none" strike="noStrike">
                <a:solidFill>
                  <a:srgbClr val="000000"/>
                </a:solidFill>
                <a:latin typeface="Arial"/>
                <a:ea typeface="Arial"/>
                <a:cs typeface="Arial"/>
                <a:sym typeface="Arial"/>
              </a:rPr>
              <a:t> </a:t>
            </a:r>
            <a:r>
              <a:rPr b="0" i="0" lang="en" sz="800" u="sng" cap="none" strike="noStrike">
                <a:solidFill>
                  <a:srgbClr val="000000"/>
                </a:solidFill>
                <a:latin typeface="Arial"/>
                <a:ea typeface="Arial"/>
                <a:cs typeface="Arial"/>
                <a:sym typeface="Arial"/>
              </a:rPr>
              <a:t>to</a:t>
            </a:r>
            <a:r>
              <a:rPr b="0" i="0" lang="en" sz="800" u="none" cap="none" strike="noStrike">
                <a:solidFill>
                  <a:srgbClr val="000000"/>
                </a:solidFill>
                <a:latin typeface="Arial"/>
                <a:ea typeface="Arial"/>
                <a:cs typeface="Arial"/>
                <a:sym typeface="Arial"/>
              </a:rPr>
              <a:t> </a:t>
            </a:r>
            <a:r>
              <a:rPr b="0" i="0" lang="en" sz="800" u="sng" cap="none" strike="noStrike">
                <a:solidFill>
                  <a:srgbClr val="000000"/>
                </a:solidFill>
                <a:latin typeface="Arial"/>
                <a:ea typeface="Arial"/>
                <a:cs typeface="Arial"/>
                <a:sym typeface="Arial"/>
              </a:rPr>
              <a:t>dine</a:t>
            </a:r>
            <a:r>
              <a:rPr b="0" i="0" lang="en" sz="800" u="none" cap="none" strike="noStrike">
                <a:solidFill>
                  <a:srgbClr val="000000"/>
                </a:solidFill>
                <a:latin typeface="Arial"/>
                <a:ea typeface="Arial"/>
                <a:cs typeface="Arial"/>
                <a:sym typeface="Arial"/>
              </a:rPr>
              <a:t> on pet food.</a:t>
            </a:r>
            <a:endParaRPr b="0" i="0" sz="800" u="none" cap="none" strike="noStrike">
              <a:solidFill>
                <a:srgbClr val="000000"/>
              </a:solidFill>
              <a:latin typeface="Arial"/>
              <a:ea typeface="Arial"/>
              <a:cs typeface="Arial"/>
              <a:sym typeface="Arial"/>
            </a:endParaRPr>
          </a:p>
        </p:txBody>
      </p:sp>
      <p:sp>
        <p:nvSpPr>
          <p:cNvPr id="3510" name="Google Shape;3510;p266"/>
          <p:cNvSpPr txBox="1"/>
          <p:nvPr/>
        </p:nvSpPr>
        <p:spPr>
          <a:xfrm flipH="1">
            <a:off x="892125" y="2557300"/>
            <a:ext cx="1728000" cy="734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800"/>
              <a:buFont typeface="Arial"/>
              <a:buNone/>
            </a:pPr>
            <a:r>
              <a:rPr b="0" i="0" lang="en" sz="1200" u="none" cap="none" strike="noStrike">
                <a:solidFill>
                  <a:srgbClr val="000000"/>
                </a:solidFill>
                <a:latin typeface="Arial"/>
                <a:ea typeface="Arial"/>
                <a:cs typeface="Arial"/>
                <a:sym typeface="Arial"/>
              </a:rPr>
              <a:t>“help to dine” </a:t>
            </a:r>
            <a:r>
              <a:rPr lang="en" sz="1200"/>
              <a:t>—</a:t>
            </a:r>
            <a:r>
              <a:rPr b="0" i="0" lang="en" sz="1200" u="none" cap="none" strike="noStrike">
                <a:solidFill>
                  <a:srgbClr val="000000"/>
                </a:solidFill>
                <a:latin typeface="Arial"/>
                <a:ea typeface="Arial"/>
                <a:cs typeface="Arial"/>
                <a:sym typeface="Arial"/>
              </a:rPr>
              <a:t>used as an appetite </a:t>
            </a:r>
            <a:endParaRPr b="0" i="0" sz="12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800"/>
              <a:buFont typeface="Arial"/>
              <a:buNone/>
            </a:pPr>
            <a:r>
              <a:rPr b="0" i="0" lang="en" sz="1200" u="none" cap="none" strike="noStrike">
                <a:solidFill>
                  <a:srgbClr val="000000"/>
                </a:solidFill>
                <a:latin typeface="Arial"/>
                <a:ea typeface="Arial"/>
                <a:cs typeface="Arial"/>
                <a:sym typeface="Arial"/>
              </a:rPr>
              <a:t>stimulant</a:t>
            </a:r>
            <a:endParaRPr b="0" i="0" sz="1200" u="none" cap="none" strike="noStrike">
              <a:solidFill>
                <a:srgbClr val="000000"/>
              </a:solidFill>
              <a:latin typeface="Arial"/>
              <a:ea typeface="Arial"/>
              <a:cs typeface="Arial"/>
              <a:sym typeface="Arial"/>
            </a:endParaRPr>
          </a:p>
        </p:txBody>
      </p:sp>
      <p:pic>
        <p:nvPicPr>
          <p:cNvPr descr="clipped result image" id="3511" name="Google Shape;3511;p266"/>
          <p:cNvPicPr preferRelativeResize="0"/>
          <p:nvPr/>
        </p:nvPicPr>
        <p:blipFill rotWithShape="1">
          <a:blip r:embed="rId6">
            <a:alphaModFix/>
          </a:blip>
          <a:srcRect b="0" l="0" r="0" t="0"/>
          <a:stretch/>
        </p:blipFill>
        <p:spPr>
          <a:xfrm flipH="1">
            <a:off x="1555475" y="3408098"/>
            <a:ext cx="1481780" cy="895942"/>
          </a:xfrm>
          <a:prstGeom prst="rect">
            <a:avLst/>
          </a:prstGeom>
          <a:noFill/>
          <a:ln>
            <a:noFill/>
          </a:ln>
          <a:effectLst>
            <a:outerShdw blurRad="57150" rotWithShape="0" algn="bl" dir="5400000" dist="19050">
              <a:srgbClr val="000000">
                <a:alpha val="49800"/>
              </a:srgbClr>
            </a:outerShdw>
          </a:effectLst>
        </p:spPr>
      </p:pic>
      <p:sp>
        <p:nvSpPr>
          <p:cNvPr id="3512" name="Google Shape;3512;p266"/>
          <p:cNvSpPr txBox="1"/>
          <p:nvPr/>
        </p:nvSpPr>
        <p:spPr>
          <a:xfrm flipH="1">
            <a:off x="1878280" y="3700463"/>
            <a:ext cx="1804500" cy="522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1" i="0" lang="en" sz="2500" u="none" cap="none" strike="noStrike">
                <a:solidFill>
                  <a:srgbClr val="FFFFFF"/>
                </a:solidFill>
                <a:latin typeface="Lobster"/>
                <a:ea typeface="Lobster"/>
                <a:cs typeface="Lobster"/>
                <a:sym typeface="Lobster"/>
              </a:rPr>
              <a:t>Perry </a:t>
            </a:r>
            <a:endParaRPr b="1" i="0" sz="2500" u="none" cap="none" strike="noStrike">
              <a:solidFill>
                <a:srgbClr val="FFFFFF"/>
              </a:solidFill>
              <a:latin typeface="Lobster"/>
              <a:ea typeface="Lobster"/>
              <a:cs typeface="Lobster"/>
              <a:sym typeface="Lobster"/>
            </a:endParaRPr>
          </a:p>
        </p:txBody>
      </p:sp>
      <p:pic>
        <p:nvPicPr>
          <p:cNvPr id="3513" name="Google Shape;3513;p266"/>
          <p:cNvPicPr preferRelativeResize="0"/>
          <p:nvPr/>
        </p:nvPicPr>
        <p:blipFill rotWithShape="1">
          <a:blip r:embed="rId7">
            <a:alphaModFix/>
          </a:blip>
          <a:srcRect b="0" l="0" r="0" t="0"/>
          <a:stretch/>
        </p:blipFill>
        <p:spPr>
          <a:xfrm flipH="1">
            <a:off x="2703985" y="1703011"/>
            <a:ext cx="3757396" cy="2651075"/>
          </a:xfrm>
          <a:prstGeom prst="rect">
            <a:avLst/>
          </a:prstGeom>
          <a:noFill/>
          <a:ln>
            <a:noFill/>
          </a:ln>
        </p:spPr>
      </p:pic>
      <p:pic>
        <p:nvPicPr>
          <p:cNvPr descr="clipped result image" id="3514" name="Google Shape;3514;p266"/>
          <p:cNvPicPr preferRelativeResize="0"/>
          <p:nvPr/>
        </p:nvPicPr>
        <p:blipFill rotWithShape="1">
          <a:blip r:embed="rId5">
            <a:alphaModFix/>
          </a:blip>
          <a:srcRect b="0" l="0" r="0" t="0"/>
          <a:stretch/>
        </p:blipFill>
        <p:spPr>
          <a:xfrm flipH="1" rot="-742668">
            <a:off x="2919878" y="1169778"/>
            <a:ext cx="1073239" cy="1236885"/>
          </a:xfrm>
          <a:prstGeom prst="rect">
            <a:avLst/>
          </a:prstGeom>
          <a:noFill/>
          <a:ln>
            <a:noFill/>
          </a:ln>
        </p:spPr>
      </p:pic>
      <p:sp>
        <p:nvSpPr>
          <p:cNvPr id="3515" name="Google Shape;3515;p266"/>
          <p:cNvSpPr txBox="1"/>
          <p:nvPr/>
        </p:nvSpPr>
        <p:spPr>
          <a:xfrm>
            <a:off x="4049275" y="293525"/>
            <a:ext cx="3381600" cy="658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200"/>
              <a:buFont typeface="Arial"/>
              <a:buNone/>
            </a:pPr>
            <a:r>
              <a:rPr lang="en" sz="1800">
                <a:solidFill>
                  <a:srgbClr val="00FF00"/>
                </a:solidFill>
              </a:rPr>
              <a:t>Possible treatment for serotonin syndrome</a:t>
            </a:r>
            <a:endParaRPr sz="1600">
              <a:solidFill>
                <a:srgbClr val="00FF00"/>
              </a:solidFill>
            </a:endParaRPr>
          </a:p>
          <a:p>
            <a:pPr indent="0" lvl="0" marL="0" marR="0" rtl="0" algn="l">
              <a:lnSpc>
                <a:spcPct val="115000"/>
              </a:lnSpc>
              <a:spcBef>
                <a:spcPts val="0"/>
              </a:spcBef>
              <a:spcAft>
                <a:spcPts val="0"/>
              </a:spcAft>
              <a:buClr>
                <a:srgbClr val="000000"/>
              </a:buClr>
              <a:buSzPts val="1200"/>
              <a:buFont typeface="Arial"/>
              <a:buNone/>
            </a:pPr>
            <a:r>
              <a:t/>
            </a:r>
            <a:endParaRPr sz="2200"/>
          </a:p>
        </p:txBody>
      </p:sp>
    </p:spTree>
  </p:cSld>
  <p:clrMapOvr>
    <a:masterClrMapping/>
  </p:clrMapOvr>
</p:sld>
</file>

<file path=ppt/slides/slide2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9" name="Shape 3519"/>
        <p:cNvGrpSpPr/>
        <p:nvPr/>
      </p:nvGrpSpPr>
      <p:grpSpPr>
        <a:xfrm>
          <a:off x="0" y="0"/>
          <a:ext cx="0" cy="0"/>
          <a:chOff x="0" y="0"/>
          <a:chExt cx="0" cy="0"/>
        </a:xfrm>
      </p:grpSpPr>
      <p:pic>
        <p:nvPicPr>
          <p:cNvPr id="3520" name="Google Shape;3520;p267"/>
          <p:cNvPicPr preferRelativeResize="0"/>
          <p:nvPr/>
        </p:nvPicPr>
        <p:blipFill>
          <a:blip r:embed="rId3">
            <a:alphaModFix/>
          </a:blip>
          <a:stretch>
            <a:fillRect/>
          </a:stretch>
        </p:blipFill>
        <p:spPr>
          <a:xfrm>
            <a:off x="345350" y="378800"/>
            <a:ext cx="2002874" cy="2961850"/>
          </a:xfrm>
          <a:prstGeom prst="rect">
            <a:avLst/>
          </a:prstGeom>
          <a:noFill/>
          <a:ln>
            <a:noFill/>
          </a:ln>
        </p:spPr>
      </p:pic>
      <p:pic>
        <p:nvPicPr>
          <p:cNvPr id="3521" name="Google Shape;3521;p267"/>
          <p:cNvPicPr preferRelativeResize="0"/>
          <p:nvPr/>
        </p:nvPicPr>
        <p:blipFill>
          <a:blip r:embed="rId4">
            <a:alphaModFix/>
          </a:blip>
          <a:stretch>
            <a:fillRect/>
          </a:stretch>
        </p:blipFill>
        <p:spPr>
          <a:xfrm>
            <a:off x="2500625" y="418763"/>
            <a:ext cx="6388525" cy="4305975"/>
          </a:xfrm>
          <a:prstGeom prst="rect">
            <a:avLst/>
          </a:prstGeom>
          <a:noFill/>
          <a:ln>
            <a:noFill/>
          </a:ln>
        </p:spPr>
      </p:pic>
    </p:spTree>
  </p:cSld>
  <p:clrMapOvr>
    <a:masterClrMapping/>
  </p:clrMapOvr>
</p:sld>
</file>

<file path=ppt/slides/slide2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5" name="Shape 3525"/>
        <p:cNvGrpSpPr/>
        <p:nvPr/>
      </p:nvGrpSpPr>
      <p:grpSpPr>
        <a:xfrm>
          <a:off x="0" y="0"/>
          <a:ext cx="0" cy="0"/>
          <a:chOff x="0" y="0"/>
          <a:chExt cx="0" cy="0"/>
        </a:xfrm>
      </p:grpSpPr>
      <p:pic>
        <p:nvPicPr>
          <p:cNvPr id="3526" name="Google Shape;3526;p268"/>
          <p:cNvPicPr preferRelativeResize="0"/>
          <p:nvPr/>
        </p:nvPicPr>
        <p:blipFill>
          <a:blip r:embed="rId3">
            <a:alphaModFix/>
          </a:blip>
          <a:stretch>
            <a:fillRect/>
          </a:stretch>
        </p:blipFill>
        <p:spPr>
          <a:xfrm>
            <a:off x="2500625" y="418763"/>
            <a:ext cx="6388525" cy="4305975"/>
          </a:xfrm>
          <a:prstGeom prst="rect">
            <a:avLst/>
          </a:prstGeom>
          <a:noFill/>
          <a:ln>
            <a:noFill/>
          </a:ln>
        </p:spPr>
      </p:pic>
      <p:pic>
        <p:nvPicPr>
          <p:cNvPr id="3527" name="Google Shape;3527;p268"/>
          <p:cNvPicPr preferRelativeResize="0"/>
          <p:nvPr/>
        </p:nvPicPr>
        <p:blipFill>
          <a:blip r:embed="rId4">
            <a:alphaModFix/>
          </a:blip>
          <a:stretch>
            <a:fillRect/>
          </a:stretch>
        </p:blipFill>
        <p:spPr>
          <a:xfrm>
            <a:off x="701180" y="827637"/>
            <a:ext cx="1345950" cy="2803524"/>
          </a:xfrm>
          <a:prstGeom prst="rect">
            <a:avLst/>
          </a:prstGeom>
          <a:noFill/>
          <a:ln>
            <a:noFill/>
          </a:ln>
        </p:spPr>
      </p:pic>
      <p:pic>
        <p:nvPicPr>
          <p:cNvPr id="3528" name="Google Shape;3528;p268"/>
          <p:cNvPicPr preferRelativeResize="0"/>
          <p:nvPr/>
        </p:nvPicPr>
        <p:blipFill rotWithShape="1">
          <a:blip r:embed="rId5">
            <a:alphaModFix/>
          </a:blip>
          <a:srcRect b="84190" l="51376" r="0" t="2305"/>
          <a:stretch/>
        </p:blipFill>
        <p:spPr>
          <a:xfrm>
            <a:off x="544675" y="3540637"/>
            <a:ext cx="3496725" cy="635525"/>
          </a:xfrm>
          <a:prstGeom prst="rect">
            <a:avLst/>
          </a:prstGeom>
          <a:noFill/>
          <a:ln>
            <a:noFill/>
          </a:ln>
        </p:spPr>
      </p:pic>
    </p:spTree>
  </p:cSld>
  <p:clrMapOvr>
    <a:masterClrMapping/>
  </p:clrMapOvr>
</p:sld>
</file>

<file path=ppt/slides/slide2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2" name="Shape 3532"/>
        <p:cNvGrpSpPr/>
        <p:nvPr/>
      </p:nvGrpSpPr>
      <p:grpSpPr>
        <a:xfrm>
          <a:off x="0" y="0"/>
          <a:ext cx="0" cy="0"/>
          <a:chOff x="0" y="0"/>
          <a:chExt cx="0" cy="0"/>
        </a:xfrm>
      </p:grpSpPr>
      <p:sp>
        <p:nvSpPr>
          <p:cNvPr id="3533" name="Google Shape;3533;p269"/>
          <p:cNvSpPr txBox="1"/>
          <p:nvPr>
            <p:ph idx="1" type="subTitle"/>
          </p:nvPr>
        </p:nvSpPr>
        <p:spPr>
          <a:xfrm>
            <a:off x="1004960" y="131333"/>
            <a:ext cx="32724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Carlat podcast</a:t>
            </a:r>
            <a:endParaRPr/>
          </a:p>
        </p:txBody>
      </p:sp>
      <p:pic>
        <p:nvPicPr>
          <p:cNvPr id="3534" name="Google Shape;3534;p269"/>
          <p:cNvPicPr preferRelativeResize="0"/>
          <p:nvPr/>
        </p:nvPicPr>
        <p:blipFill>
          <a:blip r:embed="rId3">
            <a:alphaModFix/>
          </a:blip>
          <a:stretch>
            <a:fillRect/>
          </a:stretch>
        </p:blipFill>
        <p:spPr>
          <a:xfrm>
            <a:off x="861885" y="161048"/>
            <a:ext cx="572225" cy="535600"/>
          </a:xfrm>
          <a:prstGeom prst="rect">
            <a:avLst/>
          </a:prstGeom>
          <a:noFill/>
          <a:ln>
            <a:noFill/>
          </a:ln>
        </p:spPr>
      </p:pic>
      <p:sp>
        <p:nvSpPr>
          <p:cNvPr id="3535" name="Google Shape;3535;p269"/>
          <p:cNvSpPr txBox="1"/>
          <p:nvPr>
            <p:ph idx="1" type="subTitle"/>
          </p:nvPr>
        </p:nvSpPr>
        <p:spPr>
          <a:xfrm>
            <a:off x="775075" y="869800"/>
            <a:ext cx="7547400" cy="3908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000">
                <a:solidFill>
                  <a:schemeClr val="dk1"/>
                </a:solidFill>
              </a:rPr>
              <a:t>KELLIE NEWSOME: And which MAOI do you start with Dr. Aiken?</a:t>
            </a:r>
            <a:endParaRPr sz="2000">
              <a:solidFill>
                <a:schemeClr val="dk1"/>
              </a:solidFill>
            </a:endParaRPr>
          </a:p>
          <a:p>
            <a:pPr indent="0" lvl="0" marL="0" rtl="0" algn="l">
              <a:lnSpc>
                <a:spcPct val="100000"/>
              </a:lnSpc>
              <a:spcBef>
                <a:spcPts val="1000"/>
              </a:spcBef>
              <a:spcAft>
                <a:spcPts val="1000"/>
              </a:spcAft>
              <a:buNone/>
            </a:pPr>
            <a:r>
              <a:rPr lang="en" sz="2000">
                <a:solidFill>
                  <a:schemeClr val="dk1"/>
                </a:solidFill>
              </a:rPr>
              <a:t>CHRIS AIKEN: Usually phenelzine.</a:t>
            </a:r>
            <a:endParaRPr sz="2000">
              <a:solidFill>
                <a:schemeClr val="dk1"/>
              </a:solidFill>
            </a:endParaRPr>
          </a:p>
        </p:txBody>
      </p:sp>
      <p:sp>
        <p:nvSpPr>
          <p:cNvPr id="3536" name="Google Shape;3536;p269"/>
          <p:cNvSpPr/>
          <p:nvPr/>
        </p:nvSpPr>
        <p:spPr>
          <a:xfrm>
            <a:off x="2844175" y="5294600"/>
            <a:ext cx="2112900" cy="3438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7" name="Google Shape;3537;p269"/>
          <p:cNvSpPr/>
          <p:nvPr/>
        </p:nvSpPr>
        <p:spPr>
          <a:xfrm>
            <a:off x="3507375" y="1648025"/>
            <a:ext cx="1820700" cy="3438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1" name="Shape 3541"/>
        <p:cNvGrpSpPr/>
        <p:nvPr/>
      </p:nvGrpSpPr>
      <p:grpSpPr>
        <a:xfrm>
          <a:off x="0" y="0"/>
          <a:ext cx="0" cy="0"/>
          <a:chOff x="0" y="0"/>
          <a:chExt cx="0" cy="0"/>
        </a:xfrm>
      </p:grpSpPr>
      <p:sp>
        <p:nvSpPr>
          <p:cNvPr id="3542" name="Google Shape;3542;p270"/>
          <p:cNvSpPr txBox="1"/>
          <p:nvPr>
            <p:ph idx="1" type="subTitle"/>
          </p:nvPr>
        </p:nvSpPr>
        <p:spPr>
          <a:xfrm>
            <a:off x="1004960" y="131333"/>
            <a:ext cx="32724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Carlat podcast</a:t>
            </a:r>
            <a:endParaRPr/>
          </a:p>
        </p:txBody>
      </p:sp>
      <p:pic>
        <p:nvPicPr>
          <p:cNvPr id="3543" name="Google Shape;3543;p270"/>
          <p:cNvPicPr preferRelativeResize="0"/>
          <p:nvPr/>
        </p:nvPicPr>
        <p:blipFill>
          <a:blip r:embed="rId3">
            <a:alphaModFix/>
          </a:blip>
          <a:stretch>
            <a:fillRect/>
          </a:stretch>
        </p:blipFill>
        <p:spPr>
          <a:xfrm>
            <a:off x="861885" y="161048"/>
            <a:ext cx="572225" cy="535600"/>
          </a:xfrm>
          <a:prstGeom prst="rect">
            <a:avLst/>
          </a:prstGeom>
          <a:noFill/>
          <a:ln>
            <a:noFill/>
          </a:ln>
        </p:spPr>
      </p:pic>
      <p:sp>
        <p:nvSpPr>
          <p:cNvPr id="3544" name="Google Shape;3544;p270"/>
          <p:cNvSpPr txBox="1"/>
          <p:nvPr>
            <p:ph idx="1" type="subTitle"/>
          </p:nvPr>
        </p:nvSpPr>
        <p:spPr>
          <a:xfrm>
            <a:off x="775075" y="869800"/>
            <a:ext cx="7547400" cy="3908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000">
                <a:solidFill>
                  <a:schemeClr val="dk1"/>
                </a:solidFill>
              </a:rPr>
              <a:t>KELLIE NEWSOME: And which MAOI do you start with Dr. Aiken?</a:t>
            </a:r>
            <a:endParaRPr sz="2000">
              <a:solidFill>
                <a:schemeClr val="dk1"/>
              </a:solidFill>
            </a:endParaRPr>
          </a:p>
          <a:p>
            <a:pPr indent="0" lvl="0" marL="0" rtl="0" algn="l">
              <a:lnSpc>
                <a:spcPct val="100000"/>
              </a:lnSpc>
              <a:spcBef>
                <a:spcPts val="1000"/>
              </a:spcBef>
              <a:spcAft>
                <a:spcPts val="1000"/>
              </a:spcAft>
              <a:buNone/>
            </a:pPr>
            <a:r>
              <a:rPr lang="en" sz="2000">
                <a:solidFill>
                  <a:schemeClr val="dk1"/>
                </a:solidFill>
              </a:rPr>
              <a:t>CHRIS AIKEN: Usually phenelzine.</a:t>
            </a:r>
            <a:endParaRPr sz="2000">
              <a:solidFill>
                <a:schemeClr val="dk1"/>
              </a:solidFill>
            </a:endParaRPr>
          </a:p>
        </p:txBody>
      </p:sp>
      <p:sp>
        <p:nvSpPr>
          <p:cNvPr id="3545" name="Google Shape;3545;p270"/>
          <p:cNvSpPr/>
          <p:nvPr/>
        </p:nvSpPr>
        <p:spPr>
          <a:xfrm>
            <a:off x="2844175" y="5294600"/>
            <a:ext cx="2112900" cy="3438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9" name="Shape 3549"/>
        <p:cNvGrpSpPr/>
        <p:nvPr/>
      </p:nvGrpSpPr>
      <p:grpSpPr>
        <a:xfrm>
          <a:off x="0" y="0"/>
          <a:ext cx="0" cy="0"/>
          <a:chOff x="0" y="0"/>
          <a:chExt cx="0" cy="0"/>
        </a:xfrm>
      </p:grpSpPr>
      <p:sp>
        <p:nvSpPr>
          <p:cNvPr id="3550" name="Google Shape;3550;p271"/>
          <p:cNvSpPr txBox="1"/>
          <p:nvPr/>
        </p:nvSpPr>
        <p:spPr>
          <a:xfrm>
            <a:off x="7543795" y="152400"/>
            <a:ext cx="2112600" cy="280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lang="en" sz="1600"/>
              <a:t>1961</a:t>
            </a:r>
            <a:endParaRPr sz="1600"/>
          </a:p>
          <a:p>
            <a:pPr indent="0" lvl="0" marL="0" marR="0" rtl="0" algn="l">
              <a:lnSpc>
                <a:spcPct val="100000"/>
              </a:lnSpc>
              <a:spcBef>
                <a:spcPts val="0"/>
              </a:spcBef>
              <a:spcAft>
                <a:spcPts val="0"/>
              </a:spcAft>
              <a:buClr>
                <a:schemeClr val="dk1"/>
              </a:buClr>
              <a:buSzPts val="1100"/>
              <a:buFont typeface="Arial"/>
              <a:buNone/>
            </a:pPr>
            <a:r>
              <a:rPr lang="en" sz="1600"/>
              <a:t>$25–$86</a:t>
            </a:r>
            <a:endParaRPr sz="1600"/>
          </a:p>
          <a:p>
            <a:pPr indent="0" lvl="0" marL="0" marR="0" rtl="0" algn="l">
              <a:lnSpc>
                <a:spcPct val="100000"/>
              </a:lnSpc>
              <a:spcBef>
                <a:spcPts val="0"/>
              </a:spcBef>
              <a:spcAft>
                <a:spcPts val="0"/>
              </a:spcAft>
              <a:buClr>
                <a:schemeClr val="dk1"/>
              </a:buClr>
              <a:buSzPts val="1100"/>
              <a:buFont typeface="Arial"/>
              <a:buNone/>
            </a:pPr>
            <a:r>
              <a:t/>
            </a:r>
            <a:endParaRPr sz="1600"/>
          </a:p>
          <a:p>
            <a:pPr indent="0" lvl="0" marL="0" marR="0" rtl="0" algn="l">
              <a:lnSpc>
                <a:spcPct val="100000"/>
              </a:lnSpc>
              <a:spcBef>
                <a:spcPts val="0"/>
              </a:spcBef>
              <a:spcAft>
                <a:spcPts val="0"/>
              </a:spcAft>
              <a:buClr>
                <a:srgbClr val="000000"/>
              </a:buClr>
              <a:buSzPts val="800"/>
              <a:buFont typeface="Arial"/>
              <a:buNone/>
            </a:pPr>
            <a:r>
              <a:t/>
            </a:r>
            <a:endParaRPr sz="1600"/>
          </a:p>
        </p:txBody>
      </p:sp>
      <p:sp>
        <p:nvSpPr>
          <p:cNvPr id="3551" name="Google Shape;3551;p271"/>
          <p:cNvSpPr txBox="1"/>
          <p:nvPr/>
        </p:nvSpPr>
        <p:spPr>
          <a:xfrm>
            <a:off x="8078973" y="4045500"/>
            <a:ext cx="2174100" cy="280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lang="en" sz="1600"/>
              <a:t>15 mg</a:t>
            </a:r>
            <a:endParaRPr sz="1600"/>
          </a:p>
        </p:txBody>
      </p:sp>
      <p:cxnSp>
        <p:nvCxnSpPr>
          <p:cNvPr id="3552" name="Google Shape;3552;p271"/>
          <p:cNvCxnSpPr/>
          <p:nvPr/>
        </p:nvCxnSpPr>
        <p:spPr>
          <a:xfrm>
            <a:off x="6962875" y="1200"/>
            <a:ext cx="0" cy="5141100"/>
          </a:xfrm>
          <a:prstGeom prst="straightConnector1">
            <a:avLst/>
          </a:prstGeom>
          <a:noFill/>
          <a:ln cap="flat" cmpd="sng" w="9525">
            <a:solidFill>
              <a:schemeClr val="dk2"/>
            </a:solidFill>
            <a:prstDash val="solid"/>
            <a:round/>
            <a:headEnd len="med" w="med" type="none"/>
            <a:tailEnd len="med" w="med" type="none"/>
          </a:ln>
        </p:spPr>
      </p:cxnSp>
      <p:sp>
        <p:nvSpPr>
          <p:cNvPr id="3553" name="Google Shape;3553;p271"/>
          <p:cNvSpPr txBox="1"/>
          <p:nvPr/>
        </p:nvSpPr>
        <p:spPr>
          <a:xfrm>
            <a:off x="19050" y="-38275"/>
            <a:ext cx="3381600" cy="65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Arial"/>
              <a:buNone/>
            </a:pPr>
            <a:r>
              <a:rPr lang="en" sz="1800">
                <a:solidFill>
                  <a:schemeClr val="dk1"/>
                </a:solidFill>
              </a:rPr>
              <a:t>Phenelzine (</a:t>
            </a:r>
            <a:r>
              <a:rPr lang="en" sz="1800" u="sng">
                <a:solidFill>
                  <a:schemeClr val="dk1"/>
                </a:solidFill>
              </a:rPr>
              <a:t>NAR</a:t>
            </a:r>
            <a:r>
              <a:rPr lang="en" sz="1800">
                <a:solidFill>
                  <a:schemeClr val="dk1"/>
                </a:solidFill>
              </a:rPr>
              <a:t>DIL)                    </a:t>
            </a:r>
            <a:endParaRPr sz="1800">
              <a:solidFill>
                <a:schemeClr val="dk1"/>
              </a:solidFill>
            </a:endParaRPr>
          </a:p>
          <a:p>
            <a:pPr indent="0" lvl="0" marL="0" rtl="0" algn="l">
              <a:lnSpc>
                <a:spcPct val="115000"/>
              </a:lnSpc>
              <a:spcBef>
                <a:spcPts val="0"/>
              </a:spcBef>
              <a:spcAft>
                <a:spcPts val="0"/>
              </a:spcAft>
              <a:buClr>
                <a:schemeClr val="dk1"/>
              </a:buClr>
              <a:buFont typeface="Arial"/>
              <a:buNone/>
            </a:pPr>
            <a:r>
              <a:rPr lang="en" sz="1300">
                <a:solidFill>
                  <a:schemeClr val="dk1"/>
                </a:solidFill>
              </a:rPr>
              <a:t>FEN el zeen / NAR dil    </a:t>
            </a:r>
            <a:endParaRPr sz="1800">
              <a:solidFill>
                <a:schemeClr val="dk1"/>
              </a:solidFill>
            </a:endParaRPr>
          </a:p>
          <a:p>
            <a:pPr indent="0" lvl="0" marL="0" rtl="0" algn="l">
              <a:lnSpc>
                <a:spcPct val="115000"/>
              </a:lnSpc>
              <a:spcBef>
                <a:spcPts val="0"/>
              </a:spcBef>
              <a:spcAft>
                <a:spcPts val="0"/>
              </a:spcAft>
              <a:buClr>
                <a:schemeClr val="dk1"/>
              </a:buClr>
              <a:buSzPts val="1200"/>
              <a:buFont typeface="Arial"/>
              <a:buNone/>
            </a:pPr>
            <a:r>
              <a:rPr lang="en" sz="1600">
                <a:solidFill>
                  <a:schemeClr val="dk1"/>
                </a:solidFill>
              </a:rPr>
              <a:t>“G</a:t>
            </a:r>
            <a:r>
              <a:rPr lang="en" sz="1600" u="sng">
                <a:solidFill>
                  <a:schemeClr val="dk1"/>
                </a:solidFill>
              </a:rPr>
              <a:t>nar</a:t>
            </a:r>
            <a:r>
              <a:rPr lang="en" sz="1600">
                <a:solidFill>
                  <a:schemeClr val="dk1"/>
                </a:solidFill>
              </a:rPr>
              <a:t>ly Funnel”</a:t>
            </a:r>
            <a:endParaRPr sz="2200"/>
          </a:p>
        </p:txBody>
      </p:sp>
      <p:sp>
        <p:nvSpPr>
          <p:cNvPr id="3554" name="Google Shape;3554;p271"/>
          <p:cNvSpPr txBox="1"/>
          <p:nvPr/>
        </p:nvSpPr>
        <p:spPr>
          <a:xfrm>
            <a:off x="28575" y="952325"/>
            <a:ext cx="3308100" cy="19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 Monoamine Oxidase Inhibitor</a:t>
            </a:r>
            <a:endParaRPr sz="2000">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     – Irreversible MAOI</a:t>
            </a:r>
            <a:endParaRPr>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     – MAO-A &amp; MAO-B </a:t>
            </a:r>
            <a:endParaRPr sz="2000">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     – 5-HT &gt; NE &gt; DA</a:t>
            </a:r>
            <a:endParaRPr sz="2000"/>
          </a:p>
        </p:txBody>
      </p:sp>
      <p:pic>
        <p:nvPicPr>
          <p:cNvPr descr="Phenelzine2DACS.svg" id="3555" name="Google Shape;3555;p271"/>
          <p:cNvPicPr preferRelativeResize="0"/>
          <p:nvPr/>
        </p:nvPicPr>
        <p:blipFill rotWithShape="1">
          <a:blip r:embed="rId3">
            <a:alphaModFix/>
          </a:blip>
          <a:srcRect b="0" l="0" r="0" t="0"/>
          <a:stretch/>
        </p:blipFill>
        <p:spPr>
          <a:xfrm>
            <a:off x="7287827" y="1212095"/>
            <a:ext cx="1674300" cy="776302"/>
          </a:xfrm>
          <a:prstGeom prst="rect">
            <a:avLst/>
          </a:prstGeom>
          <a:noFill/>
          <a:ln>
            <a:noFill/>
          </a:ln>
        </p:spPr>
      </p:pic>
      <p:pic>
        <p:nvPicPr>
          <p:cNvPr descr="clipped result image" id="3556" name="Google Shape;3556;p271"/>
          <p:cNvPicPr preferRelativeResize="0"/>
          <p:nvPr/>
        </p:nvPicPr>
        <p:blipFill rotWithShape="1">
          <a:blip r:embed="rId4">
            <a:alphaModFix/>
          </a:blip>
          <a:srcRect b="0" l="0" r="0" t="0"/>
          <a:stretch/>
        </p:blipFill>
        <p:spPr>
          <a:xfrm>
            <a:off x="7425176" y="3917913"/>
            <a:ext cx="632825" cy="632878"/>
          </a:xfrm>
          <a:prstGeom prst="rect">
            <a:avLst/>
          </a:prstGeom>
          <a:noFill/>
          <a:ln>
            <a:noFill/>
          </a:ln>
          <a:effectLst>
            <a:outerShdw blurRad="14288" rotWithShape="0" algn="bl" dir="5400000" dist="9525">
              <a:srgbClr val="000000">
                <a:alpha val="35000"/>
              </a:srgbClr>
            </a:outerShdw>
          </a:effectLst>
        </p:spPr>
      </p:pic>
      <p:pic>
        <p:nvPicPr>
          <p:cNvPr id="3557" name="Google Shape;3557;p271"/>
          <p:cNvPicPr preferRelativeResize="0"/>
          <p:nvPr/>
        </p:nvPicPr>
        <p:blipFill rotWithShape="1">
          <a:blip r:embed="rId5">
            <a:alphaModFix/>
          </a:blip>
          <a:srcRect b="0" l="0" r="0" t="0"/>
          <a:stretch/>
        </p:blipFill>
        <p:spPr>
          <a:xfrm>
            <a:off x="4071502" y="2172295"/>
            <a:ext cx="1860637" cy="2848281"/>
          </a:xfrm>
          <a:prstGeom prst="rect">
            <a:avLst/>
          </a:prstGeom>
          <a:noFill/>
          <a:ln>
            <a:noFill/>
          </a:ln>
        </p:spPr>
      </p:pic>
      <p:pic>
        <p:nvPicPr>
          <p:cNvPr id="3558" name="Google Shape;3558;p271"/>
          <p:cNvPicPr preferRelativeResize="0"/>
          <p:nvPr/>
        </p:nvPicPr>
        <p:blipFill rotWithShape="1">
          <a:blip r:embed="rId6">
            <a:alphaModFix/>
          </a:blip>
          <a:srcRect b="0" l="0" r="0" t="0"/>
          <a:stretch/>
        </p:blipFill>
        <p:spPr>
          <a:xfrm rot="10800000">
            <a:off x="3944850" y="762026"/>
            <a:ext cx="2113954" cy="2201733"/>
          </a:xfrm>
          <a:prstGeom prst="rect">
            <a:avLst/>
          </a:prstGeom>
          <a:noFill/>
          <a:ln>
            <a:noFill/>
          </a:ln>
        </p:spPr>
      </p:pic>
      <p:sp>
        <p:nvSpPr>
          <p:cNvPr id="3559" name="Google Shape;3559;p271"/>
          <p:cNvSpPr/>
          <p:nvPr/>
        </p:nvSpPr>
        <p:spPr>
          <a:xfrm>
            <a:off x="2190848" y="2477100"/>
            <a:ext cx="1538400" cy="1251600"/>
          </a:xfrm>
          <a:prstGeom prst="wedgeRectCallout">
            <a:avLst>
              <a:gd fmla="val 105407" name="adj1"/>
              <a:gd fmla="val 55439" name="adj2"/>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560" name="Google Shape;3560;p271"/>
          <p:cNvPicPr preferRelativeResize="0"/>
          <p:nvPr/>
        </p:nvPicPr>
        <p:blipFill rotWithShape="1">
          <a:blip r:embed="rId7">
            <a:alphaModFix/>
          </a:blip>
          <a:srcRect b="0" l="0" r="0" t="0"/>
          <a:stretch/>
        </p:blipFill>
        <p:spPr>
          <a:xfrm flipH="1">
            <a:off x="4452917" y="91925"/>
            <a:ext cx="1224917" cy="619384"/>
          </a:xfrm>
          <a:prstGeom prst="rect">
            <a:avLst/>
          </a:prstGeom>
          <a:noFill/>
          <a:ln>
            <a:noFill/>
          </a:ln>
        </p:spPr>
      </p:pic>
      <p:pic>
        <p:nvPicPr>
          <p:cNvPr id="3561" name="Google Shape;3561;p271"/>
          <p:cNvPicPr preferRelativeResize="0"/>
          <p:nvPr/>
        </p:nvPicPr>
        <p:blipFill rotWithShape="1">
          <a:blip r:embed="rId8">
            <a:alphaModFix/>
          </a:blip>
          <a:srcRect b="0" l="0" r="0" t="0"/>
          <a:stretch/>
        </p:blipFill>
        <p:spPr>
          <a:xfrm flipH="1">
            <a:off x="4449081" y="165527"/>
            <a:ext cx="1281558" cy="1478271"/>
          </a:xfrm>
          <a:prstGeom prst="rect">
            <a:avLst/>
          </a:prstGeom>
          <a:noFill/>
          <a:ln>
            <a:noFill/>
          </a:ln>
        </p:spPr>
      </p:pic>
      <p:sp>
        <p:nvSpPr>
          <p:cNvPr id="3562" name="Google Shape;3562;p271"/>
          <p:cNvSpPr txBox="1"/>
          <p:nvPr/>
        </p:nvSpPr>
        <p:spPr>
          <a:xfrm>
            <a:off x="2271800" y="2570525"/>
            <a:ext cx="1610700" cy="434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0" i="0" lang="en" u="none" cap="none" strike="noStrike">
                <a:solidFill>
                  <a:srgbClr val="000000"/>
                </a:solidFill>
                <a:latin typeface="Arial"/>
                <a:ea typeface="Arial"/>
                <a:cs typeface="Arial"/>
                <a:sym typeface="Arial"/>
              </a:rPr>
              <a:t>How could I be depressed</a:t>
            </a:r>
            <a:r>
              <a:rPr lang="en"/>
              <a:t> with</a:t>
            </a:r>
            <a:r>
              <a:rPr b="0" i="0" lang="en" u="none" cap="none" strike="noStrike">
                <a:solidFill>
                  <a:srgbClr val="000000"/>
                </a:solidFill>
                <a:latin typeface="Arial"/>
                <a:ea typeface="Arial"/>
                <a:cs typeface="Arial"/>
                <a:sym typeface="Arial"/>
              </a:rPr>
              <a:t> this (g)narly phunnel?</a:t>
            </a:r>
            <a:endParaRPr b="0" i="0" u="none" cap="none" strike="noStrike">
              <a:solidFill>
                <a:srgbClr val="000000"/>
              </a:solidFill>
              <a:latin typeface="Arial"/>
              <a:ea typeface="Arial"/>
              <a:cs typeface="Arial"/>
              <a:sym typeface="Arial"/>
            </a:endParaRPr>
          </a:p>
        </p:txBody>
      </p:sp>
      <p:pic>
        <p:nvPicPr>
          <p:cNvPr id="3563" name="Google Shape;3563;p271"/>
          <p:cNvPicPr preferRelativeResize="0"/>
          <p:nvPr/>
        </p:nvPicPr>
        <p:blipFill rotWithShape="1">
          <a:blip r:embed="rId9">
            <a:alphaModFix/>
          </a:blip>
          <a:srcRect b="0" l="0" r="0" t="0"/>
          <a:stretch/>
        </p:blipFill>
        <p:spPr>
          <a:xfrm>
            <a:off x="7504200" y="2628102"/>
            <a:ext cx="566400" cy="726323"/>
          </a:xfrm>
          <a:prstGeom prst="rect">
            <a:avLst/>
          </a:prstGeom>
          <a:noFill/>
          <a:ln>
            <a:noFill/>
          </a:ln>
        </p:spPr>
      </p:pic>
      <p:sp>
        <p:nvSpPr>
          <p:cNvPr id="3564" name="Google Shape;3564;p271"/>
          <p:cNvSpPr txBox="1"/>
          <p:nvPr/>
        </p:nvSpPr>
        <p:spPr>
          <a:xfrm>
            <a:off x="8055895" y="2774963"/>
            <a:ext cx="2112600" cy="280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lang="en" sz="1600"/>
              <a:t>MAOI</a:t>
            </a:r>
            <a:endParaRPr sz="180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38"/>
          <p:cNvSpPr txBox="1"/>
          <p:nvPr>
            <p:ph idx="1" type="subTitle"/>
          </p:nvPr>
        </p:nvSpPr>
        <p:spPr>
          <a:xfrm>
            <a:off x="1004960" y="131333"/>
            <a:ext cx="32724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Carlat podcast</a:t>
            </a:r>
            <a:endParaRPr/>
          </a:p>
        </p:txBody>
      </p:sp>
      <p:pic>
        <p:nvPicPr>
          <p:cNvPr id="232" name="Google Shape;232;p38"/>
          <p:cNvPicPr preferRelativeResize="0"/>
          <p:nvPr/>
        </p:nvPicPr>
        <p:blipFill>
          <a:blip r:embed="rId3">
            <a:alphaModFix/>
          </a:blip>
          <a:stretch>
            <a:fillRect/>
          </a:stretch>
        </p:blipFill>
        <p:spPr>
          <a:xfrm>
            <a:off x="861885" y="161048"/>
            <a:ext cx="572225" cy="535600"/>
          </a:xfrm>
          <a:prstGeom prst="rect">
            <a:avLst/>
          </a:prstGeom>
          <a:noFill/>
          <a:ln>
            <a:noFill/>
          </a:ln>
        </p:spPr>
      </p:pic>
      <p:sp>
        <p:nvSpPr>
          <p:cNvPr id="233" name="Google Shape;233;p38"/>
          <p:cNvSpPr txBox="1"/>
          <p:nvPr>
            <p:ph idx="1" type="subTitle"/>
          </p:nvPr>
        </p:nvSpPr>
        <p:spPr>
          <a:xfrm>
            <a:off x="775075" y="869800"/>
            <a:ext cx="7547400" cy="3908400"/>
          </a:xfrm>
          <a:prstGeom prst="rect">
            <a:avLst/>
          </a:prstGeom>
        </p:spPr>
        <p:txBody>
          <a:bodyPr anchorCtr="0" anchor="t" bIns="91425" lIns="91425" spcFirstLastPara="1" rIns="91425" wrap="square" tIns="91425">
            <a:normAutofit lnSpcReduction="10000"/>
          </a:bodyPr>
          <a:lstStyle/>
          <a:p>
            <a:pPr indent="-381000" lvl="0" marL="457200" rtl="0" algn="l">
              <a:lnSpc>
                <a:spcPct val="100000"/>
              </a:lnSpc>
              <a:spcBef>
                <a:spcPts val="0"/>
              </a:spcBef>
              <a:spcAft>
                <a:spcPts val="0"/>
              </a:spcAft>
              <a:buClr>
                <a:schemeClr val="dk1"/>
              </a:buClr>
              <a:buSzPts val="2400"/>
              <a:buChar char="●"/>
            </a:pPr>
            <a:r>
              <a:rPr lang="en" sz="2400">
                <a:solidFill>
                  <a:schemeClr val="dk1"/>
                </a:solidFill>
              </a:rPr>
              <a:t>Monoamine Oxidase Inhibitors</a:t>
            </a:r>
            <a:endParaRPr sz="2400">
              <a:solidFill>
                <a:schemeClr val="dk1"/>
              </a:solidFill>
            </a:endParaRPr>
          </a:p>
          <a:p>
            <a:pPr indent="-381000" lvl="0" marL="457200" rtl="0" algn="l">
              <a:lnSpc>
                <a:spcPct val="100000"/>
              </a:lnSpc>
              <a:spcBef>
                <a:spcPts val="1000"/>
              </a:spcBef>
              <a:spcAft>
                <a:spcPts val="0"/>
              </a:spcAft>
              <a:buClr>
                <a:schemeClr val="dk1"/>
              </a:buClr>
              <a:buSzPts val="2400"/>
              <a:buChar char="●"/>
            </a:pPr>
            <a:r>
              <a:rPr lang="en" sz="2400">
                <a:solidFill>
                  <a:schemeClr val="dk1"/>
                </a:solidFill>
              </a:rPr>
              <a:t>High in efficacy</a:t>
            </a:r>
            <a:endParaRPr sz="2400">
              <a:solidFill>
                <a:schemeClr val="dk1"/>
              </a:solidFill>
            </a:endParaRPr>
          </a:p>
          <a:p>
            <a:pPr indent="-381000" lvl="0" marL="457200" rtl="0" algn="l">
              <a:lnSpc>
                <a:spcPct val="100000"/>
              </a:lnSpc>
              <a:spcBef>
                <a:spcPts val="1000"/>
              </a:spcBef>
              <a:spcAft>
                <a:spcPts val="0"/>
              </a:spcAft>
              <a:buClr>
                <a:schemeClr val="dk1"/>
              </a:buClr>
              <a:buSzPts val="2400"/>
              <a:buChar char="●"/>
            </a:pPr>
            <a:r>
              <a:rPr lang="en" sz="2400">
                <a:solidFill>
                  <a:schemeClr val="dk1"/>
                </a:solidFill>
              </a:rPr>
              <a:t>Well-tolerated</a:t>
            </a:r>
            <a:endParaRPr sz="2400">
              <a:solidFill>
                <a:schemeClr val="dk1"/>
              </a:solidFill>
            </a:endParaRPr>
          </a:p>
          <a:p>
            <a:pPr indent="-381000" lvl="1" marL="914400" rtl="0" algn="l">
              <a:lnSpc>
                <a:spcPct val="100000"/>
              </a:lnSpc>
              <a:spcBef>
                <a:spcPts val="1000"/>
              </a:spcBef>
              <a:spcAft>
                <a:spcPts val="0"/>
              </a:spcAft>
              <a:buClr>
                <a:schemeClr val="dk1"/>
              </a:buClr>
              <a:buSzPts val="2400"/>
              <a:buChar char="○"/>
            </a:pPr>
            <a:r>
              <a:rPr lang="en" sz="2400">
                <a:solidFill>
                  <a:schemeClr val="dk1"/>
                </a:solidFill>
              </a:rPr>
              <a:t>Less weight gain</a:t>
            </a:r>
            <a:endParaRPr sz="2400">
              <a:solidFill>
                <a:schemeClr val="dk1"/>
              </a:solidFill>
            </a:endParaRPr>
          </a:p>
          <a:p>
            <a:pPr indent="-381000" lvl="1" marL="914400" rtl="0" algn="l">
              <a:lnSpc>
                <a:spcPct val="100000"/>
              </a:lnSpc>
              <a:spcBef>
                <a:spcPts val="1000"/>
              </a:spcBef>
              <a:spcAft>
                <a:spcPts val="0"/>
              </a:spcAft>
              <a:buClr>
                <a:schemeClr val="dk1"/>
              </a:buClr>
              <a:buSzPts val="2400"/>
              <a:buChar char="○"/>
            </a:pPr>
            <a:r>
              <a:rPr lang="en" sz="2400">
                <a:solidFill>
                  <a:schemeClr val="dk1"/>
                </a:solidFill>
              </a:rPr>
              <a:t>Less fatigue</a:t>
            </a:r>
            <a:endParaRPr sz="2400">
              <a:solidFill>
                <a:schemeClr val="dk1"/>
              </a:solidFill>
            </a:endParaRPr>
          </a:p>
          <a:p>
            <a:pPr indent="-381000" lvl="1" marL="914400" rtl="0" algn="l">
              <a:lnSpc>
                <a:spcPct val="100000"/>
              </a:lnSpc>
              <a:spcBef>
                <a:spcPts val="1000"/>
              </a:spcBef>
              <a:spcAft>
                <a:spcPts val="0"/>
              </a:spcAft>
              <a:buClr>
                <a:schemeClr val="dk1"/>
              </a:buClr>
              <a:buSzPts val="2400"/>
              <a:buChar char="○"/>
            </a:pPr>
            <a:r>
              <a:rPr lang="en" sz="2400">
                <a:solidFill>
                  <a:schemeClr val="dk1"/>
                </a:solidFill>
              </a:rPr>
              <a:t>Less sexual dysfunction</a:t>
            </a:r>
            <a:endParaRPr sz="2400">
              <a:solidFill>
                <a:schemeClr val="dk1"/>
              </a:solidFill>
            </a:endParaRPr>
          </a:p>
          <a:p>
            <a:pPr indent="-381000" lvl="0" marL="457200" rtl="0" algn="l">
              <a:lnSpc>
                <a:spcPct val="100000"/>
              </a:lnSpc>
              <a:spcBef>
                <a:spcPts val="1000"/>
              </a:spcBef>
              <a:spcAft>
                <a:spcPts val="0"/>
              </a:spcAft>
              <a:buClr>
                <a:schemeClr val="dk1"/>
              </a:buClr>
              <a:buSzPts val="2400"/>
              <a:buChar char="●"/>
            </a:pPr>
            <a:r>
              <a:rPr lang="en" sz="2400">
                <a:solidFill>
                  <a:schemeClr val="dk1"/>
                </a:solidFill>
              </a:rPr>
              <a:t>Serotonin syndrome </a:t>
            </a:r>
            <a:endParaRPr sz="2400">
              <a:solidFill>
                <a:schemeClr val="dk1"/>
              </a:solidFill>
            </a:endParaRPr>
          </a:p>
          <a:p>
            <a:pPr indent="-381000" lvl="0" marL="457200" rtl="0" algn="l">
              <a:lnSpc>
                <a:spcPct val="100000"/>
              </a:lnSpc>
              <a:spcBef>
                <a:spcPts val="1000"/>
              </a:spcBef>
              <a:spcAft>
                <a:spcPts val="1000"/>
              </a:spcAft>
              <a:buClr>
                <a:schemeClr val="dk1"/>
              </a:buClr>
              <a:buSzPts val="2400"/>
              <a:buChar char="●"/>
            </a:pPr>
            <a:r>
              <a:rPr lang="en" sz="2400">
                <a:solidFill>
                  <a:schemeClr val="dk1"/>
                </a:solidFill>
              </a:rPr>
              <a:t>Hypertensive crisis with tyramine-rich foods</a:t>
            </a:r>
            <a:endParaRPr sz="2400">
              <a:solidFill>
                <a:schemeClr val="dk1"/>
              </a:solidFill>
            </a:endParaRPr>
          </a:p>
        </p:txBody>
      </p:sp>
      <p:sp>
        <p:nvSpPr>
          <p:cNvPr id="234" name="Google Shape;234;p38"/>
          <p:cNvSpPr/>
          <p:nvPr/>
        </p:nvSpPr>
        <p:spPr>
          <a:xfrm>
            <a:off x="4516225" y="4017075"/>
            <a:ext cx="1288200" cy="6732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35" name="Google Shape;235;p38"/>
          <p:cNvGrpSpPr/>
          <p:nvPr/>
        </p:nvGrpSpPr>
        <p:grpSpPr>
          <a:xfrm>
            <a:off x="6144571" y="3131363"/>
            <a:ext cx="2022000" cy="705220"/>
            <a:chOff x="-2263615" y="6817944"/>
            <a:chExt cx="3442289" cy="1200579"/>
          </a:xfrm>
        </p:grpSpPr>
        <p:pic>
          <p:nvPicPr>
            <p:cNvPr descr="Tyramine.svg" id="236" name="Google Shape;236;p38"/>
            <p:cNvPicPr preferRelativeResize="0"/>
            <p:nvPr/>
          </p:nvPicPr>
          <p:blipFill rotWithShape="1">
            <a:blip r:embed="rId4">
              <a:alphaModFix/>
            </a:blip>
            <a:srcRect b="0" l="0" r="0" t="0"/>
            <a:stretch/>
          </p:blipFill>
          <p:spPr>
            <a:xfrm>
              <a:off x="-2263615" y="6817944"/>
              <a:ext cx="3442289" cy="1200579"/>
            </a:xfrm>
            <a:prstGeom prst="rect">
              <a:avLst/>
            </a:prstGeom>
            <a:noFill/>
            <a:ln>
              <a:noFill/>
            </a:ln>
          </p:spPr>
        </p:pic>
        <p:pic>
          <p:nvPicPr>
            <p:cNvPr id="237" name="Google Shape;237;p38"/>
            <p:cNvPicPr preferRelativeResize="0"/>
            <p:nvPr/>
          </p:nvPicPr>
          <p:blipFill rotWithShape="1">
            <a:blip r:embed="rId5">
              <a:alphaModFix/>
            </a:blip>
            <a:srcRect b="0" l="0" r="0" t="0"/>
            <a:stretch/>
          </p:blipFill>
          <p:spPr>
            <a:xfrm>
              <a:off x="-1420882" y="7021517"/>
              <a:ext cx="801371" cy="763272"/>
            </a:xfrm>
            <a:prstGeom prst="rect">
              <a:avLst/>
            </a:prstGeom>
            <a:noFill/>
            <a:ln>
              <a:noFill/>
            </a:ln>
          </p:spPr>
        </p:pic>
      </p:grpSp>
    </p:spTree>
  </p:cSld>
  <p:clrMapOvr>
    <a:masterClrMapping/>
  </p:clrMapOvr>
</p:sld>
</file>

<file path=ppt/slides/slide2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8" name="Shape 3568"/>
        <p:cNvGrpSpPr/>
        <p:nvPr/>
      </p:nvGrpSpPr>
      <p:grpSpPr>
        <a:xfrm>
          <a:off x="0" y="0"/>
          <a:ext cx="0" cy="0"/>
          <a:chOff x="0" y="0"/>
          <a:chExt cx="0" cy="0"/>
        </a:xfrm>
      </p:grpSpPr>
      <p:sp>
        <p:nvSpPr>
          <p:cNvPr id="3569" name="Google Shape;3569;p272"/>
          <p:cNvSpPr txBox="1"/>
          <p:nvPr>
            <p:ph idx="1" type="subTitle"/>
          </p:nvPr>
        </p:nvSpPr>
        <p:spPr>
          <a:xfrm>
            <a:off x="1004960" y="131333"/>
            <a:ext cx="32724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Carlat podcast</a:t>
            </a:r>
            <a:endParaRPr/>
          </a:p>
        </p:txBody>
      </p:sp>
      <p:pic>
        <p:nvPicPr>
          <p:cNvPr id="3570" name="Google Shape;3570;p272"/>
          <p:cNvPicPr preferRelativeResize="0"/>
          <p:nvPr/>
        </p:nvPicPr>
        <p:blipFill>
          <a:blip r:embed="rId3">
            <a:alphaModFix/>
          </a:blip>
          <a:stretch>
            <a:fillRect/>
          </a:stretch>
        </p:blipFill>
        <p:spPr>
          <a:xfrm>
            <a:off x="861885" y="161048"/>
            <a:ext cx="572225" cy="535600"/>
          </a:xfrm>
          <a:prstGeom prst="rect">
            <a:avLst/>
          </a:prstGeom>
          <a:noFill/>
          <a:ln>
            <a:noFill/>
          </a:ln>
        </p:spPr>
      </p:pic>
      <p:sp>
        <p:nvSpPr>
          <p:cNvPr id="3571" name="Google Shape;3571;p272"/>
          <p:cNvSpPr txBox="1"/>
          <p:nvPr>
            <p:ph idx="1" type="subTitle"/>
          </p:nvPr>
        </p:nvSpPr>
        <p:spPr>
          <a:xfrm>
            <a:off x="775075" y="869800"/>
            <a:ext cx="7547400" cy="3908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1000"/>
              </a:spcAft>
              <a:buNone/>
            </a:pPr>
            <a:r>
              <a:rPr b="1" lang="en" sz="2000">
                <a:solidFill>
                  <a:schemeClr val="dk1"/>
                </a:solidFill>
              </a:rPr>
              <a:t>CHRIS AIKEN: </a:t>
            </a:r>
            <a:r>
              <a:rPr lang="en" sz="2000">
                <a:solidFill>
                  <a:schemeClr val="dk1"/>
                </a:solidFill>
              </a:rPr>
              <a:t>Usually phenelzine. It is </a:t>
            </a:r>
            <a:r>
              <a:rPr b="1" lang="en" sz="2000">
                <a:solidFill>
                  <a:schemeClr val="dk1"/>
                </a:solidFill>
              </a:rPr>
              <a:t>the least sedating of the bunch</a:t>
            </a:r>
            <a:r>
              <a:rPr lang="en" sz="2000">
                <a:solidFill>
                  <a:schemeClr val="dk1"/>
                </a:solidFill>
              </a:rPr>
              <a:t>, possibly because it has</a:t>
            </a:r>
            <a:r>
              <a:rPr b="1" lang="en" sz="2000">
                <a:solidFill>
                  <a:schemeClr val="dk1"/>
                </a:solidFill>
              </a:rPr>
              <a:t> unique dopaminergic effects</a:t>
            </a:r>
            <a:r>
              <a:rPr lang="en" sz="2000">
                <a:solidFill>
                  <a:schemeClr val="dk1"/>
                </a:solidFill>
              </a:rPr>
              <a:t>. </a:t>
            </a:r>
            <a:endParaRPr b="1" sz="2000">
              <a:solidFill>
                <a:schemeClr val="dk1"/>
              </a:solidFill>
            </a:endParaRPr>
          </a:p>
        </p:txBody>
      </p:sp>
      <p:sp>
        <p:nvSpPr>
          <p:cNvPr id="3572" name="Google Shape;3572;p272"/>
          <p:cNvSpPr/>
          <p:nvPr/>
        </p:nvSpPr>
        <p:spPr>
          <a:xfrm>
            <a:off x="2005525" y="6890725"/>
            <a:ext cx="2112900" cy="3438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3" name="Google Shape;3573;p272"/>
          <p:cNvSpPr/>
          <p:nvPr/>
        </p:nvSpPr>
        <p:spPr>
          <a:xfrm>
            <a:off x="1004950" y="6111800"/>
            <a:ext cx="2659200" cy="3438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7" name="Shape 3577"/>
        <p:cNvGrpSpPr/>
        <p:nvPr/>
      </p:nvGrpSpPr>
      <p:grpSpPr>
        <a:xfrm>
          <a:off x="0" y="0"/>
          <a:ext cx="0" cy="0"/>
          <a:chOff x="0" y="0"/>
          <a:chExt cx="0" cy="0"/>
        </a:xfrm>
      </p:grpSpPr>
      <p:sp>
        <p:nvSpPr>
          <p:cNvPr id="3578" name="Google Shape;3578;p273"/>
          <p:cNvSpPr txBox="1"/>
          <p:nvPr>
            <p:ph idx="1" type="subTitle"/>
          </p:nvPr>
        </p:nvSpPr>
        <p:spPr>
          <a:xfrm>
            <a:off x="1004960" y="131333"/>
            <a:ext cx="32724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Carlat podcast</a:t>
            </a:r>
            <a:endParaRPr/>
          </a:p>
        </p:txBody>
      </p:sp>
      <p:pic>
        <p:nvPicPr>
          <p:cNvPr id="3579" name="Google Shape;3579;p273"/>
          <p:cNvPicPr preferRelativeResize="0"/>
          <p:nvPr/>
        </p:nvPicPr>
        <p:blipFill>
          <a:blip r:embed="rId3">
            <a:alphaModFix/>
          </a:blip>
          <a:stretch>
            <a:fillRect/>
          </a:stretch>
        </p:blipFill>
        <p:spPr>
          <a:xfrm>
            <a:off x="861885" y="161048"/>
            <a:ext cx="572225" cy="535600"/>
          </a:xfrm>
          <a:prstGeom prst="rect">
            <a:avLst/>
          </a:prstGeom>
          <a:noFill/>
          <a:ln>
            <a:noFill/>
          </a:ln>
        </p:spPr>
      </p:pic>
      <p:sp>
        <p:nvSpPr>
          <p:cNvPr id="3580" name="Google Shape;3580;p273"/>
          <p:cNvSpPr txBox="1"/>
          <p:nvPr>
            <p:ph idx="1" type="subTitle"/>
          </p:nvPr>
        </p:nvSpPr>
        <p:spPr>
          <a:xfrm>
            <a:off x="775075" y="869800"/>
            <a:ext cx="7547400" cy="3908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000">
                <a:solidFill>
                  <a:schemeClr val="dk1"/>
                </a:solidFill>
              </a:rPr>
              <a:t>CHRIS AIKEN: </a:t>
            </a:r>
            <a:r>
              <a:rPr lang="en" sz="2000">
                <a:solidFill>
                  <a:schemeClr val="dk1"/>
                </a:solidFill>
              </a:rPr>
              <a:t>Usually phenelzine. It is </a:t>
            </a:r>
            <a:r>
              <a:rPr b="1" lang="en" sz="2000">
                <a:solidFill>
                  <a:schemeClr val="dk1"/>
                </a:solidFill>
              </a:rPr>
              <a:t>the least sedating of the bunch</a:t>
            </a:r>
            <a:r>
              <a:rPr lang="en" sz="2000">
                <a:solidFill>
                  <a:schemeClr val="dk1"/>
                </a:solidFill>
              </a:rPr>
              <a:t>, possibly because it has</a:t>
            </a:r>
            <a:r>
              <a:rPr b="1" lang="en" sz="2000">
                <a:solidFill>
                  <a:schemeClr val="dk1"/>
                </a:solidFill>
              </a:rPr>
              <a:t> unique dopaminergic effects</a:t>
            </a:r>
            <a:r>
              <a:rPr lang="en" sz="2000">
                <a:solidFill>
                  <a:schemeClr val="dk1"/>
                </a:solidFill>
              </a:rPr>
              <a:t>. </a:t>
            </a:r>
            <a:endParaRPr sz="2000">
              <a:solidFill>
                <a:schemeClr val="dk1"/>
              </a:solidFill>
            </a:endParaRPr>
          </a:p>
          <a:p>
            <a:pPr indent="0" lvl="0" marL="0" rtl="0" algn="l">
              <a:lnSpc>
                <a:spcPct val="100000"/>
              </a:lnSpc>
              <a:spcBef>
                <a:spcPts val="1000"/>
              </a:spcBef>
              <a:spcAft>
                <a:spcPts val="1000"/>
              </a:spcAft>
              <a:buNone/>
            </a:pPr>
            <a:r>
              <a:rPr lang="en" sz="2000">
                <a:solidFill>
                  <a:schemeClr val="dk1"/>
                </a:solidFill>
              </a:rPr>
              <a:t>In that sense, phenelzine is</a:t>
            </a:r>
            <a:r>
              <a:rPr b="1" lang="en" sz="2000">
                <a:solidFill>
                  <a:schemeClr val="dk1"/>
                </a:solidFill>
              </a:rPr>
              <a:t> the holy grail of antidepressants</a:t>
            </a:r>
            <a:r>
              <a:rPr lang="en" sz="2000">
                <a:solidFill>
                  <a:schemeClr val="dk1"/>
                </a:solidFill>
              </a:rPr>
              <a:t> – the</a:t>
            </a:r>
            <a:r>
              <a:rPr b="1" lang="en" sz="2000">
                <a:solidFill>
                  <a:schemeClr val="dk1"/>
                </a:solidFill>
              </a:rPr>
              <a:t> fabled triple reuptake inhibitor</a:t>
            </a:r>
            <a:r>
              <a:rPr lang="en" sz="2000">
                <a:solidFill>
                  <a:schemeClr val="dk1"/>
                </a:solidFill>
              </a:rPr>
              <a:t> that the industry has long toiled to device – raising serotonin, norepinephrine, and dopamine. </a:t>
            </a:r>
            <a:endParaRPr b="1" sz="2000">
              <a:solidFill>
                <a:schemeClr val="dk1"/>
              </a:solidFill>
            </a:endParaRPr>
          </a:p>
        </p:txBody>
      </p:sp>
      <p:sp>
        <p:nvSpPr>
          <p:cNvPr id="3581" name="Google Shape;3581;p273"/>
          <p:cNvSpPr/>
          <p:nvPr/>
        </p:nvSpPr>
        <p:spPr>
          <a:xfrm>
            <a:off x="2005525" y="6890725"/>
            <a:ext cx="2112900" cy="3438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2" name="Google Shape;3582;p273"/>
          <p:cNvSpPr/>
          <p:nvPr/>
        </p:nvSpPr>
        <p:spPr>
          <a:xfrm>
            <a:off x="1004950" y="6111800"/>
            <a:ext cx="2659200" cy="3438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6" name="Shape 3586"/>
        <p:cNvGrpSpPr/>
        <p:nvPr/>
      </p:nvGrpSpPr>
      <p:grpSpPr>
        <a:xfrm>
          <a:off x="0" y="0"/>
          <a:ext cx="0" cy="0"/>
          <a:chOff x="0" y="0"/>
          <a:chExt cx="0" cy="0"/>
        </a:xfrm>
      </p:grpSpPr>
      <p:sp>
        <p:nvSpPr>
          <p:cNvPr id="3587" name="Google Shape;3587;p274"/>
          <p:cNvSpPr txBox="1"/>
          <p:nvPr>
            <p:ph idx="1" type="subTitle"/>
          </p:nvPr>
        </p:nvSpPr>
        <p:spPr>
          <a:xfrm>
            <a:off x="1004960" y="131333"/>
            <a:ext cx="32724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Carlat podcast</a:t>
            </a:r>
            <a:endParaRPr/>
          </a:p>
        </p:txBody>
      </p:sp>
      <p:pic>
        <p:nvPicPr>
          <p:cNvPr id="3588" name="Google Shape;3588;p274"/>
          <p:cNvPicPr preferRelativeResize="0"/>
          <p:nvPr/>
        </p:nvPicPr>
        <p:blipFill>
          <a:blip r:embed="rId3">
            <a:alphaModFix/>
          </a:blip>
          <a:stretch>
            <a:fillRect/>
          </a:stretch>
        </p:blipFill>
        <p:spPr>
          <a:xfrm>
            <a:off x="861885" y="161048"/>
            <a:ext cx="572225" cy="535600"/>
          </a:xfrm>
          <a:prstGeom prst="rect">
            <a:avLst/>
          </a:prstGeom>
          <a:noFill/>
          <a:ln>
            <a:noFill/>
          </a:ln>
        </p:spPr>
      </p:pic>
      <p:sp>
        <p:nvSpPr>
          <p:cNvPr id="3589" name="Google Shape;3589;p274"/>
          <p:cNvSpPr txBox="1"/>
          <p:nvPr>
            <p:ph idx="1" type="subTitle"/>
          </p:nvPr>
        </p:nvSpPr>
        <p:spPr>
          <a:xfrm>
            <a:off x="775075" y="869800"/>
            <a:ext cx="7547400" cy="3908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000">
                <a:solidFill>
                  <a:schemeClr val="dk1"/>
                </a:solidFill>
              </a:rPr>
              <a:t>CHRIS AIKEN: </a:t>
            </a:r>
            <a:endParaRPr sz="2000">
              <a:solidFill>
                <a:schemeClr val="dk1"/>
              </a:solidFill>
            </a:endParaRPr>
          </a:p>
          <a:p>
            <a:pPr indent="0" lvl="0" marL="0" rtl="0" algn="l">
              <a:lnSpc>
                <a:spcPct val="100000"/>
              </a:lnSpc>
              <a:spcBef>
                <a:spcPts val="1000"/>
              </a:spcBef>
              <a:spcAft>
                <a:spcPts val="0"/>
              </a:spcAft>
              <a:buNone/>
            </a:pPr>
            <a:r>
              <a:rPr lang="en" sz="2000">
                <a:solidFill>
                  <a:schemeClr val="dk1"/>
                </a:solidFill>
              </a:rPr>
              <a:t>You know, we talk about using MAOIs in treatment resistant depression and atypical depression, but they also work really well in </a:t>
            </a:r>
            <a:r>
              <a:rPr b="1" lang="en" sz="2000">
                <a:solidFill>
                  <a:schemeClr val="dk1"/>
                </a:solidFill>
              </a:rPr>
              <a:t>anxiety disorders</a:t>
            </a:r>
            <a:r>
              <a:rPr lang="en" sz="2000">
                <a:solidFill>
                  <a:schemeClr val="dk1"/>
                </a:solidFill>
              </a:rPr>
              <a:t>. </a:t>
            </a:r>
            <a:endParaRPr sz="2000">
              <a:solidFill>
                <a:schemeClr val="dk1"/>
              </a:solidFill>
            </a:endParaRPr>
          </a:p>
          <a:p>
            <a:pPr indent="0" lvl="0" marL="0" rtl="0" algn="l">
              <a:lnSpc>
                <a:spcPct val="100000"/>
              </a:lnSpc>
              <a:spcBef>
                <a:spcPts val="1000"/>
              </a:spcBef>
              <a:spcAft>
                <a:spcPts val="0"/>
              </a:spcAft>
              <a:buNone/>
            </a:pPr>
            <a:r>
              <a:t/>
            </a:r>
            <a:endParaRPr sz="2000">
              <a:solidFill>
                <a:schemeClr val="dk1"/>
              </a:solidFill>
            </a:endParaRPr>
          </a:p>
          <a:p>
            <a:pPr indent="0" lvl="0" marL="0" rtl="0" algn="l">
              <a:lnSpc>
                <a:spcPct val="100000"/>
              </a:lnSpc>
              <a:spcBef>
                <a:spcPts val="1000"/>
              </a:spcBef>
              <a:spcAft>
                <a:spcPts val="1000"/>
              </a:spcAft>
              <a:buNone/>
            </a:pPr>
            <a:r>
              <a:t/>
            </a:r>
            <a:endParaRPr b="1" sz="2000">
              <a:solidFill>
                <a:schemeClr val="dk1"/>
              </a:solidFill>
            </a:endParaRPr>
          </a:p>
        </p:txBody>
      </p:sp>
      <p:sp>
        <p:nvSpPr>
          <p:cNvPr id="3590" name="Google Shape;3590;p274"/>
          <p:cNvSpPr/>
          <p:nvPr/>
        </p:nvSpPr>
        <p:spPr>
          <a:xfrm>
            <a:off x="2005525" y="6890725"/>
            <a:ext cx="2112900" cy="3438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1" name="Google Shape;3591;p274"/>
          <p:cNvSpPr/>
          <p:nvPr/>
        </p:nvSpPr>
        <p:spPr>
          <a:xfrm>
            <a:off x="1004950" y="6111800"/>
            <a:ext cx="2659200" cy="3438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5" name="Shape 3595"/>
        <p:cNvGrpSpPr/>
        <p:nvPr/>
      </p:nvGrpSpPr>
      <p:grpSpPr>
        <a:xfrm>
          <a:off x="0" y="0"/>
          <a:ext cx="0" cy="0"/>
          <a:chOff x="0" y="0"/>
          <a:chExt cx="0" cy="0"/>
        </a:xfrm>
      </p:grpSpPr>
      <p:sp>
        <p:nvSpPr>
          <p:cNvPr id="3596" name="Google Shape;3596;p275"/>
          <p:cNvSpPr txBox="1"/>
          <p:nvPr>
            <p:ph idx="1" type="subTitle"/>
          </p:nvPr>
        </p:nvSpPr>
        <p:spPr>
          <a:xfrm>
            <a:off x="1004960" y="131333"/>
            <a:ext cx="32724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Carlat podcast</a:t>
            </a:r>
            <a:endParaRPr/>
          </a:p>
        </p:txBody>
      </p:sp>
      <p:pic>
        <p:nvPicPr>
          <p:cNvPr id="3597" name="Google Shape;3597;p275"/>
          <p:cNvPicPr preferRelativeResize="0"/>
          <p:nvPr/>
        </p:nvPicPr>
        <p:blipFill>
          <a:blip r:embed="rId3">
            <a:alphaModFix/>
          </a:blip>
          <a:stretch>
            <a:fillRect/>
          </a:stretch>
        </p:blipFill>
        <p:spPr>
          <a:xfrm>
            <a:off x="861885" y="161048"/>
            <a:ext cx="572225" cy="535600"/>
          </a:xfrm>
          <a:prstGeom prst="rect">
            <a:avLst/>
          </a:prstGeom>
          <a:noFill/>
          <a:ln>
            <a:noFill/>
          </a:ln>
        </p:spPr>
      </p:pic>
      <p:sp>
        <p:nvSpPr>
          <p:cNvPr id="3598" name="Google Shape;3598;p275"/>
          <p:cNvSpPr txBox="1"/>
          <p:nvPr>
            <p:ph idx="1" type="subTitle"/>
          </p:nvPr>
        </p:nvSpPr>
        <p:spPr>
          <a:xfrm>
            <a:off x="775075" y="869800"/>
            <a:ext cx="7547400" cy="3908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000">
                <a:solidFill>
                  <a:schemeClr val="dk1"/>
                </a:solidFill>
              </a:rPr>
              <a:t>CHRIS AIKEN: </a:t>
            </a:r>
            <a:endParaRPr sz="2000">
              <a:solidFill>
                <a:schemeClr val="dk1"/>
              </a:solidFill>
            </a:endParaRPr>
          </a:p>
          <a:p>
            <a:pPr indent="0" lvl="0" marL="0" rtl="0" algn="l">
              <a:lnSpc>
                <a:spcPct val="100000"/>
              </a:lnSpc>
              <a:spcBef>
                <a:spcPts val="1000"/>
              </a:spcBef>
              <a:spcAft>
                <a:spcPts val="0"/>
              </a:spcAft>
              <a:buNone/>
            </a:pPr>
            <a:r>
              <a:rPr lang="en" sz="2000">
                <a:solidFill>
                  <a:schemeClr val="dk1"/>
                </a:solidFill>
              </a:rPr>
              <a:t>You know, we talk about using MAOIs in treatment resistant depression and atypical depression, but they also work really well in </a:t>
            </a:r>
            <a:r>
              <a:rPr b="1" lang="en" sz="2000">
                <a:solidFill>
                  <a:schemeClr val="dk1"/>
                </a:solidFill>
              </a:rPr>
              <a:t>anxiety disorders</a:t>
            </a:r>
            <a:r>
              <a:rPr lang="en" sz="2000">
                <a:solidFill>
                  <a:schemeClr val="dk1"/>
                </a:solidFill>
              </a:rPr>
              <a:t>. </a:t>
            </a:r>
            <a:endParaRPr sz="2000">
              <a:solidFill>
                <a:schemeClr val="dk1"/>
              </a:solidFill>
            </a:endParaRPr>
          </a:p>
          <a:p>
            <a:pPr indent="0" lvl="0" marL="0" rtl="0" algn="l">
              <a:lnSpc>
                <a:spcPct val="100000"/>
              </a:lnSpc>
              <a:spcBef>
                <a:spcPts val="1000"/>
              </a:spcBef>
              <a:spcAft>
                <a:spcPts val="0"/>
              </a:spcAft>
              <a:buNone/>
            </a:pPr>
            <a:r>
              <a:rPr b="1" lang="en" sz="2000">
                <a:solidFill>
                  <a:schemeClr val="dk1"/>
                </a:solidFill>
              </a:rPr>
              <a:t>Phenelzine</a:t>
            </a:r>
            <a:r>
              <a:rPr lang="en" sz="2000">
                <a:solidFill>
                  <a:schemeClr val="dk1"/>
                </a:solidFill>
              </a:rPr>
              <a:t> had a </a:t>
            </a:r>
            <a:r>
              <a:rPr b="1" lang="en" sz="2000">
                <a:solidFill>
                  <a:schemeClr val="dk1"/>
                </a:solidFill>
              </a:rPr>
              <a:t>large effect size – much larger than SSRIs</a:t>
            </a:r>
            <a:r>
              <a:rPr lang="en" sz="2000">
                <a:solidFill>
                  <a:schemeClr val="dk1"/>
                </a:solidFill>
              </a:rPr>
              <a:t> -  in several trials of social anxiety, some of them large, </a:t>
            </a:r>
            <a:endParaRPr sz="2000">
              <a:solidFill>
                <a:schemeClr val="dk1"/>
              </a:solidFill>
            </a:endParaRPr>
          </a:p>
          <a:p>
            <a:pPr indent="0" lvl="0" marL="0" rtl="0" algn="l">
              <a:lnSpc>
                <a:spcPct val="100000"/>
              </a:lnSpc>
              <a:spcBef>
                <a:spcPts val="1000"/>
              </a:spcBef>
              <a:spcAft>
                <a:spcPts val="0"/>
              </a:spcAft>
              <a:buNone/>
            </a:pPr>
            <a:r>
              <a:t/>
            </a:r>
            <a:endParaRPr sz="2000">
              <a:solidFill>
                <a:schemeClr val="dk1"/>
              </a:solidFill>
            </a:endParaRPr>
          </a:p>
          <a:p>
            <a:pPr indent="0" lvl="0" marL="0" rtl="0" algn="l">
              <a:lnSpc>
                <a:spcPct val="100000"/>
              </a:lnSpc>
              <a:spcBef>
                <a:spcPts val="1000"/>
              </a:spcBef>
              <a:spcAft>
                <a:spcPts val="1000"/>
              </a:spcAft>
              <a:buNone/>
            </a:pPr>
            <a:r>
              <a:t/>
            </a:r>
            <a:endParaRPr b="1" sz="2000">
              <a:solidFill>
                <a:schemeClr val="dk1"/>
              </a:solidFill>
            </a:endParaRPr>
          </a:p>
        </p:txBody>
      </p:sp>
      <p:sp>
        <p:nvSpPr>
          <p:cNvPr id="3599" name="Google Shape;3599;p275"/>
          <p:cNvSpPr/>
          <p:nvPr/>
        </p:nvSpPr>
        <p:spPr>
          <a:xfrm>
            <a:off x="2005525" y="6890725"/>
            <a:ext cx="2112900" cy="3438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0" name="Google Shape;3600;p275"/>
          <p:cNvSpPr/>
          <p:nvPr/>
        </p:nvSpPr>
        <p:spPr>
          <a:xfrm>
            <a:off x="1004950" y="6111800"/>
            <a:ext cx="2659200" cy="3438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4" name="Shape 3604"/>
        <p:cNvGrpSpPr/>
        <p:nvPr/>
      </p:nvGrpSpPr>
      <p:grpSpPr>
        <a:xfrm>
          <a:off x="0" y="0"/>
          <a:ext cx="0" cy="0"/>
          <a:chOff x="0" y="0"/>
          <a:chExt cx="0" cy="0"/>
        </a:xfrm>
      </p:grpSpPr>
      <p:sp>
        <p:nvSpPr>
          <p:cNvPr id="3605" name="Google Shape;3605;p276"/>
          <p:cNvSpPr txBox="1"/>
          <p:nvPr>
            <p:ph idx="1" type="subTitle"/>
          </p:nvPr>
        </p:nvSpPr>
        <p:spPr>
          <a:xfrm>
            <a:off x="1004960" y="131333"/>
            <a:ext cx="32724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Carlat podcast</a:t>
            </a:r>
            <a:endParaRPr/>
          </a:p>
        </p:txBody>
      </p:sp>
      <p:pic>
        <p:nvPicPr>
          <p:cNvPr id="3606" name="Google Shape;3606;p276"/>
          <p:cNvPicPr preferRelativeResize="0"/>
          <p:nvPr/>
        </p:nvPicPr>
        <p:blipFill>
          <a:blip r:embed="rId3">
            <a:alphaModFix/>
          </a:blip>
          <a:stretch>
            <a:fillRect/>
          </a:stretch>
        </p:blipFill>
        <p:spPr>
          <a:xfrm>
            <a:off x="861885" y="161048"/>
            <a:ext cx="572225" cy="535600"/>
          </a:xfrm>
          <a:prstGeom prst="rect">
            <a:avLst/>
          </a:prstGeom>
          <a:noFill/>
          <a:ln>
            <a:noFill/>
          </a:ln>
        </p:spPr>
      </p:pic>
      <p:sp>
        <p:nvSpPr>
          <p:cNvPr id="3607" name="Google Shape;3607;p276"/>
          <p:cNvSpPr txBox="1"/>
          <p:nvPr>
            <p:ph idx="1" type="subTitle"/>
          </p:nvPr>
        </p:nvSpPr>
        <p:spPr>
          <a:xfrm>
            <a:off x="775075" y="869800"/>
            <a:ext cx="7547400" cy="3908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000">
                <a:solidFill>
                  <a:schemeClr val="dk1"/>
                </a:solidFill>
              </a:rPr>
              <a:t>CHRIS AIKEN: </a:t>
            </a:r>
            <a:endParaRPr sz="2000">
              <a:solidFill>
                <a:schemeClr val="dk1"/>
              </a:solidFill>
            </a:endParaRPr>
          </a:p>
          <a:p>
            <a:pPr indent="0" lvl="0" marL="0" rtl="0" algn="l">
              <a:lnSpc>
                <a:spcPct val="100000"/>
              </a:lnSpc>
              <a:spcBef>
                <a:spcPts val="1000"/>
              </a:spcBef>
              <a:spcAft>
                <a:spcPts val="0"/>
              </a:spcAft>
              <a:buNone/>
            </a:pPr>
            <a:r>
              <a:rPr lang="en" sz="2000">
                <a:solidFill>
                  <a:schemeClr val="dk1"/>
                </a:solidFill>
              </a:rPr>
              <a:t>You know, we talk about using MAOIs in treatment resistant depression and atypical depression, but they also work really well in </a:t>
            </a:r>
            <a:r>
              <a:rPr b="1" lang="en" sz="2000">
                <a:solidFill>
                  <a:schemeClr val="dk1"/>
                </a:solidFill>
              </a:rPr>
              <a:t>anxiety disorders</a:t>
            </a:r>
            <a:r>
              <a:rPr lang="en" sz="2000">
                <a:solidFill>
                  <a:schemeClr val="dk1"/>
                </a:solidFill>
              </a:rPr>
              <a:t>. </a:t>
            </a:r>
            <a:endParaRPr sz="2000">
              <a:solidFill>
                <a:schemeClr val="dk1"/>
              </a:solidFill>
            </a:endParaRPr>
          </a:p>
          <a:p>
            <a:pPr indent="0" lvl="0" marL="0" rtl="0" algn="l">
              <a:lnSpc>
                <a:spcPct val="100000"/>
              </a:lnSpc>
              <a:spcBef>
                <a:spcPts val="1000"/>
              </a:spcBef>
              <a:spcAft>
                <a:spcPts val="0"/>
              </a:spcAft>
              <a:buNone/>
            </a:pPr>
            <a:r>
              <a:rPr b="1" lang="en" sz="2000">
                <a:solidFill>
                  <a:schemeClr val="dk1"/>
                </a:solidFill>
              </a:rPr>
              <a:t>Phenelzine</a:t>
            </a:r>
            <a:r>
              <a:rPr lang="en" sz="2000">
                <a:solidFill>
                  <a:schemeClr val="dk1"/>
                </a:solidFill>
              </a:rPr>
              <a:t> had a </a:t>
            </a:r>
            <a:r>
              <a:rPr b="1" lang="en" sz="2000">
                <a:solidFill>
                  <a:schemeClr val="dk1"/>
                </a:solidFill>
              </a:rPr>
              <a:t>large effect size – much larger than SSRIs</a:t>
            </a:r>
            <a:r>
              <a:rPr lang="en" sz="2000">
                <a:solidFill>
                  <a:schemeClr val="dk1"/>
                </a:solidFill>
              </a:rPr>
              <a:t> -  in several trials of social anxiety, some of them large, </a:t>
            </a:r>
            <a:endParaRPr sz="2000">
              <a:solidFill>
                <a:schemeClr val="dk1"/>
              </a:solidFill>
            </a:endParaRPr>
          </a:p>
          <a:p>
            <a:pPr indent="0" lvl="0" marL="0" rtl="0" algn="l">
              <a:lnSpc>
                <a:spcPct val="100000"/>
              </a:lnSpc>
              <a:spcBef>
                <a:spcPts val="1000"/>
              </a:spcBef>
              <a:spcAft>
                <a:spcPts val="0"/>
              </a:spcAft>
              <a:buNone/>
            </a:pPr>
            <a:r>
              <a:rPr b="1" i="1" lang="en" sz="2000" u="sng">
                <a:solidFill>
                  <a:schemeClr val="dk1"/>
                </a:solidFill>
                <a:highlight>
                  <a:srgbClr val="FFFF9F"/>
                </a:highlight>
                <a:latin typeface="Roboto"/>
                <a:ea typeface="Roboto"/>
                <a:cs typeface="Roboto"/>
                <a:sym typeface="Roboto"/>
              </a:rPr>
              <a:t>For social anxiety disorder, phenelzine has an unrivaled effect size that’s double that of other medications.</a:t>
            </a:r>
            <a:endParaRPr b="1" i="1" sz="2000" u="sng">
              <a:solidFill>
                <a:schemeClr val="dk1"/>
              </a:solidFill>
              <a:highlight>
                <a:srgbClr val="FFFF9F"/>
              </a:highlight>
            </a:endParaRPr>
          </a:p>
          <a:p>
            <a:pPr indent="0" lvl="0" marL="0" rtl="0" algn="l">
              <a:lnSpc>
                <a:spcPct val="100000"/>
              </a:lnSpc>
              <a:spcBef>
                <a:spcPts val="1000"/>
              </a:spcBef>
              <a:spcAft>
                <a:spcPts val="0"/>
              </a:spcAft>
              <a:buNone/>
            </a:pPr>
            <a:r>
              <a:t/>
            </a:r>
            <a:endParaRPr>
              <a:solidFill>
                <a:schemeClr val="dk1"/>
              </a:solidFill>
            </a:endParaRPr>
          </a:p>
          <a:p>
            <a:pPr indent="0" lvl="0" marL="0" rtl="0" algn="l">
              <a:lnSpc>
                <a:spcPct val="100000"/>
              </a:lnSpc>
              <a:spcBef>
                <a:spcPts val="1000"/>
              </a:spcBef>
              <a:spcAft>
                <a:spcPts val="1000"/>
              </a:spcAft>
              <a:buNone/>
            </a:pPr>
            <a:r>
              <a:t/>
            </a:r>
            <a:endParaRPr b="1" sz="2000">
              <a:solidFill>
                <a:schemeClr val="dk1"/>
              </a:solidFill>
            </a:endParaRPr>
          </a:p>
        </p:txBody>
      </p:sp>
      <p:sp>
        <p:nvSpPr>
          <p:cNvPr id="3608" name="Google Shape;3608;p276"/>
          <p:cNvSpPr/>
          <p:nvPr/>
        </p:nvSpPr>
        <p:spPr>
          <a:xfrm>
            <a:off x="2005525" y="6890725"/>
            <a:ext cx="2112900" cy="3438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9" name="Google Shape;3609;p276"/>
          <p:cNvSpPr/>
          <p:nvPr/>
        </p:nvSpPr>
        <p:spPr>
          <a:xfrm>
            <a:off x="1004950" y="6111800"/>
            <a:ext cx="2659200" cy="3438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3" name="Shape 3613"/>
        <p:cNvGrpSpPr/>
        <p:nvPr/>
      </p:nvGrpSpPr>
      <p:grpSpPr>
        <a:xfrm>
          <a:off x="0" y="0"/>
          <a:ext cx="0" cy="0"/>
          <a:chOff x="0" y="0"/>
          <a:chExt cx="0" cy="0"/>
        </a:xfrm>
      </p:grpSpPr>
      <p:sp>
        <p:nvSpPr>
          <p:cNvPr id="3614" name="Google Shape;3614;p277"/>
          <p:cNvSpPr txBox="1"/>
          <p:nvPr>
            <p:ph idx="1" type="subTitle"/>
          </p:nvPr>
        </p:nvSpPr>
        <p:spPr>
          <a:xfrm>
            <a:off x="1004960" y="131333"/>
            <a:ext cx="32724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Carlat podcast</a:t>
            </a:r>
            <a:endParaRPr/>
          </a:p>
        </p:txBody>
      </p:sp>
      <p:pic>
        <p:nvPicPr>
          <p:cNvPr id="3615" name="Google Shape;3615;p277"/>
          <p:cNvPicPr preferRelativeResize="0"/>
          <p:nvPr/>
        </p:nvPicPr>
        <p:blipFill>
          <a:blip r:embed="rId3">
            <a:alphaModFix/>
          </a:blip>
          <a:stretch>
            <a:fillRect/>
          </a:stretch>
        </p:blipFill>
        <p:spPr>
          <a:xfrm>
            <a:off x="861885" y="161048"/>
            <a:ext cx="572225" cy="535600"/>
          </a:xfrm>
          <a:prstGeom prst="rect">
            <a:avLst/>
          </a:prstGeom>
          <a:noFill/>
          <a:ln>
            <a:noFill/>
          </a:ln>
        </p:spPr>
      </p:pic>
      <p:sp>
        <p:nvSpPr>
          <p:cNvPr id="3616" name="Google Shape;3616;p277"/>
          <p:cNvSpPr txBox="1"/>
          <p:nvPr>
            <p:ph idx="1" type="subTitle"/>
          </p:nvPr>
        </p:nvSpPr>
        <p:spPr>
          <a:xfrm>
            <a:off x="775075" y="869800"/>
            <a:ext cx="7547400" cy="3908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000">
                <a:solidFill>
                  <a:schemeClr val="dk1"/>
                </a:solidFill>
              </a:rPr>
              <a:t>CHRIS AIKEN: </a:t>
            </a:r>
            <a:endParaRPr sz="2000">
              <a:solidFill>
                <a:schemeClr val="dk1"/>
              </a:solidFill>
            </a:endParaRPr>
          </a:p>
          <a:p>
            <a:pPr indent="0" lvl="0" marL="0" rtl="0" algn="l">
              <a:lnSpc>
                <a:spcPct val="100000"/>
              </a:lnSpc>
              <a:spcBef>
                <a:spcPts val="1000"/>
              </a:spcBef>
              <a:spcAft>
                <a:spcPts val="0"/>
              </a:spcAft>
              <a:buNone/>
            </a:pPr>
            <a:r>
              <a:rPr lang="en" sz="2000">
                <a:solidFill>
                  <a:schemeClr val="dk1"/>
                </a:solidFill>
              </a:rPr>
              <a:t>You know, we talk about using MAOIs in treatment resistant depression and atypical depression, but they also work really well in </a:t>
            </a:r>
            <a:r>
              <a:rPr b="1" lang="en" sz="2000">
                <a:solidFill>
                  <a:schemeClr val="dk1"/>
                </a:solidFill>
              </a:rPr>
              <a:t>anxiety disorders</a:t>
            </a:r>
            <a:r>
              <a:rPr lang="en" sz="2000">
                <a:solidFill>
                  <a:schemeClr val="dk1"/>
                </a:solidFill>
              </a:rPr>
              <a:t>. </a:t>
            </a:r>
            <a:endParaRPr sz="2000">
              <a:solidFill>
                <a:schemeClr val="dk1"/>
              </a:solidFill>
            </a:endParaRPr>
          </a:p>
          <a:p>
            <a:pPr indent="0" lvl="0" marL="0" rtl="0" algn="l">
              <a:lnSpc>
                <a:spcPct val="100000"/>
              </a:lnSpc>
              <a:spcBef>
                <a:spcPts val="1000"/>
              </a:spcBef>
              <a:spcAft>
                <a:spcPts val="0"/>
              </a:spcAft>
              <a:buNone/>
            </a:pPr>
            <a:r>
              <a:rPr b="1" lang="en" sz="2000">
                <a:solidFill>
                  <a:schemeClr val="dk1"/>
                </a:solidFill>
              </a:rPr>
              <a:t>Phenelzine</a:t>
            </a:r>
            <a:r>
              <a:rPr lang="en" sz="2000">
                <a:solidFill>
                  <a:schemeClr val="dk1"/>
                </a:solidFill>
              </a:rPr>
              <a:t> had a </a:t>
            </a:r>
            <a:r>
              <a:rPr b="1" lang="en" sz="2000">
                <a:solidFill>
                  <a:schemeClr val="dk1"/>
                </a:solidFill>
              </a:rPr>
              <a:t>large effect size – much larger than SSRIs</a:t>
            </a:r>
            <a:r>
              <a:rPr lang="en" sz="2000">
                <a:solidFill>
                  <a:schemeClr val="dk1"/>
                </a:solidFill>
              </a:rPr>
              <a:t> -  in several trials of social anxiety, some of them large, </a:t>
            </a:r>
            <a:endParaRPr sz="2000">
              <a:solidFill>
                <a:schemeClr val="dk1"/>
              </a:solidFill>
            </a:endParaRPr>
          </a:p>
          <a:p>
            <a:pPr indent="0" lvl="0" marL="0" rtl="0" algn="l">
              <a:lnSpc>
                <a:spcPct val="100000"/>
              </a:lnSpc>
              <a:spcBef>
                <a:spcPts val="1000"/>
              </a:spcBef>
              <a:spcAft>
                <a:spcPts val="0"/>
              </a:spcAft>
              <a:buNone/>
            </a:pPr>
            <a:r>
              <a:rPr b="1" i="1" lang="en" sz="2000" u="sng">
                <a:solidFill>
                  <a:schemeClr val="dk1"/>
                </a:solidFill>
                <a:highlight>
                  <a:srgbClr val="FFFF9F"/>
                </a:highlight>
                <a:latin typeface="Roboto"/>
                <a:ea typeface="Roboto"/>
                <a:cs typeface="Roboto"/>
                <a:sym typeface="Roboto"/>
              </a:rPr>
              <a:t>For social anxiety disorder, phenelzine has an unrivaled effect size that’s double that of other medications.</a:t>
            </a:r>
            <a:endParaRPr b="1" i="1" sz="2000" u="sng">
              <a:solidFill>
                <a:schemeClr val="dk1"/>
              </a:solidFill>
              <a:highlight>
                <a:srgbClr val="FFFF9F"/>
              </a:highlight>
            </a:endParaRPr>
          </a:p>
          <a:p>
            <a:pPr indent="0" lvl="0" marL="0" rtl="0" algn="l">
              <a:spcBef>
                <a:spcPts val="1000"/>
              </a:spcBef>
              <a:spcAft>
                <a:spcPts val="0"/>
              </a:spcAft>
              <a:buClr>
                <a:schemeClr val="dk1"/>
              </a:buClr>
              <a:buSzPts val="1100"/>
              <a:buFont typeface="Arial"/>
              <a:buNone/>
            </a:pPr>
            <a:r>
              <a:rPr lang="en" sz="2000">
                <a:solidFill>
                  <a:schemeClr val="dk1"/>
                </a:solidFill>
              </a:rPr>
              <a:t>and </a:t>
            </a:r>
            <a:r>
              <a:rPr b="1" lang="en" sz="2000">
                <a:solidFill>
                  <a:schemeClr val="dk1"/>
                </a:solidFill>
              </a:rPr>
              <a:t>Tranylcypromine</a:t>
            </a:r>
            <a:r>
              <a:rPr lang="en" sz="2000">
                <a:solidFill>
                  <a:schemeClr val="dk1"/>
                </a:solidFill>
              </a:rPr>
              <a:t> has trials in panic disorder.</a:t>
            </a:r>
            <a:endParaRPr>
              <a:solidFill>
                <a:schemeClr val="dk1"/>
              </a:solidFill>
            </a:endParaRPr>
          </a:p>
          <a:p>
            <a:pPr indent="0" lvl="0" marL="0" rtl="0" algn="l">
              <a:lnSpc>
                <a:spcPct val="100000"/>
              </a:lnSpc>
              <a:spcBef>
                <a:spcPts val="1000"/>
              </a:spcBef>
              <a:spcAft>
                <a:spcPts val="1000"/>
              </a:spcAft>
              <a:buNone/>
            </a:pPr>
            <a:r>
              <a:t/>
            </a:r>
            <a:endParaRPr b="1" sz="2000">
              <a:solidFill>
                <a:schemeClr val="dk1"/>
              </a:solidFill>
            </a:endParaRPr>
          </a:p>
        </p:txBody>
      </p:sp>
      <p:sp>
        <p:nvSpPr>
          <p:cNvPr id="3617" name="Google Shape;3617;p277"/>
          <p:cNvSpPr/>
          <p:nvPr/>
        </p:nvSpPr>
        <p:spPr>
          <a:xfrm>
            <a:off x="2005525" y="6890725"/>
            <a:ext cx="2112900" cy="3438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8" name="Google Shape;3618;p277"/>
          <p:cNvSpPr/>
          <p:nvPr/>
        </p:nvSpPr>
        <p:spPr>
          <a:xfrm>
            <a:off x="1004950" y="6111800"/>
            <a:ext cx="2659200" cy="3438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2" name="Shape 3622"/>
        <p:cNvGrpSpPr/>
        <p:nvPr/>
      </p:nvGrpSpPr>
      <p:grpSpPr>
        <a:xfrm>
          <a:off x="0" y="0"/>
          <a:ext cx="0" cy="0"/>
          <a:chOff x="0" y="0"/>
          <a:chExt cx="0" cy="0"/>
        </a:xfrm>
      </p:grpSpPr>
      <p:sp>
        <p:nvSpPr>
          <p:cNvPr id="3623" name="Google Shape;3623;p278"/>
          <p:cNvSpPr txBox="1"/>
          <p:nvPr>
            <p:ph idx="1" type="subTitle"/>
          </p:nvPr>
        </p:nvSpPr>
        <p:spPr>
          <a:xfrm>
            <a:off x="1004960" y="131333"/>
            <a:ext cx="32724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Carlat podcast</a:t>
            </a:r>
            <a:endParaRPr/>
          </a:p>
        </p:txBody>
      </p:sp>
      <p:pic>
        <p:nvPicPr>
          <p:cNvPr id="3624" name="Google Shape;3624;p278"/>
          <p:cNvPicPr preferRelativeResize="0"/>
          <p:nvPr/>
        </p:nvPicPr>
        <p:blipFill>
          <a:blip r:embed="rId3">
            <a:alphaModFix/>
          </a:blip>
          <a:stretch>
            <a:fillRect/>
          </a:stretch>
        </p:blipFill>
        <p:spPr>
          <a:xfrm>
            <a:off x="861885" y="161048"/>
            <a:ext cx="572225" cy="535600"/>
          </a:xfrm>
          <a:prstGeom prst="rect">
            <a:avLst/>
          </a:prstGeom>
          <a:noFill/>
          <a:ln>
            <a:noFill/>
          </a:ln>
        </p:spPr>
      </p:pic>
      <p:sp>
        <p:nvSpPr>
          <p:cNvPr id="3625" name="Google Shape;3625;p278"/>
          <p:cNvSpPr txBox="1"/>
          <p:nvPr>
            <p:ph idx="1" type="subTitle"/>
          </p:nvPr>
        </p:nvSpPr>
        <p:spPr>
          <a:xfrm>
            <a:off x="775075" y="869800"/>
            <a:ext cx="7547400" cy="3908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000">
                <a:solidFill>
                  <a:schemeClr val="dk1"/>
                </a:solidFill>
              </a:rPr>
              <a:t>CHRIS AIKEN: </a:t>
            </a:r>
            <a:endParaRPr sz="2000">
              <a:solidFill>
                <a:schemeClr val="dk1"/>
              </a:solidFill>
            </a:endParaRPr>
          </a:p>
          <a:p>
            <a:pPr indent="0" lvl="0" marL="0" rtl="0" algn="l">
              <a:lnSpc>
                <a:spcPct val="100000"/>
              </a:lnSpc>
              <a:spcBef>
                <a:spcPts val="1000"/>
              </a:spcBef>
              <a:spcAft>
                <a:spcPts val="0"/>
              </a:spcAft>
              <a:buNone/>
            </a:pPr>
            <a:r>
              <a:rPr lang="en" sz="2000">
                <a:solidFill>
                  <a:schemeClr val="dk1"/>
                </a:solidFill>
              </a:rPr>
              <a:t>70% of psych meds are prescribed in primary care, which means the pool of SSRI and bupropion responders is likely dried up by the time the patients get to us. </a:t>
            </a:r>
            <a:endParaRPr sz="2000">
              <a:solidFill>
                <a:schemeClr val="dk1"/>
              </a:solidFill>
            </a:endParaRPr>
          </a:p>
          <a:p>
            <a:pPr indent="0" lvl="0" marL="0" rtl="0" algn="l">
              <a:lnSpc>
                <a:spcPct val="100000"/>
              </a:lnSpc>
              <a:spcBef>
                <a:spcPts val="1000"/>
              </a:spcBef>
              <a:spcAft>
                <a:spcPts val="0"/>
              </a:spcAft>
              <a:buNone/>
            </a:pPr>
            <a:r>
              <a:t/>
            </a:r>
            <a:endParaRPr b="1" sz="2000">
              <a:solidFill>
                <a:schemeClr val="dk1"/>
              </a:solidFill>
            </a:endParaRPr>
          </a:p>
          <a:p>
            <a:pPr indent="0" lvl="0" marL="0" rtl="0" algn="l">
              <a:lnSpc>
                <a:spcPct val="100000"/>
              </a:lnSpc>
              <a:spcBef>
                <a:spcPts val="1000"/>
              </a:spcBef>
              <a:spcAft>
                <a:spcPts val="1000"/>
              </a:spcAft>
              <a:buNone/>
            </a:pPr>
            <a:r>
              <a:t/>
            </a:r>
            <a:endParaRPr b="1" sz="2000">
              <a:solidFill>
                <a:schemeClr val="dk1"/>
              </a:solidFill>
            </a:endParaRPr>
          </a:p>
        </p:txBody>
      </p:sp>
      <p:sp>
        <p:nvSpPr>
          <p:cNvPr id="3626" name="Google Shape;3626;p278"/>
          <p:cNvSpPr/>
          <p:nvPr/>
        </p:nvSpPr>
        <p:spPr>
          <a:xfrm>
            <a:off x="2005525" y="6890725"/>
            <a:ext cx="2112900" cy="3438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7" name="Google Shape;3627;p278"/>
          <p:cNvSpPr/>
          <p:nvPr/>
        </p:nvSpPr>
        <p:spPr>
          <a:xfrm>
            <a:off x="1004950" y="6111800"/>
            <a:ext cx="2659200" cy="3438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1" name="Shape 3631"/>
        <p:cNvGrpSpPr/>
        <p:nvPr/>
      </p:nvGrpSpPr>
      <p:grpSpPr>
        <a:xfrm>
          <a:off x="0" y="0"/>
          <a:ext cx="0" cy="0"/>
          <a:chOff x="0" y="0"/>
          <a:chExt cx="0" cy="0"/>
        </a:xfrm>
      </p:grpSpPr>
      <p:sp>
        <p:nvSpPr>
          <p:cNvPr id="3632" name="Google Shape;3632;p279"/>
          <p:cNvSpPr txBox="1"/>
          <p:nvPr>
            <p:ph idx="1" type="subTitle"/>
          </p:nvPr>
        </p:nvSpPr>
        <p:spPr>
          <a:xfrm>
            <a:off x="1004960" y="131333"/>
            <a:ext cx="32724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Carlat podcast</a:t>
            </a:r>
            <a:endParaRPr/>
          </a:p>
        </p:txBody>
      </p:sp>
      <p:pic>
        <p:nvPicPr>
          <p:cNvPr id="3633" name="Google Shape;3633;p279"/>
          <p:cNvPicPr preferRelativeResize="0"/>
          <p:nvPr/>
        </p:nvPicPr>
        <p:blipFill>
          <a:blip r:embed="rId3">
            <a:alphaModFix/>
          </a:blip>
          <a:stretch>
            <a:fillRect/>
          </a:stretch>
        </p:blipFill>
        <p:spPr>
          <a:xfrm>
            <a:off x="861885" y="161048"/>
            <a:ext cx="572225" cy="535600"/>
          </a:xfrm>
          <a:prstGeom prst="rect">
            <a:avLst/>
          </a:prstGeom>
          <a:noFill/>
          <a:ln>
            <a:noFill/>
          </a:ln>
        </p:spPr>
      </p:pic>
      <p:sp>
        <p:nvSpPr>
          <p:cNvPr id="3634" name="Google Shape;3634;p279"/>
          <p:cNvSpPr txBox="1"/>
          <p:nvPr>
            <p:ph idx="1" type="subTitle"/>
          </p:nvPr>
        </p:nvSpPr>
        <p:spPr>
          <a:xfrm>
            <a:off x="775075" y="869800"/>
            <a:ext cx="7547400" cy="3908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000">
                <a:solidFill>
                  <a:schemeClr val="dk1"/>
                </a:solidFill>
              </a:rPr>
              <a:t>CHRIS AIKEN: </a:t>
            </a:r>
            <a:endParaRPr sz="2000">
              <a:solidFill>
                <a:schemeClr val="dk1"/>
              </a:solidFill>
            </a:endParaRPr>
          </a:p>
          <a:p>
            <a:pPr indent="0" lvl="0" marL="0" rtl="0" algn="l">
              <a:lnSpc>
                <a:spcPct val="100000"/>
              </a:lnSpc>
              <a:spcBef>
                <a:spcPts val="1000"/>
              </a:spcBef>
              <a:spcAft>
                <a:spcPts val="0"/>
              </a:spcAft>
              <a:buNone/>
            </a:pPr>
            <a:r>
              <a:rPr lang="en" sz="2000">
                <a:solidFill>
                  <a:schemeClr val="dk1"/>
                </a:solidFill>
              </a:rPr>
              <a:t>70% of psych meds are prescribed in primary care, which means the pool of SSRI and bupropion responders is likely dried up by the time the patients get to us. </a:t>
            </a:r>
            <a:endParaRPr sz="2000">
              <a:solidFill>
                <a:schemeClr val="dk1"/>
              </a:solidFill>
            </a:endParaRPr>
          </a:p>
          <a:p>
            <a:pPr indent="0" lvl="0" marL="0" rtl="0" algn="l">
              <a:lnSpc>
                <a:spcPct val="100000"/>
              </a:lnSpc>
              <a:spcBef>
                <a:spcPts val="1000"/>
              </a:spcBef>
              <a:spcAft>
                <a:spcPts val="0"/>
              </a:spcAft>
              <a:buNone/>
            </a:pPr>
            <a:r>
              <a:rPr lang="en" sz="2000">
                <a:solidFill>
                  <a:schemeClr val="dk1"/>
                </a:solidFill>
              </a:rPr>
              <a:t>We are secondary and tertiary care, so ought to be well versed in using MAOIs, not to mention clozapine, lithium, and ECT. </a:t>
            </a:r>
            <a:endParaRPr sz="2000">
              <a:solidFill>
                <a:schemeClr val="dk1"/>
              </a:solidFill>
            </a:endParaRPr>
          </a:p>
          <a:p>
            <a:pPr indent="0" lvl="0" marL="0" rtl="0" algn="l">
              <a:lnSpc>
                <a:spcPct val="100000"/>
              </a:lnSpc>
              <a:spcBef>
                <a:spcPts val="1000"/>
              </a:spcBef>
              <a:spcAft>
                <a:spcPts val="0"/>
              </a:spcAft>
              <a:buNone/>
            </a:pPr>
            <a:r>
              <a:t/>
            </a:r>
            <a:endParaRPr b="1" sz="2000">
              <a:solidFill>
                <a:schemeClr val="dk1"/>
              </a:solidFill>
            </a:endParaRPr>
          </a:p>
          <a:p>
            <a:pPr indent="0" lvl="0" marL="0" rtl="0" algn="l">
              <a:lnSpc>
                <a:spcPct val="100000"/>
              </a:lnSpc>
              <a:spcBef>
                <a:spcPts val="1000"/>
              </a:spcBef>
              <a:spcAft>
                <a:spcPts val="1000"/>
              </a:spcAft>
              <a:buNone/>
            </a:pPr>
            <a:r>
              <a:t/>
            </a:r>
            <a:endParaRPr b="1" sz="2000">
              <a:solidFill>
                <a:schemeClr val="dk1"/>
              </a:solidFill>
            </a:endParaRPr>
          </a:p>
        </p:txBody>
      </p:sp>
      <p:sp>
        <p:nvSpPr>
          <p:cNvPr id="3635" name="Google Shape;3635;p279"/>
          <p:cNvSpPr/>
          <p:nvPr/>
        </p:nvSpPr>
        <p:spPr>
          <a:xfrm>
            <a:off x="2005525" y="6890725"/>
            <a:ext cx="2112900" cy="3438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6" name="Google Shape;3636;p279"/>
          <p:cNvSpPr/>
          <p:nvPr/>
        </p:nvSpPr>
        <p:spPr>
          <a:xfrm>
            <a:off x="1004950" y="6111800"/>
            <a:ext cx="2659200" cy="3438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0" name="Shape 3640"/>
        <p:cNvGrpSpPr/>
        <p:nvPr/>
      </p:nvGrpSpPr>
      <p:grpSpPr>
        <a:xfrm>
          <a:off x="0" y="0"/>
          <a:ext cx="0" cy="0"/>
          <a:chOff x="0" y="0"/>
          <a:chExt cx="0" cy="0"/>
        </a:xfrm>
      </p:grpSpPr>
      <p:sp>
        <p:nvSpPr>
          <p:cNvPr id="3641" name="Google Shape;3641;p280"/>
          <p:cNvSpPr txBox="1"/>
          <p:nvPr>
            <p:ph idx="1" type="subTitle"/>
          </p:nvPr>
        </p:nvSpPr>
        <p:spPr>
          <a:xfrm>
            <a:off x="1004960" y="131333"/>
            <a:ext cx="32724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Carlat podcast</a:t>
            </a:r>
            <a:endParaRPr/>
          </a:p>
        </p:txBody>
      </p:sp>
      <p:pic>
        <p:nvPicPr>
          <p:cNvPr id="3642" name="Google Shape;3642;p280"/>
          <p:cNvPicPr preferRelativeResize="0"/>
          <p:nvPr/>
        </p:nvPicPr>
        <p:blipFill>
          <a:blip r:embed="rId3">
            <a:alphaModFix/>
          </a:blip>
          <a:stretch>
            <a:fillRect/>
          </a:stretch>
        </p:blipFill>
        <p:spPr>
          <a:xfrm>
            <a:off x="861885" y="161048"/>
            <a:ext cx="572225" cy="535600"/>
          </a:xfrm>
          <a:prstGeom prst="rect">
            <a:avLst/>
          </a:prstGeom>
          <a:noFill/>
          <a:ln>
            <a:noFill/>
          </a:ln>
        </p:spPr>
      </p:pic>
      <p:sp>
        <p:nvSpPr>
          <p:cNvPr id="3643" name="Google Shape;3643;p280"/>
          <p:cNvSpPr txBox="1"/>
          <p:nvPr>
            <p:ph idx="1" type="subTitle"/>
          </p:nvPr>
        </p:nvSpPr>
        <p:spPr>
          <a:xfrm>
            <a:off x="775075" y="869800"/>
            <a:ext cx="7547400" cy="3908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000">
                <a:solidFill>
                  <a:schemeClr val="dk1"/>
                </a:solidFill>
              </a:rPr>
              <a:t>CHRIS AIKEN: </a:t>
            </a:r>
            <a:endParaRPr sz="2000">
              <a:solidFill>
                <a:schemeClr val="dk1"/>
              </a:solidFill>
            </a:endParaRPr>
          </a:p>
          <a:p>
            <a:pPr indent="0" lvl="0" marL="0" rtl="0" algn="l">
              <a:lnSpc>
                <a:spcPct val="100000"/>
              </a:lnSpc>
              <a:spcBef>
                <a:spcPts val="1000"/>
              </a:spcBef>
              <a:spcAft>
                <a:spcPts val="0"/>
              </a:spcAft>
              <a:buNone/>
            </a:pPr>
            <a:r>
              <a:rPr lang="en" sz="2000">
                <a:solidFill>
                  <a:schemeClr val="dk1"/>
                </a:solidFill>
              </a:rPr>
              <a:t>70% of psych meds are prescribed in primary care, which means the pool of SSRI and bupropion responders is likely dried up by the time the patients get to us. </a:t>
            </a:r>
            <a:endParaRPr sz="2000">
              <a:solidFill>
                <a:schemeClr val="dk1"/>
              </a:solidFill>
            </a:endParaRPr>
          </a:p>
          <a:p>
            <a:pPr indent="0" lvl="0" marL="0" rtl="0" algn="l">
              <a:lnSpc>
                <a:spcPct val="100000"/>
              </a:lnSpc>
              <a:spcBef>
                <a:spcPts val="1000"/>
              </a:spcBef>
              <a:spcAft>
                <a:spcPts val="0"/>
              </a:spcAft>
              <a:buNone/>
            </a:pPr>
            <a:r>
              <a:rPr lang="en" sz="2000">
                <a:solidFill>
                  <a:schemeClr val="dk1"/>
                </a:solidFill>
              </a:rPr>
              <a:t>We are secondary and tertiary care, so ought to be well versed in using MAOIs, not to mention clozapine, lithium, and ECT. </a:t>
            </a:r>
            <a:endParaRPr sz="2000">
              <a:solidFill>
                <a:schemeClr val="dk1"/>
              </a:solidFill>
            </a:endParaRPr>
          </a:p>
          <a:p>
            <a:pPr indent="0" lvl="0" marL="0" rtl="0" algn="l">
              <a:lnSpc>
                <a:spcPct val="100000"/>
              </a:lnSpc>
              <a:spcBef>
                <a:spcPts val="1000"/>
              </a:spcBef>
              <a:spcAft>
                <a:spcPts val="0"/>
              </a:spcAft>
              <a:buNone/>
            </a:pPr>
            <a:r>
              <a:rPr lang="en" sz="2000">
                <a:solidFill>
                  <a:schemeClr val="dk1"/>
                </a:solidFill>
              </a:rPr>
              <a:t>Yet I’ve sat in conferences where the audience is asked who is prescribing MAOIs and very few hands go up. </a:t>
            </a:r>
            <a:endParaRPr sz="2000">
              <a:solidFill>
                <a:schemeClr val="dk1"/>
              </a:solidFill>
            </a:endParaRPr>
          </a:p>
          <a:p>
            <a:pPr indent="0" lvl="0" marL="0" rtl="0" algn="l">
              <a:lnSpc>
                <a:spcPct val="100000"/>
              </a:lnSpc>
              <a:spcBef>
                <a:spcPts val="1000"/>
              </a:spcBef>
              <a:spcAft>
                <a:spcPts val="0"/>
              </a:spcAft>
              <a:buNone/>
            </a:pPr>
            <a:r>
              <a:t/>
            </a:r>
            <a:endParaRPr b="1" sz="2000">
              <a:solidFill>
                <a:schemeClr val="dk1"/>
              </a:solidFill>
            </a:endParaRPr>
          </a:p>
          <a:p>
            <a:pPr indent="0" lvl="0" marL="0" rtl="0" algn="l">
              <a:lnSpc>
                <a:spcPct val="100000"/>
              </a:lnSpc>
              <a:spcBef>
                <a:spcPts val="1000"/>
              </a:spcBef>
              <a:spcAft>
                <a:spcPts val="1000"/>
              </a:spcAft>
              <a:buNone/>
            </a:pPr>
            <a:r>
              <a:t/>
            </a:r>
            <a:endParaRPr b="1" sz="2000">
              <a:solidFill>
                <a:schemeClr val="dk1"/>
              </a:solidFill>
            </a:endParaRPr>
          </a:p>
        </p:txBody>
      </p:sp>
      <p:sp>
        <p:nvSpPr>
          <p:cNvPr id="3644" name="Google Shape;3644;p280"/>
          <p:cNvSpPr/>
          <p:nvPr/>
        </p:nvSpPr>
        <p:spPr>
          <a:xfrm>
            <a:off x="2005525" y="6890725"/>
            <a:ext cx="2112900" cy="3438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5" name="Google Shape;3645;p280"/>
          <p:cNvSpPr/>
          <p:nvPr/>
        </p:nvSpPr>
        <p:spPr>
          <a:xfrm>
            <a:off x="1004950" y="6111800"/>
            <a:ext cx="2659200" cy="3438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9" name="Shape 3649"/>
        <p:cNvGrpSpPr/>
        <p:nvPr/>
      </p:nvGrpSpPr>
      <p:grpSpPr>
        <a:xfrm>
          <a:off x="0" y="0"/>
          <a:ext cx="0" cy="0"/>
          <a:chOff x="0" y="0"/>
          <a:chExt cx="0" cy="0"/>
        </a:xfrm>
      </p:grpSpPr>
      <p:sp>
        <p:nvSpPr>
          <p:cNvPr id="3650" name="Google Shape;3650;p281"/>
          <p:cNvSpPr txBox="1"/>
          <p:nvPr>
            <p:ph idx="1" type="subTitle"/>
          </p:nvPr>
        </p:nvSpPr>
        <p:spPr>
          <a:xfrm>
            <a:off x="1004960" y="131333"/>
            <a:ext cx="32724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Carlat podcast</a:t>
            </a:r>
            <a:endParaRPr/>
          </a:p>
        </p:txBody>
      </p:sp>
      <p:pic>
        <p:nvPicPr>
          <p:cNvPr id="3651" name="Google Shape;3651;p281"/>
          <p:cNvPicPr preferRelativeResize="0"/>
          <p:nvPr/>
        </p:nvPicPr>
        <p:blipFill>
          <a:blip r:embed="rId3">
            <a:alphaModFix/>
          </a:blip>
          <a:stretch>
            <a:fillRect/>
          </a:stretch>
        </p:blipFill>
        <p:spPr>
          <a:xfrm>
            <a:off x="861885" y="161048"/>
            <a:ext cx="572225" cy="535600"/>
          </a:xfrm>
          <a:prstGeom prst="rect">
            <a:avLst/>
          </a:prstGeom>
          <a:noFill/>
          <a:ln>
            <a:noFill/>
          </a:ln>
        </p:spPr>
      </p:pic>
      <p:sp>
        <p:nvSpPr>
          <p:cNvPr id="3652" name="Google Shape;3652;p281"/>
          <p:cNvSpPr txBox="1"/>
          <p:nvPr>
            <p:ph idx="1" type="subTitle"/>
          </p:nvPr>
        </p:nvSpPr>
        <p:spPr>
          <a:xfrm>
            <a:off x="775075" y="869800"/>
            <a:ext cx="7547400" cy="3908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000">
                <a:solidFill>
                  <a:schemeClr val="dk1"/>
                </a:solidFill>
              </a:rPr>
              <a:t>CHRIS AIKEN: </a:t>
            </a:r>
            <a:endParaRPr sz="2000">
              <a:solidFill>
                <a:schemeClr val="dk1"/>
              </a:solidFill>
            </a:endParaRPr>
          </a:p>
          <a:p>
            <a:pPr indent="0" lvl="0" marL="0" rtl="0" algn="l">
              <a:lnSpc>
                <a:spcPct val="100000"/>
              </a:lnSpc>
              <a:spcBef>
                <a:spcPts val="1000"/>
              </a:spcBef>
              <a:spcAft>
                <a:spcPts val="0"/>
              </a:spcAft>
              <a:buNone/>
            </a:pPr>
            <a:r>
              <a:rPr lang="en" sz="2000">
                <a:solidFill>
                  <a:schemeClr val="dk1"/>
                </a:solidFill>
              </a:rPr>
              <a:t>70% of psych meds are prescribed in primary care, which means the pool of SSRI and bupropion responders is likely dried up by the time the patients get to us. </a:t>
            </a:r>
            <a:endParaRPr sz="2000">
              <a:solidFill>
                <a:schemeClr val="dk1"/>
              </a:solidFill>
            </a:endParaRPr>
          </a:p>
          <a:p>
            <a:pPr indent="0" lvl="0" marL="0" rtl="0" algn="l">
              <a:lnSpc>
                <a:spcPct val="100000"/>
              </a:lnSpc>
              <a:spcBef>
                <a:spcPts val="1000"/>
              </a:spcBef>
              <a:spcAft>
                <a:spcPts val="0"/>
              </a:spcAft>
              <a:buNone/>
            </a:pPr>
            <a:r>
              <a:rPr lang="en" sz="2000">
                <a:solidFill>
                  <a:schemeClr val="dk1"/>
                </a:solidFill>
              </a:rPr>
              <a:t>We are secondary and tertiary care, so ought to be well versed in using MAOIs, not to mention clozapine, lithium, and ECT. </a:t>
            </a:r>
            <a:endParaRPr sz="2000">
              <a:solidFill>
                <a:schemeClr val="dk1"/>
              </a:solidFill>
            </a:endParaRPr>
          </a:p>
          <a:p>
            <a:pPr indent="0" lvl="0" marL="0" rtl="0" algn="l">
              <a:lnSpc>
                <a:spcPct val="100000"/>
              </a:lnSpc>
              <a:spcBef>
                <a:spcPts val="1000"/>
              </a:spcBef>
              <a:spcAft>
                <a:spcPts val="0"/>
              </a:spcAft>
              <a:buNone/>
            </a:pPr>
            <a:r>
              <a:rPr lang="en" sz="2000">
                <a:solidFill>
                  <a:schemeClr val="dk1"/>
                </a:solidFill>
              </a:rPr>
              <a:t>Yet I’ve sat in conferences where the audience is asked who is prescribing MAOIs and very few hands go up. </a:t>
            </a:r>
            <a:endParaRPr sz="2000">
              <a:solidFill>
                <a:schemeClr val="dk1"/>
              </a:solidFill>
            </a:endParaRPr>
          </a:p>
          <a:p>
            <a:pPr indent="0" lvl="0" marL="0" rtl="0" algn="l">
              <a:lnSpc>
                <a:spcPct val="100000"/>
              </a:lnSpc>
              <a:spcBef>
                <a:spcPts val="1000"/>
              </a:spcBef>
              <a:spcAft>
                <a:spcPts val="0"/>
              </a:spcAft>
              <a:buNone/>
            </a:pPr>
            <a:r>
              <a:rPr lang="en" sz="2000">
                <a:solidFill>
                  <a:schemeClr val="dk1"/>
                </a:solidFill>
              </a:rPr>
              <a:t>Let’s change that – think of how many patients you see with treatment resistant depression, panic or social anxiety disorder. </a:t>
            </a:r>
            <a:r>
              <a:rPr b="1" lang="en" sz="2000">
                <a:solidFill>
                  <a:schemeClr val="dk1"/>
                </a:solidFill>
              </a:rPr>
              <a:t>Try an MAOI. </a:t>
            </a:r>
            <a:endParaRPr b="1" sz="2000">
              <a:solidFill>
                <a:schemeClr val="dk1"/>
              </a:solidFill>
            </a:endParaRPr>
          </a:p>
          <a:p>
            <a:pPr indent="0" lvl="0" marL="0" rtl="0" algn="l">
              <a:lnSpc>
                <a:spcPct val="100000"/>
              </a:lnSpc>
              <a:spcBef>
                <a:spcPts val="1000"/>
              </a:spcBef>
              <a:spcAft>
                <a:spcPts val="1000"/>
              </a:spcAft>
              <a:buNone/>
            </a:pPr>
            <a:r>
              <a:t/>
            </a:r>
            <a:endParaRPr b="1" sz="2000">
              <a:solidFill>
                <a:schemeClr val="dk1"/>
              </a:solidFill>
            </a:endParaRPr>
          </a:p>
        </p:txBody>
      </p:sp>
      <p:sp>
        <p:nvSpPr>
          <p:cNvPr id="3653" name="Google Shape;3653;p281"/>
          <p:cNvSpPr/>
          <p:nvPr/>
        </p:nvSpPr>
        <p:spPr>
          <a:xfrm>
            <a:off x="2005525" y="6890725"/>
            <a:ext cx="2112900" cy="3438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4" name="Google Shape;3654;p281"/>
          <p:cNvSpPr/>
          <p:nvPr/>
        </p:nvSpPr>
        <p:spPr>
          <a:xfrm>
            <a:off x="1004950" y="6111800"/>
            <a:ext cx="2659200" cy="3438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39"/>
          <p:cNvSpPr txBox="1"/>
          <p:nvPr>
            <p:ph idx="1" type="subTitle"/>
          </p:nvPr>
        </p:nvSpPr>
        <p:spPr>
          <a:xfrm>
            <a:off x="1004960" y="131333"/>
            <a:ext cx="32724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Carlat podcast</a:t>
            </a:r>
            <a:endParaRPr/>
          </a:p>
        </p:txBody>
      </p:sp>
      <p:pic>
        <p:nvPicPr>
          <p:cNvPr id="243" name="Google Shape;243;p39"/>
          <p:cNvPicPr preferRelativeResize="0"/>
          <p:nvPr/>
        </p:nvPicPr>
        <p:blipFill>
          <a:blip r:embed="rId3">
            <a:alphaModFix/>
          </a:blip>
          <a:stretch>
            <a:fillRect/>
          </a:stretch>
        </p:blipFill>
        <p:spPr>
          <a:xfrm>
            <a:off x="861885" y="161048"/>
            <a:ext cx="572225" cy="535600"/>
          </a:xfrm>
          <a:prstGeom prst="rect">
            <a:avLst/>
          </a:prstGeom>
          <a:noFill/>
          <a:ln>
            <a:noFill/>
          </a:ln>
        </p:spPr>
      </p:pic>
      <p:sp>
        <p:nvSpPr>
          <p:cNvPr id="244" name="Google Shape;244;p39"/>
          <p:cNvSpPr txBox="1"/>
          <p:nvPr>
            <p:ph idx="1" type="subTitle"/>
          </p:nvPr>
        </p:nvSpPr>
        <p:spPr>
          <a:xfrm>
            <a:off x="775075" y="869800"/>
            <a:ext cx="7547400" cy="3908400"/>
          </a:xfrm>
          <a:prstGeom prst="rect">
            <a:avLst/>
          </a:prstGeom>
        </p:spPr>
        <p:txBody>
          <a:bodyPr anchorCtr="0" anchor="t" bIns="91425" lIns="91425" spcFirstLastPara="1" rIns="91425" wrap="square" tIns="91425">
            <a:normAutofit lnSpcReduction="10000"/>
          </a:bodyPr>
          <a:lstStyle/>
          <a:p>
            <a:pPr indent="-381000" lvl="0" marL="457200" rtl="0" algn="l">
              <a:lnSpc>
                <a:spcPct val="100000"/>
              </a:lnSpc>
              <a:spcBef>
                <a:spcPts val="0"/>
              </a:spcBef>
              <a:spcAft>
                <a:spcPts val="0"/>
              </a:spcAft>
              <a:buClr>
                <a:schemeClr val="dk1"/>
              </a:buClr>
              <a:buSzPts val="2400"/>
              <a:buChar char="●"/>
            </a:pPr>
            <a:r>
              <a:rPr lang="en" sz="2400">
                <a:solidFill>
                  <a:schemeClr val="dk1"/>
                </a:solidFill>
              </a:rPr>
              <a:t>Monoamine Oxidase Inhibitors</a:t>
            </a:r>
            <a:endParaRPr sz="2400">
              <a:solidFill>
                <a:schemeClr val="dk1"/>
              </a:solidFill>
            </a:endParaRPr>
          </a:p>
          <a:p>
            <a:pPr indent="-381000" lvl="0" marL="457200" rtl="0" algn="l">
              <a:lnSpc>
                <a:spcPct val="100000"/>
              </a:lnSpc>
              <a:spcBef>
                <a:spcPts val="1000"/>
              </a:spcBef>
              <a:spcAft>
                <a:spcPts val="0"/>
              </a:spcAft>
              <a:buClr>
                <a:schemeClr val="dk1"/>
              </a:buClr>
              <a:buSzPts val="2400"/>
              <a:buChar char="●"/>
            </a:pPr>
            <a:r>
              <a:rPr lang="en" sz="2400">
                <a:solidFill>
                  <a:schemeClr val="dk1"/>
                </a:solidFill>
              </a:rPr>
              <a:t>High in efficacy</a:t>
            </a:r>
            <a:endParaRPr sz="2400">
              <a:solidFill>
                <a:schemeClr val="dk1"/>
              </a:solidFill>
            </a:endParaRPr>
          </a:p>
          <a:p>
            <a:pPr indent="-381000" lvl="0" marL="457200" rtl="0" algn="l">
              <a:lnSpc>
                <a:spcPct val="100000"/>
              </a:lnSpc>
              <a:spcBef>
                <a:spcPts val="1000"/>
              </a:spcBef>
              <a:spcAft>
                <a:spcPts val="0"/>
              </a:spcAft>
              <a:buClr>
                <a:schemeClr val="dk1"/>
              </a:buClr>
              <a:buSzPts val="2400"/>
              <a:buChar char="●"/>
            </a:pPr>
            <a:r>
              <a:rPr lang="en" sz="2400">
                <a:solidFill>
                  <a:schemeClr val="dk1"/>
                </a:solidFill>
              </a:rPr>
              <a:t>Well-tolerated</a:t>
            </a:r>
            <a:endParaRPr sz="2400">
              <a:solidFill>
                <a:schemeClr val="dk1"/>
              </a:solidFill>
            </a:endParaRPr>
          </a:p>
          <a:p>
            <a:pPr indent="-381000" lvl="1" marL="914400" rtl="0" algn="l">
              <a:lnSpc>
                <a:spcPct val="100000"/>
              </a:lnSpc>
              <a:spcBef>
                <a:spcPts val="1000"/>
              </a:spcBef>
              <a:spcAft>
                <a:spcPts val="0"/>
              </a:spcAft>
              <a:buClr>
                <a:schemeClr val="dk1"/>
              </a:buClr>
              <a:buSzPts val="2400"/>
              <a:buChar char="○"/>
            </a:pPr>
            <a:r>
              <a:rPr lang="en" sz="2400">
                <a:solidFill>
                  <a:schemeClr val="dk1"/>
                </a:solidFill>
              </a:rPr>
              <a:t>Less weight gain</a:t>
            </a:r>
            <a:endParaRPr sz="2400">
              <a:solidFill>
                <a:schemeClr val="dk1"/>
              </a:solidFill>
            </a:endParaRPr>
          </a:p>
          <a:p>
            <a:pPr indent="-381000" lvl="1" marL="914400" rtl="0" algn="l">
              <a:lnSpc>
                <a:spcPct val="100000"/>
              </a:lnSpc>
              <a:spcBef>
                <a:spcPts val="1000"/>
              </a:spcBef>
              <a:spcAft>
                <a:spcPts val="0"/>
              </a:spcAft>
              <a:buClr>
                <a:schemeClr val="dk1"/>
              </a:buClr>
              <a:buSzPts val="2400"/>
              <a:buChar char="○"/>
            </a:pPr>
            <a:r>
              <a:rPr lang="en" sz="2400">
                <a:solidFill>
                  <a:schemeClr val="dk1"/>
                </a:solidFill>
              </a:rPr>
              <a:t>Less fatigue</a:t>
            </a:r>
            <a:endParaRPr sz="2400">
              <a:solidFill>
                <a:schemeClr val="dk1"/>
              </a:solidFill>
            </a:endParaRPr>
          </a:p>
          <a:p>
            <a:pPr indent="-381000" lvl="1" marL="914400" rtl="0" algn="l">
              <a:lnSpc>
                <a:spcPct val="100000"/>
              </a:lnSpc>
              <a:spcBef>
                <a:spcPts val="1000"/>
              </a:spcBef>
              <a:spcAft>
                <a:spcPts val="0"/>
              </a:spcAft>
              <a:buClr>
                <a:schemeClr val="dk1"/>
              </a:buClr>
              <a:buSzPts val="2400"/>
              <a:buChar char="○"/>
            </a:pPr>
            <a:r>
              <a:rPr lang="en" sz="2400">
                <a:solidFill>
                  <a:schemeClr val="dk1"/>
                </a:solidFill>
              </a:rPr>
              <a:t>Less sexual dysfunction</a:t>
            </a:r>
            <a:endParaRPr sz="2400">
              <a:solidFill>
                <a:schemeClr val="dk1"/>
              </a:solidFill>
            </a:endParaRPr>
          </a:p>
          <a:p>
            <a:pPr indent="-381000" lvl="0" marL="457200" rtl="0" algn="l">
              <a:lnSpc>
                <a:spcPct val="100000"/>
              </a:lnSpc>
              <a:spcBef>
                <a:spcPts val="1000"/>
              </a:spcBef>
              <a:spcAft>
                <a:spcPts val="0"/>
              </a:spcAft>
              <a:buClr>
                <a:schemeClr val="dk1"/>
              </a:buClr>
              <a:buSzPts val="2400"/>
              <a:buChar char="●"/>
            </a:pPr>
            <a:r>
              <a:rPr lang="en" sz="2400">
                <a:solidFill>
                  <a:schemeClr val="dk1"/>
                </a:solidFill>
              </a:rPr>
              <a:t>Serotonin syndrome </a:t>
            </a:r>
            <a:endParaRPr sz="2400">
              <a:solidFill>
                <a:schemeClr val="dk1"/>
              </a:solidFill>
            </a:endParaRPr>
          </a:p>
          <a:p>
            <a:pPr indent="-381000" lvl="0" marL="457200" rtl="0" algn="l">
              <a:lnSpc>
                <a:spcPct val="100000"/>
              </a:lnSpc>
              <a:spcBef>
                <a:spcPts val="1000"/>
              </a:spcBef>
              <a:spcAft>
                <a:spcPts val="1000"/>
              </a:spcAft>
              <a:buClr>
                <a:schemeClr val="dk1"/>
              </a:buClr>
              <a:buSzPts val="2400"/>
              <a:buChar char="●"/>
            </a:pPr>
            <a:r>
              <a:rPr lang="en" sz="2400">
                <a:solidFill>
                  <a:schemeClr val="dk1"/>
                </a:solidFill>
              </a:rPr>
              <a:t>Hypertensive crisis with tyramine-rich foods</a:t>
            </a:r>
            <a:endParaRPr sz="2400">
              <a:solidFill>
                <a:schemeClr val="dk1"/>
              </a:solidFill>
            </a:endParaRPr>
          </a:p>
        </p:txBody>
      </p:sp>
      <p:grpSp>
        <p:nvGrpSpPr>
          <p:cNvPr id="245" name="Google Shape;245;p39"/>
          <p:cNvGrpSpPr/>
          <p:nvPr/>
        </p:nvGrpSpPr>
        <p:grpSpPr>
          <a:xfrm>
            <a:off x="6144571" y="3131363"/>
            <a:ext cx="2022000" cy="705220"/>
            <a:chOff x="-2263615" y="6817944"/>
            <a:chExt cx="3442289" cy="1200579"/>
          </a:xfrm>
        </p:grpSpPr>
        <p:pic>
          <p:nvPicPr>
            <p:cNvPr descr="Tyramine.svg" id="246" name="Google Shape;246;p39"/>
            <p:cNvPicPr preferRelativeResize="0"/>
            <p:nvPr/>
          </p:nvPicPr>
          <p:blipFill rotWithShape="1">
            <a:blip r:embed="rId4">
              <a:alphaModFix/>
            </a:blip>
            <a:srcRect b="0" l="0" r="0" t="0"/>
            <a:stretch/>
          </p:blipFill>
          <p:spPr>
            <a:xfrm>
              <a:off x="-2263615" y="6817944"/>
              <a:ext cx="3442289" cy="1200579"/>
            </a:xfrm>
            <a:prstGeom prst="rect">
              <a:avLst/>
            </a:prstGeom>
            <a:noFill/>
            <a:ln>
              <a:noFill/>
            </a:ln>
          </p:spPr>
        </p:pic>
        <p:pic>
          <p:nvPicPr>
            <p:cNvPr id="247" name="Google Shape;247;p39"/>
            <p:cNvPicPr preferRelativeResize="0"/>
            <p:nvPr/>
          </p:nvPicPr>
          <p:blipFill rotWithShape="1">
            <a:blip r:embed="rId5">
              <a:alphaModFix/>
            </a:blip>
            <a:srcRect b="0" l="0" r="0" t="0"/>
            <a:stretch/>
          </p:blipFill>
          <p:spPr>
            <a:xfrm>
              <a:off x="-1420882" y="7021517"/>
              <a:ext cx="801371" cy="763272"/>
            </a:xfrm>
            <a:prstGeom prst="rect">
              <a:avLst/>
            </a:prstGeom>
            <a:noFill/>
            <a:ln>
              <a:noFill/>
            </a:ln>
          </p:spPr>
        </p:pic>
      </p:grpSp>
      <p:sp>
        <p:nvSpPr>
          <p:cNvPr id="248" name="Google Shape;248;p39"/>
          <p:cNvSpPr txBox="1"/>
          <p:nvPr>
            <p:ph idx="1" type="subTitle"/>
          </p:nvPr>
        </p:nvSpPr>
        <p:spPr>
          <a:xfrm>
            <a:off x="6196925" y="2481750"/>
            <a:ext cx="1861800" cy="626100"/>
          </a:xfrm>
          <a:prstGeom prst="rect">
            <a:avLst/>
          </a:prstGeom>
        </p:spPr>
        <p:txBody>
          <a:bodyPr anchorCtr="0" anchor="t" bIns="91425" lIns="91425" spcFirstLastPara="1" rIns="91425" wrap="square" tIns="91425">
            <a:normAutofit/>
          </a:bodyPr>
          <a:lstStyle/>
          <a:p>
            <a:pPr indent="0" lvl="0" marL="457200" rtl="0" algn="l">
              <a:lnSpc>
                <a:spcPct val="100000"/>
              </a:lnSpc>
              <a:spcBef>
                <a:spcPts val="0"/>
              </a:spcBef>
              <a:spcAft>
                <a:spcPts val="1000"/>
              </a:spcAft>
              <a:buNone/>
            </a:pPr>
            <a:r>
              <a:rPr lang="en" sz="2400">
                <a:solidFill>
                  <a:schemeClr val="dk1"/>
                </a:solidFill>
              </a:rPr>
              <a:t>“</a:t>
            </a:r>
            <a:r>
              <a:rPr lang="en" sz="2400">
                <a:solidFill>
                  <a:schemeClr val="dk1"/>
                </a:solidFill>
              </a:rPr>
              <a:t>t</a:t>
            </a:r>
            <a:r>
              <a:rPr lang="en" sz="2400">
                <a:solidFill>
                  <a:schemeClr val="dk1"/>
                </a:solidFill>
              </a:rPr>
              <a:t>ire rim”</a:t>
            </a:r>
            <a:endParaRPr sz="2400">
              <a:solidFill>
                <a:schemeClr val="dk1"/>
              </a:solidFill>
            </a:endParaRPr>
          </a:p>
        </p:txBody>
      </p:sp>
    </p:spTree>
  </p:cSld>
  <p:clrMapOvr>
    <a:masterClrMapping/>
  </p:clrMapOvr>
</p:sld>
</file>

<file path=ppt/slides/slide2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8" name="Shape 3658"/>
        <p:cNvGrpSpPr/>
        <p:nvPr/>
      </p:nvGrpSpPr>
      <p:grpSpPr>
        <a:xfrm>
          <a:off x="0" y="0"/>
          <a:ext cx="0" cy="0"/>
          <a:chOff x="0" y="0"/>
          <a:chExt cx="0" cy="0"/>
        </a:xfrm>
      </p:grpSpPr>
      <p:sp>
        <p:nvSpPr>
          <p:cNvPr id="3659" name="Google Shape;3659;p282"/>
          <p:cNvSpPr txBox="1"/>
          <p:nvPr>
            <p:ph idx="1" type="subTitle"/>
          </p:nvPr>
        </p:nvSpPr>
        <p:spPr>
          <a:xfrm>
            <a:off x="1004960" y="131333"/>
            <a:ext cx="32724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Carlat podcast</a:t>
            </a:r>
            <a:endParaRPr/>
          </a:p>
        </p:txBody>
      </p:sp>
      <p:pic>
        <p:nvPicPr>
          <p:cNvPr id="3660" name="Google Shape;3660;p282"/>
          <p:cNvPicPr preferRelativeResize="0"/>
          <p:nvPr/>
        </p:nvPicPr>
        <p:blipFill>
          <a:blip r:embed="rId3">
            <a:alphaModFix/>
          </a:blip>
          <a:stretch>
            <a:fillRect/>
          </a:stretch>
        </p:blipFill>
        <p:spPr>
          <a:xfrm>
            <a:off x="861885" y="161048"/>
            <a:ext cx="572225" cy="535600"/>
          </a:xfrm>
          <a:prstGeom prst="rect">
            <a:avLst/>
          </a:prstGeom>
          <a:noFill/>
          <a:ln>
            <a:noFill/>
          </a:ln>
        </p:spPr>
      </p:pic>
      <p:sp>
        <p:nvSpPr>
          <p:cNvPr id="3661" name="Google Shape;3661;p282"/>
          <p:cNvSpPr txBox="1"/>
          <p:nvPr>
            <p:ph idx="1" type="subTitle"/>
          </p:nvPr>
        </p:nvSpPr>
        <p:spPr>
          <a:xfrm>
            <a:off x="775075" y="869800"/>
            <a:ext cx="7547400" cy="3908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000">
                <a:solidFill>
                  <a:schemeClr val="dk1"/>
                </a:solidFill>
              </a:rPr>
              <a:t>KELLIE NEWSOME: </a:t>
            </a:r>
            <a:endParaRPr sz="2000">
              <a:solidFill>
                <a:schemeClr val="dk1"/>
              </a:solidFill>
            </a:endParaRPr>
          </a:p>
          <a:p>
            <a:pPr indent="0" lvl="0" marL="0" rtl="0" algn="l">
              <a:lnSpc>
                <a:spcPct val="100000"/>
              </a:lnSpc>
              <a:spcBef>
                <a:spcPts val="1000"/>
              </a:spcBef>
              <a:spcAft>
                <a:spcPts val="0"/>
              </a:spcAft>
              <a:buNone/>
            </a:pPr>
            <a:r>
              <a:rPr lang="en" sz="2000">
                <a:solidFill>
                  <a:schemeClr val="dk1"/>
                </a:solidFill>
              </a:rPr>
              <a:t>And I doubt it’s the drug interactions that scare people away. Those are easy; just avoid them. </a:t>
            </a:r>
            <a:endParaRPr sz="2000">
              <a:solidFill>
                <a:schemeClr val="dk1"/>
              </a:solidFill>
            </a:endParaRPr>
          </a:p>
          <a:p>
            <a:pPr indent="0" lvl="0" marL="0" rtl="0" algn="l">
              <a:lnSpc>
                <a:spcPct val="100000"/>
              </a:lnSpc>
              <a:spcBef>
                <a:spcPts val="1000"/>
              </a:spcBef>
              <a:spcAft>
                <a:spcPts val="1000"/>
              </a:spcAft>
              <a:buNone/>
            </a:pPr>
            <a:r>
              <a:t/>
            </a:r>
            <a:endParaRPr sz="2000">
              <a:solidFill>
                <a:schemeClr val="dk1"/>
              </a:solidFill>
            </a:endParaRPr>
          </a:p>
        </p:txBody>
      </p:sp>
      <p:sp>
        <p:nvSpPr>
          <p:cNvPr id="3662" name="Google Shape;3662;p282"/>
          <p:cNvSpPr/>
          <p:nvPr/>
        </p:nvSpPr>
        <p:spPr>
          <a:xfrm>
            <a:off x="2005525" y="6890725"/>
            <a:ext cx="2112900" cy="3438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3" name="Google Shape;3663;p282"/>
          <p:cNvSpPr/>
          <p:nvPr/>
        </p:nvSpPr>
        <p:spPr>
          <a:xfrm>
            <a:off x="1004950" y="6111800"/>
            <a:ext cx="2659200" cy="3438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7" name="Shape 3667"/>
        <p:cNvGrpSpPr/>
        <p:nvPr/>
      </p:nvGrpSpPr>
      <p:grpSpPr>
        <a:xfrm>
          <a:off x="0" y="0"/>
          <a:ext cx="0" cy="0"/>
          <a:chOff x="0" y="0"/>
          <a:chExt cx="0" cy="0"/>
        </a:xfrm>
      </p:grpSpPr>
      <p:sp>
        <p:nvSpPr>
          <p:cNvPr id="3668" name="Google Shape;3668;p283"/>
          <p:cNvSpPr txBox="1"/>
          <p:nvPr>
            <p:ph idx="1" type="subTitle"/>
          </p:nvPr>
        </p:nvSpPr>
        <p:spPr>
          <a:xfrm>
            <a:off x="1004960" y="131333"/>
            <a:ext cx="32724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Carlat podcast</a:t>
            </a:r>
            <a:endParaRPr/>
          </a:p>
        </p:txBody>
      </p:sp>
      <p:pic>
        <p:nvPicPr>
          <p:cNvPr id="3669" name="Google Shape;3669;p283"/>
          <p:cNvPicPr preferRelativeResize="0"/>
          <p:nvPr/>
        </p:nvPicPr>
        <p:blipFill>
          <a:blip r:embed="rId3">
            <a:alphaModFix/>
          </a:blip>
          <a:stretch>
            <a:fillRect/>
          </a:stretch>
        </p:blipFill>
        <p:spPr>
          <a:xfrm>
            <a:off x="861885" y="161048"/>
            <a:ext cx="572225" cy="535600"/>
          </a:xfrm>
          <a:prstGeom prst="rect">
            <a:avLst/>
          </a:prstGeom>
          <a:noFill/>
          <a:ln>
            <a:noFill/>
          </a:ln>
        </p:spPr>
      </p:pic>
      <p:sp>
        <p:nvSpPr>
          <p:cNvPr id="3670" name="Google Shape;3670;p283"/>
          <p:cNvSpPr txBox="1"/>
          <p:nvPr>
            <p:ph idx="1" type="subTitle"/>
          </p:nvPr>
        </p:nvSpPr>
        <p:spPr>
          <a:xfrm>
            <a:off x="775075" y="869800"/>
            <a:ext cx="7547400" cy="3908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000">
                <a:solidFill>
                  <a:schemeClr val="dk1"/>
                </a:solidFill>
              </a:rPr>
              <a:t>KELLIE NEWSOME: </a:t>
            </a:r>
            <a:endParaRPr sz="2000">
              <a:solidFill>
                <a:schemeClr val="dk1"/>
              </a:solidFill>
            </a:endParaRPr>
          </a:p>
          <a:p>
            <a:pPr indent="0" lvl="0" marL="0" rtl="0" algn="l">
              <a:lnSpc>
                <a:spcPct val="100000"/>
              </a:lnSpc>
              <a:spcBef>
                <a:spcPts val="1000"/>
              </a:spcBef>
              <a:spcAft>
                <a:spcPts val="0"/>
              </a:spcAft>
              <a:buNone/>
            </a:pPr>
            <a:r>
              <a:rPr lang="en" sz="2000">
                <a:solidFill>
                  <a:schemeClr val="dk1"/>
                </a:solidFill>
              </a:rPr>
              <a:t>And I doubt it’s the drug interactions that scare people away. Those are easy; just avoid them. </a:t>
            </a:r>
            <a:endParaRPr sz="2000">
              <a:solidFill>
                <a:schemeClr val="dk1"/>
              </a:solidFill>
            </a:endParaRPr>
          </a:p>
          <a:p>
            <a:pPr indent="0" lvl="0" marL="0" rtl="0" algn="l">
              <a:lnSpc>
                <a:spcPct val="100000"/>
              </a:lnSpc>
              <a:spcBef>
                <a:spcPts val="1000"/>
              </a:spcBef>
              <a:spcAft>
                <a:spcPts val="0"/>
              </a:spcAft>
              <a:buNone/>
            </a:pPr>
            <a:r>
              <a:rPr lang="en" sz="2000">
                <a:solidFill>
                  <a:schemeClr val="dk1"/>
                </a:solidFill>
              </a:rPr>
              <a:t>It’s the food interactions where things get dicey, because we’re depending on the patient not to eat that pepperoni pizza. </a:t>
            </a:r>
            <a:endParaRPr sz="2000">
              <a:solidFill>
                <a:schemeClr val="dk1"/>
              </a:solidFill>
            </a:endParaRPr>
          </a:p>
          <a:p>
            <a:pPr indent="0" lvl="0" marL="0" rtl="0" algn="l">
              <a:lnSpc>
                <a:spcPct val="100000"/>
              </a:lnSpc>
              <a:spcBef>
                <a:spcPts val="1000"/>
              </a:spcBef>
              <a:spcAft>
                <a:spcPts val="1000"/>
              </a:spcAft>
              <a:buNone/>
            </a:pPr>
            <a:r>
              <a:t/>
            </a:r>
            <a:endParaRPr sz="2000">
              <a:solidFill>
                <a:schemeClr val="dk1"/>
              </a:solidFill>
            </a:endParaRPr>
          </a:p>
        </p:txBody>
      </p:sp>
      <p:sp>
        <p:nvSpPr>
          <p:cNvPr id="3671" name="Google Shape;3671;p283"/>
          <p:cNvSpPr/>
          <p:nvPr/>
        </p:nvSpPr>
        <p:spPr>
          <a:xfrm>
            <a:off x="2005525" y="6890725"/>
            <a:ext cx="2112900" cy="3438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2" name="Google Shape;3672;p283"/>
          <p:cNvSpPr/>
          <p:nvPr/>
        </p:nvSpPr>
        <p:spPr>
          <a:xfrm>
            <a:off x="1004950" y="6111800"/>
            <a:ext cx="2659200" cy="3438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6" name="Shape 3676"/>
        <p:cNvGrpSpPr/>
        <p:nvPr/>
      </p:nvGrpSpPr>
      <p:grpSpPr>
        <a:xfrm>
          <a:off x="0" y="0"/>
          <a:ext cx="0" cy="0"/>
          <a:chOff x="0" y="0"/>
          <a:chExt cx="0" cy="0"/>
        </a:xfrm>
      </p:grpSpPr>
      <p:sp>
        <p:nvSpPr>
          <p:cNvPr id="3677" name="Google Shape;3677;p284"/>
          <p:cNvSpPr txBox="1"/>
          <p:nvPr>
            <p:ph idx="1" type="subTitle"/>
          </p:nvPr>
        </p:nvSpPr>
        <p:spPr>
          <a:xfrm>
            <a:off x="1004960" y="131333"/>
            <a:ext cx="32724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Carlat podcast</a:t>
            </a:r>
            <a:endParaRPr/>
          </a:p>
        </p:txBody>
      </p:sp>
      <p:pic>
        <p:nvPicPr>
          <p:cNvPr id="3678" name="Google Shape;3678;p284"/>
          <p:cNvPicPr preferRelativeResize="0"/>
          <p:nvPr/>
        </p:nvPicPr>
        <p:blipFill>
          <a:blip r:embed="rId3">
            <a:alphaModFix/>
          </a:blip>
          <a:stretch>
            <a:fillRect/>
          </a:stretch>
        </p:blipFill>
        <p:spPr>
          <a:xfrm>
            <a:off x="861885" y="161048"/>
            <a:ext cx="572225" cy="535600"/>
          </a:xfrm>
          <a:prstGeom prst="rect">
            <a:avLst/>
          </a:prstGeom>
          <a:noFill/>
          <a:ln>
            <a:noFill/>
          </a:ln>
        </p:spPr>
      </p:pic>
      <p:sp>
        <p:nvSpPr>
          <p:cNvPr id="3679" name="Google Shape;3679;p284"/>
          <p:cNvSpPr txBox="1"/>
          <p:nvPr>
            <p:ph idx="1" type="subTitle"/>
          </p:nvPr>
        </p:nvSpPr>
        <p:spPr>
          <a:xfrm>
            <a:off x="775075" y="869800"/>
            <a:ext cx="7547400" cy="3908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000">
                <a:solidFill>
                  <a:schemeClr val="dk1"/>
                </a:solidFill>
              </a:rPr>
              <a:t>KELLIE NEWSOME: </a:t>
            </a:r>
            <a:endParaRPr sz="2000">
              <a:solidFill>
                <a:schemeClr val="dk1"/>
              </a:solidFill>
            </a:endParaRPr>
          </a:p>
          <a:p>
            <a:pPr indent="0" lvl="0" marL="0" rtl="0" algn="l">
              <a:lnSpc>
                <a:spcPct val="100000"/>
              </a:lnSpc>
              <a:spcBef>
                <a:spcPts val="1000"/>
              </a:spcBef>
              <a:spcAft>
                <a:spcPts val="0"/>
              </a:spcAft>
              <a:buNone/>
            </a:pPr>
            <a:r>
              <a:rPr lang="en" sz="2000">
                <a:solidFill>
                  <a:schemeClr val="dk1"/>
                </a:solidFill>
              </a:rPr>
              <a:t>And I doubt it’s the drug interactions that scare people away. Those are easy; just avoid them. </a:t>
            </a:r>
            <a:endParaRPr sz="2000">
              <a:solidFill>
                <a:schemeClr val="dk1"/>
              </a:solidFill>
            </a:endParaRPr>
          </a:p>
          <a:p>
            <a:pPr indent="0" lvl="0" marL="0" rtl="0" algn="l">
              <a:lnSpc>
                <a:spcPct val="100000"/>
              </a:lnSpc>
              <a:spcBef>
                <a:spcPts val="1000"/>
              </a:spcBef>
              <a:spcAft>
                <a:spcPts val="0"/>
              </a:spcAft>
              <a:buNone/>
            </a:pPr>
            <a:r>
              <a:rPr lang="en" sz="2000">
                <a:solidFill>
                  <a:schemeClr val="dk1"/>
                </a:solidFill>
              </a:rPr>
              <a:t>It’s the food interactions where things get dicey, because we’re depending on the patient not to eat that pepperoni pizza. </a:t>
            </a:r>
            <a:endParaRPr sz="2000">
              <a:solidFill>
                <a:schemeClr val="dk1"/>
              </a:solidFill>
            </a:endParaRPr>
          </a:p>
          <a:p>
            <a:pPr indent="0" lvl="0" marL="0" rtl="0" algn="l">
              <a:lnSpc>
                <a:spcPct val="100000"/>
              </a:lnSpc>
              <a:spcBef>
                <a:spcPts val="1000"/>
              </a:spcBef>
              <a:spcAft>
                <a:spcPts val="0"/>
              </a:spcAft>
              <a:buNone/>
            </a:pPr>
            <a:r>
              <a:rPr lang="en" sz="2000">
                <a:solidFill>
                  <a:schemeClr val="dk1"/>
                </a:solidFill>
              </a:rPr>
              <a:t>And here’s where we have an update that will make it easier for you. </a:t>
            </a:r>
            <a:endParaRPr sz="2000">
              <a:solidFill>
                <a:schemeClr val="dk1"/>
              </a:solidFill>
            </a:endParaRPr>
          </a:p>
          <a:p>
            <a:pPr indent="0" lvl="0" marL="0" rtl="0" algn="l">
              <a:lnSpc>
                <a:spcPct val="100000"/>
              </a:lnSpc>
              <a:spcBef>
                <a:spcPts val="1000"/>
              </a:spcBef>
              <a:spcAft>
                <a:spcPts val="1000"/>
              </a:spcAft>
              <a:buNone/>
            </a:pPr>
            <a:r>
              <a:rPr lang="en" sz="2000">
                <a:solidFill>
                  <a:schemeClr val="dk1"/>
                </a:solidFill>
              </a:rPr>
              <a:t>The internet is awash with warnings about tyramine-rich foods to avoid on MAOIs, but you can cast most of that aside. </a:t>
            </a:r>
            <a:endParaRPr sz="2000">
              <a:solidFill>
                <a:schemeClr val="dk1"/>
              </a:solidFill>
            </a:endParaRPr>
          </a:p>
        </p:txBody>
      </p:sp>
      <p:sp>
        <p:nvSpPr>
          <p:cNvPr id="3680" name="Google Shape;3680;p284"/>
          <p:cNvSpPr/>
          <p:nvPr/>
        </p:nvSpPr>
        <p:spPr>
          <a:xfrm>
            <a:off x="2005525" y="6890725"/>
            <a:ext cx="2112900" cy="3438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1" name="Google Shape;3681;p284"/>
          <p:cNvSpPr/>
          <p:nvPr/>
        </p:nvSpPr>
        <p:spPr>
          <a:xfrm>
            <a:off x="1004950" y="6111800"/>
            <a:ext cx="2659200" cy="3438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5" name="Shape 3685"/>
        <p:cNvGrpSpPr/>
        <p:nvPr/>
      </p:nvGrpSpPr>
      <p:grpSpPr>
        <a:xfrm>
          <a:off x="0" y="0"/>
          <a:ext cx="0" cy="0"/>
          <a:chOff x="0" y="0"/>
          <a:chExt cx="0" cy="0"/>
        </a:xfrm>
      </p:grpSpPr>
      <p:sp>
        <p:nvSpPr>
          <p:cNvPr id="3686" name="Google Shape;3686;p285"/>
          <p:cNvSpPr txBox="1"/>
          <p:nvPr>
            <p:ph idx="1" type="subTitle"/>
          </p:nvPr>
        </p:nvSpPr>
        <p:spPr>
          <a:xfrm>
            <a:off x="1004960" y="131333"/>
            <a:ext cx="32724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Carlat podcast</a:t>
            </a:r>
            <a:endParaRPr/>
          </a:p>
        </p:txBody>
      </p:sp>
      <p:pic>
        <p:nvPicPr>
          <p:cNvPr id="3687" name="Google Shape;3687;p285"/>
          <p:cNvPicPr preferRelativeResize="0"/>
          <p:nvPr/>
        </p:nvPicPr>
        <p:blipFill>
          <a:blip r:embed="rId3">
            <a:alphaModFix/>
          </a:blip>
          <a:stretch>
            <a:fillRect/>
          </a:stretch>
        </p:blipFill>
        <p:spPr>
          <a:xfrm>
            <a:off x="861885" y="161048"/>
            <a:ext cx="572225" cy="535600"/>
          </a:xfrm>
          <a:prstGeom prst="rect">
            <a:avLst/>
          </a:prstGeom>
          <a:noFill/>
          <a:ln>
            <a:noFill/>
          </a:ln>
        </p:spPr>
      </p:pic>
      <p:sp>
        <p:nvSpPr>
          <p:cNvPr id="3688" name="Google Shape;3688;p285"/>
          <p:cNvSpPr txBox="1"/>
          <p:nvPr>
            <p:ph idx="1" type="subTitle"/>
          </p:nvPr>
        </p:nvSpPr>
        <p:spPr>
          <a:xfrm>
            <a:off x="775075" y="869800"/>
            <a:ext cx="7547400" cy="3908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000">
                <a:solidFill>
                  <a:schemeClr val="dk1"/>
                </a:solidFill>
              </a:rPr>
              <a:t>We really didn’t have the</a:t>
            </a:r>
            <a:r>
              <a:rPr b="1" lang="en" sz="2000">
                <a:solidFill>
                  <a:schemeClr val="dk1"/>
                </a:solidFill>
              </a:rPr>
              <a:t> technology to measure tyramine</a:t>
            </a:r>
            <a:r>
              <a:rPr lang="en" sz="2000">
                <a:solidFill>
                  <a:schemeClr val="dk1"/>
                </a:solidFill>
              </a:rPr>
              <a:t> in foods until around the millennium.</a:t>
            </a:r>
            <a:endParaRPr sz="2000">
              <a:solidFill>
                <a:schemeClr val="dk1"/>
              </a:solidFill>
            </a:endParaRPr>
          </a:p>
          <a:p>
            <a:pPr indent="0" lvl="0" marL="0" rtl="0" algn="l">
              <a:lnSpc>
                <a:spcPct val="100000"/>
              </a:lnSpc>
              <a:spcBef>
                <a:spcPts val="1000"/>
              </a:spcBef>
              <a:spcAft>
                <a:spcPts val="0"/>
              </a:spcAft>
              <a:buNone/>
            </a:pPr>
            <a:r>
              <a:rPr lang="en" sz="2000">
                <a:solidFill>
                  <a:schemeClr val="dk1"/>
                </a:solidFill>
              </a:rPr>
              <a:t>Since then, the dietary restrictions have relaxed a bit…. </a:t>
            </a:r>
            <a:endParaRPr sz="2000">
              <a:solidFill>
                <a:schemeClr val="dk1"/>
              </a:solidFill>
            </a:endParaRPr>
          </a:p>
          <a:p>
            <a:pPr indent="0" lvl="0" marL="0" rtl="0" algn="l">
              <a:lnSpc>
                <a:spcPct val="100000"/>
              </a:lnSpc>
              <a:spcBef>
                <a:spcPts val="1000"/>
              </a:spcBef>
              <a:spcAft>
                <a:spcPts val="1000"/>
              </a:spcAft>
              <a:buNone/>
            </a:pPr>
            <a:r>
              <a:t/>
            </a:r>
            <a:endParaRPr sz="2000">
              <a:solidFill>
                <a:schemeClr val="dk1"/>
              </a:solidFill>
            </a:endParaRPr>
          </a:p>
        </p:txBody>
      </p:sp>
      <p:sp>
        <p:nvSpPr>
          <p:cNvPr id="3689" name="Google Shape;3689;p285"/>
          <p:cNvSpPr/>
          <p:nvPr/>
        </p:nvSpPr>
        <p:spPr>
          <a:xfrm>
            <a:off x="2005525" y="6890725"/>
            <a:ext cx="2112900" cy="3438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0" name="Google Shape;3690;p285"/>
          <p:cNvSpPr/>
          <p:nvPr/>
        </p:nvSpPr>
        <p:spPr>
          <a:xfrm>
            <a:off x="1004950" y="6111800"/>
            <a:ext cx="2659200" cy="3438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4" name="Shape 3694"/>
        <p:cNvGrpSpPr/>
        <p:nvPr/>
      </p:nvGrpSpPr>
      <p:grpSpPr>
        <a:xfrm>
          <a:off x="0" y="0"/>
          <a:ext cx="0" cy="0"/>
          <a:chOff x="0" y="0"/>
          <a:chExt cx="0" cy="0"/>
        </a:xfrm>
      </p:grpSpPr>
      <p:pic>
        <p:nvPicPr>
          <p:cNvPr id="3695" name="Google Shape;3695;p286"/>
          <p:cNvPicPr preferRelativeResize="0"/>
          <p:nvPr/>
        </p:nvPicPr>
        <p:blipFill>
          <a:blip r:embed="rId3">
            <a:alphaModFix/>
          </a:blip>
          <a:stretch>
            <a:fillRect/>
          </a:stretch>
        </p:blipFill>
        <p:spPr>
          <a:xfrm>
            <a:off x="1002800" y="0"/>
            <a:ext cx="7443200" cy="4186800"/>
          </a:xfrm>
          <a:prstGeom prst="rect">
            <a:avLst/>
          </a:prstGeom>
          <a:noFill/>
          <a:ln>
            <a:noFill/>
          </a:ln>
        </p:spPr>
      </p:pic>
      <p:sp>
        <p:nvSpPr>
          <p:cNvPr id="3696" name="Google Shape;3696;p286"/>
          <p:cNvSpPr txBox="1"/>
          <p:nvPr/>
        </p:nvSpPr>
        <p:spPr>
          <a:xfrm>
            <a:off x="0" y="4186800"/>
            <a:ext cx="9144000" cy="9234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1000"/>
              </a:spcAft>
              <a:buNone/>
            </a:pPr>
            <a:r>
              <a:rPr lang="en" sz="1600">
                <a:solidFill>
                  <a:schemeClr val="dk1"/>
                </a:solidFill>
              </a:rPr>
              <a:t>In 1999, researchers at the University of Toronto measured the tyramine content in pizzas from popular chains like Pizza Hut and Dominos. They didn’t hold back, ordering </a:t>
            </a:r>
            <a:r>
              <a:rPr b="1" lang="en" sz="1600">
                <a:solidFill>
                  <a:schemeClr val="dk1"/>
                </a:solidFill>
              </a:rPr>
              <a:t>double cheese and double pepperoni </a:t>
            </a:r>
            <a:r>
              <a:rPr lang="en" sz="1600">
                <a:solidFill>
                  <a:schemeClr val="dk1"/>
                </a:solidFill>
              </a:rPr>
              <a:t>and considering </a:t>
            </a:r>
            <a:r>
              <a:rPr b="1" lang="en" sz="1600">
                <a:solidFill>
                  <a:schemeClr val="dk1"/>
                </a:solidFill>
              </a:rPr>
              <a:t>half of a medium pizza</a:t>
            </a:r>
            <a:r>
              <a:rPr lang="en" sz="1600">
                <a:solidFill>
                  <a:schemeClr val="dk1"/>
                </a:solidFill>
              </a:rPr>
              <a:t> as a single serving. All were safe.</a:t>
            </a:r>
            <a:endParaRPr sz="1000"/>
          </a:p>
        </p:txBody>
      </p:sp>
    </p:spTree>
  </p:cSld>
  <p:clrMapOvr>
    <a:masterClrMapping/>
  </p:clrMapOvr>
</p:sld>
</file>

<file path=ppt/slides/slide2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0" name="Shape 3700"/>
        <p:cNvGrpSpPr/>
        <p:nvPr/>
      </p:nvGrpSpPr>
      <p:grpSpPr>
        <a:xfrm>
          <a:off x="0" y="0"/>
          <a:ext cx="0" cy="0"/>
          <a:chOff x="0" y="0"/>
          <a:chExt cx="0" cy="0"/>
        </a:xfrm>
      </p:grpSpPr>
      <p:sp>
        <p:nvSpPr>
          <p:cNvPr id="3701" name="Google Shape;3701;p287"/>
          <p:cNvSpPr txBox="1"/>
          <p:nvPr>
            <p:ph idx="1" type="subTitle"/>
          </p:nvPr>
        </p:nvSpPr>
        <p:spPr>
          <a:xfrm>
            <a:off x="1004960" y="131333"/>
            <a:ext cx="32724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Carlat podcast</a:t>
            </a:r>
            <a:endParaRPr/>
          </a:p>
        </p:txBody>
      </p:sp>
      <p:pic>
        <p:nvPicPr>
          <p:cNvPr id="3702" name="Google Shape;3702;p287"/>
          <p:cNvPicPr preferRelativeResize="0"/>
          <p:nvPr/>
        </p:nvPicPr>
        <p:blipFill>
          <a:blip r:embed="rId3">
            <a:alphaModFix/>
          </a:blip>
          <a:stretch>
            <a:fillRect/>
          </a:stretch>
        </p:blipFill>
        <p:spPr>
          <a:xfrm>
            <a:off x="861885" y="161048"/>
            <a:ext cx="572225" cy="535600"/>
          </a:xfrm>
          <a:prstGeom prst="rect">
            <a:avLst/>
          </a:prstGeom>
          <a:noFill/>
          <a:ln>
            <a:noFill/>
          </a:ln>
        </p:spPr>
      </p:pic>
      <p:sp>
        <p:nvSpPr>
          <p:cNvPr id="3703" name="Google Shape;3703;p287"/>
          <p:cNvSpPr txBox="1"/>
          <p:nvPr>
            <p:ph idx="1" type="subTitle"/>
          </p:nvPr>
        </p:nvSpPr>
        <p:spPr>
          <a:xfrm>
            <a:off x="775075" y="869800"/>
            <a:ext cx="7547400" cy="3908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000">
                <a:solidFill>
                  <a:schemeClr val="dk1"/>
                </a:solidFill>
              </a:rPr>
              <a:t>CHRIS AIKEN: The foods you have to worry about are those that are </a:t>
            </a:r>
            <a:r>
              <a:rPr b="1" lang="en" sz="2000">
                <a:solidFill>
                  <a:schemeClr val="dk1"/>
                </a:solidFill>
              </a:rPr>
              <a:t>aged or fermented</a:t>
            </a:r>
            <a:r>
              <a:rPr lang="en" sz="2000">
                <a:solidFill>
                  <a:schemeClr val="dk1"/>
                </a:solidFill>
              </a:rPr>
              <a:t>, like aged cheese or meat – </a:t>
            </a:r>
            <a:r>
              <a:rPr b="1" lang="en" sz="2000">
                <a:solidFill>
                  <a:schemeClr val="dk1"/>
                </a:solidFill>
              </a:rPr>
              <a:t>charcuterie board stuff</a:t>
            </a:r>
            <a:r>
              <a:rPr lang="en" sz="2000">
                <a:solidFill>
                  <a:schemeClr val="dk1"/>
                </a:solidFill>
              </a:rPr>
              <a:t>; sauerkraut, fermented tofu, homemade beer or wine. </a:t>
            </a:r>
            <a:endParaRPr sz="2000">
              <a:solidFill>
                <a:schemeClr val="dk1"/>
              </a:solidFill>
            </a:endParaRPr>
          </a:p>
          <a:p>
            <a:pPr indent="0" lvl="0" marL="0" rtl="0" algn="l">
              <a:lnSpc>
                <a:spcPct val="100000"/>
              </a:lnSpc>
              <a:spcBef>
                <a:spcPts val="1000"/>
              </a:spcBef>
              <a:spcAft>
                <a:spcPts val="0"/>
              </a:spcAft>
              <a:buNone/>
            </a:pPr>
            <a:r>
              <a:rPr lang="en" sz="2000">
                <a:solidFill>
                  <a:schemeClr val="dk1"/>
                </a:solidFill>
              </a:rPr>
              <a:t>These foods have </a:t>
            </a:r>
            <a:r>
              <a:rPr b="1" lang="en" sz="2000">
                <a:solidFill>
                  <a:schemeClr val="dk1"/>
                </a:solidFill>
              </a:rPr>
              <a:t>bacteria</a:t>
            </a:r>
            <a:r>
              <a:rPr lang="en" sz="2000">
                <a:solidFill>
                  <a:schemeClr val="dk1"/>
                </a:solidFill>
              </a:rPr>
              <a:t> in them that convert proteins into tyramine, and it’s that tyramine that causes the dreaded hypertensive crisis. </a:t>
            </a:r>
            <a:endParaRPr sz="2000">
              <a:solidFill>
                <a:schemeClr val="dk1"/>
              </a:solidFill>
            </a:endParaRPr>
          </a:p>
          <a:p>
            <a:pPr indent="0" lvl="0" marL="0" rtl="0" algn="l">
              <a:lnSpc>
                <a:spcPct val="100000"/>
              </a:lnSpc>
              <a:spcBef>
                <a:spcPts val="1000"/>
              </a:spcBef>
              <a:spcAft>
                <a:spcPts val="0"/>
              </a:spcAft>
              <a:buNone/>
            </a:pPr>
            <a:r>
              <a:rPr b="1" lang="en" sz="2000">
                <a:solidFill>
                  <a:schemeClr val="dk1"/>
                </a:solidFill>
              </a:rPr>
              <a:t>Sourdough bread</a:t>
            </a:r>
            <a:r>
              <a:rPr lang="en" sz="2000">
                <a:solidFill>
                  <a:schemeClr val="dk1"/>
                </a:solidFill>
              </a:rPr>
              <a:t> and </a:t>
            </a:r>
            <a:r>
              <a:rPr b="1" lang="en" sz="2000">
                <a:solidFill>
                  <a:schemeClr val="dk1"/>
                </a:solidFill>
              </a:rPr>
              <a:t>specialty soy sauces</a:t>
            </a:r>
            <a:r>
              <a:rPr lang="en" sz="2000">
                <a:solidFill>
                  <a:schemeClr val="dk1"/>
                </a:solidFill>
              </a:rPr>
              <a:t> also count. </a:t>
            </a:r>
            <a:endParaRPr sz="2000">
              <a:solidFill>
                <a:schemeClr val="dk1"/>
              </a:solidFill>
            </a:endParaRPr>
          </a:p>
          <a:p>
            <a:pPr indent="0" lvl="0" marL="0" rtl="0" algn="l">
              <a:lnSpc>
                <a:spcPct val="100000"/>
              </a:lnSpc>
              <a:spcBef>
                <a:spcPts val="1000"/>
              </a:spcBef>
              <a:spcAft>
                <a:spcPts val="1000"/>
              </a:spcAft>
              <a:buNone/>
            </a:pPr>
            <a:r>
              <a:t/>
            </a:r>
            <a:endParaRPr sz="2000">
              <a:solidFill>
                <a:schemeClr val="dk1"/>
              </a:solidFill>
            </a:endParaRPr>
          </a:p>
        </p:txBody>
      </p:sp>
      <p:sp>
        <p:nvSpPr>
          <p:cNvPr id="3704" name="Google Shape;3704;p287"/>
          <p:cNvSpPr/>
          <p:nvPr/>
        </p:nvSpPr>
        <p:spPr>
          <a:xfrm>
            <a:off x="2005525" y="6890725"/>
            <a:ext cx="2112900" cy="3438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5" name="Google Shape;3705;p287"/>
          <p:cNvSpPr/>
          <p:nvPr/>
        </p:nvSpPr>
        <p:spPr>
          <a:xfrm>
            <a:off x="1004950" y="6111800"/>
            <a:ext cx="2659200" cy="3438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9" name="Shape 3709"/>
        <p:cNvGrpSpPr/>
        <p:nvPr/>
      </p:nvGrpSpPr>
      <p:grpSpPr>
        <a:xfrm>
          <a:off x="0" y="0"/>
          <a:ext cx="0" cy="0"/>
          <a:chOff x="0" y="0"/>
          <a:chExt cx="0" cy="0"/>
        </a:xfrm>
      </p:grpSpPr>
      <p:sp>
        <p:nvSpPr>
          <p:cNvPr id="3710" name="Google Shape;3710;p288"/>
          <p:cNvSpPr txBox="1"/>
          <p:nvPr>
            <p:ph idx="1" type="subTitle"/>
          </p:nvPr>
        </p:nvSpPr>
        <p:spPr>
          <a:xfrm>
            <a:off x="1004960" y="131333"/>
            <a:ext cx="32724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Carlat podcast</a:t>
            </a:r>
            <a:endParaRPr/>
          </a:p>
        </p:txBody>
      </p:sp>
      <p:pic>
        <p:nvPicPr>
          <p:cNvPr id="3711" name="Google Shape;3711;p288"/>
          <p:cNvPicPr preferRelativeResize="0"/>
          <p:nvPr/>
        </p:nvPicPr>
        <p:blipFill>
          <a:blip r:embed="rId3">
            <a:alphaModFix/>
          </a:blip>
          <a:stretch>
            <a:fillRect/>
          </a:stretch>
        </p:blipFill>
        <p:spPr>
          <a:xfrm>
            <a:off x="861885" y="161048"/>
            <a:ext cx="572225" cy="535600"/>
          </a:xfrm>
          <a:prstGeom prst="rect">
            <a:avLst/>
          </a:prstGeom>
          <a:noFill/>
          <a:ln>
            <a:noFill/>
          </a:ln>
        </p:spPr>
      </p:pic>
      <p:sp>
        <p:nvSpPr>
          <p:cNvPr id="3712" name="Google Shape;3712;p288"/>
          <p:cNvSpPr txBox="1"/>
          <p:nvPr>
            <p:ph idx="1" type="subTitle"/>
          </p:nvPr>
        </p:nvSpPr>
        <p:spPr>
          <a:xfrm>
            <a:off x="775075" y="869800"/>
            <a:ext cx="7547400" cy="3908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000">
                <a:solidFill>
                  <a:schemeClr val="dk1"/>
                </a:solidFill>
              </a:rPr>
              <a:t>But most </a:t>
            </a:r>
            <a:r>
              <a:rPr b="1" lang="en" sz="2000">
                <a:solidFill>
                  <a:schemeClr val="dk1"/>
                </a:solidFill>
              </a:rPr>
              <a:t>commercialized, processed products</a:t>
            </a:r>
            <a:r>
              <a:rPr lang="en" sz="2000">
                <a:solidFill>
                  <a:schemeClr val="dk1"/>
                </a:solidFill>
              </a:rPr>
              <a:t> are usually OK – all those </a:t>
            </a:r>
            <a:r>
              <a:rPr b="1" lang="en" sz="2000">
                <a:solidFill>
                  <a:schemeClr val="dk1"/>
                </a:solidFill>
              </a:rPr>
              <a:t>preservatives keep the bacteria and the tyramine down</a:t>
            </a:r>
            <a:r>
              <a:rPr lang="en" sz="2000">
                <a:solidFill>
                  <a:schemeClr val="dk1"/>
                </a:solidFill>
              </a:rPr>
              <a:t>. </a:t>
            </a:r>
            <a:endParaRPr sz="2000">
              <a:solidFill>
                <a:schemeClr val="dk1"/>
              </a:solidFill>
            </a:endParaRPr>
          </a:p>
          <a:p>
            <a:pPr indent="0" lvl="0" marL="0" rtl="0" algn="l">
              <a:lnSpc>
                <a:spcPct val="100000"/>
              </a:lnSpc>
              <a:spcBef>
                <a:spcPts val="1000"/>
              </a:spcBef>
              <a:spcAft>
                <a:spcPts val="0"/>
              </a:spcAft>
              <a:buNone/>
            </a:pPr>
            <a:r>
              <a:rPr lang="en" sz="2000">
                <a:solidFill>
                  <a:schemeClr val="dk1"/>
                </a:solidFill>
              </a:rPr>
              <a:t>Most grocery stores keep the inexpensive cheese in the dairy section – wrapped in plastic with a Kraft logo – and the </a:t>
            </a:r>
            <a:r>
              <a:rPr b="1" lang="en" sz="2000">
                <a:solidFill>
                  <a:schemeClr val="dk1"/>
                </a:solidFill>
              </a:rPr>
              <a:t>expensive, aged cheese</a:t>
            </a:r>
            <a:r>
              <a:rPr lang="en" sz="2000">
                <a:solidFill>
                  <a:schemeClr val="dk1"/>
                </a:solidFill>
              </a:rPr>
              <a:t> somewhere else, with an artisanal display.</a:t>
            </a:r>
            <a:endParaRPr sz="2000">
              <a:solidFill>
                <a:schemeClr val="dk1"/>
              </a:solidFill>
            </a:endParaRPr>
          </a:p>
          <a:p>
            <a:pPr indent="0" lvl="0" marL="0" rtl="0" algn="l">
              <a:lnSpc>
                <a:spcPct val="100000"/>
              </a:lnSpc>
              <a:spcBef>
                <a:spcPts val="1000"/>
              </a:spcBef>
              <a:spcAft>
                <a:spcPts val="1000"/>
              </a:spcAft>
              <a:buNone/>
            </a:pPr>
            <a:r>
              <a:t/>
            </a:r>
            <a:endParaRPr sz="2000">
              <a:solidFill>
                <a:schemeClr val="dk1"/>
              </a:solidFill>
            </a:endParaRPr>
          </a:p>
        </p:txBody>
      </p:sp>
      <p:sp>
        <p:nvSpPr>
          <p:cNvPr id="3713" name="Google Shape;3713;p288"/>
          <p:cNvSpPr/>
          <p:nvPr/>
        </p:nvSpPr>
        <p:spPr>
          <a:xfrm>
            <a:off x="2005525" y="6890725"/>
            <a:ext cx="2112900" cy="3438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4" name="Google Shape;3714;p288"/>
          <p:cNvSpPr/>
          <p:nvPr/>
        </p:nvSpPr>
        <p:spPr>
          <a:xfrm>
            <a:off x="1004950" y="6111800"/>
            <a:ext cx="2659200" cy="3438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8" name="Shape 3718"/>
        <p:cNvGrpSpPr/>
        <p:nvPr/>
      </p:nvGrpSpPr>
      <p:grpSpPr>
        <a:xfrm>
          <a:off x="0" y="0"/>
          <a:ext cx="0" cy="0"/>
          <a:chOff x="0" y="0"/>
          <a:chExt cx="0" cy="0"/>
        </a:xfrm>
      </p:grpSpPr>
      <p:sp>
        <p:nvSpPr>
          <p:cNvPr id="3719" name="Google Shape;3719;p289"/>
          <p:cNvSpPr txBox="1"/>
          <p:nvPr>
            <p:ph idx="1" type="subTitle"/>
          </p:nvPr>
        </p:nvSpPr>
        <p:spPr>
          <a:xfrm>
            <a:off x="1004960" y="131333"/>
            <a:ext cx="32724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Carlat podcast</a:t>
            </a:r>
            <a:endParaRPr/>
          </a:p>
        </p:txBody>
      </p:sp>
      <p:pic>
        <p:nvPicPr>
          <p:cNvPr id="3720" name="Google Shape;3720;p289"/>
          <p:cNvPicPr preferRelativeResize="0"/>
          <p:nvPr/>
        </p:nvPicPr>
        <p:blipFill>
          <a:blip r:embed="rId3">
            <a:alphaModFix/>
          </a:blip>
          <a:stretch>
            <a:fillRect/>
          </a:stretch>
        </p:blipFill>
        <p:spPr>
          <a:xfrm>
            <a:off x="861885" y="161048"/>
            <a:ext cx="572225" cy="535600"/>
          </a:xfrm>
          <a:prstGeom prst="rect">
            <a:avLst/>
          </a:prstGeom>
          <a:noFill/>
          <a:ln>
            <a:noFill/>
          </a:ln>
        </p:spPr>
      </p:pic>
      <p:sp>
        <p:nvSpPr>
          <p:cNvPr id="3721" name="Google Shape;3721;p289"/>
          <p:cNvSpPr txBox="1"/>
          <p:nvPr>
            <p:ph idx="1" type="subTitle"/>
          </p:nvPr>
        </p:nvSpPr>
        <p:spPr>
          <a:xfrm>
            <a:off x="775075" y="869800"/>
            <a:ext cx="7547400" cy="3908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000">
                <a:solidFill>
                  <a:schemeClr val="dk1"/>
                </a:solidFill>
              </a:rPr>
              <a:t>KELLIE NEWSOME:</a:t>
            </a:r>
            <a:endParaRPr sz="2000">
              <a:solidFill>
                <a:schemeClr val="dk1"/>
              </a:solidFill>
            </a:endParaRPr>
          </a:p>
          <a:p>
            <a:pPr indent="0" lvl="0" marL="0" rtl="0" algn="l">
              <a:lnSpc>
                <a:spcPct val="100000"/>
              </a:lnSpc>
              <a:spcBef>
                <a:spcPts val="1000"/>
              </a:spcBef>
              <a:spcAft>
                <a:spcPts val="0"/>
              </a:spcAft>
              <a:buNone/>
            </a:pPr>
            <a:r>
              <a:rPr b="1" lang="en" sz="2000">
                <a:solidFill>
                  <a:schemeClr val="dk1"/>
                </a:solidFill>
              </a:rPr>
              <a:t>Bananas, avocados, commercially produced beer and wine</a:t>
            </a:r>
            <a:r>
              <a:rPr lang="en" sz="2000">
                <a:solidFill>
                  <a:schemeClr val="dk1"/>
                </a:solidFill>
              </a:rPr>
              <a:t> and kimchi, even a Vegemite sandwich if you come from down under are all </a:t>
            </a:r>
            <a:r>
              <a:rPr b="1" lang="en" sz="2000">
                <a:solidFill>
                  <a:schemeClr val="dk1"/>
                </a:solidFill>
              </a:rPr>
              <a:t>safe in normal portions</a:t>
            </a:r>
            <a:r>
              <a:rPr lang="en" sz="2000">
                <a:solidFill>
                  <a:schemeClr val="dk1"/>
                </a:solidFill>
              </a:rPr>
              <a:t>. </a:t>
            </a:r>
            <a:endParaRPr sz="2000">
              <a:solidFill>
                <a:schemeClr val="dk1"/>
              </a:solidFill>
            </a:endParaRPr>
          </a:p>
          <a:p>
            <a:pPr indent="0" lvl="0" marL="0" rtl="0" algn="l">
              <a:lnSpc>
                <a:spcPct val="100000"/>
              </a:lnSpc>
              <a:spcBef>
                <a:spcPts val="1000"/>
              </a:spcBef>
              <a:spcAft>
                <a:spcPts val="0"/>
              </a:spcAft>
              <a:buNone/>
            </a:pPr>
            <a:r>
              <a:rPr lang="en" sz="2000">
                <a:solidFill>
                  <a:schemeClr val="dk1"/>
                </a:solidFill>
              </a:rPr>
              <a:t>Microbrewed beer or beer on tap is </a:t>
            </a:r>
            <a:r>
              <a:rPr b="1" lang="en" sz="2000">
                <a:solidFill>
                  <a:schemeClr val="dk1"/>
                </a:solidFill>
              </a:rPr>
              <a:t>safe in small portions</a:t>
            </a:r>
            <a:r>
              <a:rPr lang="en" sz="2000">
                <a:solidFill>
                  <a:schemeClr val="dk1"/>
                </a:solidFill>
              </a:rPr>
              <a:t>, like one standard drink. </a:t>
            </a:r>
            <a:endParaRPr sz="2000">
              <a:solidFill>
                <a:schemeClr val="dk1"/>
              </a:solidFill>
            </a:endParaRPr>
          </a:p>
          <a:p>
            <a:pPr indent="0" lvl="0" marL="0" rtl="0" algn="l">
              <a:lnSpc>
                <a:spcPct val="100000"/>
              </a:lnSpc>
              <a:spcBef>
                <a:spcPts val="1000"/>
              </a:spcBef>
              <a:spcAft>
                <a:spcPts val="1000"/>
              </a:spcAft>
              <a:buNone/>
            </a:pPr>
            <a:r>
              <a:rPr lang="en" sz="2000">
                <a:solidFill>
                  <a:schemeClr val="dk1"/>
                </a:solidFill>
              </a:rPr>
              <a:t>And some foods have </a:t>
            </a:r>
            <a:r>
              <a:rPr b="1" lang="en" sz="2000">
                <a:solidFill>
                  <a:schemeClr val="dk1"/>
                </a:solidFill>
              </a:rPr>
              <a:t>no restrictions</a:t>
            </a:r>
            <a:r>
              <a:rPr lang="en" sz="2000">
                <a:solidFill>
                  <a:schemeClr val="dk1"/>
                </a:solidFill>
              </a:rPr>
              <a:t>: yogurt, pepperoni, prosciutto, smoked fish, and soft cheese: mozzarella, American, ricotta, cottage cheese, and cream cheese. </a:t>
            </a:r>
            <a:endParaRPr sz="2000">
              <a:solidFill>
                <a:schemeClr val="dk1"/>
              </a:solidFill>
            </a:endParaRPr>
          </a:p>
        </p:txBody>
      </p:sp>
      <p:sp>
        <p:nvSpPr>
          <p:cNvPr id="3722" name="Google Shape;3722;p289"/>
          <p:cNvSpPr/>
          <p:nvPr/>
        </p:nvSpPr>
        <p:spPr>
          <a:xfrm>
            <a:off x="2005525" y="6890725"/>
            <a:ext cx="2112900" cy="3438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3" name="Google Shape;3723;p289"/>
          <p:cNvSpPr/>
          <p:nvPr/>
        </p:nvSpPr>
        <p:spPr>
          <a:xfrm>
            <a:off x="1004950" y="6111800"/>
            <a:ext cx="2659200" cy="3438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7" name="Shape 3727"/>
        <p:cNvGrpSpPr/>
        <p:nvPr/>
      </p:nvGrpSpPr>
      <p:grpSpPr>
        <a:xfrm>
          <a:off x="0" y="0"/>
          <a:ext cx="0" cy="0"/>
          <a:chOff x="0" y="0"/>
          <a:chExt cx="0" cy="0"/>
        </a:xfrm>
      </p:grpSpPr>
      <p:pic>
        <p:nvPicPr>
          <p:cNvPr id="3728" name="Google Shape;3728;p290"/>
          <p:cNvPicPr preferRelativeResize="0"/>
          <p:nvPr/>
        </p:nvPicPr>
        <p:blipFill>
          <a:blip r:embed="rId3">
            <a:alphaModFix/>
          </a:blip>
          <a:stretch>
            <a:fillRect/>
          </a:stretch>
        </p:blipFill>
        <p:spPr>
          <a:xfrm>
            <a:off x="345350" y="378800"/>
            <a:ext cx="2002874" cy="2961850"/>
          </a:xfrm>
          <a:prstGeom prst="rect">
            <a:avLst/>
          </a:prstGeom>
          <a:noFill/>
          <a:ln>
            <a:noFill/>
          </a:ln>
        </p:spPr>
      </p:pic>
      <p:pic>
        <p:nvPicPr>
          <p:cNvPr id="3729" name="Google Shape;3729;p290"/>
          <p:cNvPicPr preferRelativeResize="0"/>
          <p:nvPr/>
        </p:nvPicPr>
        <p:blipFill rotWithShape="1">
          <a:blip r:embed="rId4">
            <a:alphaModFix/>
          </a:blip>
          <a:srcRect b="46729" l="0" r="0" t="0"/>
          <a:stretch/>
        </p:blipFill>
        <p:spPr>
          <a:xfrm>
            <a:off x="2348225" y="284925"/>
            <a:ext cx="6914376" cy="3306425"/>
          </a:xfrm>
          <a:prstGeom prst="rect">
            <a:avLst/>
          </a:prstGeom>
          <a:noFill/>
          <a:ln>
            <a:noFill/>
          </a:ln>
        </p:spPr>
      </p:pic>
      <p:cxnSp>
        <p:nvCxnSpPr>
          <p:cNvPr id="3730" name="Google Shape;3730;p290"/>
          <p:cNvCxnSpPr/>
          <p:nvPr/>
        </p:nvCxnSpPr>
        <p:spPr>
          <a:xfrm>
            <a:off x="4700575" y="851275"/>
            <a:ext cx="355500" cy="0"/>
          </a:xfrm>
          <a:prstGeom prst="straightConnector1">
            <a:avLst/>
          </a:prstGeom>
          <a:noFill/>
          <a:ln cap="flat" cmpd="sng" w="28575">
            <a:solidFill>
              <a:srgbClr val="9900FF"/>
            </a:solidFill>
            <a:prstDash val="solid"/>
            <a:round/>
            <a:headEnd len="med" w="med" type="none"/>
            <a:tailEnd len="med" w="med" type="none"/>
          </a:ln>
        </p:spPr>
      </p:cxnSp>
      <p:cxnSp>
        <p:nvCxnSpPr>
          <p:cNvPr id="3731" name="Google Shape;3731;p290"/>
          <p:cNvCxnSpPr/>
          <p:nvPr/>
        </p:nvCxnSpPr>
        <p:spPr>
          <a:xfrm>
            <a:off x="4152800" y="1267600"/>
            <a:ext cx="827700" cy="0"/>
          </a:xfrm>
          <a:prstGeom prst="straightConnector1">
            <a:avLst/>
          </a:prstGeom>
          <a:noFill/>
          <a:ln cap="flat" cmpd="sng" w="28575">
            <a:solidFill>
              <a:srgbClr val="9900FF"/>
            </a:solidFill>
            <a:prstDash val="solid"/>
            <a:round/>
            <a:headEnd len="med" w="med" type="none"/>
            <a:tailEnd len="med" w="med" type="none"/>
          </a:ln>
        </p:spPr>
      </p:cxnSp>
      <p:cxnSp>
        <p:nvCxnSpPr>
          <p:cNvPr id="3732" name="Google Shape;3732;p290"/>
          <p:cNvCxnSpPr/>
          <p:nvPr/>
        </p:nvCxnSpPr>
        <p:spPr>
          <a:xfrm>
            <a:off x="4152800" y="1938125"/>
            <a:ext cx="316200" cy="0"/>
          </a:xfrm>
          <a:prstGeom prst="straightConnector1">
            <a:avLst/>
          </a:prstGeom>
          <a:noFill/>
          <a:ln cap="flat" cmpd="sng" w="28575">
            <a:solidFill>
              <a:srgbClr val="9900FF"/>
            </a:solidFill>
            <a:prstDash val="solid"/>
            <a:round/>
            <a:headEnd len="med" w="med" type="none"/>
            <a:tailEnd len="med" w="med" type="none"/>
          </a:ln>
        </p:spPr>
      </p:cxnSp>
      <p:cxnSp>
        <p:nvCxnSpPr>
          <p:cNvPr id="3733" name="Google Shape;3733;p290"/>
          <p:cNvCxnSpPr/>
          <p:nvPr/>
        </p:nvCxnSpPr>
        <p:spPr>
          <a:xfrm>
            <a:off x="4152800" y="2160550"/>
            <a:ext cx="1463400" cy="0"/>
          </a:xfrm>
          <a:prstGeom prst="straightConnector1">
            <a:avLst/>
          </a:prstGeom>
          <a:noFill/>
          <a:ln cap="flat" cmpd="sng" w="28575">
            <a:solidFill>
              <a:srgbClr val="9900FF"/>
            </a:solidFill>
            <a:prstDash val="solid"/>
            <a:round/>
            <a:headEnd len="med" w="med" type="none"/>
            <a:tailEnd len="med" w="med" type="none"/>
          </a:ln>
        </p:spPr>
      </p:cxnSp>
      <p:cxnSp>
        <p:nvCxnSpPr>
          <p:cNvPr id="3734" name="Google Shape;3734;p290"/>
          <p:cNvCxnSpPr/>
          <p:nvPr/>
        </p:nvCxnSpPr>
        <p:spPr>
          <a:xfrm>
            <a:off x="4152800" y="2370608"/>
            <a:ext cx="897900" cy="0"/>
          </a:xfrm>
          <a:prstGeom prst="straightConnector1">
            <a:avLst/>
          </a:prstGeom>
          <a:noFill/>
          <a:ln cap="flat" cmpd="sng" w="28575">
            <a:solidFill>
              <a:srgbClr val="9900FF"/>
            </a:solidFill>
            <a:prstDash val="solid"/>
            <a:round/>
            <a:headEnd len="med" w="med" type="none"/>
            <a:tailEnd len="med" w="med" type="none"/>
          </a:ln>
        </p:spPr>
      </p:cxnSp>
      <p:sp>
        <p:nvSpPr>
          <p:cNvPr id="3735" name="Google Shape;3735;p290"/>
          <p:cNvSpPr/>
          <p:nvPr/>
        </p:nvSpPr>
        <p:spPr>
          <a:xfrm>
            <a:off x="4980500" y="2111575"/>
            <a:ext cx="1136400" cy="350100"/>
          </a:xfrm>
          <a:prstGeom prst="ellipse">
            <a:avLst/>
          </a:prstGeom>
          <a:noFill/>
          <a:ln cap="flat" cmpd="sng" w="28575">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6" name="Google Shape;3736;p290"/>
          <p:cNvSpPr/>
          <p:nvPr/>
        </p:nvSpPr>
        <p:spPr>
          <a:xfrm>
            <a:off x="5175975" y="818975"/>
            <a:ext cx="1506600" cy="323100"/>
          </a:xfrm>
          <a:prstGeom prst="ellipse">
            <a:avLst/>
          </a:prstGeom>
          <a:noFill/>
          <a:ln cap="flat" cmpd="sng" w="28575">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0" name="Shape 3740"/>
        <p:cNvGrpSpPr/>
        <p:nvPr/>
      </p:nvGrpSpPr>
      <p:grpSpPr>
        <a:xfrm>
          <a:off x="0" y="0"/>
          <a:ext cx="0" cy="0"/>
          <a:chOff x="0" y="0"/>
          <a:chExt cx="0" cy="0"/>
        </a:xfrm>
      </p:grpSpPr>
      <p:pic>
        <p:nvPicPr>
          <p:cNvPr id="3741" name="Google Shape;3741;p291"/>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pic>
        <p:nvPicPr>
          <p:cNvPr descr="Resultado de imagen para serotonin png" id="253" name="Google Shape;253;p40"/>
          <p:cNvPicPr preferRelativeResize="0"/>
          <p:nvPr/>
        </p:nvPicPr>
        <p:blipFill rotWithShape="1">
          <a:blip r:embed="rId3">
            <a:alphaModFix/>
          </a:blip>
          <a:srcRect b="0" l="0" r="0" t="0"/>
          <a:stretch/>
        </p:blipFill>
        <p:spPr>
          <a:xfrm>
            <a:off x="2908750" y="2916038"/>
            <a:ext cx="1663984" cy="1222233"/>
          </a:xfrm>
          <a:prstGeom prst="rect">
            <a:avLst/>
          </a:prstGeom>
          <a:noFill/>
          <a:ln>
            <a:noFill/>
          </a:ln>
        </p:spPr>
      </p:pic>
      <p:graphicFrame>
        <p:nvGraphicFramePr>
          <p:cNvPr id="254" name="Google Shape;254;p40"/>
          <p:cNvGraphicFramePr/>
          <p:nvPr/>
        </p:nvGraphicFramePr>
        <p:xfrm>
          <a:off x="3246529" y="4462108"/>
          <a:ext cx="3000000" cy="3000000"/>
        </p:xfrm>
        <a:graphic>
          <a:graphicData uri="http://schemas.openxmlformats.org/drawingml/2006/table">
            <a:tbl>
              <a:tblPr>
                <a:noFill/>
                <a:tableStyleId>{A1EC1831-041F-4582-840B-D179BEFF1695}</a:tableStyleId>
              </a:tblPr>
              <a:tblGrid>
                <a:gridCol w="1077625"/>
              </a:tblGrid>
              <a:tr h="204725">
                <a:tc>
                  <a:txBody>
                    <a:bodyPr/>
                    <a:lstStyle/>
                    <a:p>
                      <a:pPr indent="0" lvl="0" marL="0" marR="0" rtl="0" algn="ctr">
                        <a:lnSpc>
                          <a:spcPct val="115000"/>
                        </a:lnSpc>
                        <a:spcBef>
                          <a:spcPts val="0"/>
                        </a:spcBef>
                        <a:spcAft>
                          <a:spcPts val="0"/>
                        </a:spcAft>
                        <a:buClr>
                          <a:srgbClr val="000000"/>
                        </a:buClr>
                        <a:buSzPts val="900"/>
                        <a:buFont typeface="Arial"/>
                        <a:buNone/>
                      </a:pPr>
                      <a:r>
                        <a:rPr lang="en" u="none" cap="none" strike="noStrike">
                          <a:solidFill>
                            <a:srgbClr val="000000"/>
                          </a:solidFill>
                        </a:rPr>
                        <a:t>Serotonin (5-HT)</a:t>
                      </a:r>
                      <a:endParaRPr u="none" cap="none" strike="noStrike"/>
                    </a:p>
                  </a:txBody>
                  <a:tcPr marT="0" marB="0" marR="0" marL="0">
                    <a:lnL cap="flat" cmpd="sng" w="12700">
                      <a:solidFill>
                        <a:srgbClr val="FFFFFF">
                          <a:alpha val="0"/>
                        </a:srgbClr>
                      </a:solidFill>
                      <a:prstDash val="solid"/>
                      <a:round/>
                      <a:headEnd len="sm" w="sm" type="none"/>
                      <a:tailEnd len="sm" w="sm" type="none"/>
                    </a:lnL>
                    <a:lnR cap="flat" cmpd="sng" w="12700">
                      <a:solidFill>
                        <a:srgbClr val="FFFFFF">
                          <a:alpha val="0"/>
                        </a:srgbClr>
                      </a:solidFill>
                      <a:prstDash val="solid"/>
                      <a:round/>
                      <a:headEnd len="sm" w="sm" type="none"/>
                      <a:tailEnd len="sm" w="sm" type="none"/>
                    </a:lnR>
                    <a:lnT cap="flat" cmpd="sng" w="12700">
                      <a:solidFill>
                        <a:srgbClr val="FFFFFF">
                          <a:alpha val="0"/>
                        </a:srgbClr>
                      </a:solidFill>
                      <a:prstDash val="solid"/>
                      <a:round/>
                      <a:headEnd len="sm" w="sm" type="none"/>
                      <a:tailEnd len="sm" w="sm" type="none"/>
                    </a:lnT>
                    <a:lnB cap="flat" cmpd="sng" w="12700">
                      <a:solidFill>
                        <a:srgbClr val="FFFFFF">
                          <a:alpha val="0"/>
                        </a:srgbClr>
                      </a:solidFill>
                      <a:prstDash val="solid"/>
                      <a:round/>
                      <a:headEnd len="sm" w="sm" type="none"/>
                      <a:tailEnd len="sm" w="sm" type="none"/>
                    </a:lnB>
                  </a:tcPr>
                </a:tc>
              </a:tr>
            </a:tbl>
          </a:graphicData>
        </a:graphic>
      </p:graphicFrame>
      <p:pic>
        <p:nvPicPr>
          <p:cNvPr descr="Resultado de imagen para dopamine png" id="255" name="Google Shape;255;p40"/>
          <p:cNvPicPr preferRelativeResize="0"/>
          <p:nvPr/>
        </p:nvPicPr>
        <p:blipFill rotWithShape="1">
          <a:blip r:embed="rId4">
            <a:alphaModFix/>
          </a:blip>
          <a:srcRect b="0" l="0" r="0" t="0"/>
          <a:stretch/>
        </p:blipFill>
        <p:spPr>
          <a:xfrm>
            <a:off x="7228552" y="3125286"/>
            <a:ext cx="1806383" cy="1002239"/>
          </a:xfrm>
          <a:prstGeom prst="rect">
            <a:avLst/>
          </a:prstGeom>
          <a:noFill/>
          <a:ln>
            <a:noFill/>
          </a:ln>
        </p:spPr>
      </p:pic>
      <p:graphicFrame>
        <p:nvGraphicFramePr>
          <p:cNvPr id="256" name="Google Shape;256;p40"/>
          <p:cNvGraphicFramePr/>
          <p:nvPr/>
        </p:nvGraphicFramePr>
        <p:xfrm>
          <a:off x="7515425" y="4470928"/>
          <a:ext cx="3000000" cy="3000000"/>
        </p:xfrm>
        <a:graphic>
          <a:graphicData uri="http://schemas.openxmlformats.org/drawingml/2006/table">
            <a:tbl>
              <a:tblPr>
                <a:noFill/>
                <a:tableStyleId>{A1EC1831-041F-4582-840B-D179BEFF1695}</a:tableStyleId>
              </a:tblPr>
              <a:tblGrid>
                <a:gridCol w="1077625"/>
              </a:tblGrid>
              <a:tr h="204725">
                <a:tc>
                  <a:txBody>
                    <a:bodyPr/>
                    <a:lstStyle/>
                    <a:p>
                      <a:pPr indent="0" lvl="0" marL="0" marR="0" rtl="0" algn="ctr">
                        <a:lnSpc>
                          <a:spcPct val="115000"/>
                        </a:lnSpc>
                        <a:spcBef>
                          <a:spcPts val="0"/>
                        </a:spcBef>
                        <a:spcAft>
                          <a:spcPts val="0"/>
                        </a:spcAft>
                        <a:buClr>
                          <a:srgbClr val="000000"/>
                        </a:buClr>
                        <a:buSzPts val="900"/>
                        <a:buFont typeface="Arial"/>
                        <a:buNone/>
                      </a:pPr>
                      <a:r>
                        <a:rPr lang="en" u="none" cap="none" strike="noStrike">
                          <a:solidFill>
                            <a:srgbClr val="000000"/>
                          </a:solidFill>
                        </a:rPr>
                        <a:t>Dopamine (DA)</a:t>
                      </a:r>
                      <a:endParaRPr u="none" cap="none" strike="noStrike"/>
                    </a:p>
                  </a:txBody>
                  <a:tcPr marT="0" marB="0" marR="0" marL="0">
                    <a:lnL cap="flat" cmpd="sng" w="12700">
                      <a:solidFill>
                        <a:srgbClr val="FFFFFF">
                          <a:alpha val="0"/>
                        </a:srgbClr>
                      </a:solidFill>
                      <a:prstDash val="solid"/>
                      <a:round/>
                      <a:headEnd len="sm" w="sm" type="none"/>
                      <a:tailEnd len="sm" w="sm" type="none"/>
                    </a:lnL>
                    <a:lnR cap="flat" cmpd="sng" w="12700">
                      <a:solidFill>
                        <a:srgbClr val="FFFFFF">
                          <a:alpha val="0"/>
                        </a:srgbClr>
                      </a:solidFill>
                      <a:prstDash val="solid"/>
                      <a:round/>
                      <a:headEnd len="sm" w="sm" type="none"/>
                      <a:tailEnd len="sm" w="sm" type="none"/>
                    </a:lnR>
                    <a:lnT cap="flat" cmpd="sng" w="12700">
                      <a:solidFill>
                        <a:srgbClr val="FFFFFF">
                          <a:alpha val="0"/>
                        </a:srgbClr>
                      </a:solidFill>
                      <a:prstDash val="solid"/>
                      <a:round/>
                      <a:headEnd len="sm" w="sm" type="none"/>
                      <a:tailEnd len="sm" w="sm" type="none"/>
                    </a:lnT>
                    <a:lnB cap="flat" cmpd="sng" w="12700">
                      <a:solidFill>
                        <a:srgbClr val="FFFFFF">
                          <a:alpha val="0"/>
                        </a:srgbClr>
                      </a:solidFill>
                      <a:prstDash val="solid"/>
                      <a:round/>
                      <a:headEnd len="sm" w="sm" type="none"/>
                      <a:tailEnd len="sm" w="sm" type="none"/>
                    </a:lnB>
                  </a:tcPr>
                </a:tc>
              </a:tr>
            </a:tbl>
          </a:graphicData>
        </a:graphic>
      </p:graphicFrame>
      <p:pic>
        <p:nvPicPr>
          <p:cNvPr descr="Resultado de imagen para norepinephrine" id="257" name="Google Shape;257;p40"/>
          <p:cNvPicPr preferRelativeResize="0"/>
          <p:nvPr/>
        </p:nvPicPr>
        <p:blipFill rotWithShape="1">
          <a:blip r:embed="rId5">
            <a:alphaModFix/>
          </a:blip>
          <a:srcRect b="0" l="0" r="0" t="0"/>
          <a:stretch/>
        </p:blipFill>
        <p:spPr>
          <a:xfrm>
            <a:off x="5122296" y="3125281"/>
            <a:ext cx="1664001" cy="908187"/>
          </a:xfrm>
          <a:prstGeom prst="rect">
            <a:avLst/>
          </a:prstGeom>
          <a:noFill/>
          <a:ln>
            <a:noFill/>
          </a:ln>
        </p:spPr>
      </p:pic>
      <p:graphicFrame>
        <p:nvGraphicFramePr>
          <p:cNvPr id="258" name="Google Shape;258;p40"/>
          <p:cNvGraphicFramePr/>
          <p:nvPr/>
        </p:nvGraphicFramePr>
        <p:xfrm>
          <a:off x="5312829" y="4476759"/>
          <a:ext cx="3000000" cy="3000000"/>
        </p:xfrm>
        <a:graphic>
          <a:graphicData uri="http://schemas.openxmlformats.org/drawingml/2006/table">
            <a:tbl>
              <a:tblPr>
                <a:noFill/>
                <a:tableStyleId>{A1EC1831-041F-4582-840B-D179BEFF1695}</a:tableStyleId>
              </a:tblPr>
              <a:tblGrid>
                <a:gridCol w="1434825"/>
              </a:tblGrid>
              <a:tr h="204725">
                <a:tc>
                  <a:txBody>
                    <a:bodyPr/>
                    <a:lstStyle/>
                    <a:p>
                      <a:pPr indent="0" lvl="0" marL="0" marR="0" rtl="0" algn="ctr">
                        <a:lnSpc>
                          <a:spcPct val="115000"/>
                        </a:lnSpc>
                        <a:spcBef>
                          <a:spcPts val="0"/>
                        </a:spcBef>
                        <a:spcAft>
                          <a:spcPts val="0"/>
                        </a:spcAft>
                        <a:buClr>
                          <a:srgbClr val="000000"/>
                        </a:buClr>
                        <a:buSzPts val="900"/>
                        <a:buFont typeface="Arial"/>
                        <a:buNone/>
                      </a:pPr>
                      <a:r>
                        <a:rPr lang="en" u="none" cap="none" strike="noStrike">
                          <a:solidFill>
                            <a:srgbClr val="000000"/>
                          </a:solidFill>
                        </a:rPr>
                        <a:t>Norepinephrine (NE)</a:t>
                      </a:r>
                      <a:endParaRPr u="none" cap="none" strike="noStrike"/>
                    </a:p>
                  </a:txBody>
                  <a:tcPr marT="0" marB="0" marR="0" marL="0">
                    <a:lnL cap="flat" cmpd="sng" w="12700">
                      <a:solidFill>
                        <a:srgbClr val="FFFFFF">
                          <a:alpha val="0"/>
                        </a:srgbClr>
                      </a:solidFill>
                      <a:prstDash val="solid"/>
                      <a:round/>
                      <a:headEnd len="sm" w="sm" type="none"/>
                      <a:tailEnd len="sm" w="sm" type="none"/>
                    </a:lnL>
                    <a:lnR cap="flat" cmpd="sng" w="12700">
                      <a:solidFill>
                        <a:srgbClr val="FFFFFF">
                          <a:alpha val="0"/>
                        </a:srgbClr>
                      </a:solidFill>
                      <a:prstDash val="solid"/>
                      <a:round/>
                      <a:headEnd len="sm" w="sm" type="none"/>
                      <a:tailEnd len="sm" w="sm" type="none"/>
                    </a:lnR>
                    <a:lnT cap="flat" cmpd="sng" w="12700">
                      <a:solidFill>
                        <a:srgbClr val="FFFFFF">
                          <a:alpha val="0"/>
                        </a:srgbClr>
                      </a:solidFill>
                      <a:prstDash val="solid"/>
                      <a:round/>
                      <a:headEnd len="sm" w="sm" type="none"/>
                      <a:tailEnd len="sm" w="sm" type="none"/>
                    </a:lnT>
                    <a:lnB cap="flat" cmpd="sng" w="12700">
                      <a:solidFill>
                        <a:srgbClr val="FFFFFF">
                          <a:alpha val="0"/>
                        </a:srgbClr>
                      </a:solidFill>
                      <a:prstDash val="solid"/>
                      <a:round/>
                      <a:headEnd len="sm" w="sm" type="none"/>
                      <a:tailEnd len="sm" w="sm" type="none"/>
                    </a:lnB>
                  </a:tcPr>
                </a:tc>
              </a:tr>
            </a:tbl>
          </a:graphicData>
        </a:graphic>
      </p:graphicFrame>
      <p:sp>
        <p:nvSpPr>
          <p:cNvPr id="259" name="Google Shape;259;p40"/>
          <p:cNvSpPr txBox="1"/>
          <p:nvPr/>
        </p:nvSpPr>
        <p:spPr>
          <a:xfrm>
            <a:off x="2852322" y="1934700"/>
            <a:ext cx="4294200" cy="541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50"/>
              <a:buFont typeface="Arial"/>
              <a:buNone/>
            </a:pPr>
            <a:r>
              <a:rPr b="0" i="0" lang="en" u="none" cap="none" strike="noStrike">
                <a:solidFill>
                  <a:srgbClr val="000000"/>
                </a:solidFill>
                <a:latin typeface="Arial"/>
                <a:ea typeface="Arial"/>
                <a:cs typeface="Arial"/>
                <a:sym typeface="Arial"/>
              </a:rPr>
              <a:t>Monoamine Oxidase (MAO) is the enzyme that breaks down the</a:t>
            </a:r>
            <a:r>
              <a:rPr b="1" i="0" lang="en" u="none" cap="none" strike="noStrike">
                <a:solidFill>
                  <a:srgbClr val="000000"/>
                </a:solidFill>
                <a:latin typeface="Arial"/>
                <a:ea typeface="Arial"/>
                <a:cs typeface="Arial"/>
                <a:sym typeface="Arial"/>
              </a:rPr>
              <a:t> monoamine neurotransmitters</a:t>
            </a:r>
            <a:r>
              <a:rPr b="0" i="0" lang="en" u="none" cap="none" strike="noStrike">
                <a:solidFill>
                  <a:srgbClr val="000000"/>
                </a:solidFill>
                <a:latin typeface="Arial"/>
                <a:ea typeface="Arial"/>
                <a:cs typeface="Arial"/>
                <a:sym typeface="Arial"/>
              </a:rPr>
              <a:t>:</a:t>
            </a:r>
            <a:endParaRPr b="0" i="0" u="none" cap="none" strike="noStrike">
              <a:solidFill>
                <a:srgbClr val="000000"/>
              </a:solidFill>
              <a:latin typeface="Arial"/>
              <a:ea typeface="Arial"/>
              <a:cs typeface="Arial"/>
              <a:sym typeface="Arial"/>
            </a:endParaRPr>
          </a:p>
        </p:txBody>
      </p:sp>
      <p:pic>
        <p:nvPicPr>
          <p:cNvPr id="260" name="Google Shape;260;p40"/>
          <p:cNvPicPr preferRelativeResize="0"/>
          <p:nvPr/>
        </p:nvPicPr>
        <p:blipFill rotWithShape="1">
          <a:blip r:embed="rId6">
            <a:alphaModFix/>
          </a:blip>
          <a:srcRect b="0" l="0" r="0" t="0"/>
          <a:stretch/>
        </p:blipFill>
        <p:spPr>
          <a:xfrm>
            <a:off x="396040" y="2188550"/>
            <a:ext cx="2112125" cy="2708449"/>
          </a:xfrm>
          <a:prstGeom prst="rect">
            <a:avLst/>
          </a:prstGeom>
          <a:noFill/>
          <a:ln>
            <a:noFill/>
          </a:ln>
        </p:spPr>
      </p:pic>
      <p:sp>
        <p:nvSpPr>
          <p:cNvPr id="261" name="Google Shape;261;p40"/>
          <p:cNvSpPr txBox="1"/>
          <p:nvPr/>
        </p:nvSpPr>
        <p:spPr>
          <a:xfrm>
            <a:off x="531500" y="31925"/>
            <a:ext cx="7905900" cy="492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800" u="none" cap="none" strike="noStrike">
                <a:solidFill>
                  <a:srgbClr val="000000"/>
                </a:solidFill>
                <a:latin typeface="Arial"/>
                <a:ea typeface="Arial"/>
                <a:cs typeface="Arial"/>
                <a:sym typeface="Arial"/>
              </a:rPr>
              <a:t>Monoamine Oxidase Inhibitors (MAOIs)</a:t>
            </a:r>
            <a:endParaRPr b="0" i="0" sz="18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200"/>
              <a:buFont typeface="Arial"/>
              <a:buNone/>
            </a:pPr>
            <a:r>
              <a:rPr b="0" i="0" lang="en" sz="1600" u="none" cap="none" strike="noStrike">
                <a:solidFill>
                  <a:srgbClr val="000000"/>
                </a:solidFill>
                <a:latin typeface="Arial"/>
                <a:ea typeface="Arial"/>
                <a:cs typeface="Arial"/>
                <a:sym typeface="Arial"/>
              </a:rPr>
              <a:t>“Chairman </a:t>
            </a:r>
            <a:r>
              <a:rPr b="0" i="0" lang="en" sz="1600" u="sng" cap="none" strike="noStrike">
                <a:solidFill>
                  <a:srgbClr val="000000"/>
                </a:solidFill>
                <a:latin typeface="Arial"/>
                <a:ea typeface="Arial"/>
                <a:cs typeface="Arial"/>
                <a:sym typeface="Arial"/>
              </a:rPr>
              <a:t>Mao</a:t>
            </a:r>
            <a:r>
              <a:rPr b="0" i="0" lang="en" sz="1600" u="none" cap="none" strike="noStrike">
                <a:solidFill>
                  <a:srgbClr val="000000"/>
                </a:solidFill>
                <a:latin typeface="Arial"/>
                <a:ea typeface="Arial"/>
                <a:cs typeface="Arial"/>
                <a:sym typeface="Arial"/>
              </a:rPr>
              <a:t>”</a:t>
            </a:r>
            <a:endParaRPr b="0" i="0" sz="1800" u="none" cap="none" strike="noStrike">
              <a:solidFill>
                <a:srgbClr val="000000"/>
              </a:solidFill>
              <a:latin typeface="Arial"/>
              <a:ea typeface="Arial"/>
              <a:cs typeface="Arial"/>
              <a:sym typeface="Arial"/>
            </a:endParaRPr>
          </a:p>
        </p:txBody>
      </p:sp>
      <p:grpSp>
        <p:nvGrpSpPr>
          <p:cNvPr id="262" name="Google Shape;262;p40"/>
          <p:cNvGrpSpPr/>
          <p:nvPr/>
        </p:nvGrpSpPr>
        <p:grpSpPr>
          <a:xfrm flipH="1">
            <a:off x="960761" y="1490512"/>
            <a:ext cx="982718" cy="1222236"/>
            <a:chOff x="5699390" y="2071399"/>
            <a:chExt cx="1377900" cy="1212776"/>
          </a:xfrm>
        </p:grpSpPr>
        <p:pic>
          <p:nvPicPr>
            <p:cNvPr id="263" name="Google Shape;263;p40"/>
            <p:cNvPicPr preferRelativeResize="0"/>
            <p:nvPr/>
          </p:nvPicPr>
          <p:blipFill rotWithShape="1">
            <a:blip r:embed="rId7">
              <a:alphaModFix/>
            </a:blip>
            <a:srcRect b="0" l="0" r="0" t="0"/>
            <a:stretch/>
          </p:blipFill>
          <p:spPr>
            <a:xfrm>
              <a:off x="5756166" y="2071399"/>
              <a:ext cx="1316998" cy="549114"/>
            </a:xfrm>
            <a:prstGeom prst="rect">
              <a:avLst/>
            </a:prstGeom>
            <a:noFill/>
            <a:ln>
              <a:noFill/>
            </a:ln>
          </p:spPr>
        </p:pic>
        <p:pic>
          <p:nvPicPr>
            <p:cNvPr id="264" name="Google Shape;264;p40"/>
            <p:cNvPicPr preferRelativeResize="0"/>
            <p:nvPr/>
          </p:nvPicPr>
          <p:blipFill rotWithShape="1">
            <a:blip r:embed="rId8">
              <a:alphaModFix/>
            </a:blip>
            <a:srcRect b="0" l="0" r="0" t="0"/>
            <a:stretch/>
          </p:blipFill>
          <p:spPr>
            <a:xfrm>
              <a:off x="5699390" y="2231482"/>
              <a:ext cx="1377900" cy="1052693"/>
            </a:xfrm>
            <a:prstGeom prst="rect">
              <a:avLst/>
            </a:prstGeom>
            <a:noFill/>
            <a:ln>
              <a:noFill/>
            </a:ln>
          </p:spPr>
        </p:pic>
      </p:grpSp>
      <p:sp>
        <p:nvSpPr>
          <p:cNvPr id="265" name="Google Shape;265;p40"/>
          <p:cNvSpPr txBox="1"/>
          <p:nvPr/>
        </p:nvSpPr>
        <p:spPr>
          <a:xfrm>
            <a:off x="463051" y="637100"/>
            <a:ext cx="4488300" cy="324000"/>
          </a:xfrm>
          <a:prstGeom prst="rect">
            <a:avLst/>
          </a:prstGeom>
          <a:noFill/>
          <a:ln>
            <a:noFill/>
          </a:ln>
        </p:spPr>
        <p:txBody>
          <a:bodyPr anchorCtr="0" anchor="t" bIns="91425" lIns="91425" spcFirstLastPara="1" rIns="91425" wrap="square" tIns="91425">
            <a:noAutofit/>
          </a:bodyPr>
          <a:lstStyle/>
          <a:p>
            <a:pPr indent="0" lvl="0" marL="177800" marR="0" rtl="0" algn="l">
              <a:lnSpc>
                <a:spcPct val="115000"/>
              </a:lnSpc>
              <a:spcBef>
                <a:spcPts val="0"/>
              </a:spcBef>
              <a:spcAft>
                <a:spcPts val="0"/>
              </a:spcAft>
              <a:buNone/>
            </a:pPr>
            <a:r>
              <a:rPr b="0" i="0" lang="en" u="none" cap="none" strike="noStrike">
                <a:solidFill>
                  <a:srgbClr val="000000"/>
                </a:solidFill>
                <a:latin typeface="Arial"/>
                <a:ea typeface="Arial"/>
                <a:cs typeface="Arial"/>
                <a:sym typeface="Arial"/>
              </a:rPr>
              <a:t>❖ Antidepressants</a:t>
            </a:r>
            <a:endParaRPr b="0" i="0" u="none" cap="none" strike="noStrike">
              <a:solidFill>
                <a:srgbClr val="000000"/>
              </a:solidFill>
              <a:latin typeface="Arial"/>
              <a:ea typeface="Arial"/>
              <a:cs typeface="Arial"/>
              <a:sym typeface="Arial"/>
            </a:endParaRPr>
          </a:p>
          <a:p>
            <a:pPr indent="0" lvl="0" marL="177800" marR="0" rtl="0" algn="l">
              <a:lnSpc>
                <a:spcPct val="100000"/>
              </a:lnSpc>
              <a:spcBef>
                <a:spcPts val="0"/>
              </a:spcBef>
              <a:spcAft>
                <a:spcPts val="0"/>
              </a:spcAft>
              <a:buNone/>
            </a:pPr>
            <a:r>
              <a:rPr b="0" i="0" lang="en" u="none" cap="none" strike="noStrike">
                <a:solidFill>
                  <a:srgbClr val="000000"/>
                </a:solidFill>
                <a:latin typeface="Arial"/>
                <a:ea typeface="Arial"/>
                <a:cs typeface="Arial"/>
                <a:sym typeface="Arial"/>
              </a:rPr>
              <a:t>❖ </a:t>
            </a:r>
            <a:r>
              <a:rPr lang="en"/>
              <a:t>M</a:t>
            </a:r>
            <a:r>
              <a:rPr b="0" i="0" lang="en" u="none" cap="none" strike="noStrike">
                <a:solidFill>
                  <a:srgbClr val="000000"/>
                </a:solidFill>
                <a:latin typeface="Arial"/>
                <a:ea typeface="Arial"/>
                <a:cs typeface="Arial"/>
                <a:sym typeface="Arial"/>
              </a:rPr>
              <a:t>edications for Parkinson</a:t>
            </a:r>
            <a:r>
              <a:rPr lang="en"/>
              <a:t>’s disease</a:t>
            </a:r>
            <a:endParaRPr b="0" i="0" u="none" cap="none" strike="noStrike">
              <a:solidFill>
                <a:srgbClr val="000000"/>
              </a:solidFill>
              <a:latin typeface="Arial"/>
              <a:ea typeface="Arial"/>
              <a:cs typeface="Arial"/>
              <a:sym typeface="Arial"/>
            </a:endParaRPr>
          </a:p>
        </p:txBody>
      </p:sp>
      <p:sp>
        <p:nvSpPr>
          <p:cNvPr id="266" name="Google Shape;266;p40"/>
          <p:cNvSpPr/>
          <p:nvPr/>
        </p:nvSpPr>
        <p:spPr>
          <a:xfrm>
            <a:off x="2201664" y="991356"/>
            <a:ext cx="922200" cy="2037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pic>
        <p:nvPicPr>
          <p:cNvPr descr="Resultado de imagen para serotonin png" id="271" name="Google Shape;271;p41"/>
          <p:cNvPicPr preferRelativeResize="0"/>
          <p:nvPr/>
        </p:nvPicPr>
        <p:blipFill rotWithShape="1">
          <a:blip r:embed="rId3">
            <a:alphaModFix/>
          </a:blip>
          <a:srcRect b="0" l="0" r="0" t="0"/>
          <a:stretch/>
        </p:blipFill>
        <p:spPr>
          <a:xfrm>
            <a:off x="2908750" y="2916038"/>
            <a:ext cx="1663984" cy="1222233"/>
          </a:xfrm>
          <a:prstGeom prst="rect">
            <a:avLst/>
          </a:prstGeom>
          <a:noFill/>
          <a:ln>
            <a:noFill/>
          </a:ln>
        </p:spPr>
      </p:pic>
      <p:graphicFrame>
        <p:nvGraphicFramePr>
          <p:cNvPr id="272" name="Google Shape;272;p41"/>
          <p:cNvGraphicFramePr/>
          <p:nvPr/>
        </p:nvGraphicFramePr>
        <p:xfrm>
          <a:off x="3246529" y="4462108"/>
          <a:ext cx="3000000" cy="3000000"/>
        </p:xfrm>
        <a:graphic>
          <a:graphicData uri="http://schemas.openxmlformats.org/drawingml/2006/table">
            <a:tbl>
              <a:tblPr>
                <a:noFill/>
                <a:tableStyleId>{A1EC1831-041F-4582-840B-D179BEFF1695}</a:tableStyleId>
              </a:tblPr>
              <a:tblGrid>
                <a:gridCol w="1077625"/>
              </a:tblGrid>
              <a:tr h="204725">
                <a:tc>
                  <a:txBody>
                    <a:bodyPr/>
                    <a:lstStyle/>
                    <a:p>
                      <a:pPr indent="0" lvl="0" marL="0" marR="0" rtl="0" algn="ctr">
                        <a:lnSpc>
                          <a:spcPct val="115000"/>
                        </a:lnSpc>
                        <a:spcBef>
                          <a:spcPts val="0"/>
                        </a:spcBef>
                        <a:spcAft>
                          <a:spcPts val="0"/>
                        </a:spcAft>
                        <a:buClr>
                          <a:srgbClr val="000000"/>
                        </a:buClr>
                        <a:buSzPts val="900"/>
                        <a:buFont typeface="Arial"/>
                        <a:buNone/>
                      </a:pPr>
                      <a:r>
                        <a:rPr lang="en" u="none" cap="none" strike="noStrike">
                          <a:solidFill>
                            <a:srgbClr val="000000"/>
                          </a:solidFill>
                        </a:rPr>
                        <a:t>Serotonin (5-HT)</a:t>
                      </a:r>
                      <a:endParaRPr u="none" cap="none" strike="noStrike"/>
                    </a:p>
                  </a:txBody>
                  <a:tcPr marT="0" marB="0" marR="0" marL="0">
                    <a:lnL cap="flat" cmpd="sng" w="12700">
                      <a:solidFill>
                        <a:srgbClr val="FFFFFF">
                          <a:alpha val="0"/>
                        </a:srgbClr>
                      </a:solidFill>
                      <a:prstDash val="solid"/>
                      <a:round/>
                      <a:headEnd len="sm" w="sm" type="none"/>
                      <a:tailEnd len="sm" w="sm" type="none"/>
                    </a:lnL>
                    <a:lnR cap="flat" cmpd="sng" w="12700">
                      <a:solidFill>
                        <a:srgbClr val="FFFFFF">
                          <a:alpha val="0"/>
                        </a:srgbClr>
                      </a:solidFill>
                      <a:prstDash val="solid"/>
                      <a:round/>
                      <a:headEnd len="sm" w="sm" type="none"/>
                      <a:tailEnd len="sm" w="sm" type="none"/>
                    </a:lnR>
                    <a:lnT cap="flat" cmpd="sng" w="12700">
                      <a:solidFill>
                        <a:srgbClr val="FFFFFF">
                          <a:alpha val="0"/>
                        </a:srgbClr>
                      </a:solidFill>
                      <a:prstDash val="solid"/>
                      <a:round/>
                      <a:headEnd len="sm" w="sm" type="none"/>
                      <a:tailEnd len="sm" w="sm" type="none"/>
                    </a:lnT>
                    <a:lnB cap="flat" cmpd="sng" w="12700">
                      <a:solidFill>
                        <a:srgbClr val="FFFFFF">
                          <a:alpha val="0"/>
                        </a:srgbClr>
                      </a:solidFill>
                      <a:prstDash val="solid"/>
                      <a:round/>
                      <a:headEnd len="sm" w="sm" type="none"/>
                      <a:tailEnd len="sm" w="sm" type="none"/>
                    </a:lnB>
                  </a:tcPr>
                </a:tc>
              </a:tr>
            </a:tbl>
          </a:graphicData>
        </a:graphic>
      </p:graphicFrame>
      <p:pic>
        <p:nvPicPr>
          <p:cNvPr descr="Resultado de imagen para dopamine png" id="273" name="Google Shape;273;p41"/>
          <p:cNvPicPr preferRelativeResize="0"/>
          <p:nvPr/>
        </p:nvPicPr>
        <p:blipFill rotWithShape="1">
          <a:blip r:embed="rId4">
            <a:alphaModFix/>
          </a:blip>
          <a:srcRect b="0" l="0" r="0" t="0"/>
          <a:stretch/>
        </p:blipFill>
        <p:spPr>
          <a:xfrm>
            <a:off x="7228552" y="3125286"/>
            <a:ext cx="1806383" cy="1002239"/>
          </a:xfrm>
          <a:prstGeom prst="rect">
            <a:avLst/>
          </a:prstGeom>
          <a:noFill/>
          <a:ln>
            <a:noFill/>
          </a:ln>
        </p:spPr>
      </p:pic>
      <p:graphicFrame>
        <p:nvGraphicFramePr>
          <p:cNvPr id="274" name="Google Shape;274;p41"/>
          <p:cNvGraphicFramePr/>
          <p:nvPr/>
        </p:nvGraphicFramePr>
        <p:xfrm>
          <a:off x="7515425" y="4470928"/>
          <a:ext cx="3000000" cy="3000000"/>
        </p:xfrm>
        <a:graphic>
          <a:graphicData uri="http://schemas.openxmlformats.org/drawingml/2006/table">
            <a:tbl>
              <a:tblPr>
                <a:noFill/>
                <a:tableStyleId>{A1EC1831-041F-4582-840B-D179BEFF1695}</a:tableStyleId>
              </a:tblPr>
              <a:tblGrid>
                <a:gridCol w="1077625"/>
              </a:tblGrid>
              <a:tr h="204725">
                <a:tc>
                  <a:txBody>
                    <a:bodyPr/>
                    <a:lstStyle/>
                    <a:p>
                      <a:pPr indent="0" lvl="0" marL="0" marR="0" rtl="0" algn="ctr">
                        <a:lnSpc>
                          <a:spcPct val="115000"/>
                        </a:lnSpc>
                        <a:spcBef>
                          <a:spcPts val="0"/>
                        </a:spcBef>
                        <a:spcAft>
                          <a:spcPts val="0"/>
                        </a:spcAft>
                        <a:buClr>
                          <a:srgbClr val="000000"/>
                        </a:buClr>
                        <a:buSzPts val="900"/>
                        <a:buFont typeface="Arial"/>
                        <a:buNone/>
                      </a:pPr>
                      <a:r>
                        <a:rPr lang="en" u="none" cap="none" strike="noStrike">
                          <a:solidFill>
                            <a:srgbClr val="000000"/>
                          </a:solidFill>
                        </a:rPr>
                        <a:t>Dopamine (DA)</a:t>
                      </a:r>
                      <a:endParaRPr u="none" cap="none" strike="noStrike"/>
                    </a:p>
                  </a:txBody>
                  <a:tcPr marT="0" marB="0" marR="0" marL="0">
                    <a:lnL cap="flat" cmpd="sng" w="12700">
                      <a:solidFill>
                        <a:srgbClr val="FFFFFF">
                          <a:alpha val="0"/>
                        </a:srgbClr>
                      </a:solidFill>
                      <a:prstDash val="solid"/>
                      <a:round/>
                      <a:headEnd len="sm" w="sm" type="none"/>
                      <a:tailEnd len="sm" w="sm" type="none"/>
                    </a:lnL>
                    <a:lnR cap="flat" cmpd="sng" w="12700">
                      <a:solidFill>
                        <a:srgbClr val="FFFFFF">
                          <a:alpha val="0"/>
                        </a:srgbClr>
                      </a:solidFill>
                      <a:prstDash val="solid"/>
                      <a:round/>
                      <a:headEnd len="sm" w="sm" type="none"/>
                      <a:tailEnd len="sm" w="sm" type="none"/>
                    </a:lnR>
                    <a:lnT cap="flat" cmpd="sng" w="12700">
                      <a:solidFill>
                        <a:srgbClr val="FFFFFF">
                          <a:alpha val="0"/>
                        </a:srgbClr>
                      </a:solidFill>
                      <a:prstDash val="solid"/>
                      <a:round/>
                      <a:headEnd len="sm" w="sm" type="none"/>
                      <a:tailEnd len="sm" w="sm" type="none"/>
                    </a:lnT>
                    <a:lnB cap="flat" cmpd="sng" w="12700">
                      <a:solidFill>
                        <a:srgbClr val="FFFFFF">
                          <a:alpha val="0"/>
                        </a:srgbClr>
                      </a:solidFill>
                      <a:prstDash val="solid"/>
                      <a:round/>
                      <a:headEnd len="sm" w="sm" type="none"/>
                      <a:tailEnd len="sm" w="sm" type="none"/>
                    </a:lnB>
                  </a:tcPr>
                </a:tc>
              </a:tr>
            </a:tbl>
          </a:graphicData>
        </a:graphic>
      </p:graphicFrame>
      <p:pic>
        <p:nvPicPr>
          <p:cNvPr descr="Resultado de imagen para norepinephrine" id="275" name="Google Shape;275;p41"/>
          <p:cNvPicPr preferRelativeResize="0"/>
          <p:nvPr/>
        </p:nvPicPr>
        <p:blipFill rotWithShape="1">
          <a:blip r:embed="rId5">
            <a:alphaModFix/>
          </a:blip>
          <a:srcRect b="0" l="0" r="0" t="0"/>
          <a:stretch/>
        </p:blipFill>
        <p:spPr>
          <a:xfrm>
            <a:off x="5122296" y="3125281"/>
            <a:ext cx="1664001" cy="908187"/>
          </a:xfrm>
          <a:prstGeom prst="rect">
            <a:avLst/>
          </a:prstGeom>
          <a:noFill/>
          <a:ln>
            <a:noFill/>
          </a:ln>
        </p:spPr>
      </p:pic>
      <p:graphicFrame>
        <p:nvGraphicFramePr>
          <p:cNvPr id="276" name="Google Shape;276;p41"/>
          <p:cNvGraphicFramePr/>
          <p:nvPr/>
        </p:nvGraphicFramePr>
        <p:xfrm>
          <a:off x="5312829" y="4476759"/>
          <a:ext cx="3000000" cy="3000000"/>
        </p:xfrm>
        <a:graphic>
          <a:graphicData uri="http://schemas.openxmlformats.org/drawingml/2006/table">
            <a:tbl>
              <a:tblPr>
                <a:noFill/>
                <a:tableStyleId>{A1EC1831-041F-4582-840B-D179BEFF1695}</a:tableStyleId>
              </a:tblPr>
              <a:tblGrid>
                <a:gridCol w="1434825"/>
              </a:tblGrid>
              <a:tr h="204725">
                <a:tc>
                  <a:txBody>
                    <a:bodyPr/>
                    <a:lstStyle/>
                    <a:p>
                      <a:pPr indent="0" lvl="0" marL="0" marR="0" rtl="0" algn="ctr">
                        <a:lnSpc>
                          <a:spcPct val="115000"/>
                        </a:lnSpc>
                        <a:spcBef>
                          <a:spcPts val="0"/>
                        </a:spcBef>
                        <a:spcAft>
                          <a:spcPts val="0"/>
                        </a:spcAft>
                        <a:buClr>
                          <a:srgbClr val="000000"/>
                        </a:buClr>
                        <a:buSzPts val="900"/>
                        <a:buFont typeface="Arial"/>
                        <a:buNone/>
                      </a:pPr>
                      <a:r>
                        <a:rPr lang="en" u="none" cap="none" strike="noStrike">
                          <a:solidFill>
                            <a:srgbClr val="000000"/>
                          </a:solidFill>
                        </a:rPr>
                        <a:t>Norepinephrine (NE)</a:t>
                      </a:r>
                      <a:endParaRPr u="none" cap="none" strike="noStrike"/>
                    </a:p>
                  </a:txBody>
                  <a:tcPr marT="0" marB="0" marR="0" marL="0">
                    <a:lnL cap="flat" cmpd="sng" w="12700">
                      <a:solidFill>
                        <a:srgbClr val="FFFFFF">
                          <a:alpha val="0"/>
                        </a:srgbClr>
                      </a:solidFill>
                      <a:prstDash val="solid"/>
                      <a:round/>
                      <a:headEnd len="sm" w="sm" type="none"/>
                      <a:tailEnd len="sm" w="sm" type="none"/>
                    </a:lnL>
                    <a:lnR cap="flat" cmpd="sng" w="12700">
                      <a:solidFill>
                        <a:srgbClr val="FFFFFF">
                          <a:alpha val="0"/>
                        </a:srgbClr>
                      </a:solidFill>
                      <a:prstDash val="solid"/>
                      <a:round/>
                      <a:headEnd len="sm" w="sm" type="none"/>
                      <a:tailEnd len="sm" w="sm" type="none"/>
                    </a:lnR>
                    <a:lnT cap="flat" cmpd="sng" w="12700">
                      <a:solidFill>
                        <a:srgbClr val="FFFFFF">
                          <a:alpha val="0"/>
                        </a:srgbClr>
                      </a:solidFill>
                      <a:prstDash val="solid"/>
                      <a:round/>
                      <a:headEnd len="sm" w="sm" type="none"/>
                      <a:tailEnd len="sm" w="sm" type="none"/>
                    </a:lnT>
                    <a:lnB cap="flat" cmpd="sng" w="12700">
                      <a:solidFill>
                        <a:srgbClr val="FFFFFF">
                          <a:alpha val="0"/>
                        </a:srgbClr>
                      </a:solidFill>
                      <a:prstDash val="solid"/>
                      <a:round/>
                      <a:headEnd len="sm" w="sm" type="none"/>
                      <a:tailEnd len="sm" w="sm" type="none"/>
                    </a:lnB>
                  </a:tcPr>
                </a:tc>
              </a:tr>
            </a:tbl>
          </a:graphicData>
        </a:graphic>
      </p:graphicFrame>
      <p:sp>
        <p:nvSpPr>
          <p:cNvPr id="277" name="Google Shape;277;p41"/>
          <p:cNvSpPr txBox="1"/>
          <p:nvPr/>
        </p:nvSpPr>
        <p:spPr>
          <a:xfrm>
            <a:off x="2852322" y="1934700"/>
            <a:ext cx="4294200" cy="541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50"/>
              <a:buFont typeface="Arial"/>
              <a:buNone/>
            </a:pPr>
            <a:r>
              <a:rPr b="0" i="0" lang="en" u="none" cap="none" strike="noStrike">
                <a:solidFill>
                  <a:srgbClr val="000000"/>
                </a:solidFill>
                <a:latin typeface="Arial"/>
                <a:ea typeface="Arial"/>
                <a:cs typeface="Arial"/>
                <a:sym typeface="Arial"/>
              </a:rPr>
              <a:t>Monoamine Oxidase (MAO) is the enzyme that breaks down the</a:t>
            </a:r>
            <a:r>
              <a:rPr b="1" i="0" lang="en" u="none" cap="none" strike="noStrike">
                <a:solidFill>
                  <a:srgbClr val="000000"/>
                </a:solidFill>
                <a:latin typeface="Arial"/>
                <a:ea typeface="Arial"/>
                <a:cs typeface="Arial"/>
                <a:sym typeface="Arial"/>
              </a:rPr>
              <a:t> monoamine neurotransmitters</a:t>
            </a:r>
            <a:r>
              <a:rPr b="0" i="0" lang="en" u="none" cap="none" strike="noStrike">
                <a:solidFill>
                  <a:srgbClr val="000000"/>
                </a:solidFill>
                <a:latin typeface="Arial"/>
                <a:ea typeface="Arial"/>
                <a:cs typeface="Arial"/>
                <a:sym typeface="Arial"/>
              </a:rPr>
              <a:t>:</a:t>
            </a:r>
            <a:endParaRPr b="0" i="0" u="none" cap="none" strike="noStrike">
              <a:solidFill>
                <a:srgbClr val="000000"/>
              </a:solidFill>
              <a:latin typeface="Arial"/>
              <a:ea typeface="Arial"/>
              <a:cs typeface="Arial"/>
              <a:sym typeface="Arial"/>
            </a:endParaRPr>
          </a:p>
        </p:txBody>
      </p:sp>
      <p:pic>
        <p:nvPicPr>
          <p:cNvPr id="278" name="Google Shape;278;p41"/>
          <p:cNvPicPr preferRelativeResize="0"/>
          <p:nvPr/>
        </p:nvPicPr>
        <p:blipFill rotWithShape="1">
          <a:blip r:embed="rId6">
            <a:alphaModFix/>
          </a:blip>
          <a:srcRect b="0" l="0" r="0" t="0"/>
          <a:stretch/>
        </p:blipFill>
        <p:spPr>
          <a:xfrm>
            <a:off x="396040" y="2188550"/>
            <a:ext cx="2112125" cy="2708449"/>
          </a:xfrm>
          <a:prstGeom prst="rect">
            <a:avLst/>
          </a:prstGeom>
          <a:noFill/>
          <a:ln>
            <a:noFill/>
          </a:ln>
        </p:spPr>
      </p:pic>
      <p:sp>
        <p:nvSpPr>
          <p:cNvPr id="279" name="Google Shape;279;p41"/>
          <p:cNvSpPr txBox="1"/>
          <p:nvPr/>
        </p:nvSpPr>
        <p:spPr>
          <a:xfrm>
            <a:off x="531500" y="31925"/>
            <a:ext cx="7905900" cy="492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800" u="none" cap="none" strike="noStrike">
                <a:solidFill>
                  <a:srgbClr val="000000"/>
                </a:solidFill>
                <a:latin typeface="Arial"/>
                <a:ea typeface="Arial"/>
                <a:cs typeface="Arial"/>
                <a:sym typeface="Arial"/>
              </a:rPr>
              <a:t>Monoamine Oxidase Inhibitors (MAOIs)</a:t>
            </a:r>
            <a:endParaRPr b="0" i="0" sz="18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200"/>
              <a:buFont typeface="Arial"/>
              <a:buNone/>
            </a:pPr>
            <a:r>
              <a:rPr b="0" i="0" lang="en" sz="1600" u="none" cap="none" strike="noStrike">
                <a:solidFill>
                  <a:srgbClr val="000000"/>
                </a:solidFill>
                <a:latin typeface="Arial"/>
                <a:ea typeface="Arial"/>
                <a:cs typeface="Arial"/>
                <a:sym typeface="Arial"/>
              </a:rPr>
              <a:t>“Chairman </a:t>
            </a:r>
            <a:r>
              <a:rPr b="0" i="0" lang="en" sz="1600" u="sng" cap="none" strike="noStrike">
                <a:solidFill>
                  <a:srgbClr val="000000"/>
                </a:solidFill>
                <a:latin typeface="Arial"/>
                <a:ea typeface="Arial"/>
                <a:cs typeface="Arial"/>
                <a:sym typeface="Arial"/>
              </a:rPr>
              <a:t>Mao</a:t>
            </a:r>
            <a:r>
              <a:rPr b="0" i="0" lang="en" sz="1600" u="none" cap="none" strike="noStrike">
                <a:solidFill>
                  <a:srgbClr val="000000"/>
                </a:solidFill>
                <a:latin typeface="Arial"/>
                <a:ea typeface="Arial"/>
                <a:cs typeface="Arial"/>
                <a:sym typeface="Arial"/>
              </a:rPr>
              <a:t>”</a:t>
            </a:r>
            <a:endParaRPr b="0" i="0" sz="1800" u="none" cap="none" strike="noStrike">
              <a:solidFill>
                <a:srgbClr val="000000"/>
              </a:solidFill>
              <a:latin typeface="Arial"/>
              <a:ea typeface="Arial"/>
              <a:cs typeface="Arial"/>
              <a:sym typeface="Arial"/>
            </a:endParaRPr>
          </a:p>
        </p:txBody>
      </p:sp>
      <p:grpSp>
        <p:nvGrpSpPr>
          <p:cNvPr id="280" name="Google Shape;280;p41"/>
          <p:cNvGrpSpPr/>
          <p:nvPr/>
        </p:nvGrpSpPr>
        <p:grpSpPr>
          <a:xfrm flipH="1">
            <a:off x="960761" y="1490512"/>
            <a:ext cx="982718" cy="1222236"/>
            <a:chOff x="5699390" y="2071399"/>
            <a:chExt cx="1377900" cy="1212776"/>
          </a:xfrm>
        </p:grpSpPr>
        <p:pic>
          <p:nvPicPr>
            <p:cNvPr id="281" name="Google Shape;281;p41"/>
            <p:cNvPicPr preferRelativeResize="0"/>
            <p:nvPr/>
          </p:nvPicPr>
          <p:blipFill rotWithShape="1">
            <a:blip r:embed="rId7">
              <a:alphaModFix/>
            </a:blip>
            <a:srcRect b="0" l="0" r="0" t="0"/>
            <a:stretch/>
          </p:blipFill>
          <p:spPr>
            <a:xfrm>
              <a:off x="5756166" y="2071399"/>
              <a:ext cx="1316998" cy="549114"/>
            </a:xfrm>
            <a:prstGeom prst="rect">
              <a:avLst/>
            </a:prstGeom>
            <a:noFill/>
            <a:ln>
              <a:noFill/>
            </a:ln>
          </p:spPr>
        </p:pic>
        <p:pic>
          <p:nvPicPr>
            <p:cNvPr id="282" name="Google Shape;282;p41"/>
            <p:cNvPicPr preferRelativeResize="0"/>
            <p:nvPr/>
          </p:nvPicPr>
          <p:blipFill rotWithShape="1">
            <a:blip r:embed="rId8">
              <a:alphaModFix/>
            </a:blip>
            <a:srcRect b="0" l="0" r="0" t="0"/>
            <a:stretch/>
          </p:blipFill>
          <p:spPr>
            <a:xfrm>
              <a:off x="5699390" y="2231482"/>
              <a:ext cx="1377900" cy="1052693"/>
            </a:xfrm>
            <a:prstGeom prst="rect">
              <a:avLst/>
            </a:prstGeom>
            <a:noFill/>
            <a:ln>
              <a:noFill/>
            </a:ln>
          </p:spPr>
        </p:pic>
      </p:grpSp>
      <p:sp>
        <p:nvSpPr>
          <p:cNvPr id="283" name="Google Shape;283;p41"/>
          <p:cNvSpPr txBox="1"/>
          <p:nvPr/>
        </p:nvSpPr>
        <p:spPr>
          <a:xfrm>
            <a:off x="463051" y="637100"/>
            <a:ext cx="4488300" cy="324000"/>
          </a:xfrm>
          <a:prstGeom prst="rect">
            <a:avLst/>
          </a:prstGeom>
          <a:noFill/>
          <a:ln>
            <a:noFill/>
          </a:ln>
        </p:spPr>
        <p:txBody>
          <a:bodyPr anchorCtr="0" anchor="t" bIns="91425" lIns="91425" spcFirstLastPara="1" rIns="91425" wrap="square" tIns="91425">
            <a:noAutofit/>
          </a:bodyPr>
          <a:lstStyle/>
          <a:p>
            <a:pPr indent="0" lvl="0" marL="177800" marR="0" rtl="0" algn="l">
              <a:lnSpc>
                <a:spcPct val="115000"/>
              </a:lnSpc>
              <a:spcBef>
                <a:spcPts val="0"/>
              </a:spcBef>
              <a:spcAft>
                <a:spcPts val="0"/>
              </a:spcAft>
              <a:buNone/>
            </a:pPr>
            <a:r>
              <a:rPr b="0" i="0" lang="en" u="none" cap="none" strike="noStrike">
                <a:solidFill>
                  <a:srgbClr val="000000"/>
                </a:solidFill>
                <a:latin typeface="Arial"/>
                <a:ea typeface="Arial"/>
                <a:cs typeface="Arial"/>
                <a:sym typeface="Arial"/>
              </a:rPr>
              <a:t>❖ Antidepressants</a:t>
            </a:r>
            <a:endParaRPr b="0" i="0" u="none" cap="none" strike="noStrike">
              <a:solidFill>
                <a:srgbClr val="000000"/>
              </a:solidFill>
              <a:latin typeface="Arial"/>
              <a:ea typeface="Arial"/>
              <a:cs typeface="Arial"/>
              <a:sym typeface="Arial"/>
            </a:endParaRPr>
          </a:p>
          <a:p>
            <a:pPr indent="0" lvl="0" marL="177800" marR="0" rtl="0" algn="l">
              <a:lnSpc>
                <a:spcPct val="100000"/>
              </a:lnSpc>
              <a:spcBef>
                <a:spcPts val="0"/>
              </a:spcBef>
              <a:spcAft>
                <a:spcPts val="0"/>
              </a:spcAft>
              <a:buNone/>
            </a:pPr>
            <a:r>
              <a:rPr b="0" i="0" lang="en" u="none" cap="none" strike="noStrike">
                <a:solidFill>
                  <a:srgbClr val="000000"/>
                </a:solidFill>
                <a:latin typeface="Arial"/>
                <a:ea typeface="Arial"/>
                <a:cs typeface="Arial"/>
                <a:sym typeface="Arial"/>
              </a:rPr>
              <a:t>❖ </a:t>
            </a:r>
            <a:r>
              <a:rPr lang="en"/>
              <a:t>M</a:t>
            </a:r>
            <a:r>
              <a:rPr b="0" i="0" lang="en" u="none" cap="none" strike="noStrike">
                <a:solidFill>
                  <a:srgbClr val="000000"/>
                </a:solidFill>
                <a:latin typeface="Arial"/>
                <a:ea typeface="Arial"/>
                <a:cs typeface="Arial"/>
                <a:sym typeface="Arial"/>
              </a:rPr>
              <a:t>edications for Parkinson</a:t>
            </a:r>
            <a:r>
              <a:rPr lang="en"/>
              <a:t>’s disease</a:t>
            </a:r>
            <a:endParaRPr b="0" i="0" u="none" cap="none" strike="noStrik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 name="Shape 67"/>
        <p:cNvGrpSpPr/>
        <p:nvPr/>
      </p:nvGrpSpPr>
      <p:grpSpPr>
        <a:xfrm>
          <a:off x="0" y="0"/>
          <a:ext cx="0" cy="0"/>
          <a:chOff x="0" y="0"/>
          <a:chExt cx="0" cy="0"/>
        </a:xfrm>
      </p:grpSpPr>
      <p:sp>
        <p:nvSpPr>
          <p:cNvPr id="68" name="Google Shape;68;p15"/>
          <p:cNvSpPr txBox="1"/>
          <p:nvPr>
            <p:ph idx="1" type="subTitle"/>
          </p:nvPr>
        </p:nvSpPr>
        <p:spPr>
          <a:xfrm>
            <a:off x="1004960" y="131333"/>
            <a:ext cx="32724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Carlat podcast</a:t>
            </a:r>
            <a:endParaRPr/>
          </a:p>
        </p:txBody>
      </p:sp>
      <p:pic>
        <p:nvPicPr>
          <p:cNvPr id="69" name="Google Shape;69;p15"/>
          <p:cNvPicPr preferRelativeResize="0"/>
          <p:nvPr/>
        </p:nvPicPr>
        <p:blipFill>
          <a:blip r:embed="rId3">
            <a:alphaModFix/>
          </a:blip>
          <a:stretch>
            <a:fillRect/>
          </a:stretch>
        </p:blipFill>
        <p:spPr>
          <a:xfrm>
            <a:off x="861885" y="161048"/>
            <a:ext cx="572225" cy="535600"/>
          </a:xfrm>
          <a:prstGeom prst="rect">
            <a:avLst/>
          </a:prstGeom>
          <a:noFill/>
          <a:ln>
            <a:noFill/>
          </a:ln>
        </p:spPr>
      </p:pic>
      <p:sp>
        <p:nvSpPr>
          <p:cNvPr id="70" name="Google Shape;70;p15"/>
          <p:cNvSpPr txBox="1"/>
          <p:nvPr/>
        </p:nvSpPr>
        <p:spPr>
          <a:xfrm>
            <a:off x="861875" y="954225"/>
            <a:ext cx="5256600" cy="1183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Commandment #1</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Do not worsen mental illness with psychiatric medications</a:t>
            </a:r>
            <a:endParaRPr>
              <a:solidFill>
                <a:schemeClr val="dk1"/>
              </a:solidFill>
            </a:endParaRPr>
          </a:p>
          <a:p>
            <a:pPr indent="-304800" lvl="0" marL="457200" rtl="0" algn="l">
              <a:lnSpc>
                <a:spcPct val="115000"/>
              </a:lnSpc>
              <a:spcBef>
                <a:spcPts val="0"/>
              </a:spcBef>
              <a:spcAft>
                <a:spcPts val="0"/>
              </a:spcAft>
              <a:buClr>
                <a:schemeClr val="dk1"/>
              </a:buClr>
              <a:buSzPts val="1200"/>
              <a:buChar char="●"/>
            </a:pPr>
            <a:r>
              <a:t/>
            </a:r>
            <a:endParaRPr sz="600">
              <a:solidFill>
                <a:schemeClr val="dk1"/>
              </a:solidFill>
            </a:endParaRPr>
          </a:p>
          <a:p>
            <a:pPr indent="0" lvl="0" marL="457200" rtl="0" algn="l">
              <a:lnSpc>
                <a:spcPct val="115000"/>
              </a:lnSpc>
              <a:spcBef>
                <a:spcPts val="0"/>
              </a:spcBef>
              <a:spcAft>
                <a:spcPts val="0"/>
              </a:spcAft>
              <a:buNone/>
            </a:pPr>
            <a:r>
              <a:t/>
            </a:r>
            <a:endParaRPr sz="600">
              <a:solidFill>
                <a:schemeClr val="dk1"/>
              </a:solidFill>
            </a:endParaRPr>
          </a:p>
          <a:p>
            <a:pPr indent="0" lvl="0" marL="0" rtl="0" algn="l">
              <a:lnSpc>
                <a:spcPct val="115000"/>
              </a:lnSpc>
              <a:spcBef>
                <a:spcPts val="0"/>
              </a:spcBef>
              <a:spcAft>
                <a:spcPts val="0"/>
              </a:spcAft>
              <a:buNone/>
            </a:pPr>
            <a:r>
              <a:t/>
            </a:r>
            <a:endParaRPr sz="120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pic>
        <p:nvPicPr>
          <p:cNvPr id="288" name="Google Shape;288;p42"/>
          <p:cNvPicPr preferRelativeResize="0"/>
          <p:nvPr/>
        </p:nvPicPr>
        <p:blipFill rotWithShape="1">
          <a:blip r:embed="rId3">
            <a:alphaModFix/>
          </a:blip>
          <a:srcRect b="0" l="0" r="0" t="0"/>
          <a:stretch/>
        </p:blipFill>
        <p:spPr>
          <a:xfrm>
            <a:off x="265926" y="199725"/>
            <a:ext cx="1134675" cy="1455050"/>
          </a:xfrm>
          <a:prstGeom prst="rect">
            <a:avLst/>
          </a:prstGeom>
          <a:noFill/>
          <a:ln>
            <a:noFill/>
          </a:ln>
        </p:spPr>
      </p:pic>
      <p:sp>
        <p:nvSpPr>
          <p:cNvPr id="289" name="Google Shape;289;p42"/>
          <p:cNvSpPr txBox="1"/>
          <p:nvPr/>
        </p:nvSpPr>
        <p:spPr>
          <a:xfrm>
            <a:off x="166325" y="155850"/>
            <a:ext cx="7905900" cy="492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2200" u="none" cap="none" strike="noStrike">
                <a:solidFill>
                  <a:srgbClr val="000000"/>
                </a:solidFill>
                <a:latin typeface="Arial"/>
                <a:ea typeface="Arial"/>
                <a:cs typeface="Arial"/>
                <a:sym typeface="Arial"/>
              </a:rPr>
              <a:t>Monoamine Oxidase Inhibitors (MAOIs)</a:t>
            </a:r>
            <a:endParaRPr b="0" i="0" sz="2200" u="none" cap="none" strike="noStrike">
              <a:solidFill>
                <a:srgbClr val="000000"/>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1200"/>
              <a:buFont typeface="Arial"/>
              <a:buNone/>
            </a:pPr>
            <a:r>
              <a:t/>
            </a:r>
            <a:endParaRPr b="0" i="0" sz="1800" u="none" cap="none" strike="noStrike">
              <a:solidFill>
                <a:srgbClr val="000000"/>
              </a:solidFill>
              <a:latin typeface="Arial"/>
              <a:ea typeface="Arial"/>
              <a:cs typeface="Arial"/>
              <a:sym typeface="Arial"/>
            </a:endParaRPr>
          </a:p>
        </p:txBody>
      </p:sp>
      <p:sp>
        <p:nvSpPr>
          <p:cNvPr id="290" name="Google Shape;290;p42"/>
          <p:cNvSpPr txBox="1"/>
          <p:nvPr/>
        </p:nvSpPr>
        <p:spPr>
          <a:xfrm>
            <a:off x="5160414" y="3526413"/>
            <a:ext cx="315900" cy="416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en" sz="1200" u="none" cap="none" strike="noStrike">
                <a:solidFill>
                  <a:srgbClr val="000000"/>
                </a:solidFill>
                <a:latin typeface="Arial"/>
                <a:ea typeface="Arial"/>
                <a:cs typeface="Arial"/>
                <a:sym typeface="Arial"/>
              </a:rPr>
              <a:t>*</a:t>
            </a:r>
            <a:r>
              <a:rPr b="0" i="0" lang="en" sz="1200" u="none" cap="none" strike="noStrike">
                <a:solidFill>
                  <a:srgbClr val="000000"/>
                </a:solidFill>
                <a:latin typeface="Arial"/>
                <a:ea typeface="Arial"/>
                <a:cs typeface="Arial"/>
                <a:sym typeface="Arial"/>
              </a:rPr>
              <a:t> </a:t>
            </a:r>
            <a:endParaRPr b="0" i="0" sz="700" u="none" cap="none" strike="noStrike">
              <a:solidFill>
                <a:srgbClr val="000000"/>
              </a:solidFill>
              <a:latin typeface="Arial"/>
              <a:ea typeface="Arial"/>
              <a:cs typeface="Arial"/>
              <a:sym typeface="Arial"/>
            </a:endParaRPr>
          </a:p>
        </p:txBody>
      </p:sp>
      <p:pic>
        <p:nvPicPr>
          <p:cNvPr descr="clipped result image" id="291" name="Google Shape;291;p42"/>
          <p:cNvPicPr preferRelativeResize="0"/>
          <p:nvPr/>
        </p:nvPicPr>
        <p:blipFill rotWithShape="1">
          <a:blip r:embed="rId4">
            <a:alphaModFix/>
          </a:blip>
          <a:srcRect b="0" l="0" r="0" t="0"/>
          <a:stretch/>
        </p:blipFill>
        <p:spPr>
          <a:xfrm>
            <a:off x="3519182" y="2034275"/>
            <a:ext cx="2064742" cy="1828158"/>
          </a:xfrm>
          <a:prstGeom prst="rect">
            <a:avLst/>
          </a:prstGeom>
          <a:noFill/>
          <a:ln>
            <a:noFill/>
          </a:ln>
        </p:spPr>
      </p:pic>
      <p:sp>
        <p:nvSpPr>
          <p:cNvPr id="292" name="Google Shape;292;p42"/>
          <p:cNvSpPr txBox="1"/>
          <p:nvPr/>
        </p:nvSpPr>
        <p:spPr>
          <a:xfrm>
            <a:off x="2131325" y="1065075"/>
            <a:ext cx="6002700" cy="3582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rgbClr val="000000"/>
              </a:buClr>
              <a:buSzPts val="1100"/>
              <a:buFont typeface="Arial"/>
              <a:buNone/>
            </a:pPr>
            <a:r>
              <a:rPr b="0" i="0" lang="en" sz="1800" u="none" cap="none" strike="noStrike">
                <a:solidFill>
                  <a:srgbClr val="000000"/>
                </a:solidFill>
                <a:latin typeface="Arial"/>
                <a:ea typeface="Arial"/>
                <a:cs typeface="Arial"/>
                <a:sym typeface="Arial"/>
              </a:rPr>
              <a:t>Very seriou</a:t>
            </a:r>
            <a:r>
              <a:rPr lang="en" sz="1800"/>
              <a:t>s </a:t>
            </a:r>
            <a:r>
              <a:rPr b="1" lang="en" sz="1800" u="sng"/>
              <a:t>dyn</a:t>
            </a:r>
            <a:r>
              <a:rPr lang="en" sz="1800"/>
              <a:t>amic</a:t>
            </a:r>
            <a:r>
              <a:rPr b="0" i="0" lang="en" sz="1800" u="none" cap="none" strike="noStrike">
                <a:solidFill>
                  <a:srgbClr val="000000"/>
                </a:solidFill>
                <a:latin typeface="Arial"/>
                <a:ea typeface="Arial"/>
                <a:cs typeface="Arial"/>
                <a:sym typeface="Arial"/>
              </a:rPr>
              <a:t> interactions </a:t>
            </a:r>
            <a:r>
              <a:rPr lang="en" sz="1800"/>
              <a:t>with </a:t>
            </a:r>
            <a:r>
              <a:rPr lang="en" sz="1800">
                <a:solidFill>
                  <a:schemeClr val="dk1"/>
                </a:solidFill>
              </a:rPr>
              <a:t>tyramine-rich foods and </a:t>
            </a:r>
            <a:r>
              <a:rPr b="0" i="0" lang="en" sz="1800" u="none" cap="none" strike="noStrike">
                <a:solidFill>
                  <a:srgbClr val="000000"/>
                </a:solidFill>
                <a:latin typeface="Arial"/>
                <a:ea typeface="Arial"/>
                <a:cs typeface="Arial"/>
                <a:sym typeface="Arial"/>
              </a:rPr>
              <a:t>serotonergic medications</a:t>
            </a:r>
            <a:endParaRPr b="0" i="0" sz="1800" u="none" cap="none" strike="noStrike">
              <a:solidFill>
                <a:srgbClr val="000000"/>
              </a:solidFill>
              <a:latin typeface="Arial"/>
              <a:ea typeface="Arial"/>
              <a:cs typeface="Arial"/>
              <a:sym typeface="Arial"/>
            </a:endParaRPr>
          </a:p>
        </p:txBody>
      </p:sp>
      <p:pic>
        <p:nvPicPr>
          <p:cNvPr descr="clipped result image" id="293" name="Google Shape;293;p42"/>
          <p:cNvPicPr preferRelativeResize="0"/>
          <p:nvPr/>
        </p:nvPicPr>
        <p:blipFill rotWithShape="1">
          <a:blip r:embed="rId5">
            <a:alphaModFix/>
          </a:blip>
          <a:srcRect b="0" l="0" r="0" t="0"/>
          <a:stretch/>
        </p:blipFill>
        <p:spPr>
          <a:xfrm>
            <a:off x="2142288" y="2799663"/>
            <a:ext cx="2077343" cy="1596460"/>
          </a:xfrm>
          <a:prstGeom prst="rect">
            <a:avLst/>
          </a:prstGeom>
          <a:noFill/>
          <a:ln>
            <a:noFill/>
          </a:ln>
          <a:effectLst>
            <a:outerShdw blurRad="28575" rotWithShape="0" algn="bl" dir="5400000" dist="9525">
              <a:srgbClr val="000000">
                <a:alpha val="49410"/>
              </a:srgbClr>
            </a:outerShdw>
          </a:effectLst>
        </p:spPr>
      </p:pic>
      <p:pic>
        <p:nvPicPr>
          <p:cNvPr descr="clipped result image" id="294" name="Google Shape;294;p42"/>
          <p:cNvPicPr preferRelativeResize="0"/>
          <p:nvPr/>
        </p:nvPicPr>
        <p:blipFill rotWithShape="1">
          <a:blip r:embed="rId6">
            <a:alphaModFix/>
          </a:blip>
          <a:srcRect b="0" l="0" r="0" t="0"/>
          <a:stretch/>
        </p:blipFill>
        <p:spPr>
          <a:xfrm flipH="1">
            <a:off x="4947135" y="2799639"/>
            <a:ext cx="2359378" cy="1596486"/>
          </a:xfrm>
          <a:prstGeom prst="rect">
            <a:avLst/>
          </a:prstGeom>
          <a:noFill/>
          <a:ln>
            <a:noFill/>
          </a:ln>
          <a:effectLst>
            <a:outerShdw blurRad="28575" rotWithShape="0" algn="bl" dir="5400000" dist="9525">
              <a:srgbClr val="000000">
                <a:alpha val="49410"/>
              </a:srgbClr>
            </a:outerShdw>
          </a:effectLst>
        </p:spPr>
      </p:pic>
      <p:sp>
        <p:nvSpPr>
          <p:cNvPr id="295" name="Google Shape;295;p42"/>
          <p:cNvSpPr/>
          <p:nvPr/>
        </p:nvSpPr>
        <p:spPr>
          <a:xfrm>
            <a:off x="3283800" y="1387167"/>
            <a:ext cx="1288200" cy="2676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pic>
        <p:nvPicPr>
          <p:cNvPr id="300" name="Google Shape;300;p43"/>
          <p:cNvPicPr preferRelativeResize="0"/>
          <p:nvPr/>
        </p:nvPicPr>
        <p:blipFill rotWithShape="1">
          <a:blip r:embed="rId3">
            <a:alphaModFix/>
          </a:blip>
          <a:srcRect b="0" l="0" r="0" t="0"/>
          <a:stretch/>
        </p:blipFill>
        <p:spPr>
          <a:xfrm>
            <a:off x="265926" y="199725"/>
            <a:ext cx="1134675" cy="1455050"/>
          </a:xfrm>
          <a:prstGeom prst="rect">
            <a:avLst/>
          </a:prstGeom>
          <a:noFill/>
          <a:ln>
            <a:noFill/>
          </a:ln>
        </p:spPr>
      </p:pic>
      <p:sp>
        <p:nvSpPr>
          <p:cNvPr id="301" name="Google Shape;301;p43"/>
          <p:cNvSpPr txBox="1"/>
          <p:nvPr/>
        </p:nvSpPr>
        <p:spPr>
          <a:xfrm>
            <a:off x="166325" y="155850"/>
            <a:ext cx="7905900" cy="492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2200" u="none" cap="none" strike="noStrike">
                <a:solidFill>
                  <a:srgbClr val="000000"/>
                </a:solidFill>
                <a:latin typeface="Arial"/>
                <a:ea typeface="Arial"/>
                <a:cs typeface="Arial"/>
                <a:sym typeface="Arial"/>
              </a:rPr>
              <a:t>Monoamine Oxidase Inhibitors (MAOIs)</a:t>
            </a:r>
            <a:endParaRPr b="0" i="0" sz="2200" u="none" cap="none" strike="noStrike">
              <a:solidFill>
                <a:srgbClr val="000000"/>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1200"/>
              <a:buFont typeface="Arial"/>
              <a:buNone/>
            </a:pPr>
            <a:r>
              <a:t/>
            </a:r>
            <a:endParaRPr b="0" i="0" sz="1800" u="none" cap="none" strike="noStrike">
              <a:solidFill>
                <a:srgbClr val="000000"/>
              </a:solidFill>
              <a:latin typeface="Arial"/>
              <a:ea typeface="Arial"/>
              <a:cs typeface="Arial"/>
              <a:sym typeface="Arial"/>
            </a:endParaRPr>
          </a:p>
        </p:txBody>
      </p:sp>
      <p:sp>
        <p:nvSpPr>
          <p:cNvPr id="302" name="Google Shape;302;p43"/>
          <p:cNvSpPr txBox="1"/>
          <p:nvPr/>
        </p:nvSpPr>
        <p:spPr>
          <a:xfrm>
            <a:off x="5160414" y="3526413"/>
            <a:ext cx="315900" cy="416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en" sz="1200" u="none" cap="none" strike="noStrike">
                <a:solidFill>
                  <a:srgbClr val="000000"/>
                </a:solidFill>
                <a:latin typeface="Arial"/>
                <a:ea typeface="Arial"/>
                <a:cs typeface="Arial"/>
                <a:sym typeface="Arial"/>
              </a:rPr>
              <a:t>*</a:t>
            </a:r>
            <a:r>
              <a:rPr b="0" i="0" lang="en" sz="1200" u="none" cap="none" strike="noStrike">
                <a:solidFill>
                  <a:srgbClr val="000000"/>
                </a:solidFill>
                <a:latin typeface="Arial"/>
                <a:ea typeface="Arial"/>
                <a:cs typeface="Arial"/>
                <a:sym typeface="Arial"/>
              </a:rPr>
              <a:t> </a:t>
            </a:r>
            <a:endParaRPr b="0" i="0" sz="700" u="none" cap="none" strike="noStrike">
              <a:solidFill>
                <a:srgbClr val="000000"/>
              </a:solidFill>
              <a:latin typeface="Arial"/>
              <a:ea typeface="Arial"/>
              <a:cs typeface="Arial"/>
              <a:sym typeface="Arial"/>
            </a:endParaRPr>
          </a:p>
        </p:txBody>
      </p:sp>
      <p:pic>
        <p:nvPicPr>
          <p:cNvPr descr="clipped result image" id="303" name="Google Shape;303;p43"/>
          <p:cNvPicPr preferRelativeResize="0"/>
          <p:nvPr/>
        </p:nvPicPr>
        <p:blipFill rotWithShape="1">
          <a:blip r:embed="rId4">
            <a:alphaModFix/>
          </a:blip>
          <a:srcRect b="0" l="0" r="0" t="0"/>
          <a:stretch/>
        </p:blipFill>
        <p:spPr>
          <a:xfrm>
            <a:off x="3519182" y="2034275"/>
            <a:ext cx="2064742" cy="1828158"/>
          </a:xfrm>
          <a:prstGeom prst="rect">
            <a:avLst/>
          </a:prstGeom>
          <a:noFill/>
          <a:ln>
            <a:noFill/>
          </a:ln>
        </p:spPr>
      </p:pic>
      <p:sp>
        <p:nvSpPr>
          <p:cNvPr id="304" name="Google Shape;304;p43"/>
          <p:cNvSpPr txBox="1"/>
          <p:nvPr/>
        </p:nvSpPr>
        <p:spPr>
          <a:xfrm>
            <a:off x="2131325" y="1065075"/>
            <a:ext cx="6002700" cy="3582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rgbClr val="000000"/>
              </a:buClr>
              <a:buSzPts val="1100"/>
              <a:buFont typeface="Arial"/>
              <a:buNone/>
            </a:pPr>
            <a:r>
              <a:rPr b="0" i="0" lang="en" sz="1800" u="none" cap="none" strike="noStrike">
                <a:solidFill>
                  <a:srgbClr val="000000"/>
                </a:solidFill>
                <a:latin typeface="Arial"/>
                <a:ea typeface="Arial"/>
                <a:cs typeface="Arial"/>
                <a:sym typeface="Arial"/>
              </a:rPr>
              <a:t>Very seriou</a:t>
            </a:r>
            <a:r>
              <a:rPr lang="en" sz="1800"/>
              <a:t>s </a:t>
            </a:r>
            <a:r>
              <a:rPr b="1" lang="en" sz="1800" u="sng"/>
              <a:t>dyn</a:t>
            </a:r>
            <a:r>
              <a:rPr lang="en" sz="1800"/>
              <a:t>amic</a:t>
            </a:r>
            <a:r>
              <a:rPr b="0" i="0" lang="en" sz="1800" u="none" cap="none" strike="noStrike">
                <a:solidFill>
                  <a:srgbClr val="000000"/>
                </a:solidFill>
                <a:latin typeface="Arial"/>
                <a:ea typeface="Arial"/>
                <a:cs typeface="Arial"/>
                <a:sym typeface="Arial"/>
              </a:rPr>
              <a:t> interactions </a:t>
            </a:r>
            <a:r>
              <a:rPr lang="en" sz="1800"/>
              <a:t>with </a:t>
            </a:r>
            <a:r>
              <a:rPr lang="en" sz="1800">
                <a:solidFill>
                  <a:schemeClr val="dk1"/>
                </a:solidFill>
              </a:rPr>
              <a:t>tyramine-rich foods and </a:t>
            </a:r>
            <a:r>
              <a:rPr b="0" i="0" lang="en" sz="1800" u="none" cap="none" strike="noStrike">
                <a:solidFill>
                  <a:srgbClr val="000000"/>
                </a:solidFill>
                <a:latin typeface="Arial"/>
                <a:ea typeface="Arial"/>
                <a:cs typeface="Arial"/>
                <a:sym typeface="Arial"/>
              </a:rPr>
              <a:t>serotonergic medications</a:t>
            </a:r>
            <a:endParaRPr b="0" i="0" sz="1800" u="none" cap="none" strike="noStrike">
              <a:solidFill>
                <a:srgbClr val="000000"/>
              </a:solidFill>
              <a:latin typeface="Arial"/>
              <a:ea typeface="Arial"/>
              <a:cs typeface="Arial"/>
              <a:sym typeface="Arial"/>
            </a:endParaRPr>
          </a:p>
        </p:txBody>
      </p:sp>
      <p:pic>
        <p:nvPicPr>
          <p:cNvPr descr="clipped result image" id="305" name="Google Shape;305;p43"/>
          <p:cNvPicPr preferRelativeResize="0"/>
          <p:nvPr/>
        </p:nvPicPr>
        <p:blipFill rotWithShape="1">
          <a:blip r:embed="rId5">
            <a:alphaModFix/>
          </a:blip>
          <a:srcRect b="0" l="0" r="0" t="0"/>
          <a:stretch/>
        </p:blipFill>
        <p:spPr>
          <a:xfrm>
            <a:off x="2142288" y="2799663"/>
            <a:ext cx="2077343" cy="1596460"/>
          </a:xfrm>
          <a:prstGeom prst="rect">
            <a:avLst/>
          </a:prstGeom>
          <a:noFill/>
          <a:ln>
            <a:noFill/>
          </a:ln>
          <a:effectLst>
            <a:outerShdw blurRad="28575" rotWithShape="0" algn="bl" dir="5400000" dist="9525">
              <a:srgbClr val="000000">
                <a:alpha val="49410"/>
              </a:srgbClr>
            </a:outerShdw>
          </a:effectLst>
        </p:spPr>
      </p:pic>
      <p:pic>
        <p:nvPicPr>
          <p:cNvPr descr="clipped result image" id="306" name="Google Shape;306;p43"/>
          <p:cNvPicPr preferRelativeResize="0"/>
          <p:nvPr/>
        </p:nvPicPr>
        <p:blipFill rotWithShape="1">
          <a:blip r:embed="rId6">
            <a:alphaModFix/>
          </a:blip>
          <a:srcRect b="0" l="0" r="0" t="0"/>
          <a:stretch/>
        </p:blipFill>
        <p:spPr>
          <a:xfrm flipH="1">
            <a:off x="4947135" y="2799639"/>
            <a:ext cx="2359378" cy="1596486"/>
          </a:xfrm>
          <a:prstGeom prst="rect">
            <a:avLst/>
          </a:prstGeom>
          <a:noFill/>
          <a:ln>
            <a:noFill/>
          </a:ln>
          <a:effectLst>
            <a:outerShdw blurRad="28575" rotWithShape="0" algn="bl" dir="5400000" dist="9525">
              <a:srgbClr val="000000">
                <a:alpha val="49410"/>
              </a:srgbClr>
            </a:outerShdw>
          </a:effectLst>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pic>
        <p:nvPicPr>
          <p:cNvPr id="311" name="Google Shape;311;p44"/>
          <p:cNvPicPr preferRelativeResize="0"/>
          <p:nvPr/>
        </p:nvPicPr>
        <p:blipFill rotWithShape="1">
          <a:blip r:embed="rId3">
            <a:alphaModFix/>
          </a:blip>
          <a:srcRect b="59093" l="0" r="0" t="0"/>
          <a:stretch/>
        </p:blipFill>
        <p:spPr>
          <a:xfrm>
            <a:off x="125125" y="571575"/>
            <a:ext cx="4537600" cy="2600727"/>
          </a:xfrm>
          <a:prstGeom prst="rect">
            <a:avLst/>
          </a:prstGeom>
          <a:noFill/>
          <a:ln>
            <a:noFill/>
          </a:ln>
        </p:spPr>
      </p:pic>
      <p:pic>
        <p:nvPicPr>
          <p:cNvPr id="312" name="Google Shape;312;p44"/>
          <p:cNvPicPr preferRelativeResize="0"/>
          <p:nvPr/>
        </p:nvPicPr>
        <p:blipFill rotWithShape="1">
          <a:blip r:embed="rId3">
            <a:alphaModFix/>
          </a:blip>
          <a:srcRect b="0" l="1127" r="0" t="40926"/>
          <a:stretch/>
        </p:blipFill>
        <p:spPr>
          <a:xfrm>
            <a:off x="4662725" y="571575"/>
            <a:ext cx="4481275" cy="3751221"/>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graphicFrame>
        <p:nvGraphicFramePr>
          <p:cNvPr id="317" name="Google Shape;317;p45"/>
          <p:cNvGraphicFramePr/>
          <p:nvPr/>
        </p:nvGraphicFramePr>
        <p:xfrm>
          <a:off x="112416" y="883135"/>
          <a:ext cx="3000000" cy="3000000"/>
        </p:xfrm>
        <a:graphic>
          <a:graphicData uri="http://schemas.openxmlformats.org/drawingml/2006/table">
            <a:tbl>
              <a:tblPr>
                <a:noFill/>
                <a:tableStyleId>{9CA66A64-FEFE-46EB-AED5-2A8D51E14325}</a:tableStyleId>
              </a:tblPr>
              <a:tblGrid>
                <a:gridCol w="1345525"/>
                <a:gridCol w="1053400"/>
                <a:gridCol w="507800"/>
                <a:gridCol w="582925"/>
                <a:gridCol w="534075"/>
                <a:gridCol w="540075"/>
                <a:gridCol w="512600"/>
                <a:gridCol w="675950"/>
                <a:gridCol w="794000"/>
                <a:gridCol w="652025"/>
                <a:gridCol w="597450"/>
                <a:gridCol w="573300"/>
                <a:gridCol w="592775"/>
              </a:tblGrid>
              <a:tr h="205750">
                <a:tc>
                  <a:txBody>
                    <a:bodyPr/>
                    <a:lstStyle/>
                    <a:p>
                      <a:pPr indent="0" lvl="0" marL="0" marR="0" rtl="0" algn="l">
                        <a:lnSpc>
                          <a:spcPct val="85000"/>
                        </a:lnSpc>
                        <a:spcBef>
                          <a:spcPts val="0"/>
                        </a:spcBef>
                        <a:spcAft>
                          <a:spcPts val="0"/>
                        </a:spcAft>
                        <a:buClr>
                          <a:srgbClr val="000000"/>
                        </a:buClr>
                        <a:buSzPts val="900"/>
                        <a:buFont typeface="Arial"/>
                        <a:buNone/>
                      </a:pPr>
                      <a:r>
                        <a:rPr lang="en" sz="1300" u="none" cap="none" strike="noStrike"/>
                        <a:t>MAOI</a:t>
                      </a:r>
                      <a:endParaRPr sz="13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900"/>
                        <a:buFont typeface="Arial"/>
                        <a:buNone/>
                      </a:pPr>
                      <a:r>
                        <a:rPr lang="en" sz="1300" u="none" cap="none" strike="noStrike"/>
                        <a:t>Use</a:t>
                      </a:r>
                      <a:endParaRPr sz="13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900"/>
                        <a:buFont typeface="Arial"/>
                        <a:buNone/>
                      </a:pPr>
                      <a:r>
                        <a:rPr lang="en" sz="1300" u="none" cap="none" strike="noStrike"/>
                        <a:t>Year</a:t>
                      </a:r>
                      <a:endParaRPr sz="13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900"/>
                        <a:buFont typeface="Arial"/>
                        <a:buNone/>
                      </a:pPr>
                      <a:r>
                        <a:rPr lang="en" sz="1300" u="none" cap="none" strike="noStrike"/>
                        <a:t>Cost/mo </a:t>
                      </a:r>
                      <a:endParaRPr sz="13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900"/>
                        <a:buFont typeface="Arial"/>
                        <a:buNone/>
                      </a:pPr>
                      <a:r>
                        <a:rPr lang="en" sz="1300" u="none" cap="none" strike="noStrike"/>
                        <a:t>5-HT</a:t>
                      </a:r>
                      <a:endParaRPr sz="13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900"/>
                        <a:buFont typeface="Arial"/>
                        <a:buNone/>
                      </a:pPr>
                      <a:r>
                        <a:rPr lang="en" sz="1300" u="none" cap="none" strike="noStrike"/>
                        <a:t>NE</a:t>
                      </a:r>
                      <a:endParaRPr sz="13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900"/>
                        <a:buFont typeface="Arial"/>
                        <a:buNone/>
                      </a:pPr>
                      <a:r>
                        <a:rPr lang="en" sz="1300" u="none" cap="none" strike="noStrike"/>
                        <a:t>DA</a:t>
                      </a:r>
                      <a:endParaRPr sz="13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800"/>
                        <a:buFont typeface="Arial"/>
                        <a:buNone/>
                      </a:pPr>
                      <a:r>
                        <a:rPr lang="en" sz="1300" u="none" cap="none" strike="noStrike"/>
                        <a:t>MAO</a:t>
                      </a:r>
                      <a:endParaRPr sz="1300" u="none" cap="none" strike="noStrike"/>
                    </a:p>
                    <a:p>
                      <a:pPr indent="0" lvl="0" marL="0" marR="0" rtl="0" algn="l">
                        <a:lnSpc>
                          <a:spcPct val="85000"/>
                        </a:lnSpc>
                        <a:spcBef>
                          <a:spcPts val="0"/>
                        </a:spcBef>
                        <a:spcAft>
                          <a:spcPts val="0"/>
                        </a:spcAft>
                        <a:buClr>
                          <a:srgbClr val="000000"/>
                        </a:buClr>
                        <a:buSzPts val="800"/>
                        <a:buFont typeface="Arial"/>
                        <a:buNone/>
                      </a:pPr>
                      <a:r>
                        <a:rPr lang="en" sz="1300"/>
                        <a:t>s</a:t>
                      </a:r>
                      <a:r>
                        <a:rPr lang="en" sz="1300" u="none" cap="none" strike="noStrike"/>
                        <a:t>elect-</a:t>
                      </a:r>
                      <a:endParaRPr sz="1300" u="none" cap="none" strike="noStrike"/>
                    </a:p>
                    <a:p>
                      <a:pPr indent="0" lvl="0" marL="0" marR="0" rtl="0" algn="l">
                        <a:lnSpc>
                          <a:spcPct val="85000"/>
                        </a:lnSpc>
                        <a:spcBef>
                          <a:spcPts val="0"/>
                        </a:spcBef>
                        <a:spcAft>
                          <a:spcPts val="0"/>
                        </a:spcAft>
                        <a:buClr>
                          <a:srgbClr val="000000"/>
                        </a:buClr>
                        <a:buSzPts val="800"/>
                        <a:buFont typeface="Arial"/>
                        <a:buNone/>
                      </a:pPr>
                      <a:r>
                        <a:rPr lang="en" sz="1300" u="none" cap="none" strike="noStrike"/>
                        <a:t>ivity </a:t>
                      </a:r>
                      <a:endParaRPr sz="19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800"/>
                        <a:buFont typeface="Arial"/>
                        <a:buNone/>
                      </a:pPr>
                      <a:r>
                        <a:rPr lang="en" sz="1200" u="none" cap="none" strike="noStrike"/>
                        <a:t>Dietary </a:t>
                      </a:r>
                      <a:endParaRPr sz="1200" u="none" cap="none" strike="noStrike"/>
                    </a:p>
                    <a:p>
                      <a:pPr indent="0" lvl="0" marL="0" marR="0" rtl="0" algn="l">
                        <a:lnSpc>
                          <a:spcPct val="85000"/>
                        </a:lnSpc>
                        <a:spcBef>
                          <a:spcPts val="0"/>
                        </a:spcBef>
                        <a:spcAft>
                          <a:spcPts val="0"/>
                        </a:spcAft>
                        <a:buClr>
                          <a:srgbClr val="000000"/>
                        </a:buClr>
                        <a:buSzPts val="800"/>
                        <a:buFont typeface="Arial"/>
                        <a:buNone/>
                      </a:pPr>
                      <a:r>
                        <a:rPr lang="en" sz="1200" u="none" cap="none" strike="noStrike"/>
                        <a:t>tyramine risk  </a:t>
                      </a:r>
                      <a:endParaRPr sz="12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900"/>
                        <a:buFont typeface="Arial"/>
                        <a:buNone/>
                      </a:pPr>
                      <a:r>
                        <a:rPr lang="en" sz="1300" u="none" cap="none" strike="noStrike"/>
                        <a:t>W</a:t>
                      </a:r>
                      <a:r>
                        <a:rPr lang="en" sz="1300"/>
                        <a:t>t </a:t>
                      </a:r>
                      <a:r>
                        <a:rPr lang="en" sz="1300" u="none" cap="none" strike="noStrike"/>
                        <a:t>gain</a:t>
                      </a:r>
                      <a:endParaRPr sz="13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800"/>
                        <a:buFont typeface="Arial"/>
                        <a:buNone/>
                      </a:pPr>
                      <a:r>
                        <a:rPr lang="en" sz="1300" u="none" cap="none" strike="noStrike"/>
                        <a:t>Sed-</a:t>
                      </a:r>
                      <a:endParaRPr sz="1300" u="none" cap="none" strike="noStrike"/>
                    </a:p>
                    <a:p>
                      <a:pPr indent="0" lvl="0" marL="0" marR="0" rtl="0" algn="l">
                        <a:lnSpc>
                          <a:spcPct val="85000"/>
                        </a:lnSpc>
                        <a:spcBef>
                          <a:spcPts val="0"/>
                        </a:spcBef>
                        <a:spcAft>
                          <a:spcPts val="0"/>
                        </a:spcAft>
                        <a:buClr>
                          <a:srgbClr val="000000"/>
                        </a:buClr>
                        <a:buSzPts val="800"/>
                        <a:buFont typeface="Arial"/>
                        <a:buNone/>
                      </a:pPr>
                      <a:r>
                        <a:rPr lang="en" sz="1300" u="none" cap="none" strike="noStrike"/>
                        <a:t>ation</a:t>
                      </a:r>
                      <a:endParaRPr sz="13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800"/>
                        <a:buFont typeface="Arial"/>
                        <a:buNone/>
                      </a:pPr>
                      <a:r>
                        <a:rPr lang="en" sz="1200" u="none" cap="none" strike="noStrike"/>
                        <a:t>Anti-</a:t>
                      </a:r>
                      <a:endParaRPr sz="1200" u="none" cap="none" strike="noStrike"/>
                    </a:p>
                    <a:p>
                      <a:pPr indent="0" lvl="0" marL="0" marR="0" rtl="0" algn="l">
                        <a:lnSpc>
                          <a:spcPct val="85000"/>
                        </a:lnSpc>
                        <a:spcBef>
                          <a:spcPts val="0"/>
                        </a:spcBef>
                        <a:spcAft>
                          <a:spcPts val="0"/>
                        </a:spcAft>
                        <a:buClr>
                          <a:srgbClr val="000000"/>
                        </a:buClr>
                        <a:buSzPts val="800"/>
                        <a:buFont typeface="Arial"/>
                        <a:buNone/>
                      </a:pPr>
                      <a:r>
                        <a:rPr lang="en" sz="1200"/>
                        <a:t>c</a:t>
                      </a:r>
                      <a:r>
                        <a:rPr lang="en" sz="1200" u="none" cap="none" strike="noStrike"/>
                        <a:t>holi</a:t>
                      </a:r>
                      <a:r>
                        <a:rPr lang="en" sz="1200"/>
                        <a:t>n</a:t>
                      </a:r>
                      <a:endParaRPr sz="1200"/>
                    </a:p>
                    <a:p>
                      <a:pPr indent="0" lvl="0" marL="0" marR="0" rtl="0" algn="l">
                        <a:lnSpc>
                          <a:spcPct val="85000"/>
                        </a:lnSpc>
                        <a:spcBef>
                          <a:spcPts val="0"/>
                        </a:spcBef>
                        <a:spcAft>
                          <a:spcPts val="0"/>
                        </a:spcAft>
                        <a:buClr>
                          <a:srgbClr val="000000"/>
                        </a:buClr>
                        <a:buSzPts val="800"/>
                        <a:buFont typeface="Arial"/>
                        <a:buNone/>
                      </a:pPr>
                      <a:r>
                        <a:rPr lang="en" sz="1200" u="none" cap="none" strike="noStrike"/>
                        <a:t>ergic</a:t>
                      </a:r>
                      <a:endParaRPr sz="1200" u="none" cap="none" strike="noStrike"/>
                    </a:p>
                  </a:txBody>
                  <a:tcPr marT="45725" marB="45725" marR="45725" marL="45725">
                    <a:lnB cap="flat" cmpd="sng" w="9525">
                      <a:solidFill>
                        <a:srgbClr val="999999"/>
                      </a:solidFill>
                      <a:prstDash val="solid"/>
                      <a:round/>
                      <a:headEnd len="sm" w="sm" type="none"/>
                      <a:tailEnd len="sm" w="sm" type="none"/>
                    </a:lnB>
                    <a:solidFill>
                      <a:srgbClr val="ECF2F1"/>
                    </a:solidFill>
                  </a:tcPr>
                </a:tc>
                <a:tc>
                  <a:txBody>
                    <a:bodyPr/>
                    <a:lstStyle/>
                    <a:p>
                      <a:pPr indent="0" lvl="0" marL="0" marR="0" rtl="0" algn="l">
                        <a:lnSpc>
                          <a:spcPct val="85000"/>
                        </a:lnSpc>
                        <a:spcBef>
                          <a:spcPts val="0"/>
                        </a:spcBef>
                        <a:spcAft>
                          <a:spcPts val="0"/>
                        </a:spcAft>
                        <a:buClr>
                          <a:srgbClr val="000000"/>
                        </a:buClr>
                        <a:buSzPts val="800"/>
                        <a:buFont typeface="Arial"/>
                        <a:buNone/>
                      </a:pPr>
                      <a:r>
                        <a:rPr lang="en" sz="1200" u="none" cap="none" strike="noStrike"/>
                        <a:t>Rever-</a:t>
                      </a:r>
                      <a:endParaRPr sz="1200" u="none" cap="none" strike="noStrike"/>
                    </a:p>
                    <a:p>
                      <a:pPr indent="0" lvl="0" marL="0" marR="0" rtl="0" algn="l">
                        <a:lnSpc>
                          <a:spcPct val="85000"/>
                        </a:lnSpc>
                        <a:spcBef>
                          <a:spcPts val="0"/>
                        </a:spcBef>
                        <a:spcAft>
                          <a:spcPts val="0"/>
                        </a:spcAft>
                        <a:buClr>
                          <a:srgbClr val="000000"/>
                        </a:buClr>
                        <a:buSzPts val="800"/>
                        <a:buFont typeface="Arial"/>
                        <a:buNone/>
                      </a:pPr>
                      <a:r>
                        <a:rPr lang="en" sz="1200" u="none" cap="none" strike="noStrike"/>
                        <a:t>sible?</a:t>
                      </a:r>
                      <a:endParaRPr sz="1200" u="none" cap="none" strike="noStrike"/>
                    </a:p>
                  </a:txBody>
                  <a:tcPr marT="45725" marB="45725" marR="45725" marL="45725">
                    <a:solidFill>
                      <a:srgbClr val="ECF2F1"/>
                    </a:solidFill>
                  </a:tcPr>
                </a:tc>
              </a:tr>
              <a:tr h="8350">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Tranylcypromine  (PARNATE)</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a:t>MDD</a:t>
                      </a:r>
                      <a:endParaRPr sz="1300" u="none" cap="none" strike="noStrike"/>
                    </a:p>
                  </a:txBody>
                  <a:tcPr marT="45725" marB="45725" marR="45725" marL="45725">
                    <a:solidFill>
                      <a:srgbClr val="FFFF9F"/>
                    </a:solidFill>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1961</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$240</a:t>
                      </a:r>
                      <a:endParaRPr sz="130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sz="1250" u="none" cap="none" strike="noStrike"/>
                        <a:t>A &amp; B</a:t>
                      </a:r>
                      <a:endParaRPr sz="1250" u="none" cap="none" strike="noStrike"/>
                    </a:p>
                  </a:txBody>
                  <a:tcPr marT="45725" marB="45725" marR="45725" marL="45725">
                    <a:solidFill>
                      <a:srgbClr val="FFFF9F"/>
                    </a:solidFill>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a:t>-</a:t>
                      </a:r>
                      <a:endParaRPr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low</a:t>
                      </a:r>
                      <a:endParaRPr sz="1300" u="none" cap="none" strike="noStrike"/>
                    </a:p>
                  </a:txBody>
                  <a:tcPr marT="45725" marB="45725" marR="45725" marL="45725">
                    <a:lnR cap="flat" cmpd="sng" w="9525">
                      <a:solidFill>
                        <a:srgbClr val="999999"/>
                      </a:solidFill>
                      <a:prstDash val="solid"/>
                      <a:round/>
                      <a:headEnd len="sm" w="sm" type="none"/>
                      <a:tailEnd len="sm" w="sm" type="none"/>
                    </a:lnR>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a:t>low</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no</a:t>
                      </a:r>
                      <a:endParaRPr sz="1300" u="none" cap="none" strike="noStrike"/>
                    </a:p>
                  </a:txBody>
                  <a:tcPr marT="45725" marB="45725" marR="45725" marL="45725">
                    <a:lnL cap="flat" cmpd="sng" w="9525">
                      <a:solidFill>
                        <a:srgbClr val="999999"/>
                      </a:solidFill>
                      <a:prstDash val="solid"/>
                      <a:round/>
                      <a:headEnd len="sm" w="sm" type="none"/>
                      <a:tailEnd len="sm" w="sm" type="none"/>
                    </a:lnL>
                  </a:tcPr>
                </a:tc>
              </a:tr>
              <a:tr h="8350">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Isocarboxazid  (MARPLAN)</a:t>
                      </a:r>
                      <a:endParaRPr sz="1300" u="none" cap="none" strike="noStrike"/>
                    </a:p>
                  </a:txBody>
                  <a:tcPr marT="45725" marB="45725" marR="45725" marL="45725">
                    <a:lnB cap="flat" cmpd="sng" w="9525">
                      <a:solidFill>
                        <a:srgbClr val="999999"/>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MDD</a:t>
                      </a:r>
                      <a:endParaRPr sz="1300" u="none" cap="none" strike="noStrike"/>
                    </a:p>
                  </a:txBody>
                  <a:tcPr marT="45725" marB="45725" marR="45725" marL="45725">
                    <a:lnB cap="flat" cmpd="sng" w="9525">
                      <a:solidFill>
                        <a:srgbClr val="999999"/>
                      </a:solidFill>
                      <a:prstDash val="solid"/>
                      <a:round/>
                      <a:headEnd len="sm" w="sm" type="none"/>
                      <a:tailEnd len="sm" w="sm" type="none"/>
                    </a:lnB>
                    <a:solidFill>
                      <a:srgbClr val="FFFF9F"/>
                    </a:solidFill>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1959</a:t>
                      </a:r>
                      <a:endParaRPr sz="1300" u="none" cap="none" strike="noStrike"/>
                    </a:p>
                  </a:txBody>
                  <a:tcPr marT="45725" marB="45725" marR="45725" marL="45725">
                    <a:lnB cap="flat" cmpd="sng" w="9525">
                      <a:solidFill>
                        <a:srgbClr val="999999"/>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$780</a:t>
                      </a:r>
                      <a:endParaRPr sz="1300" u="none" cap="none" strike="noStrike"/>
                    </a:p>
                  </a:txBody>
                  <a:tcPr marT="45725" marB="45725" marR="45725" marL="45725">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250" u="none" cap="none" strike="noStrike"/>
                        <a:t>A &amp; B</a:t>
                      </a:r>
                      <a:endParaRPr sz="1250" u="none" cap="none" strike="noStrike"/>
                    </a:p>
                  </a:txBody>
                  <a:tcPr marT="45725" marB="45725" marR="45725" marL="45725">
                    <a:lnB cap="flat" cmpd="sng" w="9525">
                      <a:solidFill>
                        <a:srgbClr val="999999"/>
                      </a:solidFill>
                      <a:prstDash val="solid"/>
                      <a:round/>
                      <a:headEnd len="sm" w="sm" type="none"/>
                      <a:tailEnd len="sm" w="sm" type="none"/>
                    </a:lnB>
                    <a:solidFill>
                      <a:srgbClr val="FFFF9F"/>
                    </a:solidFill>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low</a:t>
                      </a:r>
                      <a:endParaRPr sz="1300" u="none" cap="none" strike="noStrike"/>
                    </a:p>
                  </a:txBody>
                  <a:tcPr marT="45725" marB="45725" marR="45725" marL="45725">
                    <a:lnR cap="flat" cmpd="sng" w="9525">
                      <a:solidFill>
                        <a:srgbClr val="999999"/>
                      </a:solidFill>
                      <a:prstDash val="solid"/>
                      <a:round/>
                      <a:headEnd len="sm" w="sm" type="none"/>
                      <a:tailEnd len="sm" w="sm" type="none"/>
                    </a:lnR>
                    <a:lnB cap="flat" cmpd="sng" w="9525">
                      <a:solidFill>
                        <a:srgbClr val="999999"/>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850"/>
                        <a:buFont typeface="Arial"/>
                        <a:buNone/>
                      </a:pPr>
                      <a:r>
                        <a:rPr lang="en" sz="1300">
                          <a:solidFill>
                            <a:schemeClr val="dk1"/>
                          </a:solidFill>
                        </a:rPr>
                        <a:t>low</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no</a:t>
                      </a:r>
                      <a:endParaRPr sz="1300" u="none" cap="none" strike="noStrike"/>
                    </a:p>
                  </a:txBody>
                  <a:tcPr marT="45725" marB="45725" marR="45725" marL="45725">
                    <a:lnL cap="flat" cmpd="sng" w="9525">
                      <a:solidFill>
                        <a:srgbClr val="999999"/>
                      </a:solidFill>
                      <a:prstDash val="solid"/>
                      <a:round/>
                      <a:headEnd len="sm" w="sm" type="none"/>
                      <a:tailEnd len="sm" w="sm" type="none"/>
                    </a:lnL>
                    <a:lnB cap="flat" cmpd="sng" w="9525">
                      <a:solidFill>
                        <a:srgbClr val="999999"/>
                      </a:solidFill>
                      <a:prstDash val="solid"/>
                      <a:round/>
                      <a:headEnd len="sm" w="sm" type="none"/>
                      <a:tailEnd len="sm" w="sm" type="none"/>
                    </a:lnB>
                  </a:tcPr>
                </a:tc>
              </a:tr>
              <a:tr h="8350">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Phenelzine (NARDIL)</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MDD</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FFFF9F"/>
                    </a:solidFill>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1961</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$43</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250" u="none" cap="none" strike="noStrike"/>
                        <a:t>A &amp; B</a:t>
                      </a:r>
                      <a:endParaRPr sz="125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FFFF9F"/>
                    </a:solidFill>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low</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850"/>
                        <a:buFont typeface="Arial"/>
                        <a:buNone/>
                      </a:pPr>
                      <a:r>
                        <a:rPr lang="en" sz="1300">
                          <a:solidFill>
                            <a:schemeClr val="dk1"/>
                          </a:solidFill>
                        </a:rPr>
                        <a:t>low</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no</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r h="8350">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Selegiline transdermal (EMSAM)</a:t>
                      </a:r>
                      <a:endParaRPr sz="1300"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MDD</a:t>
                      </a:r>
                      <a:endParaRPr sz="1300" u="none" cap="none" strike="noStrike"/>
                    </a:p>
                  </a:txBody>
                  <a:tcPr marT="45725" marB="45725" marR="45725" marL="45725" anchor="ctr">
                    <a:lnT cap="flat" cmpd="sng" w="9525">
                      <a:solidFill>
                        <a:srgbClr val="999999"/>
                      </a:solidFill>
                      <a:prstDash val="solid"/>
                      <a:round/>
                      <a:headEnd len="sm" w="sm" type="none"/>
                      <a:tailEnd len="sm" w="sm" type="none"/>
                    </a:lnT>
                    <a:solidFill>
                      <a:srgbClr val="FFFF9F"/>
                    </a:solidFill>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2006</a:t>
                      </a:r>
                      <a:endParaRPr sz="1300"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$1650</a:t>
                      </a:r>
                      <a:endParaRPr sz="1300"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850"/>
                        <a:buFont typeface="Arial"/>
                        <a:buNone/>
                      </a:pPr>
                      <a:r>
                        <a:rPr lang="en" sz="1250" u="none" cap="none" strike="noStrike"/>
                        <a:t>(A) &amp; B</a:t>
                      </a:r>
                      <a:endParaRPr sz="1250" u="none" cap="none" strike="noStrike"/>
                    </a:p>
                  </a:txBody>
                  <a:tcPr marT="45725" marB="45725" marR="45725" marL="45725" anchor="ctr">
                    <a:lnT cap="flat" cmpd="sng" w="9525">
                      <a:solidFill>
                        <a:srgbClr val="999999"/>
                      </a:solidFill>
                      <a:prstDash val="solid"/>
                      <a:round/>
                      <a:headEnd len="sm" w="sm" type="none"/>
                      <a:tailEnd len="sm" w="sm" type="none"/>
                    </a:lnT>
                    <a:solidFill>
                      <a:srgbClr val="FFFF9F"/>
                    </a:solidFill>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loss</a:t>
                      </a:r>
                      <a:endParaRPr sz="1300"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low</a:t>
                      </a:r>
                      <a:endParaRPr sz="1300" u="none" cap="none" strike="noStrike"/>
                    </a:p>
                  </a:txBody>
                  <a:tcPr marT="45725" marB="45725" marR="45725" marL="45725" anchor="ctr">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tcPr>
                </a:tc>
                <a:tc>
                  <a:txBody>
                    <a:bodyPr/>
                    <a:lstStyle/>
                    <a:p>
                      <a:pPr indent="0" lvl="0" marL="0" rtl="0" algn="ctr">
                        <a:spcBef>
                          <a:spcPts val="0"/>
                        </a:spcBef>
                        <a:spcAft>
                          <a:spcPts val="0"/>
                        </a:spcAft>
                        <a:buClr>
                          <a:schemeClr val="dk1"/>
                        </a:buClr>
                        <a:buSzPts val="850"/>
                        <a:buFont typeface="Arial"/>
                        <a:buNone/>
                      </a:pPr>
                      <a:r>
                        <a:rPr lang="en" sz="1300">
                          <a:solidFill>
                            <a:schemeClr val="dk1"/>
                          </a:solidFill>
                        </a:rPr>
                        <a:t>low</a:t>
                      </a:r>
                      <a:endParaRPr sz="1300" u="none" cap="none" strike="noStrike"/>
                    </a:p>
                  </a:txBody>
                  <a:tcPr marT="45725" marB="45725" marR="45725" marL="457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no</a:t>
                      </a:r>
                      <a:endParaRPr sz="1300" u="none" cap="none" strike="noStrike"/>
                    </a:p>
                  </a:txBody>
                  <a:tcPr marT="45725" marB="45725" marR="45725" marL="45725" anchor="ctr">
                    <a:lnL cap="flat" cmpd="sng" w="9525">
                      <a:solidFill>
                        <a:srgbClr val="999999"/>
                      </a:solidFill>
                      <a:prstDash val="solid"/>
                      <a:round/>
                      <a:headEnd len="sm" w="sm" type="none"/>
                      <a:tailEnd len="sm" w="sm" type="none"/>
                    </a:lnL>
                    <a:lnT cap="flat" cmpd="sng" w="9525">
                      <a:solidFill>
                        <a:srgbClr val="999999"/>
                      </a:solidFill>
                      <a:prstDash val="solid"/>
                      <a:round/>
                      <a:headEnd len="sm" w="sm" type="none"/>
                      <a:tailEnd len="sm" w="sm" type="none"/>
                    </a:lnT>
                  </a:tcPr>
                </a:tc>
              </a:tr>
              <a:tr h="8350">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Selegiline PO (ELDEPRYL)</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Parkinson’s</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1989</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$26</a:t>
                      </a:r>
                      <a:endParaRPr sz="130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sz="1250" u="none" cap="none" strike="noStrike"/>
                        <a:t>B</a:t>
                      </a:r>
                      <a:endParaRPr sz="125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loss</a:t>
                      </a:r>
                      <a:endParaRPr sz="130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low</a:t>
                      </a:r>
                      <a:endParaRPr sz="1300" u="none" cap="none" strike="noStrike"/>
                    </a:p>
                  </a:txBody>
                  <a:tcPr marT="45725" marB="45725" marR="45725" marL="45725">
                    <a:lnR cap="flat" cmpd="sng" w="9525">
                      <a:solidFill>
                        <a:srgbClr val="999999"/>
                      </a:solidFill>
                      <a:prstDash val="solid"/>
                      <a:round/>
                      <a:headEnd len="sm" w="sm" type="none"/>
                      <a:tailEnd len="sm" w="sm" type="none"/>
                    </a:lnR>
                  </a:tcPr>
                </a:tc>
                <a:tc>
                  <a:txBody>
                    <a:bodyPr/>
                    <a:lstStyle/>
                    <a:p>
                      <a:pPr indent="0" lvl="0" marL="0" rtl="0" algn="ctr">
                        <a:spcBef>
                          <a:spcPts val="0"/>
                        </a:spcBef>
                        <a:spcAft>
                          <a:spcPts val="0"/>
                        </a:spcAft>
                        <a:buClr>
                          <a:schemeClr val="dk1"/>
                        </a:buClr>
                        <a:buSzPts val="850"/>
                        <a:buFont typeface="Arial"/>
                        <a:buNone/>
                      </a:pPr>
                      <a:r>
                        <a:rPr lang="en" sz="1300">
                          <a:solidFill>
                            <a:schemeClr val="dk1"/>
                          </a:solidFill>
                        </a:rPr>
                        <a:t>low</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no</a:t>
                      </a:r>
                      <a:endParaRPr sz="1300" u="none" cap="none" strike="noStrike"/>
                    </a:p>
                  </a:txBody>
                  <a:tcPr marT="45725" marB="45725" marR="45725" marL="45725">
                    <a:lnL cap="flat" cmpd="sng" w="9525">
                      <a:solidFill>
                        <a:srgbClr val="999999"/>
                      </a:solidFill>
                      <a:prstDash val="solid"/>
                      <a:round/>
                      <a:headEnd len="sm" w="sm" type="none"/>
                      <a:tailEnd len="sm" w="sm" type="none"/>
                    </a:lnL>
                  </a:tcPr>
                </a:tc>
              </a:tr>
              <a:tr h="8350">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Rasagiline (AZILECT)</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Parkinson’s</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2006</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$270</a:t>
                      </a:r>
                      <a:endParaRPr sz="130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sz="1250" u="none" cap="none" strike="noStrike"/>
                        <a:t>B</a:t>
                      </a:r>
                      <a:endParaRPr sz="125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loss</a:t>
                      </a:r>
                      <a:endParaRPr sz="130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low</a:t>
                      </a:r>
                      <a:endParaRPr sz="1300" u="none" cap="none" strike="noStrike"/>
                    </a:p>
                  </a:txBody>
                  <a:tcPr marT="45725" marB="45725" marR="45725" marL="45725">
                    <a:lnR cap="flat" cmpd="sng" w="9525">
                      <a:solidFill>
                        <a:srgbClr val="999999"/>
                      </a:solidFill>
                      <a:prstDash val="solid"/>
                      <a:round/>
                      <a:headEnd len="sm" w="sm" type="none"/>
                      <a:tailEnd len="sm" w="sm" type="none"/>
                    </a:lnR>
                  </a:tcPr>
                </a:tc>
                <a:tc>
                  <a:txBody>
                    <a:bodyPr/>
                    <a:lstStyle/>
                    <a:p>
                      <a:pPr indent="0" lvl="0" marL="0" rtl="0" algn="ctr">
                        <a:spcBef>
                          <a:spcPts val="0"/>
                        </a:spcBef>
                        <a:spcAft>
                          <a:spcPts val="0"/>
                        </a:spcAft>
                        <a:buClr>
                          <a:schemeClr val="dk1"/>
                        </a:buClr>
                        <a:buSzPts val="850"/>
                        <a:buFont typeface="Arial"/>
                        <a:buNone/>
                      </a:pPr>
                      <a:r>
                        <a:rPr lang="en" sz="1300">
                          <a:solidFill>
                            <a:schemeClr val="dk1"/>
                          </a:solidFill>
                        </a:rPr>
                        <a:t>low</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no</a:t>
                      </a:r>
                      <a:endParaRPr sz="1300" u="none" cap="none" strike="noStrike"/>
                    </a:p>
                  </a:txBody>
                  <a:tcPr marT="45725" marB="45725" marR="45725" marL="45725">
                    <a:lnL cap="flat" cmpd="sng" w="9525">
                      <a:solidFill>
                        <a:srgbClr val="999999"/>
                      </a:solidFill>
                      <a:prstDash val="solid"/>
                      <a:round/>
                      <a:headEnd len="sm" w="sm" type="none"/>
                      <a:tailEnd len="sm" w="sm" type="none"/>
                    </a:lnL>
                  </a:tcPr>
                </a:tc>
              </a:tr>
              <a:tr h="8350">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Safinamide (XADAGO)</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Parkinson’s</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2017</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$780</a:t>
                      </a:r>
                      <a:endParaRPr sz="130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sz="1250" u="none" cap="none" strike="noStrike"/>
                        <a:t>B</a:t>
                      </a:r>
                      <a:endParaRPr sz="125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sz="1250" u="none" cap="none" strike="noStrike"/>
                        <a:t>-</a:t>
                      </a:r>
                      <a:endParaRPr sz="125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low</a:t>
                      </a:r>
                      <a:endParaRPr sz="1300" u="none" cap="none" strike="noStrike"/>
                    </a:p>
                  </a:txBody>
                  <a:tcPr marT="45725" marB="45725" marR="45725" marL="45725">
                    <a:lnR cap="flat" cmpd="sng" w="9525">
                      <a:solidFill>
                        <a:srgbClr val="999999"/>
                      </a:solidFill>
                      <a:prstDash val="solid"/>
                      <a:round/>
                      <a:headEnd len="sm" w="sm" type="none"/>
                      <a:tailEnd len="sm" w="sm" type="none"/>
                    </a:lnR>
                  </a:tcPr>
                </a:tc>
                <a:tc>
                  <a:txBody>
                    <a:bodyPr/>
                    <a:lstStyle/>
                    <a:p>
                      <a:pPr indent="0" lvl="0" marL="0" rtl="0" algn="ctr">
                        <a:spcBef>
                          <a:spcPts val="0"/>
                        </a:spcBef>
                        <a:spcAft>
                          <a:spcPts val="0"/>
                        </a:spcAft>
                        <a:buClr>
                          <a:schemeClr val="dk1"/>
                        </a:buClr>
                        <a:buSzPts val="850"/>
                        <a:buFont typeface="Arial"/>
                        <a:buNone/>
                      </a:pPr>
                      <a:r>
                        <a:rPr lang="en" sz="1300">
                          <a:solidFill>
                            <a:schemeClr val="dk1"/>
                          </a:solidFill>
                        </a:rPr>
                        <a:t>low</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a:t>y</a:t>
                      </a:r>
                      <a:r>
                        <a:rPr lang="en" sz="1300" u="none" cap="none" strike="noStrike"/>
                        <a:t>es </a:t>
                      </a:r>
                      <a:endParaRPr b="1" sz="1300" u="none" cap="none" strike="noStrike"/>
                    </a:p>
                  </a:txBody>
                  <a:tcPr marT="45725" marB="45725" marR="45725" marL="45725">
                    <a:lnL cap="flat" cmpd="sng" w="9525">
                      <a:solidFill>
                        <a:srgbClr val="999999"/>
                      </a:solidFill>
                      <a:prstDash val="solid"/>
                      <a:round/>
                      <a:headEnd len="sm" w="sm" type="none"/>
                      <a:tailEnd len="sm" w="sm" type="none"/>
                    </a:lnL>
                  </a:tcPr>
                </a:tc>
              </a:tr>
            </a:tbl>
          </a:graphicData>
        </a:graphic>
      </p:graphicFrame>
      <p:sp>
        <p:nvSpPr>
          <p:cNvPr id="318" name="Google Shape;318;p45"/>
          <p:cNvSpPr txBox="1"/>
          <p:nvPr/>
        </p:nvSpPr>
        <p:spPr>
          <a:xfrm>
            <a:off x="5457264" y="1041313"/>
            <a:ext cx="315900" cy="416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en" sz="1800" u="none" cap="none" strike="noStrike">
                <a:solidFill>
                  <a:srgbClr val="000000"/>
                </a:solidFill>
                <a:latin typeface="Arial"/>
                <a:ea typeface="Arial"/>
                <a:cs typeface="Arial"/>
                <a:sym typeface="Arial"/>
              </a:rPr>
              <a:t>*</a:t>
            </a:r>
            <a:r>
              <a:rPr b="0" i="0" lang="en" sz="1800" u="none" cap="none" strike="noStrike">
                <a:solidFill>
                  <a:srgbClr val="000000"/>
                </a:solidFill>
                <a:latin typeface="Arial"/>
                <a:ea typeface="Arial"/>
                <a:cs typeface="Arial"/>
                <a:sym typeface="Arial"/>
              </a:rPr>
              <a:t> </a:t>
            </a:r>
            <a:endParaRPr b="0" i="0" sz="1300" u="none" cap="none" strike="noStrike">
              <a:solidFill>
                <a:srgbClr val="000000"/>
              </a:solidFill>
              <a:latin typeface="Arial"/>
              <a:ea typeface="Arial"/>
              <a:cs typeface="Arial"/>
              <a:sym typeface="Arial"/>
            </a:endParaRPr>
          </a:p>
        </p:txBody>
      </p:sp>
      <p:pic>
        <p:nvPicPr>
          <p:cNvPr id="319" name="Google Shape;319;p45"/>
          <p:cNvPicPr preferRelativeResize="0"/>
          <p:nvPr/>
        </p:nvPicPr>
        <p:blipFill rotWithShape="1">
          <a:blip r:embed="rId3">
            <a:alphaModFix/>
          </a:blip>
          <a:srcRect b="0" l="0" r="0" t="0"/>
          <a:stretch/>
        </p:blipFill>
        <p:spPr>
          <a:xfrm>
            <a:off x="168200" y="48657"/>
            <a:ext cx="601075" cy="770800"/>
          </a:xfrm>
          <a:prstGeom prst="rect">
            <a:avLst/>
          </a:prstGeom>
          <a:noFill/>
          <a:ln>
            <a:noFill/>
          </a:ln>
        </p:spPr>
      </p:pic>
      <p:sp>
        <p:nvSpPr>
          <p:cNvPr id="320" name="Google Shape;320;p45"/>
          <p:cNvSpPr txBox="1"/>
          <p:nvPr/>
        </p:nvSpPr>
        <p:spPr>
          <a:xfrm>
            <a:off x="-997850" y="79650"/>
            <a:ext cx="7905900" cy="492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800" u="none" cap="none" strike="noStrike">
                <a:solidFill>
                  <a:srgbClr val="000000"/>
                </a:solidFill>
                <a:latin typeface="Arial"/>
                <a:ea typeface="Arial"/>
                <a:cs typeface="Arial"/>
                <a:sym typeface="Arial"/>
              </a:rPr>
              <a:t>Monoamine Oxidase Inhibitors (MAOIs)</a:t>
            </a:r>
            <a:endParaRPr b="0" i="0" sz="1800" u="none" cap="none" strike="noStrike">
              <a:solidFill>
                <a:srgbClr val="000000"/>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1200"/>
              <a:buFont typeface="Arial"/>
              <a:buNone/>
            </a:pPr>
            <a:r>
              <a:t/>
            </a:r>
            <a:endParaRPr b="0" i="0" sz="1800" u="none" cap="none" strike="noStrike">
              <a:solidFill>
                <a:srgbClr val="000000"/>
              </a:solidFill>
              <a:latin typeface="Arial"/>
              <a:ea typeface="Arial"/>
              <a:cs typeface="Arial"/>
              <a:sym typeface="Arial"/>
            </a:endParaRPr>
          </a:p>
        </p:txBody>
      </p:sp>
      <p:sp>
        <p:nvSpPr>
          <p:cNvPr id="321" name="Google Shape;321;p45"/>
          <p:cNvSpPr txBox="1"/>
          <p:nvPr/>
        </p:nvSpPr>
        <p:spPr>
          <a:xfrm>
            <a:off x="7870866" y="0"/>
            <a:ext cx="1747200" cy="416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0" i="0" lang="en" sz="900" u="sng" cap="none" strike="noStrike">
                <a:solidFill>
                  <a:srgbClr val="000000"/>
                </a:solidFill>
                <a:latin typeface="Arial"/>
                <a:ea typeface="Arial"/>
                <a:cs typeface="Arial"/>
                <a:sym typeface="Arial"/>
              </a:rPr>
              <a:t>5-HT</a:t>
            </a:r>
            <a:r>
              <a:rPr b="0" i="0" lang="en" sz="900" u="none" cap="none" strike="noStrike">
                <a:solidFill>
                  <a:srgbClr val="000000"/>
                </a:solidFill>
                <a:latin typeface="Arial"/>
                <a:ea typeface="Arial"/>
                <a:cs typeface="Arial"/>
                <a:sym typeface="Arial"/>
              </a:rPr>
              <a:t> </a:t>
            </a:r>
            <a:r>
              <a:rPr lang="en" sz="900"/>
              <a:t>–</a:t>
            </a:r>
            <a:r>
              <a:rPr b="0" i="0" lang="en" sz="900" u="none" cap="none" strike="noStrike">
                <a:solidFill>
                  <a:srgbClr val="000000"/>
                </a:solidFill>
                <a:latin typeface="Arial"/>
                <a:ea typeface="Arial"/>
                <a:cs typeface="Arial"/>
                <a:sym typeface="Arial"/>
              </a:rPr>
              <a:t> serotonergic</a:t>
            </a:r>
            <a:endParaRPr sz="900"/>
          </a:p>
          <a:p>
            <a:pPr indent="0" lvl="0" marL="0" marR="0" rtl="0" algn="l">
              <a:lnSpc>
                <a:spcPct val="100000"/>
              </a:lnSpc>
              <a:spcBef>
                <a:spcPts val="0"/>
              </a:spcBef>
              <a:spcAft>
                <a:spcPts val="0"/>
              </a:spcAft>
              <a:buClr>
                <a:srgbClr val="000000"/>
              </a:buClr>
              <a:buSzPts val="700"/>
              <a:buFont typeface="Arial"/>
              <a:buNone/>
            </a:pPr>
            <a:r>
              <a:rPr b="0" i="0" lang="en" sz="900" u="sng" cap="none" strike="noStrike">
                <a:solidFill>
                  <a:srgbClr val="000000"/>
                </a:solidFill>
                <a:latin typeface="Arial"/>
                <a:ea typeface="Arial"/>
                <a:cs typeface="Arial"/>
                <a:sym typeface="Arial"/>
              </a:rPr>
              <a:t>NE</a:t>
            </a:r>
            <a:r>
              <a:rPr b="0" i="0" lang="en" sz="900" u="none" cap="none" strike="noStrike">
                <a:solidFill>
                  <a:srgbClr val="000000"/>
                </a:solidFill>
                <a:latin typeface="Arial"/>
                <a:ea typeface="Arial"/>
                <a:cs typeface="Arial"/>
                <a:sym typeface="Arial"/>
              </a:rPr>
              <a:t> </a:t>
            </a:r>
            <a:r>
              <a:rPr lang="en" sz="900"/>
              <a:t>–</a:t>
            </a:r>
            <a:r>
              <a:rPr b="0" i="0" lang="en" sz="900" u="none" cap="none" strike="noStrike">
                <a:solidFill>
                  <a:srgbClr val="000000"/>
                </a:solidFill>
                <a:latin typeface="Arial"/>
                <a:ea typeface="Arial"/>
                <a:cs typeface="Arial"/>
                <a:sym typeface="Arial"/>
              </a:rPr>
              <a:t> noradrenergic</a:t>
            </a:r>
            <a:endParaRPr sz="900"/>
          </a:p>
          <a:p>
            <a:pPr indent="0" lvl="0" marL="0" marR="0" rtl="0" algn="l">
              <a:lnSpc>
                <a:spcPct val="100000"/>
              </a:lnSpc>
              <a:spcBef>
                <a:spcPts val="0"/>
              </a:spcBef>
              <a:spcAft>
                <a:spcPts val="0"/>
              </a:spcAft>
              <a:buClr>
                <a:srgbClr val="000000"/>
              </a:buClr>
              <a:buSzPts val="700"/>
              <a:buFont typeface="Arial"/>
              <a:buNone/>
            </a:pPr>
            <a:r>
              <a:rPr b="0" i="0" lang="en" sz="900" u="sng" cap="none" strike="noStrike">
                <a:solidFill>
                  <a:srgbClr val="000000"/>
                </a:solidFill>
                <a:latin typeface="Arial"/>
                <a:ea typeface="Arial"/>
                <a:cs typeface="Arial"/>
                <a:sym typeface="Arial"/>
              </a:rPr>
              <a:t>DA</a:t>
            </a:r>
            <a:r>
              <a:rPr b="0" i="0" lang="en" sz="900" u="none" cap="none" strike="noStrike">
                <a:solidFill>
                  <a:srgbClr val="000000"/>
                </a:solidFill>
                <a:latin typeface="Arial"/>
                <a:ea typeface="Arial"/>
                <a:cs typeface="Arial"/>
                <a:sym typeface="Arial"/>
              </a:rPr>
              <a:t> </a:t>
            </a:r>
            <a:r>
              <a:rPr lang="en" sz="900"/>
              <a:t>– </a:t>
            </a:r>
            <a:r>
              <a:rPr b="0" i="0" lang="en" sz="900" u="none" cap="none" strike="noStrike">
                <a:solidFill>
                  <a:srgbClr val="000000"/>
                </a:solidFill>
                <a:latin typeface="Arial"/>
                <a:ea typeface="Arial"/>
                <a:cs typeface="Arial"/>
                <a:sym typeface="Arial"/>
              </a:rPr>
              <a:t>dopaminergic</a:t>
            </a:r>
            <a:endParaRPr b="0" i="0" sz="800" u="none" cap="none" strike="noStrike">
              <a:solidFill>
                <a:srgbClr val="000000"/>
              </a:solidFill>
              <a:latin typeface="Arial"/>
              <a:ea typeface="Arial"/>
              <a:cs typeface="Arial"/>
              <a:sym typeface="Arial"/>
            </a:endParaRPr>
          </a:p>
        </p:txBody>
      </p:sp>
      <p:sp>
        <p:nvSpPr>
          <p:cNvPr id="322" name="Google Shape;322;p45"/>
          <p:cNvSpPr txBox="1"/>
          <p:nvPr/>
        </p:nvSpPr>
        <p:spPr>
          <a:xfrm>
            <a:off x="844301" y="431788"/>
            <a:ext cx="8079300" cy="416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1500" u="none" cap="none" strike="noStrike">
                <a:solidFill>
                  <a:srgbClr val="000000"/>
                </a:solidFill>
                <a:latin typeface="Arial"/>
                <a:ea typeface="Arial"/>
                <a:cs typeface="Arial"/>
                <a:sym typeface="Arial"/>
              </a:rPr>
              <a:t>*</a:t>
            </a:r>
            <a:r>
              <a:rPr b="0" i="0" lang="en" sz="1200" u="none" cap="none" strike="noStrike">
                <a:solidFill>
                  <a:srgbClr val="000000"/>
                </a:solidFill>
                <a:latin typeface="Arial"/>
                <a:ea typeface="Arial"/>
                <a:cs typeface="Arial"/>
                <a:sym typeface="Arial"/>
              </a:rPr>
              <a:t>Selectivity is dose dependent. </a:t>
            </a:r>
            <a:r>
              <a:rPr lang="en" sz="1200"/>
              <a:t>Above</a:t>
            </a:r>
            <a:r>
              <a:rPr b="0" i="0" lang="en" sz="1200" u="none" cap="none" strike="noStrike">
                <a:solidFill>
                  <a:srgbClr val="000000"/>
                </a:solidFill>
                <a:latin typeface="Arial"/>
                <a:ea typeface="Arial"/>
                <a:cs typeface="Arial"/>
                <a:sym typeface="Arial"/>
              </a:rPr>
              <a:t> recommended doses, selective MAO-B inhibitors can also </a:t>
            </a:r>
            <a:r>
              <a:rPr lang="en" sz="1200"/>
              <a:t>inhibit</a:t>
            </a:r>
            <a:r>
              <a:rPr b="0" i="0" lang="en" sz="1200" u="none" cap="none" strike="noStrike">
                <a:solidFill>
                  <a:srgbClr val="000000"/>
                </a:solidFill>
                <a:latin typeface="Arial"/>
                <a:ea typeface="Arial"/>
                <a:cs typeface="Arial"/>
                <a:sym typeface="Arial"/>
              </a:rPr>
              <a:t> MAO-A.</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graphicFrame>
        <p:nvGraphicFramePr>
          <p:cNvPr id="327" name="Google Shape;327;p46"/>
          <p:cNvGraphicFramePr/>
          <p:nvPr/>
        </p:nvGraphicFramePr>
        <p:xfrm>
          <a:off x="112416" y="883135"/>
          <a:ext cx="3000000" cy="3000000"/>
        </p:xfrm>
        <a:graphic>
          <a:graphicData uri="http://schemas.openxmlformats.org/drawingml/2006/table">
            <a:tbl>
              <a:tblPr>
                <a:noFill/>
                <a:tableStyleId>{9CA66A64-FEFE-46EB-AED5-2A8D51E14325}</a:tableStyleId>
              </a:tblPr>
              <a:tblGrid>
                <a:gridCol w="1345525"/>
                <a:gridCol w="1053400"/>
                <a:gridCol w="507800"/>
                <a:gridCol w="582925"/>
                <a:gridCol w="534075"/>
                <a:gridCol w="540075"/>
                <a:gridCol w="512600"/>
                <a:gridCol w="675950"/>
                <a:gridCol w="794000"/>
                <a:gridCol w="652025"/>
                <a:gridCol w="597450"/>
                <a:gridCol w="573300"/>
                <a:gridCol w="592775"/>
              </a:tblGrid>
              <a:tr h="205750">
                <a:tc>
                  <a:txBody>
                    <a:bodyPr/>
                    <a:lstStyle/>
                    <a:p>
                      <a:pPr indent="0" lvl="0" marL="0" marR="0" rtl="0" algn="l">
                        <a:lnSpc>
                          <a:spcPct val="85000"/>
                        </a:lnSpc>
                        <a:spcBef>
                          <a:spcPts val="0"/>
                        </a:spcBef>
                        <a:spcAft>
                          <a:spcPts val="0"/>
                        </a:spcAft>
                        <a:buClr>
                          <a:srgbClr val="000000"/>
                        </a:buClr>
                        <a:buSzPts val="900"/>
                        <a:buFont typeface="Arial"/>
                        <a:buNone/>
                      </a:pPr>
                      <a:r>
                        <a:rPr lang="en" sz="1300" u="none" cap="none" strike="noStrike"/>
                        <a:t>MAOI</a:t>
                      </a:r>
                      <a:endParaRPr sz="13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900"/>
                        <a:buFont typeface="Arial"/>
                        <a:buNone/>
                      </a:pPr>
                      <a:r>
                        <a:rPr lang="en" sz="1300" u="none" cap="none" strike="noStrike"/>
                        <a:t>Use</a:t>
                      </a:r>
                      <a:endParaRPr sz="13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900"/>
                        <a:buFont typeface="Arial"/>
                        <a:buNone/>
                      </a:pPr>
                      <a:r>
                        <a:rPr lang="en" sz="1300" u="none" cap="none" strike="noStrike"/>
                        <a:t>Year</a:t>
                      </a:r>
                      <a:endParaRPr sz="13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900"/>
                        <a:buFont typeface="Arial"/>
                        <a:buNone/>
                      </a:pPr>
                      <a:r>
                        <a:rPr lang="en" sz="1300" u="none" cap="none" strike="noStrike"/>
                        <a:t>Cost/mo </a:t>
                      </a:r>
                      <a:endParaRPr sz="13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900"/>
                        <a:buFont typeface="Arial"/>
                        <a:buNone/>
                      </a:pPr>
                      <a:r>
                        <a:rPr lang="en" sz="1300" u="none" cap="none" strike="noStrike"/>
                        <a:t>5-HT</a:t>
                      </a:r>
                      <a:endParaRPr sz="13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900"/>
                        <a:buFont typeface="Arial"/>
                        <a:buNone/>
                      </a:pPr>
                      <a:r>
                        <a:rPr lang="en" sz="1300" u="none" cap="none" strike="noStrike"/>
                        <a:t>NE</a:t>
                      </a:r>
                      <a:endParaRPr sz="13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900"/>
                        <a:buFont typeface="Arial"/>
                        <a:buNone/>
                      </a:pPr>
                      <a:r>
                        <a:rPr lang="en" sz="1300" u="none" cap="none" strike="noStrike"/>
                        <a:t>DA</a:t>
                      </a:r>
                      <a:endParaRPr sz="13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800"/>
                        <a:buFont typeface="Arial"/>
                        <a:buNone/>
                      </a:pPr>
                      <a:r>
                        <a:rPr lang="en" sz="1300" u="none" cap="none" strike="noStrike"/>
                        <a:t>MAO</a:t>
                      </a:r>
                      <a:endParaRPr sz="1300" u="none" cap="none" strike="noStrike"/>
                    </a:p>
                    <a:p>
                      <a:pPr indent="0" lvl="0" marL="0" marR="0" rtl="0" algn="l">
                        <a:lnSpc>
                          <a:spcPct val="85000"/>
                        </a:lnSpc>
                        <a:spcBef>
                          <a:spcPts val="0"/>
                        </a:spcBef>
                        <a:spcAft>
                          <a:spcPts val="0"/>
                        </a:spcAft>
                        <a:buClr>
                          <a:srgbClr val="000000"/>
                        </a:buClr>
                        <a:buSzPts val="800"/>
                        <a:buFont typeface="Arial"/>
                        <a:buNone/>
                      </a:pPr>
                      <a:r>
                        <a:rPr lang="en" sz="1300"/>
                        <a:t>s</a:t>
                      </a:r>
                      <a:r>
                        <a:rPr lang="en" sz="1300" u="none" cap="none" strike="noStrike"/>
                        <a:t>elect-</a:t>
                      </a:r>
                      <a:endParaRPr sz="1300" u="none" cap="none" strike="noStrike"/>
                    </a:p>
                    <a:p>
                      <a:pPr indent="0" lvl="0" marL="0" marR="0" rtl="0" algn="l">
                        <a:lnSpc>
                          <a:spcPct val="85000"/>
                        </a:lnSpc>
                        <a:spcBef>
                          <a:spcPts val="0"/>
                        </a:spcBef>
                        <a:spcAft>
                          <a:spcPts val="0"/>
                        </a:spcAft>
                        <a:buClr>
                          <a:srgbClr val="000000"/>
                        </a:buClr>
                        <a:buSzPts val="800"/>
                        <a:buFont typeface="Arial"/>
                        <a:buNone/>
                      </a:pPr>
                      <a:r>
                        <a:rPr lang="en" sz="1300" u="none" cap="none" strike="noStrike"/>
                        <a:t>ivity </a:t>
                      </a:r>
                      <a:endParaRPr sz="19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800"/>
                        <a:buFont typeface="Arial"/>
                        <a:buNone/>
                      </a:pPr>
                      <a:r>
                        <a:rPr lang="en" sz="1200" u="none" cap="none" strike="noStrike"/>
                        <a:t>Dietary </a:t>
                      </a:r>
                      <a:endParaRPr sz="1200" u="none" cap="none" strike="noStrike"/>
                    </a:p>
                    <a:p>
                      <a:pPr indent="0" lvl="0" marL="0" marR="0" rtl="0" algn="l">
                        <a:lnSpc>
                          <a:spcPct val="85000"/>
                        </a:lnSpc>
                        <a:spcBef>
                          <a:spcPts val="0"/>
                        </a:spcBef>
                        <a:spcAft>
                          <a:spcPts val="0"/>
                        </a:spcAft>
                        <a:buClr>
                          <a:srgbClr val="000000"/>
                        </a:buClr>
                        <a:buSzPts val="800"/>
                        <a:buFont typeface="Arial"/>
                        <a:buNone/>
                      </a:pPr>
                      <a:r>
                        <a:rPr lang="en" sz="1200" u="none" cap="none" strike="noStrike"/>
                        <a:t>tyramine risk  </a:t>
                      </a:r>
                      <a:endParaRPr sz="12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900"/>
                        <a:buFont typeface="Arial"/>
                        <a:buNone/>
                      </a:pPr>
                      <a:r>
                        <a:rPr lang="en" sz="1300" u="none" cap="none" strike="noStrike"/>
                        <a:t>W</a:t>
                      </a:r>
                      <a:r>
                        <a:rPr lang="en" sz="1300"/>
                        <a:t>t </a:t>
                      </a:r>
                      <a:r>
                        <a:rPr lang="en" sz="1300" u="none" cap="none" strike="noStrike"/>
                        <a:t>gain</a:t>
                      </a:r>
                      <a:endParaRPr sz="13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800"/>
                        <a:buFont typeface="Arial"/>
                        <a:buNone/>
                      </a:pPr>
                      <a:r>
                        <a:rPr lang="en" sz="1300" u="none" cap="none" strike="noStrike"/>
                        <a:t>Sed-</a:t>
                      </a:r>
                      <a:endParaRPr sz="1300" u="none" cap="none" strike="noStrike"/>
                    </a:p>
                    <a:p>
                      <a:pPr indent="0" lvl="0" marL="0" marR="0" rtl="0" algn="l">
                        <a:lnSpc>
                          <a:spcPct val="85000"/>
                        </a:lnSpc>
                        <a:spcBef>
                          <a:spcPts val="0"/>
                        </a:spcBef>
                        <a:spcAft>
                          <a:spcPts val="0"/>
                        </a:spcAft>
                        <a:buClr>
                          <a:srgbClr val="000000"/>
                        </a:buClr>
                        <a:buSzPts val="800"/>
                        <a:buFont typeface="Arial"/>
                        <a:buNone/>
                      </a:pPr>
                      <a:r>
                        <a:rPr lang="en" sz="1300" u="none" cap="none" strike="noStrike"/>
                        <a:t>ation</a:t>
                      </a:r>
                      <a:endParaRPr sz="13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800"/>
                        <a:buFont typeface="Arial"/>
                        <a:buNone/>
                      </a:pPr>
                      <a:r>
                        <a:rPr lang="en" sz="1200" u="none" cap="none" strike="noStrike"/>
                        <a:t>Anti-</a:t>
                      </a:r>
                      <a:endParaRPr sz="1200" u="none" cap="none" strike="noStrike"/>
                    </a:p>
                    <a:p>
                      <a:pPr indent="0" lvl="0" marL="0" marR="0" rtl="0" algn="l">
                        <a:lnSpc>
                          <a:spcPct val="85000"/>
                        </a:lnSpc>
                        <a:spcBef>
                          <a:spcPts val="0"/>
                        </a:spcBef>
                        <a:spcAft>
                          <a:spcPts val="0"/>
                        </a:spcAft>
                        <a:buClr>
                          <a:srgbClr val="000000"/>
                        </a:buClr>
                        <a:buSzPts val="800"/>
                        <a:buFont typeface="Arial"/>
                        <a:buNone/>
                      </a:pPr>
                      <a:r>
                        <a:rPr lang="en" sz="1200"/>
                        <a:t>c</a:t>
                      </a:r>
                      <a:r>
                        <a:rPr lang="en" sz="1200" u="none" cap="none" strike="noStrike"/>
                        <a:t>holi</a:t>
                      </a:r>
                      <a:r>
                        <a:rPr lang="en" sz="1200"/>
                        <a:t>n</a:t>
                      </a:r>
                      <a:endParaRPr sz="1200"/>
                    </a:p>
                    <a:p>
                      <a:pPr indent="0" lvl="0" marL="0" marR="0" rtl="0" algn="l">
                        <a:lnSpc>
                          <a:spcPct val="85000"/>
                        </a:lnSpc>
                        <a:spcBef>
                          <a:spcPts val="0"/>
                        </a:spcBef>
                        <a:spcAft>
                          <a:spcPts val="0"/>
                        </a:spcAft>
                        <a:buClr>
                          <a:srgbClr val="000000"/>
                        </a:buClr>
                        <a:buSzPts val="800"/>
                        <a:buFont typeface="Arial"/>
                        <a:buNone/>
                      </a:pPr>
                      <a:r>
                        <a:rPr lang="en" sz="1200" u="none" cap="none" strike="noStrike"/>
                        <a:t>ergic</a:t>
                      </a:r>
                      <a:endParaRPr sz="1200" u="none" cap="none" strike="noStrike"/>
                    </a:p>
                  </a:txBody>
                  <a:tcPr marT="45725" marB="45725" marR="45725" marL="45725">
                    <a:lnB cap="flat" cmpd="sng" w="9525">
                      <a:solidFill>
                        <a:srgbClr val="999999"/>
                      </a:solidFill>
                      <a:prstDash val="solid"/>
                      <a:round/>
                      <a:headEnd len="sm" w="sm" type="none"/>
                      <a:tailEnd len="sm" w="sm" type="none"/>
                    </a:lnB>
                    <a:solidFill>
                      <a:srgbClr val="ECF2F1"/>
                    </a:solidFill>
                  </a:tcPr>
                </a:tc>
                <a:tc>
                  <a:txBody>
                    <a:bodyPr/>
                    <a:lstStyle/>
                    <a:p>
                      <a:pPr indent="0" lvl="0" marL="0" marR="0" rtl="0" algn="l">
                        <a:lnSpc>
                          <a:spcPct val="85000"/>
                        </a:lnSpc>
                        <a:spcBef>
                          <a:spcPts val="0"/>
                        </a:spcBef>
                        <a:spcAft>
                          <a:spcPts val="0"/>
                        </a:spcAft>
                        <a:buClr>
                          <a:srgbClr val="000000"/>
                        </a:buClr>
                        <a:buSzPts val="800"/>
                        <a:buFont typeface="Arial"/>
                        <a:buNone/>
                      </a:pPr>
                      <a:r>
                        <a:rPr lang="en" sz="1200" u="none" cap="none" strike="noStrike"/>
                        <a:t>Rever-</a:t>
                      </a:r>
                      <a:endParaRPr sz="1200" u="none" cap="none" strike="noStrike"/>
                    </a:p>
                    <a:p>
                      <a:pPr indent="0" lvl="0" marL="0" marR="0" rtl="0" algn="l">
                        <a:lnSpc>
                          <a:spcPct val="85000"/>
                        </a:lnSpc>
                        <a:spcBef>
                          <a:spcPts val="0"/>
                        </a:spcBef>
                        <a:spcAft>
                          <a:spcPts val="0"/>
                        </a:spcAft>
                        <a:buClr>
                          <a:srgbClr val="000000"/>
                        </a:buClr>
                        <a:buSzPts val="800"/>
                        <a:buFont typeface="Arial"/>
                        <a:buNone/>
                      </a:pPr>
                      <a:r>
                        <a:rPr lang="en" sz="1200" u="none" cap="none" strike="noStrike"/>
                        <a:t>sible?</a:t>
                      </a:r>
                      <a:endParaRPr sz="1200" u="none" cap="none" strike="noStrike"/>
                    </a:p>
                  </a:txBody>
                  <a:tcPr marT="45725" marB="45725" marR="45725" marL="45725">
                    <a:solidFill>
                      <a:srgbClr val="ECF2F1"/>
                    </a:solidFill>
                  </a:tcPr>
                </a:tc>
              </a:tr>
              <a:tr h="8350">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Tranylcypromine  (PARNATE)</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a:t>MDD</a:t>
                      </a:r>
                      <a:endParaRPr sz="1300" u="none" cap="none" strike="noStrike"/>
                    </a:p>
                  </a:txBody>
                  <a:tcPr marT="45725" marB="45725" marR="45725" marL="45725">
                    <a:solidFill>
                      <a:srgbClr val="FFFF9F"/>
                    </a:solidFill>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1961</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$240</a:t>
                      </a:r>
                      <a:endParaRPr sz="130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sz="1250" u="none" cap="none" strike="noStrike"/>
                        <a:t>A &amp; B</a:t>
                      </a:r>
                      <a:endParaRPr sz="1250" u="none" cap="none" strike="noStrike"/>
                    </a:p>
                  </a:txBody>
                  <a:tcPr marT="45725" marB="45725" marR="45725" marL="45725">
                    <a:solidFill>
                      <a:srgbClr val="FFFF9F"/>
                    </a:solidFill>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a:t>-</a:t>
                      </a:r>
                      <a:endParaRPr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low</a:t>
                      </a:r>
                      <a:endParaRPr sz="1300" u="none" cap="none" strike="noStrike"/>
                    </a:p>
                  </a:txBody>
                  <a:tcPr marT="45725" marB="45725" marR="45725" marL="45725">
                    <a:lnR cap="flat" cmpd="sng" w="9525">
                      <a:solidFill>
                        <a:srgbClr val="999999"/>
                      </a:solidFill>
                      <a:prstDash val="solid"/>
                      <a:round/>
                      <a:headEnd len="sm" w="sm" type="none"/>
                      <a:tailEnd len="sm" w="sm" type="none"/>
                    </a:lnR>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a:t>low</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no</a:t>
                      </a:r>
                      <a:endParaRPr sz="1300" u="none" cap="none" strike="noStrike"/>
                    </a:p>
                  </a:txBody>
                  <a:tcPr marT="45725" marB="45725" marR="45725" marL="45725">
                    <a:lnL cap="flat" cmpd="sng" w="9525">
                      <a:solidFill>
                        <a:srgbClr val="999999"/>
                      </a:solidFill>
                      <a:prstDash val="solid"/>
                      <a:round/>
                      <a:headEnd len="sm" w="sm" type="none"/>
                      <a:tailEnd len="sm" w="sm" type="none"/>
                    </a:lnL>
                  </a:tcPr>
                </a:tc>
              </a:tr>
              <a:tr h="8350">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Isocarboxazid  (MARPLAN)</a:t>
                      </a:r>
                      <a:endParaRPr sz="1300" u="none" cap="none" strike="noStrike"/>
                    </a:p>
                  </a:txBody>
                  <a:tcPr marT="45725" marB="45725" marR="45725" marL="45725">
                    <a:lnB cap="flat" cmpd="sng" w="9525">
                      <a:solidFill>
                        <a:srgbClr val="999999"/>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MDD</a:t>
                      </a:r>
                      <a:endParaRPr sz="1300" u="none" cap="none" strike="noStrike"/>
                    </a:p>
                  </a:txBody>
                  <a:tcPr marT="45725" marB="45725" marR="45725" marL="45725">
                    <a:lnB cap="flat" cmpd="sng" w="9525">
                      <a:solidFill>
                        <a:srgbClr val="999999"/>
                      </a:solidFill>
                      <a:prstDash val="solid"/>
                      <a:round/>
                      <a:headEnd len="sm" w="sm" type="none"/>
                      <a:tailEnd len="sm" w="sm" type="none"/>
                    </a:lnB>
                    <a:solidFill>
                      <a:srgbClr val="FFFF9F"/>
                    </a:solidFill>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1959</a:t>
                      </a:r>
                      <a:endParaRPr sz="1300" u="none" cap="none" strike="noStrike"/>
                    </a:p>
                  </a:txBody>
                  <a:tcPr marT="45725" marB="45725" marR="45725" marL="45725">
                    <a:lnB cap="flat" cmpd="sng" w="9525">
                      <a:solidFill>
                        <a:srgbClr val="999999"/>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$780</a:t>
                      </a:r>
                      <a:endParaRPr sz="1300" u="none" cap="none" strike="noStrike"/>
                    </a:p>
                  </a:txBody>
                  <a:tcPr marT="45725" marB="45725" marR="45725" marL="45725">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250" u="none" cap="none" strike="noStrike"/>
                        <a:t>A &amp; B</a:t>
                      </a:r>
                      <a:endParaRPr sz="1250" u="none" cap="none" strike="noStrike"/>
                    </a:p>
                  </a:txBody>
                  <a:tcPr marT="45725" marB="45725" marR="45725" marL="45725">
                    <a:lnB cap="flat" cmpd="sng" w="9525">
                      <a:solidFill>
                        <a:srgbClr val="999999"/>
                      </a:solidFill>
                      <a:prstDash val="solid"/>
                      <a:round/>
                      <a:headEnd len="sm" w="sm" type="none"/>
                      <a:tailEnd len="sm" w="sm" type="none"/>
                    </a:lnB>
                    <a:solidFill>
                      <a:srgbClr val="FFFF9F"/>
                    </a:solidFill>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low</a:t>
                      </a:r>
                      <a:endParaRPr sz="1300" u="none" cap="none" strike="noStrike"/>
                    </a:p>
                  </a:txBody>
                  <a:tcPr marT="45725" marB="45725" marR="45725" marL="45725">
                    <a:lnR cap="flat" cmpd="sng" w="9525">
                      <a:solidFill>
                        <a:srgbClr val="999999"/>
                      </a:solidFill>
                      <a:prstDash val="solid"/>
                      <a:round/>
                      <a:headEnd len="sm" w="sm" type="none"/>
                      <a:tailEnd len="sm" w="sm" type="none"/>
                    </a:lnR>
                    <a:lnB cap="flat" cmpd="sng" w="9525">
                      <a:solidFill>
                        <a:srgbClr val="999999"/>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850"/>
                        <a:buFont typeface="Arial"/>
                        <a:buNone/>
                      </a:pPr>
                      <a:r>
                        <a:rPr lang="en" sz="1300">
                          <a:solidFill>
                            <a:schemeClr val="dk1"/>
                          </a:solidFill>
                        </a:rPr>
                        <a:t>low</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no</a:t>
                      </a:r>
                      <a:endParaRPr sz="1300" u="none" cap="none" strike="noStrike"/>
                    </a:p>
                  </a:txBody>
                  <a:tcPr marT="45725" marB="45725" marR="45725" marL="45725">
                    <a:lnL cap="flat" cmpd="sng" w="9525">
                      <a:solidFill>
                        <a:srgbClr val="999999"/>
                      </a:solidFill>
                      <a:prstDash val="solid"/>
                      <a:round/>
                      <a:headEnd len="sm" w="sm" type="none"/>
                      <a:tailEnd len="sm" w="sm" type="none"/>
                    </a:lnL>
                    <a:lnB cap="flat" cmpd="sng" w="9525">
                      <a:solidFill>
                        <a:srgbClr val="999999"/>
                      </a:solidFill>
                      <a:prstDash val="solid"/>
                      <a:round/>
                      <a:headEnd len="sm" w="sm" type="none"/>
                      <a:tailEnd len="sm" w="sm" type="none"/>
                    </a:lnB>
                  </a:tcPr>
                </a:tc>
              </a:tr>
              <a:tr h="8350">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Phenelzine (NARDIL)</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MDD</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FFFF9F"/>
                    </a:solidFill>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1961</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$43</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250" u="none" cap="none" strike="noStrike"/>
                        <a:t>A &amp; B</a:t>
                      </a:r>
                      <a:endParaRPr sz="125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FFFF9F"/>
                    </a:solidFill>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low</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850"/>
                        <a:buFont typeface="Arial"/>
                        <a:buNone/>
                      </a:pPr>
                      <a:r>
                        <a:rPr lang="en" sz="1300">
                          <a:solidFill>
                            <a:schemeClr val="dk1"/>
                          </a:solidFill>
                        </a:rPr>
                        <a:t>low</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no</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r h="8350">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Selegiline transdermal (EMSAM)</a:t>
                      </a:r>
                      <a:endParaRPr sz="1300"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MDD</a:t>
                      </a:r>
                      <a:endParaRPr sz="1300" u="none" cap="none" strike="noStrike"/>
                    </a:p>
                  </a:txBody>
                  <a:tcPr marT="45725" marB="45725" marR="45725" marL="45725" anchor="ctr">
                    <a:lnT cap="flat" cmpd="sng" w="9525">
                      <a:solidFill>
                        <a:srgbClr val="999999"/>
                      </a:solidFill>
                      <a:prstDash val="solid"/>
                      <a:round/>
                      <a:headEnd len="sm" w="sm" type="none"/>
                      <a:tailEnd len="sm" w="sm" type="none"/>
                    </a:lnT>
                    <a:solidFill>
                      <a:srgbClr val="FFFF9F"/>
                    </a:solidFill>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2006</a:t>
                      </a:r>
                      <a:endParaRPr sz="1300"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$1650</a:t>
                      </a:r>
                      <a:endParaRPr sz="1300"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850"/>
                        <a:buFont typeface="Arial"/>
                        <a:buNone/>
                      </a:pPr>
                      <a:r>
                        <a:rPr lang="en" sz="1250" u="none" cap="none" strike="noStrike"/>
                        <a:t>(A) &amp; B</a:t>
                      </a:r>
                      <a:endParaRPr sz="1250" u="none" cap="none" strike="noStrike"/>
                    </a:p>
                  </a:txBody>
                  <a:tcPr marT="45725" marB="45725" marR="45725" marL="45725" anchor="ctr">
                    <a:lnT cap="flat" cmpd="sng" w="9525">
                      <a:solidFill>
                        <a:srgbClr val="999999"/>
                      </a:solidFill>
                      <a:prstDash val="solid"/>
                      <a:round/>
                      <a:headEnd len="sm" w="sm" type="none"/>
                      <a:tailEnd len="sm" w="sm" type="none"/>
                    </a:lnT>
                    <a:solidFill>
                      <a:srgbClr val="FFFF9F"/>
                    </a:solidFill>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loss</a:t>
                      </a:r>
                      <a:endParaRPr sz="1300"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low</a:t>
                      </a:r>
                      <a:endParaRPr sz="1300" u="none" cap="none" strike="noStrike"/>
                    </a:p>
                  </a:txBody>
                  <a:tcPr marT="45725" marB="45725" marR="45725" marL="45725" anchor="ctr">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tcPr>
                </a:tc>
                <a:tc>
                  <a:txBody>
                    <a:bodyPr/>
                    <a:lstStyle/>
                    <a:p>
                      <a:pPr indent="0" lvl="0" marL="0" rtl="0" algn="ctr">
                        <a:spcBef>
                          <a:spcPts val="0"/>
                        </a:spcBef>
                        <a:spcAft>
                          <a:spcPts val="0"/>
                        </a:spcAft>
                        <a:buClr>
                          <a:schemeClr val="dk1"/>
                        </a:buClr>
                        <a:buSzPts val="850"/>
                        <a:buFont typeface="Arial"/>
                        <a:buNone/>
                      </a:pPr>
                      <a:r>
                        <a:rPr lang="en" sz="1300">
                          <a:solidFill>
                            <a:schemeClr val="dk1"/>
                          </a:solidFill>
                        </a:rPr>
                        <a:t>low</a:t>
                      </a:r>
                      <a:endParaRPr sz="1300" u="none" cap="none" strike="noStrike"/>
                    </a:p>
                  </a:txBody>
                  <a:tcPr marT="45725" marB="45725" marR="45725" marL="457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no</a:t>
                      </a:r>
                      <a:endParaRPr sz="1300" u="none" cap="none" strike="noStrike"/>
                    </a:p>
                  </a:txBody>
                  <a:tcPr marT="45725" marB="45725" marR="45725" marL="45725" anchor="ctr">
                    <a:lnL cap="flat" cmpd="sng" w="9525">
                      <a:solidFill>
                        <a:srgbClr val="999999"/>
                      </a:solidFill>
                      <a:prstDash val="solid"/>
                      <a:round/>
                      <a:headEnd len="sm" w="sm" type="none"/>
                      <a:tailEnd len="sm" w="sm" type="none"/>
                    </a:lnL>
                    <a:lnT cap="flat" cmpd="sng" w="9525">
                      <a:solidFill>
                        <a:srgbClr val="999999"/>
                      </a:solidFill>
                      <a:prstDash val="solid"/>
                      <a:round/>
                      <a:headEnd len="sm" w="sm" type="none"/>
                      <a:tailEnd len="sm" w="sm" type="none"/>
                    </a:lnT>
                  </a:tcPr>
                </a:tc>
              </a:tr>
              <a:tr h="8350">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Selegiline PO (ELDEPRYL)</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Parkinson’s</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1989</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$26</a:t>
                      </a:r>
                      <a:endParaRPr sz="130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sz="1250" u="none" cap="none" strike="noStrike"/>
                        <a:t>B</a:t>
                      </a:r>
                      <a:endParaRPr sz="125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loss</a:t>
                      </a:r>
                      <a:endParaRPr sz="130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low</a:t>
                      </a:r>
                      <a:endParaRPr sz="1300" u="none" cap="none" strike="noStrike"/>
                    </a:p>
                  </a:txBody>
                  <a:tcPr marT="45725" marB="45725" marR="45725" marL="45725">
                    <a:lnR cap="flat" cmpd="sng" w="9525">
                      <a:solidFill>
                        <a:srgbClr val="999999"/>
                      </a:solidFill>
                      <a:prstDash val="solid"/>
                      <a:round/>
                      <a:headEnd len="sm" w="sm" type="none"/>
                      <a:tailEnd len="sm" w="sm" type="none"/>
                    </a:lnR>
                  </a:tcPr>
                </a:tc>
                <a:tc>
                  <a:txBody>
                    <a:bodyPr/>
                    <a:lstStyle/>
                    <a:p>
                      <a:pPr indent="0" lvl="0" marL="0" rtl="0" algn="ctr">
                        <a:spcBef>
                          <a:spcPts val="0"/>
                        </a:spcBef>
                        <a:spcAft>
                          <a:spcPts val="0"/>
                        </a:spcAft>
                        <a:buClr>
                          <a:schemeClr val="dk1"/>
                        </a:buClr>
                        <a:buSzPts val="850"/>
                        <a:buFont typeface="Arial"/>
                        <a:buNone/>
                      </a:pPr>
                      <a:r>
                        <a:rPr lang="en" sz="1300">
                          <a:solidFill>
                            <a:schemeClr val="dk1"/>
                          </a:solidFill>
                        </a:rPr>
                        <a:t>low</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no</a:t>
                      </a:r>
                      <a:endParaRPr sz="1300" u="none" cap="none" strike="noStrike"/>
                    </a:p>
                  </a:txBody>
                  <a:tcPr marT="45725" marB="45725" marR="45725" marL="45725">
                    <a:lnL cap="flat" cmpd="sng" w="9525">
                      <a:solidFill>
                        <a:srgbClr val="999999"/>
                      </a:solidFill>
                      <a:prstDash val="solid"/>
                      <a:round/>
                      <a:headEnd len="sm" w="sm" type="none"/>
                      <a:tailEnd len="sm" w="sm" type="none"/>
                    </a:lnL>
                  </a:tcPr>
                </a:tc>
              </a:tr>
              <a:tr h="8350">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Rasagiline (AZILECT)</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Parkinson’s</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2006</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$270</a:t>
                      </a:r>
                      <a:endParaRPr sz="130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sz="1250" u="none" cap="none" strike="noStrike"/>
                        <a:t>B</a:t>
                      </a:r>
                      <a:endParaRPr sz="125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loss</a:t>
                      </a:r>
                      <a:endParaRPr sz="130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low</a:t>
                      </a:r>
                      <a:endParaRPr sz="1300" u="none" cap="none" strike="noStrike"/>
                    </a:p>
                  </a:txBody>
                  <a:tcPr marT="45725" marB="45725" marR="45725" marL="45725">
                    <a:lnR cap="flat" cmpd="sng" w="9525">
                      <a:solidFill>
                        <a:srgbClr val="999999"/>
                      </a:solidFill>
                      <a:prstDash val="solid"/>
                      <a:round/>
                      <a:headEnd len="sm" w="sm" type="none"/>
                      <a:tailEnd len="sm" w="sm" type="none"/>
                    </a:lnR>
                  </a:tcPr>
                </a:tc>
                <a:tc>
                  <a:txBody>
                    <a:bodyPr/>
                    <a:lstStyle/>
                    <a:p>
                      <a:pPr indent="0" lvl="0" marL="0" rtl="0" algn="ctr">
                        <a:spcBef>
                          <a:spcPts val="0"/>
                        </a:spcBef>
                        <a:spcAft>
                          <a:spcPts val="0"/>
                        </a:spcAft>
                        <a:buClr>
                          <a:schemeClr val="dk1"/>
                        </a:buClr>
                        <a:buSzPts val="850"/>
                        <a:buFont typeface="Arial"/>
                        <a:buNone/>
                      </a:pPr>
                      <a:r>
                        <a:rPr lang="en" sz="1300">
                          <a:solidFill>
                            <a:schemeClr val="dk1"/>
                          </a:solidFill>
                        </a:rPr>
                        <a:t>low</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no</a:t>
                      </a:r>
                      <a:endParaRPr sz="1300" u="none" cap="none" strike="noStrike"/>
                    </a:p>
                  </a:txBody>
                  <a:tcPr marT="45725" marB="45725" marR="45725" marL="45725">
                    <a:lnL cap="flat" cmpd="sng" w="9525">
                      <a:solidFill>
                        <a:srgbClr val="999999"/>
                      </a:solidFill>
                      <a:prstDash val="solid"/>
                      <a:round/>
                      <a:headEnd len="sm" w="sm" type="none"/>
                      <a:tailEnd len="sm" w="sm" type="none"/>
                    </a:lnL>
                  </a:tcPr>
                </a:tc>
              </a:tr>
              <a:tr h="8350">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Safinamide (XADAGO)</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Parkinson’s</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2017</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$780</a:t>
                      </a:r>
                      <a:endParaRPr sz="130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sz="1250" u="none" cap="none" strike="noStrike"/>
                        <a:t>B</a:t>
                      </a:r>
                      <a:endParaRPr sz="125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sz="1250" u="none" cap="none" strike="noStrike"/>
                        <a:t>-</a:t>
                      </a:r>
                      <a:endParaRPr sz="125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low</a:t>
                      </a:r>
                      <a:endParaRPr sz="1300" u="none" cap="none" strike="noStrike"/>
                    </a:p>
                  </a:txBody>
                  <a:tcPr marT="45725" marB="45725" marR="45725" marL="45725">
                    <a:lnR cap="flat" cmpd="sng" w="9525">
                      <a:solidFill>
                        <a:srgbClr val="999999"/>
                      </a:solidFill>
                      <a:prstDash val="solid"/>
                      <a:round/>
                      <a:headEnd len="sm" w="sm" type="none"/>
                      <a:tailEnd len="sm" w="sm" type="none"/>
                    </a:lnR>
                  </a:tcPr>
                </a:tc>
                <a:tc>
                  <a:txBody>
                    <a:bodyPr/>
                    <a:lstStyle/>
                    <a:p>
                      <a:pPr indent="0" lvl="0" marL="0" rtl="0" algn="ctr">
                        <a:spcBef>
                          <a:spcPts val="0"/>
                        </a:spcBef>
                        <a:spcAft>
                          <a:spcPts val="0"/>
                        </a:spcAft>
                        <a:buClr>
                          <a:schemeClr val="dk1"/>
                        </a:buClr>
                        <a:buSzPts val="850"/>
                        <a:buFont typeface="Arial"/>
                        <a:buNone/>
                      </a:pPr>
                      <a:r>
                        <a:rPr lang="en" sz="1300">
                          <a:solidFill>
                            <a:schemeClr val="dk1"/>
                          </a:solidFill>
                        </a:rPr>
                        <a:t>low</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a:t>y</a:t>
                      </a:r>
                      <a:r>
                        <a:rPr lang="en" sz="1300" u="none" cap="none" strike="noStrike"/>
                        <a:t>es </a:t>
                      </a:r>
                      <a:endParaRPr b="1" sz="1300" u="none" cap="none" strike="noStrike"/>
                    </a:p>
                  </a:txBody>
                  <a:tcPr marT="45725" marB="45725" marR="45725" marL="45725">
                    <a:lnL cap="flat" cmpd="sng" w="9525">
                      <a:solidFill>
                        <a:srgbClr val="999999"/>
                      </a:solidFill>
                      <a:prstDash val="solid"/>
                      <a:round/>
                      <a:headEnd len="sm" w="sm" type="none"/>
                      <a:tailEnd len="sm" w="sm" type="none"/>
                    </a:lnL>
                  </a:tcPr>
                </a:tc>
              </a:tr>
            </a:tbl>
          </a:graphicData>
        </a:graphic>
      </p:graphicFrame>
      <p:sp>
        <p:nvSpPr>
          <p:cNvPr id="328" name="Google Shape;328;p46"/>
          <p:cNvSpPr txBox="1"/>
          <p:nvPr/>
        </p:nvSpPr>
        <p:spPr>
          <a:xfrm>
            <a:off x="5457264" y="1041313"/>
            <a:ext cx="315900" cy="416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en" sz="1800" u="none" cap="none" strike="noStrike">
                <a:solidFill>
                  <a:srgbClr val="000000"/>
                </a:solidFill>
                <a:latin typeface="Arial"/>
                <a:ea typeface="Arial"/>
                <a:cs typeface="Arial"/>
                <a:sym typeface="Arial"/>
              </a:rPr>
              <a:t>*</a:t>
            </a:r>
            <a:r>
              <a:rPr b="0" i="0" lang="en" sz="1800" u="none" cap="none" strike="noStrike">
                <a:solidFill>
                  <a:srgbClr val="000000"/>
                </a:solidFill>
                <a:latin typeface="Arial"/>
                <a:ea typeface="Arial"/>
                <a:cs typeface="Arial"/>
                <a:sym typeface="Arial"/>
              </a:rPr>
              <a:t> </a:t>
            </a:r>
            <a:endParaRPr b="0" i="0" sz="1300" u="none" cap="none" strike="noStrike">
              <a:solidFill>
                <a:srgbClr val="000000"/>
              </a:solidFill>
              <a:latin typeface="Arial"/>
              <a:ea typeface="Arial"/>
              <a:cs typeface="Arial"/>
              <a:sym typeface="Arial"/>
            </a:endParaRPr>
          </a:p>
        </p:txBody>
      </p:sp>
      <p:pic>
        <p:nvPicPr>
          <p:cNvPr id="329" name="Google Shape;329;p46"/>
          <p:cNvPicPr preferRelativeResize="0"/>
          <p:nvPr/>
        </p:nvPicPr>
        <p:blipFill rotWithShape="1">
          <a:blip r:embed="rId3">
            <a:alphaModFix/>
          </a:blip>
          <a:srcRect b="0" l="0" r="0" t="0"/>
          <a:stretch/>
        </p:blipFill>
        <p:spPr>
          <a:xfrm>
            <a:off x="168200" y="48657"/>
            <a:ext cx="601075" cy="770800"/>
          </a:xfrm>
          <a:prstGeom prst="rect">
            <a:avLst/>
          </a:prstGeom>
          <a:noFill/>
          <a:ln>
            <a:noFill/>
          </a:ln>
        </p:spPr>
      </p:pic>
      <p:sp>
        <p:nvSpPr>
          <p:cNvPr id="330" name="Google Shape;330;p46"/>
          <p:cNvSpPr txBox="1"/>
          <p:nvPr/>
        </p:nvSpPr>
        <p:spPr>
          <a:xfrm>
            <a:off x="-997850" y="79650"/>
            <a:ext cx="7905900" cy="492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800" u="none" cap="none" strike="noStrike">
                <a:solidFill>
                  <a:srgbClr val="000000"/>
                </a:solidFill>
                <a:latin typeface="Arial"/>
                <a:ea typeface="Arial"/>
                <a:cs typeface="Arial"/>
                <a:sym typeface="Arial"/>
              </a:rPr>
              <a:t>Monoamine Oxidase Inhibitors (MAOIs)</a:t>
            </a:r>
            <a:endParaRPr b="0" i="0" sz="1800" u="none" cap="none" strike="noStrike">
              <a:solidFill>
                <a:srgbClr val="000000"/>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1200"/>
              <a:buFont typeface="Arial"/>
              <a:buNone/>
            </a:pPr>
            <a:r>
              <a:t/>
            </a:r>
            <a:endParaRPr b="0" i="0" sz="1800" u="none" cap="none" strike="noStrike">
              <a:solidFill>
                <a:srgbClr val="000000"/>
              </a:solidFill>
              <a:latin typeface="Arial"/>
              <a:ea typeface="Arial"/>
              <a:cs typeface="Arial"/>
              <a:sym typeface="Arial"/>
            </a:endParaRPr>
          </a:p>
        </p:txBody>
      </p:sp>
      <p:sp>
        <p:nvSpPr>
          <p:cNvPr id="331" name="Google Shape;331;p46"/>
          <p:cNvSpPr txBox="1"/>
          <p:nvPr/>
        </p:nvSpPr>
        <p:spPr>
          <a:xfrm>
            <a:off x="7870866" y="0"/>
            <a:ext cx="1747200" cy="416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0" i="0" lang="en" sz="900" u="sng" cap="none" strike="noStrike">
                <a:solidFill>
                  <a:srgbClr val="000000"/>
                </a:solidFill>
                <a:latin typeface="Arial"/>
                <a:ea typeface="Arial"/>
                <a:cs typeface="Arial"/>
                <a:sym typeface="Arial"/>
              </a:rPr>
              <a:t>5-HT</a:t>
            </a:r>
            <a:r>
              <a:rPr b="0" i="0" lang="en" sz="900" u="none" cap="none" strike="noStrike">
                <a:solidFill>
                  <a:srgbClr val="000000"/>
                </a:solidFill>
                <a:latin typeface="Arial"/>
                <a:ea typeface="Arial"/>
                <a:cs typeface="Arial"/>
                <a:sym typeface="Arial"/>
              </a:rPr>
              <a:t> </a:t>
            </a:r>
            <a:r>
              <a:rPr lang="en" sz="900"/>
              <a:t>–</a:t>
            </a:r>
            <a:r>
              <a:rPr b="0" i="0" lang="en" sz="900" u="none" cap="none" strike="noStrike">
                <a:solidFill>
                  <a:srgbClr val="000000"/>
                </a:solidFill>
                <a:latin typeface="Arial"/>
                <a:ea typeface="Arial"/>
                <a:cs typeface="Arial"/>
                <a:sym typeface="Arial"/>
              </a:rPr>
              <a:t> serotonergic</a:t>
            </a:r>
            <a:endParaRPr sz="900"/>
          </a:p>
          <a:p>
            <a:pPr indent="0" lvl="0" marL="0" marR="0" rtl="0" algn="l">
              <a:lnSpc>
                <a:spcPct val="100000"/>
              </a:lnSpc>
              <a:spcBef>
                <a:spcPts val="0"/>
              </a:spcBef>
              <a:spcAft>
                <a:spcPts val="0"/>
              </a:spcAft>
              <a:buClr>
                <a:srgbClr val="000000"/>
              </a:buClr>
              <a:buSzPts val="700"/>
              <a:buFont typeface="Arial"/>
              <a:buNone/>
            </a:pPr>
            <a:r>
              <a:rPr b="0" i="0" lang="en" sz="900" u="sng" cap="none" strike="noStrike">
                <a:solidFill>
                  <a:srgbClr val="000000"/>
                </a:solidFill>
                <a:latin typeface="Arial"/>
                <a:ea typeface="Arial"/>
                <a:cs typeface="Arial"/>
                <a:sym typeface="Arial"/>
              </a:rPr>
              <a:t>NE</a:t>
            </a:r>
            <a:r>
              <a:rPr b="0" i="0" lang="en" sz="900" u="none" cap="none" strike="noStrike">
                <a:solidFill>
                  <a:srgbClr val="000000"/>
                </a:solidFill>
                <a:latin typeface="Arial"/>
                <a:ea typeface="Arial"/>
                <a:cs typeface="Arial"/>
                <a:sym typeface="Arial"/>
              </a:rPr>
              <a:t> </a:t>
            </a:r>
            <a:r>
              <a:rPr lang="en" sz="900"/>
              <a:t>–</a:t>
            </a:r>
            <a:r>
              <a:rPr b="0" i="0" lang="en" sz="900" u="none" cap="none" strike="noStrike">
                <a:solidFill>
                  <a:srgbClr val="000000"/>
                </a:solidFill>
                <a:latin typeface="Arial"/>
                <a:ea typeface="Arial"/>
                <a:cs typeface="Arial"/>
                <a:sym typeface="Arial"/>
              </a:rPr>
              <a:t> noradrenergic</a:t>
            </a:r>
            <a:endParaRPr sz="900"/>
          </a:p>
          <a:p>
            <a:pPr indent="0" lvl="0" marL="0" marR="0" rtl="0" algn="l">
              <a:lnSpc>
                <a:spcPct val="100000"/>
              </a:lnSpc>
              <a:spcBef>
                <a:spcPts val="0"/>
              </a:spcBef>
              <a:spcAft>
                <a:spcPts val="0"/>
              </a:spcAft>
              <a:buClr>
                <a:srgbClr val="000000"/>
              </a:buClr>
              <a:buSzPts val="700"/>
              <a:buFont typeface="Arial"/>
              <a:buNone/>
            </a:pPr>
            <a:r>
              <a:rPr b="0" i="0" lang="en" sz="900" u="sng" cap="none" strike="noStrike">
                <a:solidFill>
                  <a:srgbClr val="000000"/>
                </a:solidFill>
                <a:latin typeface="Arial"/>
                <a:ea typeface="Arial"/>
                <a:cs typeface="Arial"/>
                <a:sym typeface="Arial"/>
              </a:rPr>
              <a:t>DA</a:t>
            </a:r>
            <a:r>
              <a:rPr b="0" i="0" lang="en" sz="900" u="none" cap="none" strike="noStrike">
                <a:solidFill>
                  <a:srgbClr val="000000"/>
                </a:solidFill>
                <a:latin typeface="Arial"/>
                <a:ea typeface="Arial"/>
                <a:cs typeface="Arial"/>
                <a:sym typeface="Arial"/>
              </a:rPr>
              <a:t> </a:t>
            </a:r>
            <a:r>
              <a:rPr lang="en" sz="900"/>
              <a:t>– </a:t>
            </a:r>
            <a:r>
              <a:rPr b="0" i="0" lang="en" sz="900" u="none" cap="none" strike="noStrike">
                <a:solidFill>
                  <a:srgbClr val="000000"/>
                </a:solidFill>
                <a:latin typeface="Arial"/>
                <a:ea typeface="Arial"/>
                <a:cs typeface="Arial"/>
                <a:sym typeface="Arial"/>
              </a:rPr>
              <a:t>dopaminergic</a:t>
            </a:r>
            <a:endParaRPr b="0" i="0" sz="800" u="none" cap="none" strike="noStrike">
              <a:solidFill>
                <a:srgbClr val="000000"/>
              </a:solidFill>
              <a:latin typeface="Arial"/>
              <a:ea typeface="Arial"/>
              <a:cs typeface="Arial"/>
              <a:sym typeface="Arial"/>
            </a:endParaRPr>
          </a:p>
        </p:txBody>
      </p:sp>
      <p:sp>
        <p:nvSpPr>
          <p:cNvPr id="332" name="Google Shape;332;p46"/>
          <p:cNvSpPr txBox="1"/>
          <p:nvPr/>
        </p:nvSpPr>
        <p:spPr>
          <a:xfrm>
            <a:off x="844301" y="431788"/>
            <a:ext cx="8079300" cy="416400"/>
          </a:xfrm>
          <a:prstGeom prst="rect">
            <a:avLst/>
          </a:prstGeom>
          <a:solidFill>
            <a:srgbClr val="FFFF9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1500" u="none" cap="none" strike="noStrike">
                <a:solidFill>
                  <a:srgbClr val="000000"/>
                </a:solidFill>
                <a:latin typeface="Arial"/>
                <a:ea typeface="Arial"/>
                <a:cs typeface="Arial"/>
                <a:sym typeface="Arial"/>
              </a:rPr>
              <a:t>*</a:t>
            </a:r>
            <a:r>
              <a:rPr b="0" i="0" lang="en" sz="1200" u="none" cap="none" strike="noStrike">
                <a:solidFill>
                  <a:srgbClr val="000000"/>
                </a:solidFill>
                <a:latin typeface="Arial"/>
                <a:ea typeface="Arial"/>
                <a:cs typeface="Arial"/>
                <a:sym typeface="Arial"/>
              </a:rPr>
              <a:t>Selectivity is dose dependent. </a:t>
            </a:r>
            <a:r>
              <a:rPr lang="en" sz="1200"/>
              <a:t>Above</a:t>
            </a:r>
            <a:r>
              <a:rPr b="0" i="0" lang="en" sz="1200" u="none" cap="none" strike="noStrike">
                <a:solidFill>
                  <a:srgbClr val="000000"/>
                </a:solidFill>
                <a:latin typeface="Arial"/>
                <a:ea typeface="Arial"/>
                <a:cs typeface="Arial"/>
                <a:sym typeface="Arial"/>
              </a:rPr>
              <a:t> recommended doses, selective MAO-B inhibitors can also </a:t>
            </a:r>
            <a:r>
              <a:rPr lang="en" sz="1200"/>
              <a:t>inhibit</a:t>
            </a:r>
            <a:r>
              <a:rPr b="0" i="0" lang="en" sz="1200" u="none" cap="none" strike="noStrike">
                <a:solidFill>
                  <a:srgbClr val="000000"/>
                </a:solidFill>
                <a:latin typeface="Arial"/>
                <a:ea typeface="Arial"/>
                <a:cs typeface="Arial"/>
                <a:sym typeface="Arial"/>
              </a:rPr>
              <a:t> MAO-A.</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graphicFrame>
        <p:nvGraphicFramePr>
          <p:cNvPr id="337" name="Google Shape;337;p47"/>
          <p:cNvGraphicFramePr/>
          <p:nvPr/>
        </p:nvGraphicFramePr>
        <p:xfrm>
          <a:off x="112416" y="883135"/>
          <a:ext cx="3000000" cy="3000000"/>
        </p:xfrm>
        <a:graphic>
          <a:graphicData uri="http://schemas.openxmlformats.org/drawingml/2006/table">
            <a:tbl>
              <a:tblPr>
                <a:noFill/>
                <a:tableStyleId>{9CA66A64-FEFE-46EB-AED5-2A8D51E14325}</a:tableStyleId>
              </a:tblPr>
              <a:tblGrid>
                <a:gridCol w="1345525"/>
                <a:gridCol w="1053400"/>
                <a:gridCol w="507800"/>
                <a:gridCol w="582925"/>
                <a:gridCol w="534075"/>
                <a:gridCol w="540075"/>
                <a:gridCol w="512600"/>
                <a:gridCol w="675950"/>
                <a:gridCol w="794000"/>
                <a:gridCol w="652025"/>
                <a:gridCol w="597450"/>
                <a:gridCol w="573300"/>
                <a:gridCol w="592775"/>
              </a:tblGrid>
              <a:tr h="205750">
                <a:tc>
                  <a:txBody>
                    <a:bodyPr/>
                    <a:lstStyle/>
                    <a:p>
                      <a:pPr indent="0" lvl="0" marL="0" marR="0" rtl="0" algn="l">
                        <a:lnSpc>
                          <a:spcPct val="85000"/>
                        </a:lnSpc>
                        <a:spcBef>
                          <a:spcPts val="0"/>
                        </a:spcBef>
                        <a:spcAft>
                          <a:spcPts val="0"/>
                        </a:spcAft>
                        <a:buClr>
                          <a:srgbClr val="000000"/>
                        </a:buClr>
                        <a:buSzPts val="900"/>
                        <a:buFont typeface="Arial"/>
                        <a:buNone/>
                      </a:pPr>
                      <a:r>
                        <a:rPr lang="en" sz="1300" u="none" cap="none" strike="noStrike"/>
                        <a:t>MAOI</a:t>
                      </a:r>
                      <a:endParaRPr sz="13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900"/>
                        <a:buFont typeface="Arial"/>
                        <a:buNone/>
                      </a:pPr>
                      <a:r>
                        <a:rPr lang="en" sz="1300" u="none" cap="none" strike="noStrike"/>
                        <a:t>Use</a:t>
                      </a:r>
                      <a:endParaRPr sz="13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900"/>
                        <a:buFont typeface="Arial"/>
                        <a:buNone/>
                      </a:pPr>
                      <a:r>
                        <a:rPr lang="en" sz="1300" u="none" cap="none" strike="noStrike"/>
                        <a:t>Year</a:t>
                      </a:r>
                      <a:endParaRPr sz="13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900"/>
                        <a:buFont typeface="Arial"/>
                        <a:buNone/>
                      </a:pPr>
                      <a:r>
                        <a:rPr lang="en" sz="1300" u="none" cap="none" strike="noStrike"/>
                        <a:t>Cost/mo </a:t>
                      </a:r>
                      <a:endParaRPr sz="13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900"/>
                        <a:buFont typeface="Arial"/>
                        <a:buNone/>
                      </a:pPr>
                      <a:r>
                        <a:rPr lang="en" sz="1300" u="none" cap="none" strike="noStrike"/>
                        <a:t>5-HT</a:t>
                      </a:r>
                      <a:endParaRPr sz="13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900"/>
                        <a:buFont typeface="Arial"/>
                        <a:buNone/>
                      </a:pPr>
                      <a:r>
                        <a:rPr lang="en" sz="1300" u="none" cap="none" strike="noStrike"/>
                        <a:t>NE</a:t>
                      </a:r>
                      <a:endParaRPr sz="13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900"/>
                        <a:buFont typeface="Arial"/>
                        <a:buNone/>
                      </a:pPr>
                      <a:r>
                        <a:rPr lang="en" sz="1300" u="none" cap="none" strike="noStrike"/>
                        <a:t>DA</a:t>
                      </a:r>
                      <a:endParaRPr sz="13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800"/>
                        <a:buFont typeface="Arial"/>
                        <a:buNone/>
                      </a:pPr>
                      <a:r>
                        <a:rPr lang="en" sz="1300" u="none" cap="none" strike="noStrike"/>
                        <a:t>MAO</a:t>
                      </a:r>
                      <a:endParaRPr sz="1300" u="none" cap="none" strike="noStrike"/>
                    </a:p>
                    <a:p>
                      <a:pPr indent="0" lvl="0" marL="0" marR="0" rtl="0" algn="l">
                        <a:lnSpc>
                          <a:spcPct val="85000"/>
                        </a:lnSpc>
                        <a:spcBef>
                          <a:spcPts val="0"/>
                        </a:spcBef>
                        <a:spcAft>
                          <a:spcPts val="0"/>
                        </a:spcAft>
                        <a:buClr>
                          <a:srgbClr val="000000"/>
                        </a:buClr>
                        <a:buSzPts val="800"/>
                        <a:buFont typeface="Arial"/>
                        <a:buNone/>
                      </a:pPr>
                      <a:r>
                        <a:rPr lang="en" sz="1300"/>
                        <a:t>s</a:t>
                      </a:r>
                      <a:r>
                        <a:rPr lang="en" sz="1300" u="none" cap="none" strike="noStrike"/>
                        <a:t>elect-</a:t>
                      </a:r>
                      <a:endParaRPr sz="1300" u="none" cap="none" strike="noStrike"/>
                    </a:p>
                    <a:p>
                      <a:pPr indent="0" lvl="0" marL="0" marR="0" rtl="0" algn="l">
                        <a:lnSpc>
                          <a:spcPct val="85000"/>
                        </a:lnSpc>
                        <a:spcBef>
                          <a:spcPts val="0"/>
                        </a:spcBef>
                        <a:spcAft>
                          <a:spcPts val="0"/>
                        </a:spcAft>
                        <a:buClr>
                          <a:srgbClr val="000000"/>
                        </a:buClr>
                        <a:buSzPts val="800"/>
                        <a:buFont typeface="Arial"/>
                        <a:buNone/>
                      </a:pPr>
                      <a:r>
                        <a:rPr lang="en" sz="1300" u="none" cap="none" strike="noStrike"/>
                        <a:t>ivity </a:t>
                      </a:r>
                      <a:endParaRPr sz="19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800"/>
                        <a:buFont typeface="Arial"/>
                        <a:buNone/>
                      </a:pPr>
                      <a:r>
                        <a:rPr lang="en" sz="1200" u="none" cap="none" strike="noStrike"/>
                        <a:t>Dietary </a:t>
                      </a:r>
                      <a:endParaRPr sz="1200" u="none" cap="none" strike="noStrike"/>
                    </a:p>
                    <a:p>
                      <a:pPr indent="0" lvl="0" marL="0" marR="0" rtl="0" algn="l">
                        <a:lnSpc>
                          <a:spcPct val="85000"/>
                        </a:lnSpc>
                        <a:spcBef>
                          <a:spcPts val="0"/>
                        </a:spcBef>
                        <a:spcAft>
                          <a:spcPts val="0"/>
                        </a:spcAft>
                        <a:buClr>
                          <a:srgbClr val="000000"/>
                        </a:buClr>
                        <a:buSzPts val="800"/>
                        <a:buFont typeface="Arial"/>
                        <a:buNone/>
                      </a:pPr>
                      <a:r>
                        <a:rPr lang="en" sz="1200" u="none" cap="none" strike="noStrike"/>
                        <a:t>tyramine risk  </a:t>
                      </a:r>
                      <a:endParaRPr sz="12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900"/>
                        <a:buFont typeface="Arial"/>
                        <a:buNone/>
                      </a:pPr>
                      <a:r>
                        <a:rPr lang="en" sz="1300" u="none" cap="none" strike="noStrike"/>
                        <a:t>W</a:t>
                      </a:r>
                      <a:r>
                        <a:rPr lang="en" sz="1300"/>
                        <a:t>t </a:t>
                      </a:r>
                      <a:r>
                        <a:rPr lang="en" sz="1300" u="none" cap="none" strike="noStrike"/>
                        <a:t>gain</a:t>
                      </a:r>
                      <a:endParaRPr sz="13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800"/>
                        <a:buFont typeface="Arial"/>
                        <a:buNone/>
                      </a:pPr>
                      <a:r>
                        <a:rPr lang="en" sz="1300" u="none" cap="none" strike="noStrike"/>
                        <a:t>Sed-</a:t>
                      </a:r>
                      <a:endParaRPr sz="1300" u="none" cap="none" strike="noStrike"/>
                    </a:p>
                    <a:p>
                      <a:pPr indent="0" lvl="0" marL="0" marR="0" rtl="0" algn="l">
                        <a:lnSpc>
                          <a:spcPct val="85000"/>
                        </a:lnSpc>
                        <a:spcBef>
                          <a:spcPts val="0"/>
                        </a:spcBef>
                        <a:spcAft>
                          <a:spcPts val="0"/>
                        </a:spcAft>
                        <a:buClr>
                          <a:srgbClr val="000000"/>
                        </a:buClr>
                        <a:buSzPts val="800"/>
                        <a:buFont typeface="Arial"/>
                        <a:buNone/>
                      </a:pPr>
                      <a:r>
                        <a:rPr lang="en" sz="1300" u="none" cap="none" strike="noStrike"/>
                        <a:t>ation</a:t>
                      </a:r>
                      <a:endParaRPr sz="13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800"/>
                        <a:buFont typeface="Arial"/>
                        <a:buNone/>
                      </a:pPr>
                      <a:r>
                        <a:rPr lang="en" sz="1200" u="none" cap="none" strike="noStrike"/>
                        <a:t>Anti-</a:t>
                      </a:r>
                      <a:endParaRPr sz="1200" u="none" cap="none" strike="noStrike"/>
                    </a:p>
                    <a:p>
                      <a:pPr indent="0" lvl="0" marL="0" marR="0" rtl="0" algn="l">
                        <a:lnSpc>
                          <a:spcPct val="85000"/>
                        </a:lnSpc>
                        <a:spcBef>
                          <a:spcPts val="0"/>
                        </a:spcBef>
                        <a:spcAft>
                          <a:spcPts val="0"/>
                        </a:spcAft>
                        <a:buClr>
                          <a:srgbClr val="000000"/>
                        </a:buClr>
                        <a:buSzPts val="800"/>
                        <a:buFont typeface="Arial"/>
                        <a:buNone/>
                      </a:pPr>
                      <a:r>
                        <a:rPr lang="en" sz="1200"/>
                        <a:t>c</a:t>
                      </a:r>
                      <a:r>
                        <a:rPr lang="en" sz="1200" u="none" cap="none" strike="noStrike"/>
                        <a:t>holi</a:t>
                      </a:r>
                      <a:r>
                        <a:rPr lang="en" sz="1200"/>
                        <a:t>n</a:t>
                      </a:r>
                      <a:endParaRPr sz="1200"/>
                    </a:p>
                    <a:p>
                      <a:pPr indent="0" lvl="0" marL="0" marR="0" rtl="0" algn="l">
                        <a:lnSpc>
                          <a:spcPct val="85000"/>
                        </a:lnSpc>
                        <a:spcBef>
                          <a:spcPts val="0"/>
                        </a:spcBef>
                        <a:spcAft>
                          <a:spcPts val="0"/>
                        </a:spcAft>
                        <a:buClr>
                          <a:srgbClr val="000000"/>
                        </a:buClr>
                        <a:buSzPts val="800"/>
                        <a:buFont typeface="Arial"/>
                        <a:buNone/>
                      </a:pPr>
                      <a:r>
                        <a:rPr lang="en" sz="1200" u="none" cap="none" strike="noStrike"/>
                        <a:t>ergic</a:t>
                      </a:r>
                      <a:endParaRPr sz="1200" u="none" cap="none" strike="noStrike"/>
                    </a:p>
                  </a:txBody>
                  <a:tcPr marT="45725" marB="45725" marR="45725" marL="45725">
                    <a:lnB cap="flat" cmpd="sng" w="9525">
                      <a:solidFill>
                        <a:srgbClr val="999999"/>
                      </a:solidFill>
                      <a:prstDash val="solid"/>
                      <a:round/>
                      <a:headEnd len="sm" w="sm" type="none"/>
                      <a:tailEnd len="sm" w="sm" type="none"/>
                    </a:lnB>
                    <a:solidFill>
                      <a:srgbClr val="ECF2F1"/>
                    </a:solidFill>
                  </a:tcPr>
                </a:tc>
                <a:tc>
                  <a:txBody>
                    <a:bodyPr/>
                    <a:lstStyle/>
                    <a:p>
                      <a:pPr indent="0" lvl="0" marL="0" marR="0" rtl="0" algn="l">
                        <a:lnSpc>
                          <a:spcPct val="85000"/>
                        </a:lnSpc>
                        <a:spcBef>
                          <a:spcPts val="0"/>
                        </a:spcBef>
                        <a:spcAft>
                          <a:spcPts val="0"/>
                        </a:spcAft>
                        <a:buClr>
                          <a:srgbClr val="000000"/>
                        </a:buClr>
                        <a:buSzPts val="800"/>
                        <a:buFont typeface="Arial"/>
                        <a:buNone/>
                      </a:pPr>
                      <a:r>
                        <a:rPr lang="en" sz="1200" u="none" cap="none" strike="noStrike"/>
                        <a:t>Rever-</a:t>
                      </a:r>
                      <a:endParaRPr sz="1200" u="none" cap="none" strike="noStrike"/>
                    </a:p>
                    <a:p>
                      <a:pPr indent="0" lvl="0" marL="0" marR="0" rtl="0" algn="l">
                        <a:lnSpc>
                          <a:spcPct val="85000"/>
                        </a:lnSpc>
                        <a:spcBef>
                          <a:spcPts val="0"/>
                        </a:spcBef>
                        <a:spcAft>
                          <a:spcPts val="0"/>
                        </a:spcAft>
                        <a:buClr>
                          <a:srgbClr val="000000"/>
                        </a:buClr>
                        <a:buSzPts val="800"/>
                        <a:buFont typeface="Arial"/>
                        <a:buNone/>
                      </a:pPr>
                      <a:r>
                        <a:rPr lang="en" sz="1200" u="none" cap="none" strike="noStrike"/>
                        <a:t>sible?</a:t>
                      </a:r>
                      <a:endParaRPr sz="1200" u="none" cap="none" strike="noStrike"/>
                    </a:p>
                  </a:txBody>
                  <a:tcPr marT="45725" marB="45725" marR="45725" marL="45725">
                    <a:solidFill>
                      <a:srgbClr val="ECF2F1"/>
                    </a:solidFill>
                  </a:tcPr>
                </a:tc>
              </a:tr>
              <a:tr h="8350">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Tranylcypromine  (PARNATE)</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a:t>MDD</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1961</a:t>
                      </a:r>
                      <a:endParaRPr sz="1300" u="none" cap="none" strike="noStrike"/>
                    </a:p>
                  </a:txBody>
                  <a:tcPr marT="45725" marB="45725" marR="45725" marL="45725">
                    <a:solidFill>
                      <a:srgbClr val="FFFF9F"/>
                    </a:solidFill>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$240</a:t>
                      </a:r>
                      <a:endParaRPr sz="130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sz="1250" u="none" cap="none" strike="noStrike"/>
                        <a:t>A &amp; B</a:t>
                      </a:r>
                      <a:endParaRPr sz="125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a:t>-</a:t>
                      </a:r>
                      <a:endParaRPr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low</a:t>
                      </a:r>
                      <a:endParaRPr sz="1300" u="none" cap="none" strike="noStrike"/>
                    </a:p>
                  </a:txBody>
                  <a:tcPr marT="45725" marB="45725" marR="45725" marL="45725">
                    <a:lnR cap="flat" cmpd="sng" w="9525">
                      <a:solidFill>
                        <a:srgbClr val="999999"/>
                      </a:solidFill>
                      <a:prstDash val="solid"/>
                      <a:round/>
                      <a:headEnd len="sm" w="sm" type="none"/>
                      <a:tailEnd len="sm" w="sm" type="none"/>
                    </a:lnR>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a:t>low</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no</a:t>
                      </a:r>
                      <a:endParaRPr sz="1300" u="none" cap="none" strike="noStrike"/>
                    </a:p>
                  </a:txBody>
                  <a:tcPr marT="45725" marB="45725" marR="45725" marL="45725">
                    <a:lnL cap="flat" cmpd="sng" w="9525">
                      <a:solidFill>
                        <a:srgbClr val="999999"/>
                      </a:solidFill>
                      <a:prstDash val="solid"/>
                      <a:round/>
                      <a:headEnd len="sm" w="sm" type="none"/>
                      <a:tailEnd len="sm" w="sm" type="none"/>
                    </a:lnL>
                  </a:tcPr>
                </a:tc>
              </a:tr>
              <a:tr h="8350">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Isocarboxazid  (MARPLAN)</a:t>
                      </a:r>
                      <a:endParaRPr sz="1300" u="none" cap="none" strike="noStrike"/>
                    </a:p>
                  </a:txBody>
                  <a:tcPr marT="45725" marB="45725" marR="45725" marL="45725">
                    <a:lnB cap="flat" cmpd="sng" w="9525">
                      <a:solidFill>
                        <a:srgbClr val="999999"/>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MDD</a:t>
                      </a:r>
                      <a:endParaRPr sz="1300" u="none" cap="none" strike="noStrike"/>
                    </a:p>
                  </a:txBody>
                  <a:tcPr marT="45725" marB="45725" marR="45725" marL="45725">
                    <a:lnB cap="flat" cmpd="sng" w="9525">
                      <a:solidFill>
                        <a:srgbClr val="999999"/>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1959</a:t>
                      </a:r>
                      <a:endParaRPr sz="1300" u="none" cap="none" strike="noStrike"/>
                    </a:p>
                  </a:txBody>
                  <a:tcPr marT="45725" marB="45725" marR="45725" marL="45725">
                    <a:lnB cap="flat" cmpd="sng" w="9525">
                      <a:solidFill>
                        <a:srgbClr val="999999"/>
                      </a:solidFill>
                      <a:prstDash val="solid"/>
                      <a:round/>
                      <a:headEnd len="sm" w="sm" type="none"/>
                      <a:tailEnd len="sm" w="sm" type="none"/>
                    </a:lnB>
                    <a:solidFill>
                      <a:srgbClr val="FFFF9F"/>
                    </a:solidFill>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$780</a:t>
                      </a:r>
                      <a:endParaRPr sz="1300" u="none" cap="none" strike="noStrike"/>
                    </a:p>
                  </a:txBody>
                  <a:tcPr marT="45725" marB="45725" marR="45725" marL="45725">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250" u="none" cap="none" strike="noStrike"/>
                        <a:t>A &amp; B</a:t>
                      </a:r>
                      <a:endParaRPr sz="1250" u="none" cap="none" strike="noStrike"/>
                    </a:p>
                  </a:txBody>
                  <a:tcPr marT="45725" marB="45725" marR="45725" marL="45725">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low</a:t>
                      </a:r>
                      <a:endParaRPr sz="1300" u="none" cap="none" strike="noStrike"/>
                    </a:p>
                  </a:txBody>
                  <a:tcPr marT="45725" marB="45725" marR="45725" marL="45725">
                    <a:lnR cap="flat" cmpd="sng" w="9525">
                      <a:solidFill>
                        <a:srgbClr val="999999"/>
                      </a:solidFill>
                      <a:prstDash val="solid"/>
                      <a:round/>
                      <a:headEnd len="sm" w="sm" type="none"/>
                      <a:tailEnd len="sm" w="sm" type="none"/>
                    </a:lnR>
                    <a:lnB cap="flat" cmpd="sng" w="9525">
                      <a:solidFill>
                        <a:srgbClr val="999999"/>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850"/>
                        <a:buFont typeface="Arial"/>
                        <a:buNone/>
                      </a:pPr>
                      <a:r>
                        <a:rPr lang="en" sz="1300">
                          <a:solidFill>
                            <a:schemeClr val="dk1"/>
                          </a:solidFill>
                        </a:rPr>
                        <a:t>low</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no</a:t>
                      </a:r>
                      <a:endParaRPr sz="1300" u="none" cap="none" strike="noStrike"/>
                    </a:p>
                  </a:txBody>
                  <a:tcPr marT="45725" marB="45725" marR="45725" marL="45725">
                    <a:lnL cap="flat" cmpd="sng" w="9525">
                      <a:solidFill>
                        <a:srgbClr val="999999"/>
                      </a:solidFill>
                      <a:prstDash val="solid"/>
                      <a:round/>
                      <a:headEnd len="sm" w="sm" type="none"/>
                      <a:tailEnd len="sm" w="sm" type="none"/>
                    </a:lnL>
                    <a:lnB cap="flat" cmpd="sng" w="9525">
                      <a:solidFill>
                        <a:srgbClr val="999999"/>
                      </a:solidFill>
                      <a:prstDash val="solid"/>
                      <a:round/>
                      <a:headEnd len="sm" w="sm" type="none"/>
                      <a:tailEnd len="sm" w="sm" type="none"/>
                    </a:lnB>
                  </a:tcPr>
                </a:tc>
              </a:tr>
              <a:tr h="8350">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Phenelzine (NARDIL)</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MDD</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1961</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FFFF9F"/>
                    </a:solidFill>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$43</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250" u="none" cap="none" strike="noStrike"/>
                        <a:t>A &amp; B</a:t>
                      </a:r>
                      <a:endParaRPr sz="125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low</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850"/>
                        <a:buFont typeface="Arial"/>
                        <a:buNone/>
                      </a:pPr>
                      <a:r>
                        <a:rPr lang="en" sz="1300">
                          <a:solidFill>
                            <a:schemeClr val="dk1"/>
                          </a:solidFill>
                        </a:rPr>
                        <a:t>low</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no</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r h="8350">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Selegiline transdermal (EMSAM)</a:t>
                      </a:r>
                      <a:endParaRPr sz="1300"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MDD</a:t>
                      </a:r>
                      <a:endParaRPr sz="1300"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2006</a:t>
                      </a:r>
                      <a:endParaRPr sz="1300"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$1650</a:t>
                      </a:r>
                      <a:endParaRPr sz="1300"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850"/>
                        <a:buFont typeface="Arial"/>
                        <a:buNone/>
                      </a:pPr>
                      <a:r>
                        <a:rPr lang="en" sz="1250" u="none" cap="none" strike="noStrike"/>
                        <a:t>(A) &amp; B</a:t>
                      </a:r>
                      <a:endParaRPr sz="1250"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loss</a:t>
                      </a:r>
                      <a:endParaRPr sz="1300"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low</a:t>
                      </a:r>
                      <a:endParaRPr sz="1300" u="none" cap="none" strike="noStrike"/>
                    </a:p>
                  </a:txBody>
                  <a:tcPr marT="45725" marB="45725" marR="45725" marL="45725" anchor="ctr">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tcPr>
                </a:tc>
                <a:tc>
                  <a:txBody>
                    <a:bodyPr/>
                    <a:lstStyle/>
                    <a:p>
                      <a:pPr indent="0" lvl="0" marL="0" rtl="0" algn="ctr">
                        <a:spcBef>
                          <a:spcPts val="0"/>
                        </a:spcBef>
                        <a:spcAft>
                          <a:spcPts val="0"/>
                        </a:spcAft>
                        <a:buClr>
                          <a:schemeClr val="dk1"/>
                        </a:buClr>
                        <a:buSzPts val="850"/>
                        <a:buFont typeface="Arial"/>
                        <a:buNone/>
                      </a:pPr>
                      <a:r>
                        <a:rPr lang="en" sz="1300">
                          <a:solidFill>
                            <a:schemeClr val="dk1"/>
                          </a:solidFill>
                        </a:rPr>
                        <a:t>low</a:t>
                      </a:r>
                      <a:endParaRPr sz="1300" u="none" cap="none" strike="noStrike"/>
                    </a:p>
                  </a:txBody>
                  <a:tcPr marT="45725" marB="45725" marR="45725" marL="457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no</a:t>
                      </a:r>
                      <a:endParaRPr sz="1300" u="none" cap="none" strike="noStrike"/>
                    </a:p>
                  </a:txBody>
                  <a:tcPr marT="45725" marB="45725" marR="45725" marL="45725" anchor="ctr">
                    <a:lnL cap="flat" cmpd="sng" w="9525">
                      <a:solidFill>
                        <a:srgbClr val="999999"/>
                      </a:solidFill>
                      <a:prstDash val="solid"/>
                      <a:round/>
                      <a:headEnd len="sm" w="sm" type="none"/>
                      <a:tailEnd len="sm" w="sm" type="none"/>
                    </a:lnL>
                    <a:lnT cap="flat" cmpd="sng" w="9525">
                      <a:solidFill>
                        <a:srgbClr val="999999"/>
                      </a:solidFill>
                      <a:prstDash val="solid"/>
                      <a:round/>
                      <a:headEnd len="sm" w="sm" type="none"/>
                      <a:tailEnd len="sm" w="sm" type="none"/>
                    </a:lnT>
                  </a:tcPr>
                </a:tc>
              </a:tr>
              <a:tr h="8350">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Selegiline PO (ELDEPRYL)</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Parkinson’s</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1989</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$26</a:t>
                      </a:r>
                      <a:endParaRPr sz="130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sz="1250" u="none" cap="none" strike="noStrike"/>
                        <a:t>B</a:t>
                      </a:r>
                      <a:endParaRPr sz="125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loss</a:t>
                      </a:r>
                      <a:endParaRPr sz="130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low</a:t>
                      </a:r>
                      <a:endParaRPr sz="1300" u="none" cap="none" strike="noStrike"/>
                    </a:p>
                  </a:txBody>
                  <a:tcPr marT="45725" marB="45725" marR="45725" marL="45725">
                    <a:lnR cap="flat" cmpd="sng" w="9525">
                      <a:solidFill>
                        <a:srgbClr val="999999"/>
                      </a:solidFill>
                      <a:prstDash val="solid"/>
                      <a:round/>
                      <a:headEnd len="sm" w="sm" type="none"/>
                      <a:tailEnd len="sm" w="sm" type="none"/>
                    </a:lnR>
                  </a:tcPr>
                </a:tc>
                <a:tc>
                  <a:txBody>
                    <a:bodyPr/>
                    <a:lstStyle/>
                    <a:p>
                      <a:pPr indent="0" lvl="0" marL="0" rtl="0" algn="ctr">
                        <a:spcBef>
                          <a:spcPts val="0"/>
                        </a:spcBef>
                        <a:spcAft>
                          <a:spcPts val="0"/>
                        </a:spcAft>
                        <a:buClr>
                          <a:schemeClr val="dk1"/>
                        </a:buClr>
                        <a:buSzPts val="850"/>
                        <a:buFont typeface="Arial"/>
                        <a:buNone/>
                      </a:pPr>
                      <a:r>
                        <a:rPr lang="en" sz="1300">
                          <a:solidFill>
                            <a:schemeClr val="dk1"/>
                          </a:solidFill>
                        </a:rPr>
                        <a:t>low</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no</a:t>
                      </a:r>
                      <a:endParaRPr sz="1300" u="none" cap="none" strike="noStrike"/>
                    </a:p>
                  </a:txBody>
                  <a:tcPr marT="45725" marB="45725" marR="45725" marL="45725">
                    <a:lnL cap="flat" cmpd="sng" w="9525">
                      <a:solidFill>
                        <a:srgbClr val="999999"/>
                      </a:solidFill>
                      <a:prstDash val="solid"/>
                      <a:round/>
                      <a:headEnd len="sm" w="sm" type="none"/>
                      <a:tailEnd len="sm" w="sm" type="none"/>
                    </a:lnL>
                  </a:tcPr>
                </a:tc>
              </a:tr>
              <a:tr h="8350">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Rasagiline (AZILECT)</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Parkinson’s</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2006</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$270</a:t>
                      </a:r>
                      <a:endParaRPr sz="130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sz="1250" u="none" cap="none" strike="noStrike"/>
                        <a:t>B</a:t>
                      </a:r>
                      <a:endParaRPr sz="125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loss</a:t>
                      </a:r>
                      <a:endParaRPr sz="130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low</a:t>
                      </a:r>
                      <a:endParaRPr sz="1300" u="none" cap="none" strike="noStrike"/>
                    </a:p>
                  </a:txBody>
                  <a:tcPr marT="45725" marB="45725" marR="45725" marL="45725">
                    <a:lnR cap="flat" cmpd="sng" w="9525">
                      <a:solidFill>
                        <a:srgbClr val="999999"/>
                      </a:solidFill>
                      <a:prstDash val="solid"/>
                      <a:round/>
                      <a:headEnd len="sm" w="sm" type="none"/>
                      <a:tailEnd len="sm" w="sm" type="none"/>
                    </a:lnR>
                  </a:tcPr>
                </a:tc>
                <a:tc>
                  <a:txBody>
                    <a:bodyPr/>
                    <a:lstStyle/>
                    <a:p>
                      <a:pPr indent="0" lvl="0" marL="0" rtl="0" algn="ctr">
                        <a:spcBef>
                          <a:spcPts val="0"/>
                        </a:spcBef>
                        <a:spcAft>
                          <a:spcPts val="0"/>
                        </a:spcAft>
                        <a:buClr>
                          <a:schemeClr val="dk1"/>
                        </a:buClr>
                        <a:buSzPts val="850"/>
                        <a:buFont typeface="Arial"/>
                        <a:buNone/>
                      </a:pPr>
                      <a:r>
                        <a:rPr lang="en" sz="1300">
                          <a:solidFill>
                            <a:schemeClr val="dk1"/>
                          </a:solidFill>
                        </a:rPr>
                        <a:t>low</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no</a:t>
                      </a:r>
                      <a:endParaRPr sz="1300" u="none" cap="none" strike="noStrike"/>
                    </a:p>
                  </a:txBody>
                  <a:tcPr marT="45725" marB="45725" marR="45725" marL="45725">
                    <a:lnL cap="flat" cmpd="sng" w="9525">
                      <a:solidFill>
                        <a:srgbClr val="999999"/>
                      </a:solidFill>
                      <a:prstDash val="solid"/>
                      <a:round/>
                      <a:headEnd len="sm" w="sm" type="none"/>
                      <a:tailEnd len="sm" w="sm" type="none"/>
                    </a:lnL>
                  </a:tcPr>
                </a:tc>
              </a:tr>
              <a:tr h="8350">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Safinamide (XADAGO)</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Parkinson’s</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2017</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$780</a:t>
                      </a:r>
                      <a:endParaRPr sz="130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sz="1250" u="none" cap="none" strike="noStrike"/>
                        <a:t>B</a:t>
                      </a:r>
                      <a:endParaRPr sz="125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sz="1250" u="none" cap="none" strike="noStrike"/>
                        <a:t>-</a:t>
                      </a:r>
                      <a:endParaRPr sz="125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low</a:t>
                      </a:r>
                      <a:endParaRPr sz="1300" u="none" cap="none" strike="noStrike"/>
                    </a:p>
                  </a:txBody>
                  <a:tcPr marT="45725" marB="45725" marR="45725" marL="45725">
                    <a:lnR cap="flat" cmpd="sng" w="9525">
                      <a:solidFill>
                        <a:srgbClr val="999999"/>
                      </a:solidFill>
                      <a:prstDash val="solid"/>
                      <a:round/>
                      <a:headEnd len="sm" w="sm" type="none"/>
                      <a:tailEnd len="sm" w="sm" type="none"/>
                    </a:lnR>
                  </a:tcPr>
                </a:tc>
                <a:tc>
                  <a:txBody>
                    <a:bodyPr/>
                    <a:lstStyle/>
                    <a:p>
                      <a:pPr indent="0" lvl="0" marL="0" rtl="0" algn="ctr">
                        <a:spcBef>
                          <a:spcPts val="0"/>
                        </a:spcBef>
                        <a:spcAft>
                          <a:spcPts val="0"/>
                        </a:spcAft>
                        <a:buClr>
                          <a:schemeClr val="dk1"/>
                        </a:buClr>
                        <a:buSzPts val="850"/>
                        <a:buFont typeface="Arial"/>
                        <a:buNone/>
                      </a:pPr>
                      <a:r>
                        <a:rPr lang="en" sz="1300">
                          <a:solidFill>
                            <a:schemeClr val="dk1"/>
                          </a:solidFill>
                        </a:rPr>
                        <a:t>low</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a:t>y</a:t>
                      </a:r>
                      <a:r>
                        <a:rPr lang="en" sz="1300" u="none" cap="none" strike="noStrike"/>
                        <a:t>es </a:t>
                      </a:r>
                      <a:endParaRPr b="1" sz="1300" u="none" cap="none" strike="noStrike"/>
                    </a:p>
                  </a:txBody>
                  <a:tcPr marT="45725" marB="45725" marR="45725" marL="45725">
                    <a:lnL cap="flat" cmpd="sng" w="9525">
                      <a:solidFill>
                        <a:srgbClr val="999999"/>
                      </a:solidFill>
                      <a:prstDash val="solid"/>
                      <a:round/>
                      <a:headEnd len="sm" w="sm" type="none"/>
                      <a:tailEnd len="sm" w="sm" type="none"/>
                    </a:lnL>
                  </a:tcPr>
                </a:tc>
              </a:tr>
            </a:tbl>
          </a:graphicData>
        </a:graphic>
      </p:graphicFrame>
      <p:sp>
        <p:nvSpPr>
          <p:cNvPr id="338" name="Google Shape;338;p47"/>
          <p:cNvSpPr txBox="1"/>
          <p:nvPr/>
        </p:nvSpPr>
        <p:spPr>
          <a:xfrm>
            <a:off x="5457264" y="1041313"/>
            <a:ext cx="315900" cy="416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en" sz="1800" u="none" cap="none" strike="noStrike">
                <a:solidFill>
                  <a:srgbClr val="000000"/>
                </a:solidFill>
                <a:latin typeface="Arial"/>
                <a:ea typeface="Arial"/>
                <a:cs typeface="Arial"/>
                <a:sym typeface="Arial"/>
              </a:rPr>
              <a:t>*</a:t>
            </a:r>
            <a:r>
              <a:rPr b="0" i="0" lang="en" sz="1800" u="none" cap="none" strike="noStrike">
                <a:solidFill>
                  <a:srgbClr val="000000"/>
                </a:solidFill>
                <a:latin typeface="Arial"/>
                <a:ea typeface="Arial"/>
                <a:cs typeface="Arial"/>
                <a:sym typeface="Arial"/>
              </a:rPr>
              <a:t> </a:t>
            </a:r>
            <a:endParaRPr b="0" i="0" sz="1300" u="none" cap="none" strike="noStrike">
              <a:solidFill>
                <a:srgbClr val="000000"/>
              </a:solidFill>
              <a:latin typeface="Arial"/>
              <a:ea typeface="Arial"/>
              <a:cs typeface="Arial"/>
              <a:sym typeface="Arial"/>
            </a:endParaRPr>
          </a:p>
        </p:txBody>
      </p:sp>
      <p:pic>
        <p:nvPicPr>
          <p:cNvPr id="339" name="Google Shape;339;p47"/>
          <p:cNvPicPr preferRelativeResize="0"/>
          <p:nvPr/>
        </p:nvPicPr>
        <p:blipFill rotWithShape="1">
          <a:blip r:embed="rId3">
            <a:alphaModFix/>
          </a:blip>
          <a:srcRect b="0" l="0" r="0" t="0"/>
          <a:stretch/>
        </p:blipFill>
        <p:spPr>
          <a:xfrm>
            <a:off x="168200" y="48657"/>
            <a:ext cx="601075" cy="770800"/>
          </a:xfrm>
          <a:prstGeom prst="rect">
            <a:avLst/>
          </a:prstGeom>
          <a:noFill/>
          <a:ln>
            <a:noFill/>
          </a:ln>
        </p:spPr>
      </p:pic>
      <p:sp>
        <p:nvSpPr>
          <p:cNvPr id="340" name="Google Shape;340;p47"/>
          <p:cNvSpPr txBox="1"/>
          <p:nvPr/>
        </p:nvSpPr>
        <p:spPr>
          <a:xfrm>
            <a:off x="-997850" y="79650"/>
            <a:ext cx="7905900" cy="492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800" u="none" cap="none" strike="noStrike">
                <a:solidFill>
                  <a:srgbClr val="000000"/>
                </a:solidFill>
                <a:latin typeface="Arial"/>
                <a:ea typeface="Arial"/>
                <a:cs typeface="Arial"/>
                <a:sym typeface="Arial"/>
              </a:rPr>
              <a:t>Monoamine Oxidase Inhibitors (MAOIs)</a:t>
            </a:r>
            <a:endParaRPr b="0" i="0" sz="1800" u="none" cap="none" strike="noStrike">
              <a:solidFill>
                <a:srgbClr val="000000"/>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1200"/>
              <a:buFont typeface="Arial"/>
              <a:buNone/>
            </a:pPr>
            <a:r>
              <a:t/>
            </a:r>
            <a:endParaRPr b="0" i="0" sz="1800" u="none" cap="none" strike="noStrike">
              <a:solidFill>
                <a:srgbClr val="000000"/>
              </a:solidFill>
              <a:latin typeface="Arial"/>
              <a:ea typeface="Arial"/>
              <a:cs typeface="Arial"/>
              <a:sym typeface="Arial"/>
            </a:endParaRPr>
          </a:p>
        </p:txBody>
      </p:sp>
      <p:sp>
        <p:nvSpPr>
          <p:cNvPr id="341" name="Google Shape;341;p47"/>
          <p:cNvSpPr txBox="1"/>
          <p:nvPr/>
        </p:nvSpPr>
        <p:spPr>
          <a:xfrm>
            <a:off x="7870866" y="0"/>
            <a:ext cx="1747200" cy="416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0" i="0" lang="en" sz="900" u="sng" cap="none" strike="noStrike">
                <a:solidFill>
                  <a:srgbClr val="000000"/>
                </a:solidFill>
                <a:latin typeface="Arial"/>
                <a:ea typeface="Arial"/>
                <a:cs typeface="Arial"/>
                <a:sym typeface="Arial"/>
              </a:rPr>
              <a:t>5-HT</a:t>
            </a:r>
            <a:r>
              <a:rPr b="0" i="0" lang="en" sz="900" u="none" cap="none" strike="noStrike">
                <a:solidFill>
                  <a:srgbClr val="000000"/>
                </a:solidFill>
                <a:latin typeface="Arial"/>
                <a:ea typeface="Arial"/>
                <a:cs typeface="Arial"/>
                <a:sym typeface="Arial"/>
              </a:rPr>
              <a:t> </a:t>
            </a:r>
            <a:r>
              <a:rPr lang="en" sz="900"/>
              <a:t>–</a:t>
            </a:r>
            <a:r>
              <a:rPr b="0" i="0" lang="en" sz="900" u="none" cap="none" strike="noStrike">
                <a:solidFill>
                  <a:srgbClr val="000000"/>
                </a:solidFill>
                <a:latin typeface="Arial"/>
                <a:ea typeface="Arial"/>
                <a:cs typeface="Arial"/>
                <a:sym typeface="Arial"/>
              </a:rPr>
              <a:t> serotonergic</a:t>
            </a:r>
            <a:endParaRPr sz="900"/>
          </a:p>
          <a:p>
            <a:pPr indent="0" lvl="0" marL="0" marR="0" rtl="0" algn="l">
              <a:lnSpc>
                <a:spcPct val="100000"/>
              </a:lnSpc>
              <a:spcBef>
                <a:spcPts val="0"/>
              </a:spcBef>
              <a:spcAft>
                <a:spcPts val="0"/>
              </a:spcAft>
              <a:buClr>
                <a:srgbClr val="000000"/>
              </a:buClr>
              <a:buSzPts val="700"/>
              <a:buFont typeface="Arial"/>
              <a:buNone/>
            </a:pPr>
            <a:r>
              <a:rPr b="0" i="0" lang="en" sz="900" u="sng" cap="none" strike="noStrike">
                <a:solidFill>
                  <a:srgbClr val="000000"/>
                </a:solidFill>
                <a:latin typeface="Arial"/>
                <a:ea typeface="Arial"/>
                <a:cs typeface="Arial"/>
                <a:sym typeface="Arial"/>
              </a:rPr>
              <a:t>NE</a:t>
            </a:r>
            <a:r>
              <a:rPr b="0" i="0" lang="en" sz="900" u="none" cap="none" strike="noStrike">
                <a:solidFill>
                  <a:srgbClr val="000000"/>
                </a:solidFill>
                <a:latin typeface="Arial"/>
                <a:ea typeface="Arial"/>
                <a:cs typeface="Arial"/>
                <a:sym typeface="Arial"/>
              </a:rPr>
              <a:t> </a:t>
            </a:r>
            <a:r>
              <a:rPr lang="en" sz="900"/>
              <a:t>–</a:t>
            </a:r>
            <a:r>
              <a:rPr b="0" i="0" lang="en" sz="900" u="none" cap="none" strike="noStrike">
                <a:solidFill>
                  <a:srgbClr val="000000"/>
                </a:solidFill>
                <a:latin typeface="Arial"/>
                <a:ea typeface="Arial"/>
                <a:cs typeface="Arial"/>
                <a:sym typeface="Arial"/>
              </a:rPr>
              <a:t> noradrenergic</a:t>
            </a:r>
            <a:endParaRPr sz="900"/>
          </a:p>
          <a:p>
            <a:pPr indent="0" lvl="0" marL="0" marR="0" rtl="0" algn="l">
              <a:lnSpc>
                <a:spcPct val="100000"/>
              </a:lnSpc>
              <a:spcBef>
                <a:spcPts val="0"/>
              </a:spcBef>
              <a:spcAft>
                <a:spcPts val="0"/>
              </a:spcAft>
              <a:buClr>
                <a:srgbClr val="000000"/>
              </a:buClr>
              <a:buSzPts val="700"/>
              <a:buFont typeface="Arial"/>
              <a:buNone/>
            </a:pPr>
            <a:r>
              <a:rPr b="0" i="0" lang="en" sz="900" u="sng" cap="none" strike="noStrike">
                <a:solidFill>
                  <a:srgbClr val="000000"/>
                </a:solidFill>
                <a:latin typeface="Arial"/>
                <a:ea typeface="Arial"/>
                <a:cs typeface="Arial"/>
                <a:sym typeface="Arial"/>
              </a:rPr>
              <a:t>DA</a:t>
            </a:r>
            <a:r>
              <a:rPr b="0" i="0" lang="en" sz="900" u="none" cap="none" strike="noStrike">
                <a:solidFill>
                  <a:srgbClr val="000000"/>
                </a:solidFill>
                <a:latin typeface="Arial"/>
                <a:ea typeface="Arial"/>
                <a:cs typeface="Arial"/>
                <a:sym typeface="Arial"/>
              </a:rPr>
              <a:t> </a:t>
            </a:r>
            <a:r>
              <a:rPr lang="en" sz="900"/>
              <a:t>– </a:t>
            </a:r>
            <a:r>
              <a:rPr b="0" i="0" lang="en" sz="900" u="none" cap="none" strike="noStrike">
                <a:solidFill>
                  <a:srgbClr val="000000"/>
                </a:solidFill>
                <a:latin typeface="Arial"/>
                <a:ea typeface="Arial"/>
                <a:cs typeface="Arial"/>
                <a:sym typeface="Arial"/>
              </a:rPr>
              <a:t>dopaminergic</a:t>
            </a:r>
            <a:endParaRPr b="0" i="0" sz="800" u="none" cap="none" strike="noStrike">
              <a:solidFill>
                <a:srgbClr val="000000"/>
              </a:solidFill>
              <a:latin typeface="Arial"/>
              <a:ea typeface="Arial"/>
              <a:cs typeface="Arial"/>
              <a:sym typeface="Arial"/>
            </a:endParaRPr>
          </a:p>
        </p:txBody>
      </p:sp>
      <p:sp>
        <p:nvSpPr>
          <p:cNvPr id="342" name="Google Shape;342;p47"/>
          <p:cNvSpPr txBox="1"/>
          <p:nvPr/>
        </p:nvSpPr>
        <p:spPr>
          <a:xfrm>
            <a:off x="844301" y="431788"/>
            <a:ext cx="8079300" cy="416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1500" u="none" cap="none" strike="noStrike">
                <a:solidFill>
                  <a:srgbClr val="000000"/>
                </a:solidFill>
                <a:latin typeface="Arial"/>
                <a:ea typeface="Arial"/>
                <a:cs typeface="Arial"/>
                <a:sym typeface="Arial"/>
              </a:rPr>
              <a:t>*</a:t>
            </a:r>
            <a:r>
              <a:rPr b="0" i="0" lang="en" sz="1200" u="none" cap="none" strike="noStrike">
                <a:solidFill>
                  <a:srgbClr val="000000"/>
                </a:solidFill>
                <a:latin typeface="Arial"/>
                <a:ea typeface="Arial"/>
                <a:cs typeface="Arial"/>
                <a:sym typeface="Arial"/>
              </a:rPr>
              <a:t>Selectivity is dose dependent. </a:t>
            </a:r>
            <a:r>
              <a:rPr lang="en" sz="1200"/>
              <a:t>Above</a:t>
            </a:r>
            <a:r>
              <a:rPr b="0" i="0" lang="en" sz="1200" u="none" cap="none" strike="noStrike">
                <a:solidFill>
                  <a:srgbClr val="000000"/>
                </a:solidFill>
                <a:latin typeface="Arial"/>
                <a:ea typeface="Arial"/>
                <a:cs typeface="Arial"/>
                <a:sym typeface="Arial"/>
              </a:rPr>
              <a:t> recommended doses, selective MAO-B inhibitors can also </a:t>
            </a:r>
            <a:r>
              <a:rPr lang="en" sz="1200"/>
              <a:t>inhibit</a:t>
            </a:r>
            <a:r>
              <a:rPr b="0" i="0" lang="en" sz="1200" u="none" cap="none" strike="noStrike">
                <a:solidFill>
                  <a:srgbClr val="000000"/>
                </a:solidFill>
                <a:latin typeface="Arial"/>
                <a:ea typeface="Arial"/>
                <a:cs typeface="Arial"/>
                <a:sym typeface="Arial"/>
              </a:rPr>
              <a:t> MAO-A.</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graphicFrame>
        <p:nvGraphicFramePr>
          <p:cNvPr id="347" name="Google Shape;347;p48"/>
          <p:cNvGraphicFramePr/>
          <p:nvPr/>
        </p:nvGraphicFramePr>
        <p:xfrm>
          <a:off x="112416" y="883135"/>
          <a:ext cx="3000000" cy="3000000"/>
        </p:xfrm>
        <a:graphic>
          <a:graphicData uri="http://schemas.openxmlformats.org/drawingml/2006/table">
            <a:tbl>
              <a:tblPr>
                <a:noFill/>
                <a:tableStyleId>{9CA66A64-FEFE-46EB-AED5-2A8D51E14325}</a:tableStyleId>
              </a:tblPr>
              <a:tblGrid>
                <a:gridCol w="1345525"/>
                <a:gridCol w="1053400"/>
                <a:gridCol w="507800"/>
                <a:gridCol w="582925"/>
                <a:gridCol w="534075"/>
                <a:gridCol w="540075"/>
                <a:gridCol w="512600"/>
                <a:gridCol w="675950"/>
                <a:gridCol w="794000"/>
                <a:gridCol w="652025"/>
                <a:gridCol w="597450"/>
                <a:gridCol w="573300"/>
                <a:gridCol w="592775"/>
              </a:tblGrid>
              <a:tr h="205750">
                <a:tc>
                  <a:txBody>
                    <a:bodyPr/>
                    <a:lstStyle/>
                    <a:p>
                      <a:pPr indent="0" lvl="0" marL="0" marR="0" rtl="0" algn="l">
                        <a:lnSpc>
                          <a:spcPct val="85000"/>
                        </a:lnSpc>
                        <a:spcBef>
                          <a:spcPts val="0"/>
                        </a:spcBef>
                        <a:spcAft>
                          <a:spcPts val="0"/>
                        </a:spcAft>
                        <a:buClr>
                          <a:srgbClr val="000000"/>
                        </a:buClr>
                        <a:buSzPts val="900"/>
                        <a:buFont typeface="Arial"/>
                        <a:buNone/>
                      </a:pPr>
                      <a:r>
                        <a:rPr lang="en" sz="1300" u="none" cap="none" strike="noStrike"/>
                        <a:t>MAOI</a:t>
                      </a:r>
                      <a:endParaRPr sz="13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900"/>
                        <a:buFont typeface="Arial"/>
                        <a:buNone/>
                      </a:pPr>
                      <a:r>
                        <a:rPr lang="en" sz="1300" u="none" cap="none" strike="noStrike"/>
                        <a:t>Use</a:t>
                      </a:r>
                      <a:endParaRPr sz="13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900"/>
                        <a:buFont typeface="Arial"/>
                        <a:buNone/>
                      </a:pPr>
                      <a:r>
                        <a:rPr lang="en" sz="1300" u="none" cap="none" strike="noStrike"/>
                        <a:t>Year</a:t>
                      </a:r>
                      <a:endParaRPr sz="13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900"/>
                        <a:buFont typeface="Arial"/>
                        <a:buNone/>
                      </a:pPr>
                      <a:r>
                        <a:rPr lang="en" sz="1300" u="none" cap="none" strike="noStrike"/>
                        <a:t>Cost/mo </a:t>
                      </a:r>
                      <a:endParaRPr sz="13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900"/>
                        <a:buFont typeface="Arial"/>
                        <a:buNone/>
                      </a:pPr>
                      <a:r>
                        <a:rPr lang="en" sz="1300" u="none" cap="none" strike="noStrike"/>
                        <a:t>5-HT</a:t>
                      </a:r>
                      <a:endParaRPr sz="13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900"/>
                        <a:buFont typeface="Arial"/>
                        <a:buNone/>
                      </a:pPr>
                      <a:r>
                        <a:rPr lang="en" sz="1300" u="none" cap="none" strike="noStrike"/>
                        <a:t>NE</a:t>
                      </a:r>
                      <a:endParaRPr sz="13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900"/>
                        <a:buFont typeface="Arial"/>
                        <a:buNone/>
                      </a:pPr>
                      <a:r>
                        <a:rPr lang="en" sz="1300" u="none" cap="none" strike="noStrike"/>
                        <a:t>DA</a:t>
                      </a:r>
                      <a:endParaRPr sz="13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800"/>
                        <a:buFont typeface="Arial"/>
                        <a:buNone/>
                      </a:pPr>
                      <a:r>
                        <a:rPr lang="en" sz="1300" u="none" cap="none" strike="noStrike"/>
                        <a:t>MAO</a:t>
                      </a:r>
                      <a:endParaRPr sz="1300" u="none" cap="none" strike="noStrike"/>
                    </a:p>
                    <a:p>
                      <a:pPr indent="0" lvl="0" marL="0" marR="0" rtl="0" algn="l">
                        <a:lnSpc>
                          <a:spcPct val="85000"/>
                        </a:lnSpc>
                        <a:spcBef>
                          <a:spcPts val="0"/>
                        </a:spcBef>
                        <a:spcAft>
                          <a:spcPts val="0"/>
                        </a:spcAft>
                        <a:buClr>
                          <a:srgbClr val="000000"/>
                        </a:buClr>
                        <a:buSzPts val="800"/>
                        <a:buFont typeface="Arial"/>
                        <a:buNone/>
                      </a:pPr>
                      <a:r>
                        <a:rPr lang="en" sz="1300"/>
                        <a:t>s</a:t>
                      </a:r>
                      <a:r>
                        <a:rPr lang="en" sz="1300" u="none" cap="none" strike="noStrike"/>
                        <a:t>elect-</a:t>
                      </a:r>
                      <a:endParaRPr sz="1300" u="none" cap="none" strike="noStrike"/>
                    </a:p>
                    <a:p>
                      <a:pPr indent="0" lvl="0" marL="0" marR="0" rtl="0" algn="l">
                        <a:lnSpc>
                          <a:spcPct val="85000"/>
                        </a:lnSpc>
                        <a:spcBef>
                          <a:spcPts val="0"/>
                        </a:spcBef>
                        <a:spcAft>
                          <a:spcPts val="0"/>
                        </a:spcAft>
                        <a:buClr>
                          <a:srgbClr val="000000"/>
                        </a:buClr>
                        <a:buSzPts val="800"/>
                        <a:buFont typeface="Arial"/>
                        <a:buNone/>
                      </a:pPr>
                      <a:r>
                        <a:rPr lang="en" sz="1300" u="none" cap="none" strike="noStrike"/>
                        <a:t>ivity </a:t>
                      </a:r>
                      <a:endParaRPr sz="19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800"/>
                        <a:buFont typeface="Arial"/>
                        <a:buNone/>
                      </a:pPr>
                      <a:r>
                        <a:rPr lang="en" sz="1200" u="none" cap="none" strike="noStrike"/>
                        <a:t>Dietary </a:t>
                      </a:r>
                      <a:endParaRPr sz="1200" u="none" cap="none" strike="noStrike"/>
                    </a:p>
                    <a:p>
                      <a:pPr indent="0" lvl="0" marL="0" marR="0" rtl="0" algn="l">
                        <a:lnSpc>
                          <a:spcPct val="85000"/>
                        </a:lnSpc>
                        <a:spcBef>
                          <a:spcPts val="0"/>
                        </a:spcBef>
                        <a:spcAft>
                          <a:spcPts val="0"/>
                        </a:spcAft>
                        <a:buClr>
                          <a:srgbClr val="000000"/>
                        </a:buClr>
                        <a:buSzPts val="800"/>
                        <a:buFont typeface="Arial"/>
                        <a:buNone/>
                      </a:pPr>
                      <a:r>
                        <a:rPr lang="en" sz="1200" u="none" cap="none" strike="noStrike"/>
                        <a:t>tyramine risk  </a:t>
                      </a:r>
                      <a:endParaRPr sz="12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900"/>
                        <a:buFont typeface="Arial"/>
                        <a:buNone/>
                      </a:pPr>
                      <a:r>
                        <a:rPr lang="en" sz="1300" u="none" cap="none" strike="noStrike"/>
                        <a:t>W</a:t>
                      </a:r>
                      <a:r>
                        <a:rPr lang="en" sz="1300"/>
                        <a:t>t </a:t>
                      </a:r>
                      <a:r>
                        <a:rPr lang="en" sz="1300" u="none" cap="none" strike="noStrike"/>
                        <a:t>gain</a:t>
                      </a:r>
                      <a:endParaRPr sz="13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800"/>
                        <a:buFont typeface="Arial"/>
                        <a:buNone/>
                      </a:pPr>
                      <a:r>
                        <a:rPr lang="en" sz="1300" u="none" cap="none" strike="noStrike"/>
                        <a:t>Sed-</a:t>
                      </a:r>
                      <a:endParaRPr sz="1300" u="none" cap="none" strike="noStrike"/>
                    </a:p>
                    <a:p>
                      <a:pPr indent="0" lvl="0" marL="0" marR="0" rtl="0" algn="l">
                        <a:lnSpc>
                          <a:spcPct val="85000"/>
                        </a:lnSpc>
                        <a:spcBef>
                          <a:spcPts val="0"/>
                        </a:spcBef>
                        <a:spcAft>
                          <a:spcPts val="0"/>
                        </a:spcAft>
                        <a:buClr>
                          <a:srgbClr val="000000"/>
                        </a:buClr>
                        <a:buSzPts val="800"/>
                        <a:buFont typeface="Arial"/>
                        <a:buNone/>
                      </a:pPr>
                      <a:r>
                        <a:rPr lang="en" sz="1300" u="none" cap="none" strike="noStrike"/>
                        <a:t>ation</a:t>
                      </a:r>
                      <a:endParaRPr sz="13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800"/>
                        <a:buFont typeface="Arial"/>
                        <a:buNone/>
                      </a:pPr>
                      <a:r>
                        <a:rPr lang="en" sz="1200" u="none" cap="none" strike="noStrike"/>
                        <a:t>Anti-</a:t>
                      </a:r>
                      <a:endParaRPr sz="1200" u="none" cap="none" strike="noStrike"/>
                    </a:p>
                    <a:p>
                      <a:pPr indent="0" lvl="0" marL="0" marR="0" rtl="0" algn="l">
                        <a:lnSpc>
                          <a:spcPct val="85000"/>
                        </a:lnSpc>
                        <a:spcBef>
                          <a:spcPts val="0"/>
                        </a:spcBef>
                        <a:spcAft>
                          <a:spcPts val="0"/>
                        </a:spcAft>
                        <a:buClr>
                          <a:srgbClr val="000000"/>
                        </a:buClr>
                        <a:buSzPts val="800"/>
                        <a:buFont typeface="Arial"/>
                        <a:buNone/>
                      </a:pPr>
                      <a:r>
                        <a:rPr lang="en" sz="1200"/>
                        <a:t>c</a:t>
                      </a:r>
                      <a:r>
                        <a:rPr lang="en" sz="1200" u="none" cap="none" strike="noStrike"/>
                        <a:t>holi</a:t>
                      </a:r>
                      <a:r>
                        <a:rPr lang="en" sz="1200"/>
                        <a:t>n</a:t>
                      </a:r>
                      <a:endParaRPr sz="1200"/>
                    </a:p>
                    <a:p>
                      <a:pPr indent="0" lvl="0" marL="0" marR="0" rtl="0" algn="l">
                        <a:lnSpc>
                          <a:spcPct val="85000"/>
                        </a:lnSpc>
                        <a:spcBef>
                          <a:spcPts val="0"/>
                        </a:spcBef>
                        <a:spcAft>
                          <a:spcPts val="0"/>
                        </a:spcAft>
                        <a:buClr>
                          <a:srgbClr val="000000"/>
                        </a:buClr>
                        <a:buSzPts val="800"/>
                        <a:buFont typeface="Arial"/>
                        <a:buNone/>
                      </a:pPr>
                      <a:r>
                        <a:rPr lang="en" sz="1200" u="none" cap="none" strike="noStrike"/>
                        <a:t>ergic</a:t>
                      </a:r>
                      <a:endParaRPr sz="1200" u="none" cap="none" strike="noStrike"/>
                    </a:p>
                  </a:txBody>
                  <a:tcPr marT="45725" marB="45725" marR="45725" marL="45725">
                    <a:lnB cap="flat" cmpd="sng" w="9525">
                      <a:solidFill>
                        <a:srgbClr val="999999"/>
                      </a:solidFill>
                      <a:prstDash val="solid"/>
                      <a:round/>
                      <a:headEnd len="sm" w="sm" type="none"/>
                      <a:tailEnd len="sm" w="sm" type="none"/>
                    </a:lnB>
                    <a:solidFill>
                      <a:srgbClr val="ECF2F1"/>
                    </a:solidFill>
                  </a:tcPr>
                </a:tc>
                <a:tc>
                  <a:txBody>
                    <a:bodyPr/>
                    <a:lstStyle/>
                    <a:p>
                      <a:pPr indent="0" lvl="0" marL="0" marR="0" rtl="0" algn="l">
                        <a:lnSpc>
                          <a:spcPct val="85000"/>
                        </a:lnSpc>
                        <a:spcBef>
                          <a:spcPts val="0"/>
                        </a:spcBef>
                        <a:spcAft>
                          <a:spcPts val="0"/>
                        </a:spcAft>
                        <a:buClr>
                          <a:srgbClr val="000000"/>
                        </a:buClr>
                        <a:buSzPts val="800"/>
                        <a:buFont typeface="Arial"/>
                        <a:buNone/>
                      </a:pPr>
                      <a:r>
                        <a:rPr lang="en" sz="1200" u="none" cap="none" strike="noStrike"/>
                        <a:t>Rever-</a:t>
                      </a:r>
                      <a:endParaRPr sz="1200" u="none" cap="none" strike="noStrike"/>
                    </a:p>
                    <a:p>
                      <a:pPr indent="0" lvl="0" marL="0" marR="0" rtl="0" algn="l">
                        <a:lnSpc>
                          <a:spcPct val="85000"/>
                        </a:lnSpc>
                        <a:spcBef>
                          <a:spcPts val="0"/>
                        </a:spcBef>
                        <a:spcAft>
                          <a:spcPts val="0"/>
                        </a:spcAft>
                        <a:buClr>
                          <a:srgbClr val="000000"/>
                        </a:buClr>
                        <a:buSzPts val="800"/>
                        <a:buFont typeface="Arial"/>
                        <a:buNone/>
                      </a:pPr>
                      <a:r>
                        <a:rPr lang="en" sz="1200" u="none" cap="none" strike="noStrike"/>
                        <a:t>sible?</a:t>
                      </a:r>
                      <a:endParaRPr sz="1200" u="none" cap="none" strike="noStrike"/>
                    </a:p>
                  </a:txBody>
                  <a:tcPr marT="45725" marB="45725" marR="45725" marL="45725">
                    <a:solidFill>
                      <a:srgbClr val="ECF2F1"/>
                    </a:solidFill>
                  </a:tcPr>
                </a:tc>
              </a:tr>
              <a:tr h="8350">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Tranylcypromine  (PARNATE)</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a:t>MDD</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1961</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$240</a:t>
                      </a:r>
                      <a:endParaRPr sz="130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sz="1250" u="none" cap="none" strike="noStrike"/>
                        <a:t>A &amp; B</a:t>
                      </a:r>
                      <a:endParaRPr sz="125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a:t>-</a:t>
                      </a:r>
                      <a:endParaRPr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low</a:t>
                      </a:r>
                      <a:endParaRPr sz="1300" u="none" cap="none" strike="noStrike"/>
                    </a:p>
                  </a:txBody>
                  <a:tcPr marT="45725" marB="45725" marR="45725" marL="45725">
                    <a:lnR cap="flat" cmpd="sng" w="9525">
                      <a:solidFill>
                        <a:srgbClr val="999999"/>
                      </a:solidFill>
                      <a:prstDash val="solid"/>
                      <a:round/>
                      <a:headEnd len="sm" w="sm" type="none"/>
                      <a:tailEnd len="sm" w="sm" type="none"/>
                    </a:lnR>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a:t>low</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no</a:t>
                      </a:r>
                      <a:endParaRPr sz="1300" u="none" cap="none" strike="noStrike"/>
                    </a:p>
                  </a:txBody>
                  <a:tcPr marT="45725" marB="45725" marR="45725" marL="45725">
                    <a:lnL cap="flat" cmpd="sng" w="9525">
                      <a:solidFill>
                        <a:srgbClr val="999999"/>
                      </a:solidFill>
                      <a:prstDash val="solid"/>
                      <a:round/>
                      <a:headEnd len="sm" w="sm" type="none"/>
                      <a:tailEnd len="sm" w="sm" type="none"/>
                    </a:lnL>
                  </a:tcPr>
                </a:tc>
              </a:tr>
              <a:tr h="8350">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Isocarboxazid  (MARPLAN)</a:t>
                      </a:r>
                      <a:endParaRPr sz="1300" u="none" cap="none" strike="noStrike"/>
                    </a:p>
                  </a:txBody>
                  <a:tcPr marT="45725" marB="45725" marR="45725" marL="45725">
                    <a:lnB cap="flat" cmpd="sng" w="9525">
                      <a:solidFill>
                        <a:srgbClr val="999999"/>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MDD</a:t>
                      </a:r>
                      <a:endParaRPr sz="1300" u="none" cap="none" strike="noStrike"/>
                    </a:p>
                  </a:txBody>
                  <a:tcPr marT="45725" marB="45725" marR="45725" marL="45725">
                    <a:lnB cap="flat" cmpd="sng" w="9525">
                      <a:solidFill>
                        <a:srgbClr val="999999"/>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1959</a:t>
                      </a:r>
                      <a:endParaRPr sz="1300" u="none" cap="none" strike="noStrike"/>
                    </a:p>
                  </a:txBody>
                  <a:tcPr marT="45725" marB="45725" marR="45725" marL="45725">
                    <a:lnB cap="flat" cmpd="sng" w="9525">
                      <a:solidFill>
                        <a:srgbClr val="999999"/>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$780</a:t>
                      </a:r>
                      <a:endParaRPr sz="1300" u="none" cap="none" strike="noStrike"/>
                    </a:p>
                  </a:txBody>
                  <a:tcPr marT="45725" marB="45725" marR="45725" marL="45725">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250" u="none" cap="none" strike="noStrike"/>
                        <a:t>A &amp; B</a:t>
                      </a:r>
                      <a:endParaRPr sz="1250" u="none" cap="none" strike="noStrike"/>
                    </a:p>
                  </a:txBody>
                  <a:tcPr marT="45725" marB="45725" marR="45725" marL="45725">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low</a:t>
                      </a:r>
                      <a:endParaRPr sz="1300" u="none" cap="none" strike="noStrike"/>
                    </a:p>
                  </a:txBody>
                  <a:tcPr marT="45725" marB="45725" marR="45725" marL="45725">
                    <a:lnR cap="flat" cmpd="sng" w="9525">
                      <a:solidFill>
                        <a:srgbClr val="999999"/>
                      </a:solidFill>
                      <a:prstDash val="solid"/>
                      <a:round/>
                      <a:headEnd len="sm" w="sm" type="none"/>
                      <a:tailEnd len="sm" w="sm" type="none"/>
                    </a:lnR>
                    <a:lnB cap="flat" cmpd="sng" w="9525">
                      <a:solidFill>
                        <a:srgbClr val="999999"/>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850"/>
                        <a:buFont typeface="Arial"/>
                        <a:buNone/>
                      </a:pPr>
                      <a:r>
                        <a:rPr lang="en" sz="1300">
                          <a:solidFill>
                            <a:schemeClr val="dk1"/>
                          </a:solidFill>
                        </a:rPr>
                        <a:t>low</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no</a:t>
                      </a:r>
                      <a:endParaRPr sz="1300" u="none" cap="none" strike="noStrike"/>
                    </a:p>
                  </a:txBody>
                  <a:tcPr marT="45725" marB="45725" marR="45725" marL="45725">
                    <a:lnL cap="flat" cmpd="sng" w="9525">
                      <a:solidFill>
                        <a:srgbClr val="999999"/>
                      </a:solidFill>
                      <a:prstDash val="solid"/>
                      <a:round/>
                      <a:headEnd len="sm" w="sm" type="none"/>
                      <a:tailEnd len="sm" w="sm" type="none"/>
                    </a:lnL>
                    <a:lnB cap="flat" cmpd="sng" w="9525">
                      <a:solidFill>
                        <a:srgbClr val="999999"/>
                      </a:solidFill>
                      <a:prstDash val="solid"/>
                      <a:round/>
                      <a:headEnd len="sm" w="sm" type="none"/>
                      <a:tailEnd len="sm" w="sm" type="none"/>
                    </a:lnB>
                  </a:tcPr>
                </a:tc>
              </a:tr>
              <a:tr h="8350">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Phenelzine (NARDIL)</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MDD</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1961</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$43</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250" u="none" cap="none" strike="noStrike"/>
                        <a:t>A &amp; B</a:t>
                      </a:r>
                      <a:endParaRPr sz="125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low</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850"/>
                        <a:buFont typeface="Arial"/>
                        <a:buNone/>
                      </a:pPr>
                      <a:r>
                        <a:rPr lang="en" sz="1300">
                          <a:solidFill>
                            <a:schemeClr val="dk1"/>
                          </a:solidFill>
                        </a:rPr>
                        <a:t>low</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no</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r h="8350">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Selegiline transdermal (EMSAM)</a:t>
                      </a:r>
                      <a:endParaRPr sz="1300" u="none" cap="none" strike="noStrike"/>
                    </a:p>
                  </a:txBody>
                  <a:tcPr marT="45725" marB="45725" marR="45725" marL="45725" anchor="ctr">
                    <a:lnT cap="flat" cmpd="sng" w="9525">
                      <a:solidFill>
                        <a:srgbClr val="999999"/>
                      </a:solidFill>
                      <a:prstDash val="solid"/>
                      <a:round/>
                      <a:headEnd len="sm" w="sm" type="none"/>
                      <a:tailEnd len="sm" w="sm" type="none"/>
                    </a:lnT>
                    <a:solidFill>
                      <a:srgbClr val="FFFF9F"/>
                    </a:solidFill>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MDD</a:t>
                      </a:r>
                      <a:endParaRPr sz="1300"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2006</a:t>
                      </a:r>
                      <a:endParaRPr sz="1300" u="none" cap="none" strike="noStrike"/>
                    </a:p>
                  </a:txBody>
                  <a:tcPr marT="45725" marB="45725" marR="45725" marL="45725" anchor="ctr">
                    <a:lnT cap="flat" cmpd="sng" w="9525">
                      <a:solidFill>
                        <a:srgbClr val="999999"/>
                      </a:solidFill>
                      <a:prstDash val="solid"/>
                      <a:round/>
                      <a:headEnd len="sm" w="sm" type="none"/>
                      <a:tailEnd len="sm" w="sm" type="none"/>
                    </a:lnT>
                    <a:solidFill>
                      <a:srgbClr val="FFFF9F"/>
                    </a:solidFill>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$1650</a:t>
                      </a:r>
                      <a:endParaRPr sz="1300"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850"/>
                        <a:buFont typeface="Arial"/>
                        <a:buNone/>
                      </a:pPr>
                      <a:r>
                        <a:rPr lang="en" sz="1250" u="none" cap="none" strike="noStrike"/>
                        <a:t>(A) &amp; B</a:t>
                      </a:r>
                      <a:endParaRPr sz="1250"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loss</a:t>
                      </a:r>
                      <a:endParaRPr sz="1300"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low</a:t>
                      </a:r>
                      <a:endParaRPr sz="1300" u="none" cap="none" strike="noStrike"/>
                    </a:p>
                  </a:txBody>
                  <a:tcPr marT="45725" marB="45725" marR="45725" marL="45725" anchor="ctr">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tcPr>
                </a:tc>
                <a:tc>
                  <a:txBody>
                    <a:bodyPr/>
                    <a:lstStyle/>
                    <a:p>
                      <a:pPr indent="0" lvl="0" marL="0" rtl="0" algn="ctr">
                        <a:spcBef>
                          <a:spcPts val="0"/>
                        </a:spcBef>
                        <a:spcAft>
                          <a:spcPts val="0"/>
                        </a:spcAft>
                        <a:buClr>
                          <a:schemeClr val="dk1"/>
                        </a:buClr>
                        <a:buSzPts val="850"/>
                        <a:buFont typeface="Arial"/>
                        <a:buNone/>
                      </a:pPr>
                      <a:r>
                        <a:rPr lang="en" sz="1300">
                          <a:solidFill>
                            <a:schemeClr val="dk1"/>
                          </a:solidFill>
                        </a:rPr>
                        <a:t>low</a:t>
                      </a:r>
                      <a:endParaRPr sz="1300" u="none" cap="none" strike="noStrike"/>
                    </a:p>
                  </a:txBody>
                  <a:tcPr marT="45725" marB="45725" marR="45725" marL="457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no</a:t>
                      </a:r>
                      <a:endParaRPr sz="1300" u="none" cap="none" strike="noStrike"/>
                    </a:p>
                  </a:txBody>
                  <a:tcPr marT="45725" marB="45725" marR="45725" marL="45725" anchor="ctr">
                    <a:lnL cap="flat" cmpd="sng" w="9525">
                      <a:solidFill>
                        <a:srgbClr val="999999"/>
                      </a:solidFill>
                      <a:prstDash val="solid"/>
                      <a:round/>
                      <a:headEnd len="sm" w="sm" type="none"/>
                      <a:tailEnd len="sm" w="sm" type="none"/>
                    </a:lnL>
                    <a:lnT cap="flat" cmpd="sng" w="9525">
                      <a:solidFill>
                        <a:srgbClr val="999999"/>
                      </a:solidFill>
                      <a:prstDash val="solid"/>
                      <a:round/>
                      <a:headEnd len="sm" w="sm" type="none"/>
                      <a:tailEnd len="sm" w="sm" type="none"/>
                    </a:lnT>
                  </a:tcPr>
                </a:tc>
              </a:tr>
              <a:tr h="8350">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Selegiline PO (ELDEPRYL)</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Parkinson’s</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1989</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$26</a:t>
                      </a:r>
                      <a:endParaRPr sz="130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sz="1250" u="none" cap="none" strike="noStrike"/>
                        <a:t>B</a:t>
                      </a:r>
                      <a:endParaRPr sz="125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loss</a:t>
                      </a:r>
                      <a:endParaRPr sz="130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low</a:t>
                      </a:r>
                      <a:endParaRPr sz="1300" u="none" cap="none" strike="noStrike"/>
                    </a:p>
                  </a:txBody>
                  <a:tcPr marT="45725" marB="45725" marR="45725" marL="45725">
                    <a:lnR cap="flat" cmpd="sng" w="9525">
                      <a:solidFill>
                        <a:srgbClr val="999999"/>
                      </a:solidFill>
                      <a:prstDash val="solid"/>
                      <a:round/>
                      <a:headEnd len="sm" w="sm" type="none"/>
                      <a:tailEnd len="sm" w="sm" type="none"/>
                    </a:lnR>
                  </a:tcPr>
                </a:tc>
                <a:tc>
                  <a:txBody>
                    <a:bodyPr/>
                    <a:lstStyle/>
                    <a:p>
                      <a:pPr indent="0" lvl="0" marL="0" rtl="0" algn="ctr">
                        <a:spcBef>
                          <a:spcPts val="0"/>
                        </a:spcBef>
                        <a:spcAft>
                          <a:spcPts val="0"/>
                        </a:spcAft>
                        <a:buClr>
                          <a:schemeClr val="dk1"/>
                        </a:buClr>
                        <a:buSzPts val="850"/>
                        <a:buFont typeface="Arial"/>
                        <a:buNone/>
                      </a:pPr>
                      <a:r>
                        <a:rPr lang="en" sz="1300">
                          <a:solidFill>
                            <a:schemeClr val="dk1"/>
                          </a:solidFill>
                        </a:rPr>
                        <a:t>low</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no</a:t>
                      </a:r>
                      <a:endParaRPr sz="1300" u="none" cap="none" strike="noStrike"/>
                    </a:p>
                  </a:txBody>
                  <a:tcPr marT="45725" marB="45725" marR="45725" marL="45725">
                    <a:lnL cap="flat" cmpd="sng" w="9525">
                      <a:solidFill>
                        <a:srgbClr val="999999"/>
                      </a:solidFill>
                      <a:prstDash val="solid"/>
                      <a:round/>
                      <a:headEnd len="sm" w="sm" type="none"/>
                      <a:tailEnd len="sm" w="sm" type="none"/>
                    </a:lnL>
                  </a:tcPr>
                </a:tc>
              </a:tr>
              <a:tr h="8350">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Rasagiline (AZILECT)</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Parkinson’s</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2006</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$270</a:t>
                      </a:r>
                      <a:endParaRPr sz="130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sz="1250" u="none" cap="none" strike="noStrike"/>
                        <a:t>B</a:t>
                      </a:r>
                      <a:endParaRPr sz="125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loss</a:t>
                      </a:r>
                      <a:endParaRPr sz="130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low</a:t>
                      </a:r>
                      <a:endParaRPr sz="1300" u="none" cap="none" strike="noStrike"/>
                    </a:p>
                  </a:txBody>
                  <a:tcPr marT="45725" marB="45725" marR="45725" marL="45725">
                    <a:lnR cap="flat" cmpd="sng" w="9525">
                      <a:solidFill>
                        <a:srgbClr val="999999"/>
                      </a:solidFill>
                      <a:prstDash val="solid"/>
                      <a:round/>
                      <a:headEnd len="sm" w="sm" type="none"/>
                      <a:tailEnd len="sm" w="sm" type="none"/>
                    </a:lnR>
                  </a:tcPr>
                </a:tc>
                <a:tc>
                  <a:txBody>
                    <a:bodyPr/>
                    <a:lstStyle/>
                    <a:p>
                      <a:pPr indent="0" lvl="0" marL="0" rtl="0" algn="ctr">
                        <a:spcBef>
                          <a:spcPts val="0"/>
                        </a:spcBef>
                        <a:spcAft>
                          <a:spcPts val="0"/>
                        </a:spcAft>
                        <a:buClr>
                          <a:schemeClr val="dk1"/>
                        </a:buClr>
                        <a:buSzPts val="850"/>
                        <a:buFont typeface="Arial"/>
                        <a:buNone/>
                      </a:pPr>
                      <a:r>
                        <a:rPr lang="en" sz="1300">
                          <a:solidFill>
                            <a:schemeClr val="dk1"/>
                          </a:solidFill>
                        </a:rPr>
                        <a:t>low</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no</a:t>
                      </a:r>
                      <a:endParaRPr sz="1300" u="none" cap="none" strike="noStrike"/>
                    </a:p>
                  </a:txBody>
                  <a:tcPr marT="45725" marB="45725" marR="45725" marL="45725">
                    <a:lnL cap="flat" cmpd="sng" w="9525">
                      <a:solidFill>
                        <a:srgbClr val="999999"/>
                      </a:solidFill>
                      <a:prstDash val="solid"/>
                      <a:round/>
                      <a:headEnd len="sm" w="sm" type="none"/>
                      <a:tailEnd len="sm" w="sm" type="none"/>
                    </a:lnL>
                  </a:tcPr>
                </a:tc>
              </a:tr>
              <a:tr h="8350">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Safinamide (XADAGO)</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Parkinson’s</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2017</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$780</a:t>
                      </a:r>
                      <a:endParaRPr sz="130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sz="1250" u="none" cap="none" strike="noStrike"/>
                        <a:t>B</a:t>
                      </a:r>
                      <a:endParaRPr sz="125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sz="1250" u="none" cap="none" strike="noStrike"/>
                        <a:t>-</a:t>
                      </a:r>
                      <a:endParaRPr sz="125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low</a:t>
                      </a:r>
                      <a:endParaRPr sz="1300" u="none" cap="none" strike="noStrike"/>
                    </a:p>
                  </a:txBody>
                  <a:tcPr marT="45725" marB="45725" marR="45725" marL="45725">
                    <a:lnR cap="flat" cmpd="sng" w="9525">
                      <a:solidFill>
                        <a:srgbClr val="999999"/>
                      </a:solidFill>
                      <a:prstDash val="solid"/>
                      <a:round/>
                      <a:headEnd len="sm" w="sm" type="none"/>
                      <a:tailEnd len="sm" w="sm" type="none"/>
                    </a:lnR>
                  </a:tcPr>
                </a:tc>
                <a:tc>
                  <a:txBody>
                    <a:bodyPr/>
                    <a:lstStyle/>
                    <a:p>
                      <a:pPr indent="0" lvl="0" marL="0" rtl="0" algn="ctr">
                        <a:spcBef>
                          <a:spcPts val="0"/>
                        </a:spcBef>
                        <a:spcAft>
                          <a:spcPts val="0"/>
                        </a:spcAft>
                        <a:buClr>
                          <a:schemeClr val="dk1"/>
                        </a:buClr>
                        <a:buSzPts val="850"/>
                        <a:buFont typeface="Arial"/>
                        <a:buNone/>
                      </a:pPr>
                      <a:r>
                        <a:rPr lang="en" sz="1300">
                          <a:solidFill>
                            <a:schemeClr val="dk1"/>
                          </a:solidFill>
                        </a:rPr>
                        <a:t>low</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a:t>y</a:t>
                      </a:r>
                      <a:r>
                        <a:rPr lang="en" sz="1300" u="none" cap="none" strike="noStrike"/>
                        <a:t>es </a:t>
                      </a:r>
                      <a:endParaRPr b="1" sz="1300" u="none" cap="none" strike="noStrike"/>
                    </a:p>
                  </a:txBody>
                  <a:tcPr marT="45725" marB="45725" marR="45725" marL="45725">
                    <a:lnL cap="flat" cmpd="sng" w="9525">
                      <a:solidFill>
                        <a:srgbClr val="999999"/>
                      </a:solidFill>
                      <a:prstDash val="solid"/>
                      <a:round/>
                      <a:headEnd len="sm" w="sm" type="none"/>
                      <a:tailEnd len="sm" w="sm" type="none"/>
                    </a:lnL>
                  </a:tcPr>
                </a:tc>
              </a:tr>
            </a:tbl>
          </a:graphicData>
        </a:graphic>
      </p:graphicFrame>
      <p:sp>
        <p:nvSpPr>
          <p:cNvPr id="348" name="Google Shape;348;p48"/>
          <p:cNvSpPr txBox="1"/>
          <p:nvPr/>
        </p:nvSpPr>
        <p:spPr>
          <a:xfrm>
            <a:off x="5457264" y="1041313"/>
            <a:ext cx="315900" cy="416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en" sz="1800" u="none" cap="none" strike="noStrike">
                <a:solidFill>
                  <a:srgbClr val="000000"/>
                </a:solidFill>
                <a:latin typeface="Arial"/>
                <a:ea typeface="Arial"/>
                <a:cs typeface="Arial"/>
                <a:sym typeface="Arial"/>
              </a:rPr>
              <a:t>*</a:t>
            </a:r>
            <a:r>
              <a:rPr b="0" i="0" lang="en" sz="1800" u="none" cap="none" strike="noStrike">
                <a:solidFill>
                  <a:srgbClr val="000000"/>
                </a:solidFill>
                <a:latin typeface="Arial"/>
                <a:ea typeface="Arial"/>
                <a:cs typeface="Arial"/>
                <a:sym typeface="Arial"/>
              </a:rPr>
              <a:t> </a:t>
            </a:r>
            <a:endParaRPr b="0" i="0" sz="1300" u="none" cap="none" strike="noStrike">
              <a:solidFill>
                <a:srgbClr val="000000"/>
              </a:solidFill>
              <a:latin typeface="Arial"/>
              <a:ea typeface="Arial"/>
              <a:cs typeface="Arial"/>
              <a:sym typeface="Arial"/>
            </a:endParaRPr>
          </a:p>
        </p:txBody>
      </p:sp>
      <p:pic>
        <p:nvPicPr>
          <p:cNvPr id="349" name="Google Shape;349;p48"/>
          <p:cNvPicPr preferRelativeResize="0"/>
          <p:nvPr/>
        </p:nvPicPr>
        <p:blipFill rotWithShape="1">
          <a:blip r:embed="rId3">
            <a:alphaModFix/>
          </a:blip>
          <a:srcRect b="0" l="0" r="0" t="0"/>
          <a:stretch/>
        </p:blipFill>
        <p:spPr>
          <a:xfrm>
            <a:off x="168200" y="48657"/>
            <a:ext cx="601075" cy="770800"/>
          </a:xfrm>
          <a:prstGeom prst="rect">
            <a:avLst/>
          </a:prstGeom>
          <a:noFill/>
          <a:ln>
            <a:noFill/>
          </a:ln>
        </p:spPr>
      </p:pic>
      <p:sp>
        <p:nvSpPr>
          <p:cNvPr id="350" name="Google Shape;350;p48"/>
          <p:cNvSpPr txBox="1"/>
          <p:nvPr/>
        </p:nvSpPr>
        <p:spPr>
          <a:xfrm>
            <a:off x="-997850" y="79650"/>
            <a:ext cx="7905900" cy="492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800" u="none" cap="none" strike="noStrike">
                <a:solidFill>
                  <a:srgbClr val="000000"/>
                </a:solidFill>
                <a:latin typeface="Arial"/>
                <a:ea typeface="Arial"/>
                <a:cs typeface="Arial"/>
                <a:sym typeface="Arial"/>
              </a:rPr>
              <a:t>Monoamine Oxidase Inhibitors (MAOIs)</a:t>
            </a:r>
            <a:endParaRPr b="0" i="0" sz="1800" u="none" cap="none" strike="noStrike">
              <a:solidFill>
                <a:srgbClr val="000000"/>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1200"/>
              <a:buFont typeface="Arial"/>
              <a:buNone/>
            </a:pPr>
            <a:r>
              <a:t/>
            </a:r>
            <a:endParaRPr b="0" i="0" sz="1800" u="none" cap="none" strike="noStrike">
              <a:solidFill>
                <a:srgbClr val="000000"/>
              </a:solidFill>
              <a:latin typeface="Arial"/>
              <a:ea typeface="Arial"/>
              <a:cs typeface="Arial"/>
              <a:sym typeface="Arial"/>
            </a:endParaRPr>
          </a:p>
        </p:txBody>
      </p:sp>
      <p:sp>
        <p:nvSpPr>
          <p:cNvPr id="351" name="Google Shape;351;p48"/>
          <p:cNvSpPr txBox="1"/>
          <p:nvPr/>
        </p:nvSpPr>
        <p:spPr>
          <a:xfrm>
            <a:off x="7870866" y="0"/>
            <a:ext cx="1747200" cy="416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0" i="0" lang="en" sz="900" u="sng" cap="none" strike="noStrike">
                <a:solidFill>
                  <a:srgbClr val="000000"/>
                </a:solidFill>
                <a:latin typeface="Arial"/>
                <a:ea typeface="Arial"/>
                <a:cs typeface="Arial"/>
                <a:sym typeface="Arial"/>
              </a:rPr>
              <a:t>5-HT</a:t>
            </a:r>
            <a:r>
              <a:rPr b="0" i="0" lang="en" sz="900" u="none" cap="none" strike="noStrike">
                <a:solidFill>
                  <a:srgbClr val="000000"/>
                </a:solidFill>
                <a:latin typeface="Arial"/>
                <a:ea typeface="Arial"/>
                <a:cs typeface="Arial"/>
                <a:sym typeface="Arial"/>
              </a:rPr>
              <a:t> </a:t>
            </a:r>
            <a:r>
              <a:rPr lang="en" sz="900"/>
              <a:t>–</a:t>
            </a:r>
            <a:r>
              <a:rPr b="0" i="0" lang="en" sz="900" u="none" cap="none" strike="noStrike">
                <a:solidFill>
                  <a:srgbClr val="000000"/>
                </a:solidFill>
                <a:latin typeface="Arial"/>
                <a:ea typeface="Arial"/>
                <a:cs typeface="Arial"/>
                <a:sym typeface="Arial"/>
              </a:rPr>
              <a:t> serotonergic</a:t>
            </a:r>
            <a:endParaRPr sz="900"/>
          </a:p>
          <a:p>
            <a:pPr indent="0" lvl="0" marL="0" marR="0" rtl="0" algn="l">
              <a:lnSpc>
                <a:spcPct val="100000"/>
              </a:lnSpc>
              <a:spcBef>
                <a:spcPts val="0"/>
              </a:spcBef>
              <a:spcAft>
                <a:spcPts val="0"/>
              </a:spcAft>
              <a:buClr>
                <a:srgbClr val="000000"/>
              </a:buClr>
              <a:buSzPts val="700"/>
              <a:buFont typeface="Arial"/>
              <a:buNone/>
            </a:pPr>
            <a:r>
              <a:rPr b="0" i="0" lang="en" sz="900" u="sng" cap="none" strike="noStrike">
                <a:solidFill>
                  <a:srgbClr val="000000"/>
                </a:solidFill>
                <a:latin typeface="Arial"/>
                <a:ea typeface="Arial"/>
                <a:cs typeface="Arial"/>
                <a:sym typeface="Arial"/>
              </a:rPr>
              <a:t>NE</a:t>
            </a:r>
            <a:r>
              <a:rPr b="0" i="0" lang="en" sz="900" u="none" cap="none" strike="noStrike">
                <a:solidFill>
                  <a:srgbClr val="000000"/>
                </a:solidFill>
                <a:latin typeface="Arial"/>
                <a:ea typeface="Arial"/>
                <a:cs typeface="Arial"/>
                <a:sym typeface="Arial"/>
              </a:rPr>
              <a:t> </a:t>
            </a:r>
            <a:r>
              <a:rPr lang="en" sz="900"/>
              <a:t>–</a:t>
            </a:r>
            <a:r>
              <a:rPr b="0" i="0" lang="en" sz="900" u="none" cap="none" strike="noStrike">
                <a:solidFill>
                  <a:srgbClr val="000000"/>
                </a:solidFill>
                <a:latin typeface="Arial"/>
                <a:ea typeface="Arial"/>
                <a:cs typeface="Arial"/>
                <a:sym typeface="Arial"/>
              </a:rPr>
              <a:t> noradrenergic</a:t>
            </a:r>
            <a:endParaRPr sz="900"/>
          </a:p>
          <a:p>
            <a:pPr indent="0" lvl="0" marL="0" marR="0" rtl="0" algn="l">
              <a:lnSpc>
                <a:spcPct val="100000"/>
              </a:lnSpc>
              <a:spcBef>
                <a:spcPts val="0"/>
              </a:spcBef>
              <a:spcAft>
                <a:spcPts val="0"/>
              </a:spcAft>
              <a:buClr>
                <a:srgbClr val="000000"/>
              </a:buClr>
              <a:buSzPts val="700"/>
              <a:buFont typeface="Arial"/>
              <a:buNone/>
            </a:pPr>
            <a:r>
              <a:rPr b="0" i="0" lang="en" sz="900" u="sng" cap="none" strike="noStrike">
                <a:solidFill>
                  <a:srgbClr val="000000"/>
                </a:solidFill>
                <a:latin typeface="Arial"/>
                <a:ea typeface="Arial"/>
                <a:cs typeface="Arial"/>
                <a:sym typeface="Arial"/>
              </a:rPr>
              <a:t>DA</a:t>
            </a:r>
            <a:r>
              <a:rPr b="0" i="0" lang="en" sz="900" u="none" cap="none" strike="noStrike">
                <a:solidFill>
                  <a:srgbClr val="000000"/>
                </a:solidFill>
                <a:latin typeface="Arial"/>
                <a:ea typeface="Arial"/>
                <a:cs typeface="Arial"/>
                <a:sym typeface="Arial"/>
              </a:rPr>
              <a:t> </a:t>
            </a:r>
            <a:r>
              <a:rPr lang="en" sz="900"/>
              <a:t>– </a:t>
            </a:r>
            <a:r>
              <a:rPr b="0" i="0" lang="en" sz="900" u="none" cap="none" strike="noStrike">
                <a:solidFill>
                  <a:srgbClr val="000000"/>
                </a:solidFill>
                <a:latin typeface="Arial"/>
                <a:ea typeface="Arial"/>
                <a:cs typeface="Arial"/>
                <a:sym typeface="Arial"/>
              </a:rPr>
              <a:t>dopaminergic</a:t>
            </a:r>
            <a:endParaRPr b="0" i="0" sz="800" u="none" cap="none" strike="noStrike">
              <a:solidFill>
                <a:srgbClr val="000000"/>
              </a:solidFill>
              <a:latin typeface="Arial"/>
              <a:ea typeface="Arial"/>
              <a:cs typeface="Arial"/>
              <a:sym typeface="Arial"/>
            </a:endParaRPr>
          </a:p>
        </p:txBody>
      </p:sp>
      <p:sp>
        <p:nvSpPr>
          <p:cNvPr id="352" name="Google Shape;352;p48"/>
          <p:cNvSpPr txBox="1"/>
          <p:nvPr/>
        </p:nvSpPr>
        <p:spPr>
          <a:xfrm>
            <a:off x="844301" y="431788"/>
            <a:ext cx="8079300" cy="416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1500" u="none" cap="none" strike="noStrike">
                <a:solidFill>
                  <a:srgbClr val="000000"/>
                </a:solidFill>
                <a:latin typeface="Arial"/>
                <a:ea typeface="Arial"/>
                <a:cs typeface="Arial"/>
                <a:sym typeface="Arial"/>
              </a:rPr>
              <a:t>*</a:t>
            </a:r>
            <a:r>
              <a:rPr b="0" i="0" lang="en" sz="1200" u="none" cap="none" strike="noStrike">
                <a:solidFill>
                  <a:srgbClr val="000000"/>
                </a:solidFill>
                <a:latin typeface="Arial"/>
                <a:ea typeface="Arial"/>
                <a:cs typeface="Arial"/>
                <a:sym typeface="Arial"/>
              </a:rPr>
              <a:t>Selectivity is dose dependent. </a:t>
            </a:r>
            <a:r>
              <a:rPr lang="en" sz="1200"/>
              <a:t>Above</a:t>
            </a:r>
            <a:r>
              <a:rPr b="0" i="0" lang="en" sz="1200" u="none" cap="none" strike="noStrike">
                <a:solidFill>
                  <a:srgbClr val="000000"/>
                </a:solidFill>
                <a:latin typeface="Arial"/>
                <a:ea typeface="Arial"/>
                <a:cs typeface="Arial"/>
                <a:sym typeface="Arial"/>
              </a:rPr>
              <a:t> recommended doses, selective MAO-B inhibitors can also </a:t>
            </a:r>
            <a:r>
              <a:rPr lang="en" sz="1200"/>
              <a:t>inhibit</a:t>
            </a:r>
            <a:r>
              <a:rPr b="0" i="0" lang="en" sz="1200" u="none" cap="none" strike="noStrike">
                <a:solidFill>
                  <a:srgbClr val="000000"/>
                </a:solidFill>
                <a:latin typeface="Arial"/>
                <a:ea typeface="Arial"/>
                <a:cs typeface="Arial"/>
                <a:sym typeface="Arial"/>
              </a:rPr>
              <a:t> MAO-A.</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graphicFrame>
        <p:nvGraphicFramePr>
          <p:cNvPr id="357" name="Google Shape;357;p49"/>
          <p:cNvGraphicFramePr/>
          <p:nvPr/>
        </p:nvGraphicFramePr>
        <p:xfrm>
          <a:off x="112416" y="883135"/>
          <a:ext cx="3000000" cy="3000000"/>
        </p:xfrm>
        <a:graphic>
          <a:graphicData uri="http://schemas.openxmlformats.org/drawingml/2006/table">
            <a:tbl>
              <a:tblPr>
                <a:noFill/>
                <a:tableStyleId>{9CA66A64-FEFE-46EB-AED5-2A8D51E14325}</a:tableStyleId>
              </a:tblPr>
              <a:tblGrid>
                <a:gridCol w="1345525"/>
                <a:gridCol w="1053400"/>
                <a:gridCol w="507800"/>
                <a:gridCol w="582925"/>
                <a:gridCol w="534075"/>
                <a:gridCol w="540075"/>
                <a:gridCol w="512600"/>
                <a:gridCol w="675950"/>
                <a:gridCol w="794000"/>
                <a:gridCol w="652025"/>
                <a:gridCol w="597450"/>
                <a:gridCol w="573300"/>
                <a:gridCol w="592775"/>
              </a:tblGrid>
              <a:tr h="205750">
                <a:tc>
                  <a:txBody>
                    <a:bodyPr/>
                    <a:lstStyle/>
                    <a:p>
                      <a:pPr indent="0" lvl="0" marL="0" marR="0" rtl="0" algn="l">
                        <a:lnSpc>
                          <a:spcPct val="85000"/>
                        </a:lnSpc>
                        <a:spcBef>
                          <a:spcPts val="0"/>
                        </a:spcBef>
                        <a:spcAft>
                          <a:spcPts val="0"/>
                        </a:spcAft>
                        <a:buClr>
                          <a:srgbClr val="000000"/>
                        </a:buClr>
                        <a:buSzPts val="900"/>
                        <a:buFont typeface="Arial"/>
                        <a:buNone/>
                      </a:pPr>
                      <a:r>
                        <a:rPr lang="en" sz="1300" u="none" cap="none" strike="noStrike"/>
                        <a:t>MAOI</a:t>
                      </a:r>
                      <a:endParaRPr sz="13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900"/>
                        <a:buFont typeface="Arial"/>
                        <a:buNone/>
                      </a:pPr>
                      <a:r>
                        <a:rPr lang="en" sz="1300" u="none" cap="none" strike="noStrike"/>
                        <a:t>Use</a:t>
                      </a:r>
                      <a:endParaRPr sz="13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900"/>
                        <a:buFont typeface="Arial"/>
                        <a:buNone/>
                      </a:pPr>
                      <a:r>
                        <a:rPr lang="en" sz="1300" u="none" cap="none" strike="noStrike"/>
                        <a:t>Year</a:t>
                      </a:r>
                      <a:endParaRPr sz="13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900"/>
                        <a:buFont typeface="Arial"/>
                        <a:buNone/>
                      </a:pPr>
                      <a:r>
                        <a:rPr lang="en" sz="1300" u="none" cap="none" strike="noStrike"/>
                        <a:t>Cost/mo </a:t>
                      </a:r>
                      <a:endParaRPr sz="13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900"/>
                        <a:buFont typeface="Arial"/>
                        <a:buNone/>
                      </a:pPr>
                      <a:r>
                        <a:rPr lang="en" sz="1300" u="none" cap="none" strike="noStrike"/>
                        <a:t>5-HT</a:t>
                      </a:r>
                      <a:endParaRPr sz="13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900"/>
                        <a:buFont typeface="Arial"/>
                        <a:buNone/>
                      </a:pPr>
                      <a:r>
                        <a:rPr lang="en" sz="1300" u="none" cap="none" strike="noStrike"/>
                        <a:t>NE</a:t>
                      </a:r>
                      <a:endParaRPr sz="13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900"/>
                        <a:buFont typeface="Arial"/>
                        <a:buNone/>
                      </a:pPr>
                      <a:r>
                        <a:rPr lang="en" sz="1300" u="none" cap="none" strike="noStrike"/>
                        <a:t>DA</a:t>
                      </a:r>
                      <a:endParaRPr sz="13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800"/>
                        <a:buFont typeface="Arial"/>
                        <a:buNone/>
                      </a:pPr>
                      <a:r>
                        <a:rPr lang="en" sz="1300" u="none" cap="none" strike="noStrike"/>
                        <a:t>MAO</a:t>
                      </a:r>
                      <a:endParaRPr sz="1300" u="none" cap="none" strike="noStrike"/>
                    </a:p>
                    <a:p>
                      <a:pPr indent="0" lvl="0" marL="0" marR="0" rtl="0" algn="l">
                        <a:lnSpc>
                          <a:spcPct val="85000"/>
                        </a:lnSpc>
                        <a:spcBef>
                          <a:spcPts val="0"/>
                        </a:spcBef>
                        <a:spcAft>
                          <a:spcPts val="0"/>
                        </a:spcAft>
                        <a:buClr>
                          <a:srgbClr val="000000"/>
                        </a:buClr>
                        <a:buSzPts val="800"/>
                        <a:buFont typeface="Arial"/>
                        <a:buNone/>
                      </a:pPr>
                      <a:r>
                        <a:rPr lang="en" sz="1300"/>
                        <a:t>s</a:t>
                      </a:r>
                      <a:r>
                        <a:rPr lang="en" sz="1300" u="none" cap="none" strike="noStrike"/>
                        <a:t>elect-</a:t>
                      </a:r>
                      <a:endParaRPr sz="1300" u="none" cap="none" strike="noStrike"/>
                    </a:p>
                    <a:p>
                      <a:pPr indent="0" lvl="0" marL="0" marR="0" rtl="0" algn="l">
                        <a:lnSpc>
                          <a:spcPct val="85000"/>
                        </a:lnSpc>
                        <a:spcBef>
                          <a:spcPts val="0"/>
                        </a:spcBef>
                        <a:spcAft>
                          <a:spcPts val="0"/>
                        </a:spcAft>
                        <a:buClr>
                          <a:srgbClr val="000000"/>
                        </a:buClr>
                        <a:buSzPts val="800"/>
                        <a:buFont typeface="Arial"/>
                        <a:buNone/>
                      </a:pPr>
                      <a:r>
                        <a:rPr lang="en" sz="1300" u="none" cap="none" strike="noStrike"/>
                        <a:t>ivity </a:t>
                      </a:r>
                      <a:endParaRPr sz="19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800"/>
                        <a:buFont typeface="Arial"/>
                        <a:buNone/>
                      </a:pPr>
                      <a:r>
                        <a:rPr lang="en" sz="1200" u="none" cap="none" strike="noStrike"/>
                        <a:t>Dietary </a:t>
                      </a:r>
                      <a:endParaRPr sz="1200" u="none" cap="none" strike="noStrike"/>
                    </a:p>
                    <a:p>
                      <a:pPr indent="0" lvl="0" marL="0" marR="0" rtl="0" algn="l">
                        <a:lnSpc>
                          <a:spcPct val="85000"/>
                        </a:lnSpc>
                        <a:spcBef>
                          <a:spcPts val="0"/>
                        </a:spcBef>
                        <a:spcAft>
                          <a:spcPts val="0"/>
                        </a:spcAft>
                        <a:buClr>
                          <a:srgbClr val="000000"/>
                        </a:buClr>
                        <a:buSzPts val="800"/>
                        <a:buFont typeface="Arial"/>
                        <a:buNone/>
                      </a:pPr>
                      <a:r>
                        <a:rPr lang="en" sz="1200" u="none" cap="none" strike="noStrike"/>
                        <a:t>tyramine risk  </a:t>
                      </a:r>
                      <a:endParaRPr sz="12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900"/>
                        <a:buFont typeface="Arial"/>
                        <a:buNone/>
                      </a:pPr>
                      <a:r>
                        <a:rPr lang="en" sz="1300" u="none" cap="none" strike="noStrike"/>
                        <a:t>W</a:t>
                      </a:r>
                      <a:r>
                        <a:rPr lang="en" sz="1300"/>
                        <a:t>t </a:t>
                      </a:r>
                      <a:r>
                        <a:rPr lang="en" sz="1300" u="none" cap="none" strike="noStrike"/>
                        <a:t>gain</a:t>
                      </a:r>
                      <a:endParaRPr sz="13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800"/>
                        <a:buFont typeface="Arial"/>
                        <a:buNone/>
                      </a:pPr>
                      <a:r>
                        <a:rPr lang="en" sz="1300" u="none" cap="none" strike="noStrike"/>
                        <a:t>Sed-</a:t>
                      </a:r>
                      <a:endParaRPr sz="1300" u="none" cap="none" strike="noStrike"/>
                    </a:p>
                    <a:p>
                      <a:pPr indent="0" lvl="0" marL="0" marR="0" rtl="0" algn="l">
                        <a:lnSpc>
                          <a:spcPct val="85000"/>
                        </a:lnSpc>
                        <a:spcBef>
                          <a:spcPts val="0"/>
                        </a:spcBef>
                        <a:spcAft>
                          <a:spcPts val="0"/>
                        </a:spcAft>
                        <a:buClr>
                          <a:srgbClr val="000000"/>
                        </a:buClr>
                        <a:buSzPts val="800"/>
                        <a:buFont typeface="Arial"/>
                        <a:buNone/>
                      </a:pPr>
                      <a:r>
                        <a:rPr lang="en" sz="1300" u="none" cap="none" strike="noStrike"/>
                        <a:t>ation</a:t>
                      </a:r>
                      <a:endParaRPr sz="13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800"/>
                        <a:buFont typeface="Arial"/>
                        <a:buNone/>
                      </a:pPr>
                      <a:r>
                        <a:rPr lang="en" sz="1200" u="none" cap="none" strike="noStrike"/>
                        <a:t>Anti-</a:t>
                      </a:r>
                      <a:endParaRPr sz="1200" u="none" cap="none" strike="noStrike"/>
                    </a:p>
                    <a:p>
                      <a:pPr indent="0" lvl="0" marL="0" marR="0" rtl="0" algn="l">
                        <a:lnSpc>
                          <a:spcPct val="85000"/>
                        </a:lnSpc>
                        <a:spcBef>
                          <a:spcPts val="0"/>
                        </a:spcBef>
                        <a:spcAft>
                          <a:spcPts val="0"/>
                        </a:spcAft>
                        <a:buClr>
                          <a:srgbClr val="000000"/>
                        </a:buClr>
                        <a:buSzPts val="800"/>
                        <a:buFont typeface="Arial"/>
                        <a:buNone/>
                      </a:pPr>
                      <a:r>
                        <a:rPr lang="en" sz="1200"/>
                        <a:t>c</a:t>
                      </a:r>
                      <a:r>
                        <a:rPr lang="en" sz="1200" u="none" cap="none" strike="noStrike"/>
                        <a:t>holi</a:t>
                      </a:r>
                      <a:r>
                        <a:rPr lang="en" sz="1200"/>
                        <a:t>n</a:t>
                      </a:r>
                      <a:endParaRPr sz="1200"/>
                    </a:p>
                    <a:p>
                      <a:pPr indent="0" lvl="0" marL="0" marR="0" rtl="0" algn="l">
                        <a:lnSpc>
                          <a:spcPct val="85000"/>
                        </a:lnSpc>
                        <a:spcBef>
                          <a:spcPts val="0"/>
                        </a:spcBef>
                        <a:spcAft>
                          <a:spcPts val="0"/>
                        </a:spcAft>
                        <a:buClr>
                          <a:srgbClr val="000000"/>
                        </a:buClr>
                        <a:buSzPts val="800"/>
                        <a:buFont typeface="Arial"/>
                        <a:buNone/>
                      </a:pPr>
                      <a:r>
                        <a:rPr lang="en" sz="1200" u="none" cap="none" strike="noStrike"/>
                        <a:t>ergic</a:t>
                      </a:r>
                      <a:endParaRPr sz="1200" u="none" cap="none" strike="noStrike"/>
                    </a:p>
                  </a:txBody>
                  <a:tcPr marT="45725" marB="45725" marR="45725" marL="45725">
                    <a:lnB cap="flat" cmpd="sng" w="9525">
                      <a:solidFill>
                        <a:srgbClr val="999999"/>
                      </a:solidFill>
                      <a:prstDash val="solid"/>
                      <a:round/>
                      <a:headEnd len="sm" w="sm" type="none"/>
                      <a:tailEnd len="sm" w="sm" type="none"/>
                    </a:lnB>
                    <a:solidFill>
                      <a:srgbClr val="ECF2F1"/>
                    </a:solidFill>
                  </a:tcPr>
                </a:tc>
                <a:tc>
                  <a:txBody>
                    <a:bodyPr/>
                    <a:lstStyle/>
                    <a:p>
                      <a:pPr indent="0" lvl="0" marL="0" marR="0" rtl="0" algn="l">
                        <a:lnSpc>
                          <a:spcPct val="85000"/>
                        </a:lnSpc>
                        <a:spcBef>
                          <a:spcPts val="0"/>
                        </a:spcBef>
                        <a:spcAft>
                          <a:spcPts val="0"/>
                        </a:spcAft>
                        <a:buClr>
                          <a:srgbClr val="000000"/>
                        </a:buClr>
                        <a:buSzPts val="800"/>
                        <a:buFont typeface="Arial"/>
                        <a:buNone/>
                      </a:pPr>
                      <a:r>
                        <a:rPr lang="en" sz="1200" u="none" cap="none" strike="noStrike"/>
                        <a:t>Rever-</a:t>
                      </a:r>
                      <a:endParaRPr sz="1200" u="none" cap="none" strike="noStrike"/>
                    </a:p>
                    <a:p>
                      <a:pPr indent="0" lvl="0" marL="0" marR="0" rtl="0" algn="l">
                        <a:lnSpc>
                          <a:spcPct val="85000"/>
                        </a:lnSpc>
                        <a:spcBef>
                          <a:spcPts val="0"/>
                        </a:spcBef>
                        <a:spcAft>
                          <a:spcPts val="0"/>
                        </a:spcAft>
                        <a:buClr>
                          <a:srgbClr val="000000"/>
                        </a:buClr>
                        <a:buSzPts val="800"/>
                        <a:buFont typeface="Arial"/>
                        <a:buNone/>
                      </a:pPr>
                      <a:r>
                        <a:rPr lang="en" sz="1200" u="none" cap="none" strike="noStrike"/>
                        <a:t>sible?</a:t>
                      </a:r>
                      <a:endParaRPr sz="1200" u="none" cap="none" strike="noStrike"/>
                    </a:p>
                  </a:txBody>
                  <a:tcPr marT="45725" marB="45725" marR="45725" marL="45725">
                    <a:solidFill>
                      <a:srgbClr val="ECF2F1"/>
                    </a:solidFill>
                  </a:tcPr>
                </a:tc>
              </a:tr>
              <a:tr h="8350">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Tranylcypromine  (PARNATE)</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a:t>MDD</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1961</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$240</a:t>
                      </a:r>
                      <a:endParaRPr sz="130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sz="1250" u="none" cap="none" strike="noStrike"/>
                        <a:t>A &amp; B</a:t>
                      </a:r>
                      <a:endParaRPr sz="125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a:t>-</a:t>
                      </a:r>
                      <a:endParaRPr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low</a:t>
                      </a:r>
                      <a:endParaRPr sz="1300" u="none" cap="none" strike="noStrike"/>
                    </a:p>
                  </a:txBody>
                  <a:tcPr marT="45725" marB="45725" marR="45725" marL="45725">
                    <a:lnR cap="flat" cmpd="sng" w="9525">
                      <a:solidFill>
                        <a:srgbClr val="999999"/>
                      </a:solidFill>
                      <a:prstDash val="solid"/>
                      <a:round/>
                      <a:headEnd len="sm" w="sm" type="none"/>
                      <a:tailEnd len="sm" w="sm" type="none"/>
                    </a:lnR>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a:t>low</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no</a:t>
                      </a:r>
                      <a:endParaRPr sz="1300" u="none" cap="none" strike="noStrike"/>
                    </a:p>
                  </a:txBody>
                  <a:tcPr marT="45725" marB="45725" marR="45725" marL="45725">
                    <a:lnL cap="flat" cmpd="sng" w="9525">
                      <a:solidFill>
                        <a:srgbClr val="999999"/>
                      </a:solidFill>
                      <a:prstDash val="solid"/>
                      <a:round/>
                      <a:headEnd len="sm" w="sm" type="none"/>
                      <a:tailEnd len="sm" w="sm" type="none"/>
                    </a:lnL>
                  </a:tcPr>
                </a:tc>
              </a:tr>
              <a:tr h="8350">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Isocarboxazid  (MARPLAN)</a:t>
                      </a:r>
                      <a:endParaRPr sz="1300" u="none" cap="none" strike="noStrike"/>
                    </a:p>
                  </a:txBody>
                  <a:tcPr marT="45725" marB="45725" marR="45725" marL="45725">
                    <a:lnB cap="flat" cmpd="sng" w="9525">
                      <a:solidFill>
                        <a:srgbClr val="999999"/>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MDD</a:t>
                      </a:r>
                      <a:endParaRPr sz="1300" u="none" cap="none" strike="noStrike"/>
                    </a:p>
                  </a:txBody>
                  <a:tcPr marT="45725" marB="45725" marR="45725" marL="45725">
                    <a:lnB cap="flat" cmpd="sng" w="9525">
                      <a:solidFill>
                        <a:srgbClr val="999999"/>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1959</a:t>
                      </a:r>
                      <a:endParaRPr sz="1300" u="none" cap="none" strike="noStrike"/>
                    </a:p>
                  </a:txBody>
                  <a:tcPr marT="45725" marB="45725" marR="45725" marL="45725">
                    <a:lnB cap="flat" cmpd="sng" w="9525">
                      <a:solidFill>
                        <a:srgbClr val="999999"/>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$780</a:t>
                      </a:r>
                      <a:endParaRPr sz="1300" u="none" cap="none" strike="noStrike"/>
                    </a:p>
                  </a:txBody>
                  <a:tcPr marT="45725" marB="45725" marR="45725" marL="45725">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250" u="none" cap="none" strike="noStrike"/>
                        <a:t>A &amp; B</a:t>
                      </a:r>
                      <a:endParaRPr sz="1250" u="none" cap="none" strike="noStrike"/>
                    </a:p>
                  </a:txBody>
                  <a:tcPr marT="45725" marB="45725" marR="45725" marL="45725">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low</a:t>
                      </a:r>
                      <a:endParaRPr sz="1300" u="none" cap="none" strike="noStrike"/>
                    </a:p>
                  </a:txBody>
                  <a:tcPr marT="45725" marB="45725" marR="45725" marL="45725">
                    <a:lnR cap="flat" cmpd="sng" w="9525">
                      <a:solidFill>
                        <a:srgbClr val="999999"/>
                      </a:solidFill>
                      <a:prstDash val="solid"/>
                      <a:round/>
                      <a:headEnd len="sm" w="sm" type="none"/>
                      <a:tailEnd len="sm" w="sm" type="none"/>
                    </a:lnR>
                    <a:lnB cap="flat" cmpd="sng" w="9525">
                      <a:solidFill>
                        <a:srgbClr val="999999"/>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850"/>
                        <a:buFont typeface="Arial"/>
                        <a:buNone/>
                      </a:pPr>
                      <a:r>
                        <a:rPr lang="en" sz="1300">
                          <a:solidFill>
                            <a:schemeClr val="dk1"/>
                          </a:solidFill>
                        </a:rPr>
                        <a:t>low</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no</a:t>
                      </a:r>
                      <a:endParaRPr sz="1300" u="none" cap="none" strike="noStrike"/>
                    </a:p>
                  </a:txBody>
                  <a:tcPr marT="45725" marB="45725" marR="45725" marL="45725">
                    <a:lnL cap="flat" cmpd="sng" w="9525">
                      <a:solidFill>
                        <a:srgbClr val="999999"/>
                      </a:solidFill>
                      <a:prstDash val="solid"/>
                      <a:round/>
                      <a:headEnd len="sm" w="sm" type="none"/>
                      <a:tailEnd len="sm" w="sm" type="none"/>
                    </a:lnL>
                    <a:lnB cap="flat" cmpd="sng" w="9525">
                      <a:solidFill>
                        <a:srgbClr val="999999"/>
                      </a:solidFill>
                      <a:prstDash val="solid"/>
                      <a:round/>
                      <a:headEnd len="sm" w="sm" type="none"/>
                      <a:tailEnd len="sm" w="sm" type="none"/>
                    </a:lnB>
                  </a:tcPr>
                </a:tc>
              </a:tr>
              <a:tr h="8350">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Phenelzine (NARDIL)</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MDD</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1961</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$43</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250" u="none" cap="none" strike="noStrike"/>
                        <a:t>A &amp; B</a:t>
                      </a:r>
                      <a:endParaRPr sz="125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low</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850"/>
                        <a:buFont typeface="Arial"/>
                        <a:buNone/>
                      </a:pPr>
                      <a:r>
                        <a:rPr lang="en" sz="1300">
                          <a:solidFill>
                            <a:schemeClr val="dk1"/>
                          </a:solidFill>
                        </a:rPr>
                        <a:t>low</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no</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r h="8350">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Selegiline transdermal (EMSAM)</a:t>
                      </a:r>
                      <a:endParaRPr sz="1300" u="none" cap="none" strike="noStrike"/>
                    </a:p>
                  </a:txBody>
                  <a:tcPr marT="45725" marB="45725" marR="45725" marL="45725" anchor="ctr">
                    <a:lnT cap="flat" cmpd="sng" w="9525">
                      <a:solidFill>
                        <a:srgbClr val="999999"/>
                      </a:solidFill>
                      <a:prstDash val="solid"/>
                      <a:round/>
                      <a:headEnd len="sm" w="sm" type="none"/>
                      <a:tailEnd len="sm" w="sm" type="none"/>
                    </a:lnT>
                    <a:solidFill>
                      <a:srgbClr val="FFFF9F"/>
                    </a:solidFill>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MDD</a:t>
                      </a:r>
                      <a:endParaRPr sz="1300"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2006</a:t>
                      </a:r>
                      <a:endParaRPr sz="1300"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$1650</a:t>
                      </a:r>
                      <a:endParaRPr sz="1300"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850"/>
                        <a:buFont typeface="Arial"/>
                        <a:buNone/>
                      </a:pPr>
                      <a:r>
                        <a:rPr lang="en" sz="1250" u="none" cap="none" strike="noStrike"/>
                        <a:t>(A) &amp; B</a:t>
                      </a:r>
                      <a:endParaRPr sz="1250"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loss</a:t>
                      </a:r>
                      <a:endParaRPr sz="1300"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low</a:t>
                      </a:r>
                      <a:endParaRPr sz="1300" u="none" cap="none" strike="noStrike"/>
                    </a:p>
                  </a:txBody>
                  <a:tcPr marT="45725" marB="45725" marR="45725" marL="45725" anchor="ctr">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tcPr>
                </a:tc>
                <a:tc>
                  <a:txBody>
                    <a:bodyPr/>
                    <a:lstStyle/>
                    <a:p>
                      <a:pPr indent="0" lvl="0" marL="0" rtl="0" algn="ctr">
                        <a:spcBef>
                          <a:spcPts val="0"/>
                        </a:spcBef>
                        <a:spcAft>
                          <a:spcPts val="0"/>
                        </a:spcAft>
                        <a:buClr>
                          <a:schemeClr val="dk1"/>
                        </a:buClr>
                        <a:buSzPts val="850"/>
                        <a:buFont typeface="Arial"/>
                        <a:buNone/>
                      </a:pPr>
                      <a:r>
                        <a:rPr lang="en" sz="1300">
                          <a:solidFill>
                            <a:schemeClr val="dk1"/>
                          </a:solidFill>
                        </a:rPr>
                        <a:t>low</a:t>
                      </a:r>
                      <a:endParaRPr sz="1300" u="none" cap="none" strike="noStrike"/>
                    </a:p>
                  </a:txBody>
                  <a:tcPr marT="45725" marB="45725" marR="45725" marL="457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no</a:t>
                      </a:r>
                      <a:endParaRPr sz="1300" u="none" cap="none" strike="noStrike"/>
                    </a:p>
                  </a:txBody>
                  <a:tcPr marT="45725" marB="45725" marR="45725" marL="45725" anchor="ctr">
                    <a:lnL cap="flat" cmpd="sng" w="9525">
                      <a:solidFill>
                        <a:srgbClr val="999999"/>
                      </a:solidFill>
                      <a:prstDash val="solid"/>
                      <a:round/>
                      <a:headEnd len="sm" w="sm" type="none"/>
                      <a:tailEnd len="sm" w="sm" type="none"/>
                    </a:lnL>
                    <a:lnT cap="flat" cmpd="sng" w="9525">
                      <a:solidFill>
                        <a:srgbClr val="999999"/>
                      </a:solidFill>
                      <a:prstDash val="solid"/>
                      <a:round/>
                      <a:headEnd len="sm" w="sm" type="none"/>
                      <a:tailEnd len="sm" w="sm" type="none"/>
                    </a:lnT>
                  </a:tcPr>
                </a:tc>
              </a:tr>
              <a:tr h="8350">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Selegiline PO (ELDEPRYL)</a:t>
                      </a:r>
                      <a:endParaRPr sz="1300" u="none" cap="none" strike="noStrike"/>
                    </a:p>
                  </a:txBody>
                  <a:tcPr marT="45725" marB="45725" marR="45725" marL="45725">
                    <a:solidFill>
                      <a:srgbClr val="FFFF9F"/>
                    </a:solidFill>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Parkinson’s</a:t>
                      </a:r>
                      <a:endParaRPr sz="1300" u="none" cap="none" strike="noStrike"/>
                    </a:p>
                  </a:txBody>
                  <a:tcPr marT="45725" marB="45725" marR="45725" marL="45725">
                    <a:solidFill>
                      <a:srgbClr val="FFFF9F"/>
                    </a:solidFill>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1989</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$26</a:t>
                      </a:r>
                      <a:endParaRPr sz="130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sz="1250" u="none" cap="none" strike="noStrike"/>
                        <a:t>B</a:t>
                      </a:r>
                      <a:endParaRPr sz="125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loss</a:t>
                      </a:r>
                      <a:endParaRPr sz="130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low</a:t>
                      </a:r>
                      <a:endParaRPr sz="1300" u="none" cap="none" strike="noStrike"/>
                    </a:p>
                  </a:txBody>
                  <a:tcPr marT="45725" marB="45725" marR="45725" marL="45725">
                    <a:lnR cap="flat" cmpd="sng" w="9525">
                      <a:solidFill>
                        <a:srgbClr val="999999"/>
                      </a:solidFill>
                      <a:prstDash val="solid"/>
                      <a:round/>
                      <a:headEnd len="sm" w="sm" type="none"/>
                      <a:tailEnd len="sm" w="sm" type="none"/>
                    </a:lnR>
                  </a:tcPr>
                </a:tc>
                <a:tc>
                  <a:txBody>
                    <a:bodyPr/>
                    <a:lstStyle/>
                    <a:p>
                      <a:pPr indent="0" lvl="0" marL="0" rtl="0" algn="ctr">
                        <a:spcBef>
                          <a:spcPts val="0"/>
                        </a:spcBef>
                        <a:spcAft>
                          <a:spcPts val="0"/>
                        </a:spcAft>
                        <a:buClr>
                          <a:schemeClr val="dk1"/>
                        </a:buClr>
                        <a:buSzPts val="850"/>
                        <a:buFont typeface="Arial"/>
                        <a:buNone/>
                      </a:pPr>
                      <a:r>
                        <a:rPr lang="en" sz="1300">
                          <a:solidFill>
                            <a:schemeClr val="dk1"/>
                          </a:solidFill>
                        </a:rPr>
                        <a:t>low</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no</a:t>
                      </a:r>
                      <a:endParaRPr sz="1300" u="none" cap="none" strike="noStrike"/>
                    </a:p>
                  </a:txBody>
                  <a:tcPr marT="45725" marB="45725" marR="45725" marL="45725">
                    <a:lnL cap="flat" cmpd="sng" w="9525">
                      <a:solidFill>
                        <a:srgbClr val="999999"/>
                      </a:solidFill>
                      <a:prstDash val="solid"/>
                      <a:round/>
                      <a:headEnd len="sm" w="sm" type="none"/>
                      <a:tailEnd len="sm" w="sm" type="none"/>
                    </a:lnL>
                  </a:tcPr>
                </a:tc>
              </a:tr>
              <a:tr h="8350">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Rasagiline (AZILECT)</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Parkinson’s</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2006</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$270</a:t>
                      </a:r>
                      <a:endParaRPr sz="130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sz="1250" u="none" cap="none" strike="noStrike"/>
                        <a:t>B</a:t>
                      </a:r>
                      <a:endParaRPr sz="125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loss</a:t>
                      </a:r>
                      <a:endParaRPr sz="130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low</a:t>
                      </a:r>
                      <a:endParaRPr sz="1300" u="none" cap="none" strike="noStrike"/>
                    </a:p>
                  </a:txBody>
                  <a:tcPr marT="45725" marB="45725" marR="45725" marL="45725">
                    <a:lnR cap="flat" cmpd="sng" w="9525">
                      <a:solidFill>
                        <a:srgbClr val="999999"/>
                      </a:solidFill>
                      <a:prstDash val="solid"/>
                      <a:round/>
                      <a:headEnd len="sm" w="sm" type="none"/>
                      <a:tailEnd len="sm" w="sm" type="none"/>
                    </a:lnR>
                  </a:tcPr>
                </a:tc>
                <a:tc>
                  <a:txBody>
                    <a:bodyPr/>
                    <a:lstStyle/>
                    <a:p>
                      <a:pPr indent="0" lvl="0" marL="0" rtl="0" algn="ctr">
                        <a:spcBef>
                          <a:spcPts val="0"/>
                        </a:spcBef>
                        <a:spcAft>
                          <a:spcPts val="0"/>
                        </a:spcAft>
                        <a:buClr>
                          <a:schemeClr val="dk1"/>
                        </a:buClr>
                        <a:buSzPts val="850"/>
                        <a:buFont typeface="Arial"/>
                        <a:buNone/>
                      </a:pPr>
                      <a:r>
                        <a:rPr lang="en" sz="1300">
                          <a:solidFill>
                            <a:schemeClr val="dk1"/>
                          </a:solidFill>
                        </a:rPr>
                        <a:t>low</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no</a:t>
                      </a:r>
                      <a:endParaRPr sz="1300" u="none" cap="none" strike="noStrike"/>
                    </a:p>
                  </a:txBody>
                  <a:tcPr marT="45725" marB="45725" marR="45725" marL="45725">
                    <a:lnL cap="flat" cmpd="sng" w="9525">
                      <a:solidFill>
                        <a:srgbClr val="999999"/>
                      </a:solidFill>
                      <a:prstDash val="solid"/>
                      <a:round/>
                      <a:headEnd len="sm" w="sm" type="none"/>
                      <a:tailEnd len="sm" w="sm" type="none"/>
                    </a:lnL>
                  </a:tcPr>
                </a:tc>
              </a:tr>
              <a:tr h="8350">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Safinamide (XADAGO)</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Parkinson’s</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2017</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$780</a:t>
                      </a:r>
                      <a:endParaRPr sz="130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sz="1250" u="none" cap="none" strike="noStrike"/>
                        <a:t>B</a:t>
                      </a:r>
                      <a:endParaRPr sz="125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sz="1250" u="none" cap="none" strike="noStrike"/>
                        <a:t>-</a:t>
                      </a:r>
                      <a:endParaRPr sz="125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low</a:t>
                      </a:r>
                      <a:endParaRPr sz="1300" u="none" cap="none" strike="noStrike"/>
                    </a:p>
                  </a:txBody>
                  <a:tcPr marT="45725" marB="45725" marR="45725" marL="45725">
                    <a:lnR cap="flat" cmpd="sng" w="9525">
                      <a:solidFill>
                        <a:srgbClr val="999999"/>
                      </a:solidFill>
                      <a:prstDash val="solid"/>
                      <a:round/>
                      <a:headEnd len="sm" w="sm" type="none"/>
                      <a:tailEnd len="sm" w="sm" type="none"/>
                    </a:lnR>
                  </a:tcPr>
                </a:tc>
                <a:tc>
                  <a:txBody>
                    <a:bodyPr/>
                    <a:lstStyle/>
                    <a:p>
                      <a:pPr indent="0" lvl="0" marL="0" rtl="0" algn="ctr">
                        <a:spcBef>
                          <a:spcPts val="0"/>
                        </a:spcBef>
                        <a:spcAft>
                          <a:spcPts val="0"/>
                        </a:spcAft>
                        <a:buClr>
                          <a:schemeClr val="dk1"/>
                        </a:buClr>
                        <a:buSzPts val="850"/>
                        <a:buFont typeface="Arial"/>
                        <a:buNone/>
                      </a:pPr>
                      <a:r>
                        <a:rPr lang="en" sz="1300">
                          <a:solidFill>
                            <a:schemeClr val="dk1"/>
                          </a:solidFill>
                        </a:rPr>
                        <a:t>low</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a:t>y</a:t>
                      </a:r>
                      <a:r>
                        <a:rPr lang="en" sz="1300" u="none" cap="none" strike="noStrike"/>
                        <a:t>es </a:t>
                      </a:r>
                      <a:endParaRPr b="1" sz="1300" u="none" cap="none" strike="noStrike"/>
                    </a:p>
                  </a:txBody>
                  <a:tcPr marT="45725" marB="45725" marR="45725" marL="45725">
                    <a:lnL cap="flat" cmpd="sng" w="9525">
                      <a:solidFill>
                        <a:srgbClr val="999999"/>
                      </a:solidFill>
                      <a:prstDash val="solid"/>
                      <a:round/>
                      <a:headEnd len="sm" w="sm" type="none"/>
                      <a:tailEnd len="sm" w="sm" type="none"/>
                    </a:lnL>
                  </a:tcPr>
                </a:tc>
              </a:tr>
            </a:tbl>
          </a:graphicData>
        </a:graphic>
      </p:graphicFrame>
      <p:sp>
        <p:nvSpPr>
          <p:cNvPr id="358" name="Google Shape;358;p49"/>
          <p:cNvSpPr txBox="1"/>
          <p:nvPr/>
        </p:nvSpPr>
        <p:spPr>
          <a:xfrm>
            <a:off x="5457264" y="1041313"/>
            <a:ext cx="315900" cy="416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en" sz="1800" u="none" cap="none" strike="noStrike">
                <a:solidFill>
                  <a:srgbClr val="000000"/>
                </a:solidFill>
                <a:latin typeface="Arial"/>
                <a:ea typeface="Arial"/>
                <a:cs typeface="Arial"/>
                <a:sym typeface="Arial"/>
              </a:rPr>
              <a:t>*</a:t>
            </a:r>
            <a:r>
              <a:rPr b="0" i="0" lang="en" sz="1800" u="none" cap="none" strike="noStrike">
                <a:solidFill>
                  <a:srgbClr val="000000"/>
                </a:solidFill>
                <a:latin typeface="Arial"/>
                <a:ea typeface="Arial"/>
                <a:cs typeface="Arial"/>
                <a:sym typeface="Arial"/>
              </a:rPr>
              <a:t> </a:t>
            </a:r>
            <a:endParaRPr b="0" i="0" sz="1300" u="none" cap="none" strike="noStrike">
              <a:solidFill>
                <a:srgbClr val="000000"/>
              </a:solidFill>
              <a:latin typeface="Arial"/>
              <a:ea typeface="Arial"/>
              <a:cs typeface="Arial"/>
              <a:sym typeface="Arial"/>
            </a:endParaRPr>
          </a:p>
        </p:txBody>
      </p:sp>
      <p:pic>
        <p:nvPicPr>
          <p:cNvPr id="359" name="Google Shape;359;p49"/>
          <p:cNvPicPr preferRelativeResize="0"/>
          <p:nvPr/>
        </p:nvPicPr>
        <p:blipFill rotWithShape="1">
          <a:blip r:embed="rId3">
            <a:alphaModFix/>
          </a:blip>
          <a:srcRect b="0" l="0" r="0" t="0"/>
          <a:stretch/>
        </p:blipFill>
        <p:spPr>
          <a:xfrm>
            <a:off x="168200" y="48657"/>
            <a:ext cx="601075" cy="770800"/>
          </a:xfrm>
          <a:prstGeom prst="rect">
            <a:avLst/>
          </a:prstGeom>
          <a:noFill/>
          <a:ln>
            <a:noFill/>
          </a:ln>
        </p:spPr>
      </p:pic>
      <p:sp>
        <p:nvSpPr>
          <p:cNvPr id="360" name="Google Shape;360;p49"/>
          <p:cNvSpPr txBox="1"/>
          <p:nvPr/>
        </p:nvSpPr>
        <p:spPr>
          <a:xfrm>
            <a:off x="-997850" y="79650"/>
            <a:ext cx="7905900" cy="492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800" u="none" cap="none" strike="noStrike">
                <a:solidFill>
                  <a:srgbClr val="000000"/>
                </a:solidFill>
                <a:latin typeface="Arial"/>
                <a:ea typeface="Arial"/>
                <a:cs typeface="Arial"/>
                <a:sym typeface="Arial"/>
              </a:rPr>
              <a:t>Monoamine Oxidase Inhibitors (MAOIs)</a:t>
            </a:r>
            <a:endParaRPr b="0" i="0" sz="1800" u="none" cap="none" strike="noStrike">
              <a:solidFill>
                <a:srgbClr val="000000"/>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1200"/>
              <a:buFont typeface="Arial"/>
              <a:buNone/>
            </a:pPr>
            <a:r>
              <a:t/>
            </a:r>
            <a:endParaRPr b="0" i="0" sz="1800" u="none" cap="none" strike="noStrike">
              <a:solidFill>
                <a:srgbClr val="000000"/>
              </a:solidFill>
              <a:latin typeface="Arial"/>
              <a:ea typeface="Arial"/>
              <a:cs typeface="Arial"/>
              <a:sym typeface="Arial"/>
            </a:endParaRPr>
          </a:p>
        </p:txBody>
      </p:sp>
      <p:sp>
        <p:nvSpPr>
          <p:cNvPr id="361" name="Google Shape;361;p49"/>
          <p:cNvSpPr txBox="1"/>
          <p:nvPr/>
        </p:nvSpPr>
        <p:spPr>
          <a:xfrm>
            <a:off x="7870866" y="0"/>
            <a:ext cx="1747200" cy="416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0" i="0" lang="en" sz="900" u="sng" cap="none" strike="noStrike">
                <a:solidFill>
                  <a:srgbClr val="000000"/>
                </a:solidFill>
                <a:latin typeface="Arial"/>
                <a:ea typeface="Arial"/>
                <a:cs typeface="Arial"/>
                <a:sym typeface="Arial"/>
              </a:rPr>
              <a:t>5-HT</a:t>
            </a:r>
            <a:r>
              <a:rPr b="0" i="0" lang="en" sz="900" u="none" cap="none" strike="noStrike">
                <a:solidFill>
                  <a:srgbClr val="000000"/>
                </a:solidFill>
                <a:latin typeface="Arial"/>
                <a:ea typeface="Arial"/>
                <a:cs typeface="Arial"/>
                <a:sym typeface="Arial"/>
              </a:rPr>
              <a:t> </a:t>
            </a:r>
            <a:r>
              <a:rPr lang="en" sz="900"/>
              <a:t>–</a:t>
            </a:r>
            <a:r>
              <a:rPr b="0" i="0" lang="en" sz="900" u="none" cap="none" strike="noStrike">
                <a:solidFill>
                  <a:srgbClr val="000000"/>
                </a:solidFill>
                <a:latin typeface="Arial"/>
                <a:ea typeface="Arial"/>
                <a:cs typeface="Arial"/>
                <a:sym typeface="Arial"/>
              </a:rPr>
              <a:t> serotonergic</a:t>
            </a:r>
            <a:endParaRPr sz="900"/>
          </a:p>
          <a:p>
            <a:pPr indent="0" lvl="0" marL="0" marR="0" rtl="0" algn="l">
              <a:lnSpc>
                <a:spcPct val="100000"/>
              </a:lnSpc>
              <a:spcBef>
                <a:spcPts val="0"/>
              </a:spcBef>
              <a:spcAft>
                <a:spcPts val="0"/>
              </a:spcAft>
              <a:buClr>
                <a:srgbClr val="000000"/>
              </a:buClr>
              <a:buSzPts val="700"/>
              <a:buFont typeface="Arial"/>
              <a:buNone/>
            </a:pPr>
            <a:r>
              <a:rPr b="0" i="0" lang="en" sz="900" u="sng" cap="none" strike="noStrike">
                <a:solidFill>
                  <a:srgbClr val="000000"/>
                </a:solidFill>
                <a:latin typeface="Arial"/>
                <a:ea typeface="Arial"/>
                <a:cs typeface="Arial"/>
                <a:sym typeface="Arial"/>
              </a:rPr>
              <a:t>NE</a:t>
            </a:r>
            <a:r>
              <a:rPr b="0" i="0" lang="en" sz="900" u="none" cap="none" strike="noStrike">
                <a:solidFill>
                  <a:srgbClr val="000000"/>
                </a:solidFill>
                <a:latin typeface="Arial"/>
                <a:ea typeface="Arial"/>
                <a:cs typeface="Arial"/>
                <a:sym typeface="Arial"/>
              </a:rPr>
              <a:t> </a:t>
            </a:r>
            <a:r>
              <a:rPr lang="en" sz="900"/>
              <a:t>–</a:t>
            </a:r>
            <a:r>
              <a:rPr b="0" i="0" lang="en" sz="900" u="none" cap="none" strike="noStrike">
                <a:solidFill>
                  <a:srgbClr val="000000"/>
                </a:solidFill>
                <a:latin typeface="Arial"/>
                <a:ea typeface="Arial"/>
                <a:cs typeface="Arial"/>
                <a:sym typeface="Arial"/>
              </a:rPr>
              <a:t> noradrenergic</a:t>
            </a:r>
            <a:endParaRPr sz="900"/>
          </a:p>
          <a:p>
            <a:pPr indent="0" lvl="0" marL="0" marR="0" rtl="0" algn="l">
              <a:lnSpc>
                <a:spcPct val="100000"/>
              </a:lnSpc>
              <a:spcBef>
                <a:spcPts val="0"/>
              </a:spcBef>
              <a:spcAft>
                <a:spcPts val="0"/>
              </a:spcAft>
              <a:buClr>
                <a:srgbClr val="000000"/>
              </a:buClr>
              <a:buSzPts val="700"/>
              <a:buFont typeface="Arial"/>
              <a:buNone/>
            </a:pPr>
            <a:r>
              <a:rPr b="0" i="0" lang="en" sz="900" u="sng" cap="none" strike="noStrike">
                <a:solidFill>
                  <a:srgbClr val="000000"/>
                </a:solidFill>
                <a:latin typeface="Arial"/>
                <a:ea typeface="Arial"/>
                <a:cs typeface="Arial"/>
                <a:sym typeface="Arial"/>
              </a:rPr>
              <a:t>DA</a:t>
            </a:r>
            <a:r>
              <a:rPr b="0" i="0" lang="en" sz="900" u="none" cap="none" strike="noStrike">
                <a:solidFill>
                  <a:srgbClr val="000000"/>
                </a:solidFill>
                <a:latin typeface="Arial"/>
                <a:ea typeface="Arial"/>
                <a:cs typeface="Arial"/>
                <a:sym typeface="Arial"/>
              </a:rPr>
              <a:t> </a:t>
            </a:r>
            <a:r>
              <a:rPr lang="en" sz="900"/>
              <a:t>– </a:t>
            </a:r>
            <a:r>
              <a:rPr b="0" i="0" lang="en" sz="900" u="none" cap="none" strike="noStrike">
                <a:solidFill>
                  <a:srgbClr val="000000"/>
                </a:solidFill>
                <a:latin typeface="Arial"/>
                <a:ea typeface="Arial"/>
                <a:cs typeface="Arial"/>
                <a:sym typeface="Arial"/>
              </a:rPr>
              <a:t>dopaminergic</a:t>
            </a:r>
            <a:endParaRPr b="0" i="0" sz="800" u="none" cap="none" strike="noStrike">
              <a:solidFill>
                <a:srgbClr val="000000"/>
              </a:solidFill>
              <a:latin typeface="Arial"/>
              <a:ea typeface="Arial"/>
              <a:cs typeface="Arial"/>
              <a:sym typeface="Arial"/>
            </a:endParaRPr>
          </a:p>
        </p:txBody>
      </p:sp>
      <p:sp>
        <p:nvSpPr>
          <p:cNvPr id="362" name="Google Shape;362;p49"/>
          <p:cNvSpPr txBox="1"/>
          <p:nvPr/>
        </p:nvSpPr>
        <p:spPr>
          <a:xfrm>
            <a:off x="844301" y="431788"/>
            <a:ext cx="8079300" cy="416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1500" u="none" cap="none" strike="noStrike">
                <a:solidFill>
                  <a:srgbClr val="000000"/>
                </a:solidFill>
                <a:latin typeface="Arial"/>
                <a:ea typeface="Arial"/>
                <a:cs typeface="Arial"/>
                <a:sym typeface="Arial"/>
              </a:rPr>
              <a:t>*</a:t>
            </a:r>
            <a:r>
              <a:rPr b="0" i="0" lang="en" sz="1200" u="none" cap="none" strike="noStrike">
                <a:solidFill>
                  <a:srgbClr val="000000"/>
                </a:solidFill>
                <a:latin typeface="Arial"/>
                <a:ea typeface="Arial"/>
                <a:cs typeface="Arial"/>
                <a:sym typeface="Arial"/>
              </a:rPr>
              <a:t>Selectivity is dose dependent. </a:t>
            </a:r>
            <a:r>
              <a:rPr lang="en" sz="1200"/>
              <a:t>Above</a:t>
            </a:r>
            <a:r>
              <a:rPr b="0" i="0" lang="en" sz="1200" u="none" cap="none" strike="noStrike">
                <a:solidFill>
                  <a:srgbClr val="000000"/>
                </a:solidFill>
                <a:latin typeface="Arial"/>
                <a:ea typeface="Arial"/>
                <a:cs typeface="Arial"/>
                <a:sym typeface="Arial"/>
              </a:rPr>
              <a:t> recommended doses, selective MAO-B inhibitors can also </a:t>
            </a:r>
            <a:r>
              <a:rPr lang="en" sz="1200"/>
              <a:t>inhibit</a:t>
            </a:r>
            <a:r>
              <a:rPr b="0" i="0" lang="en" sz="1200" u="none" cap="none" strike="noStrike">
                <a:solidFill>
                  <a:srgbClr val="000000"/>
                </a:solidFill>
                <a:latin typeface="Arial"/>
                <a:ea typeface="Arial"/>
                <a:cs typeface="Arial"/>
                <a:sym typeface="Arial"/>
              </a:rPr>
              <a:t> MAO-A.</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graphicFrame>
        <p:nvGraphicFramePr>
          <p:cNvPr id="367" name="Google Shape;367;p50"/>
          <p:cNvGraphicFramePr/>
          <p:nvPr/>
        </p:nvGraphicFramePr>
        <p:xfrm>
          <a:off x="112416" y="883135"/>
          <a:ext cx="3000000" cy="3000000"/>
        </p:xfrm>
        <a:graphic>
          <a:graphicData uri="http://schemas.openxmlformats.org/drawingml/2006/table">
            <a:tbl>
              <a:tblPr>
                <a:noFill/>
                <a:tableStyleId>{9CA66A64-FEFE-46EB-AED5-2A8D51E14325}</a:tableStyleId>
              </a:tblPr>
              <a:tblGrid>
                <a:gridCol w="1345525"/>
                <a:gridCol w="1053400"/>
                <a:gridCol w="507800"/>
                <a:gridCol w="582925"/>
                <a:gridCol w="534075"/>
                <a:gridCol w="540075"/>
                <a:gridCol w="512600"/>
                <a:gridCol w="675950"/>
                <a:gridCol w="794000"/>
                <a:gridCol w="652025"/>
                <a:gridCol w="597450"/>
                <a:gridCol w="573300"/>
                <a:gridCol w="592775"/>
              </a:tblGrid>
              <a:tr h="205750">
                <a:tc>
                  <a:txBody>
                    <a:bodyPr/>
                    <a:lstStyle/>
                    <a:p>
                      <a:pPr indent="0" lvl="0" marL="0" marR="0" rtl="0" algn="l">
                        <a:lnSpc>
                          <a:spcPct val="85000"/>
                        </a:lnSpc>
                        <a:spcBef>
                          <a:spcPts val="0"/>
                        </a:spcBef>
                        <a:spcAft>
                          <a:spcPts val="0"/>
                        </a:spcAft>
                        <a:buClr>
                          <a:srgbClr val="000000"/>
                        </a:buClr>
                        <a:buSzPts val="900"/>
                        <a:buFont typeface="Arial"/>
                        <a:buNone/>
                      </a:pPr>
                      <a:r>
                        <a:rPr lang="en" sz="1300" u="none" cap="none" strike="noStrike"/>
                        <a:t>MAOI</a:t>
                      </a:r>
                      <a:endParaRPr sz="13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900"/>
                        <a:buFont typeface="Arial"/>
                        <a:buNone/>
                      </a:pPr>
                      <a:r>
                        <a:rPr lang="en" sz="1300" u="none" cap="none" strike="noStrike"/>
                        <a:t>Use</a:t>
                      </a:r>
                      <a:endParaRPr sz="13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900"/>
                        <a:buFont typeface="Arial"/>
                        <a:buNone/>
                      </a:pPr>
                      <a:r>
                        <a:rPr lang="en" sz="1300" u="none" cap="none" strike="noStrike"/>
                        <a:t>Year</a:t>
                      </a:r>
                      <a:endParaRPr sz="13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900"/>
                        <a:buFont typeface="Arial"/>
                        <a:buNone/>
                      </a:pPr>
                      <a:r>
                        <a:rPr lang="en" sz="1300" u="none" cap="none" strike="noStrike"/>
                        <a:t>Cost/mo </a:t>
                      </a:r>
                      <a:endParaRPr sz="13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900"/>
                        <a:buFont typeface="Arial"/>
                        <a:buNone/>
                      </a:pPr>
                      <a:r>
                        <a:rPr lang="en" sz="1300" u="none" cap="none" strike="noStrike"/>
                        <a:t>5-HT</a:t>
                      </a:r>
                      <a:endParaRPr sz="13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900"/>
                        <a:buFont typeface="Arial"/>
                        <a:buNone/>
                      </a:pPr>
                      <a:r>
                        <a:rPr lang="en" sz="1300" u="none" cap="none" strike="noStrike"/>
                        <a:t>NE</a:t>
                      </a:r>
                      <a:endParaRPr sz="13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900"/>
                        <a:buFont typeface="Arial"/>
                        <a:buNone/>
                      </a:pPr>
                      <a:r>
                        <a:rPr lang="en" sz="1300" u="none" cap="none" strike="noStrike"/>
                        <a:t>DA</a:t>
                      </a:r>
                      <a:endParaRPr sz="13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800"/>
                        <a:buFont typeface="Arial"/>
                        <a:buNone/>
                      </a:pPr>
                      <a:r>
                        <a:rPr lang="en" sz="1300" u="none" cap="none" strike="noStrike"/>
                        <a:t>MAO</a:t>
                      </a:r>
                      <a:endParaRPr sz="1300" u="none" cap="none" strike="noStrike"/>
                    </a:p>
                    <a:p>
                      <a:pPr indent="0" lvl="0" marL="0" marR="0" rtl="0" algn="l">
                        <a:lnSpc>
                          <a:spcPct val="85000"/>
                        </a:lnSpc>
                        <a:spcBef>
                          <a:spcPts val="0"/>
                        </a:spcBef>
                        <a:spcAft>
                          <a:spcPts val="0"/>
                        </a:spcAft>
                        <a:buClr>
                          <a:srgbClr val="000000"/>
                        </a:buClr>
                        <a:buSzPts val="800"/>
                        <a:buFont typeface="Arial"/>
                        <a:buNone/>
                      </a:pPr>
                      <a:r>
                        <a:rPr lang="en" sz="1300"/>
                        <a:t>s</a:t>
                      </a:r>
                      <a:r>
                        <a:rPr lang="en" sz="1300" u="none" cap="none" strike="noStrike"/>
                        <a:t>elect-</a:t>
                      </a:r>
                      <a:endParaRPr sz="1300" u="none" cap="none" strike="noStrike"/>
                    </a:p>
                    <a:p>
                      <a:pPr indent="0" lvl="0" marL="0" marR="0" rtl="0" algn="l">
                        <a:lnSpc>
                          <a:spcPct val="85000"/>
                        </a:lnSpc>
                        <a:spcBef>
                          <a:spcPts val="0"/>
                        </a:spcBef>
                        <a:spcAft>
                          <a:spcPts val="0"/>
                        </a:spcAft>
                        <a:buClr>
                          <a:srgbClr val="000000"/>
                        </a:buClr>
                        <a:buSzPts val="800"/>
                        <a:buFont typeface="Arial"/>
                        <a:buNone/>
                      </a:pPr>
                      <a:r>
                        <a:rPr lang="en" sz="1300" u="none" cap="none" strike="noStrike"/>
                        <a:t>ivity </a:t>
                      </a:r>
                      <a:endParaRPr sz="19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800"/>
                        <a:buFont typeface="Arial"/>
                        <a:buNone/>
                      </a:pPr>
                      <a:r>
                        <a:rPr lang="en" sz="1200" u="none" cap="none" strike="noStrike"/>
                        <a:t>Dietary </a:t>
                      </a:r>
                      <a:endParaRPr sz="1200" u="none" cap="none" strike="noStrike"/>
                    </a:p>
                    <a:p>
                      <a:pPr indent="0" lvl="0" marL="0" marR="0" rtl="0" algn="l">
                        <a:lnSpc>
                          <a:spcPct val="85000"/>
                        </a:lnSpc>
                        <a:spcBef>
                          <a:spcPts val="0"/>
                        </a:spcBef>
                        <a:spcAft>
                          <a:spcPts val="0"/>
                        </a:spcAft>
                        <a:buClr>
                          <a:srgbClr val="000000"/>
                        </a:buClr>
                        <a:buSzPts val="800"/>
                        <a:buFont typeface="Arial"/>
                        <a:buNone/>
                      </a:pPr>
                      <a:r>
                        <a:rPr lang="en" sz="1200" u="none" cap="none" strike="noStrike"/>
                        <a:t>tyramine risk  </a:t>
                      </a:r>
                      <a:endParaRPr sz="12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900"/>
                        <a:buFont typeface="Arial"/>
                        <a:buNone/>
                      </a:pPr>
                      <a:r>
                        <a:rPr lang="en" sz="1300" u="none" cap="none" strike="noStrike"/>
                        <a:t>W</a:t>
                      </a:r>
                      <a:r>
                        <a:rPr lang="en" sz="1300"/>
                        <a:t>t </a:t>
                      </a:r>
                      <a:r>
                        <a:rPr lang="en" sz="1300" u="none" cap="none" strike="noStrike"/>
                        <a:t>gain</a:t>
                      </a:r>
                      <a:endParaRPr sz="13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800"/>
                        <a:buFont typeface="Arial"/>
                        <a:buNone/>
                      </a:pPr>
                      <a:r>
                        <a:rPr lang="en" sz="1300" u="none" cap="none" strike="noStrike"/>
                        <a:t>Sed-</a:t>
                      </a:r>
                      <a:endParaRPr sz="1300" u="none" cap="none" strike="noStrike"/>
                    </a:p>
                    <a:p>
                      <a:pPr indent="0" lvl="0" marL="0" marR="0" rtl="0" algn="l">
                        <a:lnSpc>
                          <a:spcPct val="85000"/>
                        </a:lnSpc>
                        <a:spcBef>
                          <a:spcPts val="0"/>
                        </a:spcBef>
                        <a:spcAft>
                          <a:spcPts val="0"/>
                        </a:spcAft>
                        <a:buClr>
                          <a:srgbClr val="000000"/>
                        </a:buClr>
                        <a:buSzPts val="800"/>
                        <a:buFont typeface="Arial"/>
                        <a:buNone/>
                      </a:pPr>
                      <a:r>
                        <a:rPr lang="en" sz="1300" u="none" cap="none" strike="noStrike"/>
                        <a:t>ation</a:t>
                      </a:r>
                      <a:endParaRPr sz="13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800"/>
                        <a:buFont typeface="Arial"/>
                        <a:buNone/>
                      </a:pPr>
                      <a:r>
                        <a:rPr lang="en" sz="1200" u="none" cap="none" strike="noStrike"/>
                        <a:t>Anti-</a:t>
                      </a:r>
                      <a:endParaRPr sz="1200" u="none" cap="none" strike="noStrike"/>
                    </a:p>
                    <a:p>
                      <a:pPr indent="0" lvl="0" marL="0" marR="0" rtl="0" algn="l">
                        <a:lnSpc>
                          <a:spcPct val="85000"/>
                        </a:lnSpc>
                        <a:spcBef>
                          <a:spcPts val="0"/>
                        </a:spcBef>
                        <a:spcAft>
                          <a:spcPts val="0"/>
                        </a:spcAft>
                        <a:buClr>
                          <a:srgbClr val="000000"/>
                        </a:buClr>
                        <a:buSzPts val="800"/>
                        <a:buFont typeface="Arial"/>
                        <a:buNone/>
                      </a:pPr>
                      <a:r>
                        <a:rPr lang="en" sz="1200"/>
                        <a:t>c</a:t>
                      </a:r>
                      <a:r>
                        <a:rPr lang="en" sz="1200" u="none" cap="none" strike="noStrike"/>
                        <a:t>holi</a:t>
                      </a:r>
                      <a:r>
                        <a:rPr lang="en" sz="1200"/>
                        <a:t>n</a:t>
                      </a:r>
                      <a:endParaRPr sz="1200"/>
                    </a:p>
                    <a:p>
                      <a:pPr indent="0" lvl="0" marL="0" marR="0" rtl="0" algn="l">
                        <a:lnSpc>
                          <a:spcPct val="85000"/>
                        </a:lnSpc>
                        <a:spcBef>
                          <a:spcPts val="0"/>
                        </a:spcBef>
                        <a:spcAft>
                          <a:spcPts val="0"/>
                        </a:spcAft>
                        <a:buClr>
                          <a:srgbClr val="000000"/>
                        </a:buClr>
                        <a:buSzPts val="800"/>
                        <a:buFont typeface="Arial"/>
                        <a:buNone/>
                      </a:pPr>
                      <a:r>
                        <a:rPr lang="en" sz="1200" u="none" cap="none" strike="noStrike"/>
                        <a:t>ergic</a:t>
                      </a:r>
                      <a:endParaRPr sz="1200" u="none" cap="none" strike="noStrike"/>
                    </a:p>
                  </a:txBody>
                  <a:tcPr marT="45725" marB="45725" marR="45725" marL="45725">
                    <a:lnB cap="flat" cmpd="sng" w="9525">
                      <a:solidFill>
                        <a:srgbClr val="999999"/>
                      </a:solidFill>
                      <a:prstDash val="solid"/>
                      <a:round/>
                      <a:headEnd len="sm" w="sm" type="none"/>
                      <a:tailEnd len="sm" w="sm" type="none"/>
                    </a:lnB>
                    <a:solidFill>
                      <a:srgbClr val="ECF2F1"/>
                    </a:solidFill>
                  </a:tcPr>
                </a:tc>
                <a:tc>
                  <a:txBody>
                    <a:bodyPr/>
                    <a:lstStyle/>
                    <a:p>
                      <a:pPr indent="0" lvl="0" marL="0" marR="0" rtl="0" algn="l">
                        <a:lnSpc>
                          <a:spcPct val="85000"/>
                        </a:lnSpc>
                        <a:spcBef>
                          <a:spcPts val="0"/>
                        </a:spcBef>
                        <a:spcAft>
                          <a:spcPts val="0"/>
                        </a:spcAft>
                        <a:buClr>
                          <a:srgbClr val="000000"/>
                        </a:buClr>
                        <a:buSzPts val="800"/>
                        <a:buFont typeface="Arial"/>
                        <a:buNone/>
                      </a:pPr>
                      <a:r>
                        <a:rPr lang="en" sz="1200" u="none" cap="none" strike="noStrike"/>
                        <a:t>Rever-</a:t>
                      </a:r>
                      <a:endParaRPr sz="1200" u="none" cap="none" strike="noStrike"/>
                    </a:p>
                    <a:p>
                      <a:pPr indent="0" lvl="0" marL="0" marR="0" rtl="0" algn="l">
                        <a:lnSpc>
                          <a:spcPct val="85000"/>
                        </a:lnSpc>
                        <a:spcBef>
                          <a:spcPts val="0"/>
                        </a:spcBef>
                        <a:spcAft>
                          <a:spcPts val="0"/>
                        </a:spcAft>
                        <a:buClr>
                          <a:srgbClr val="000000"/>
                        </a:buClr>
                        <a:buSzPts val="800"/>
                        <a:buFont typeface="Arial"/>
                        <a:buNone/>
                      </a:pPr>
                      <a:r>
                        <a:rPr lang="en" sz="1200" u="none" cap="none" strike="noStrike"/>
                        <a:t>sible?</a:t>
                      </a:r>
                      <a:endParaRPr sz="1200" u="none" cap="none" strike="noStrike"/>
                    </a:p>
                  </a:txBody>
                  <a:tcPr marT="45725" marB="45725" marR="45725" marL="45725">
                    <a:solidFill>
                      <a:srgbClr val="ECF2F1"/>
                    </a:solidFill>
                  </a:tcPr>
                </a:tc>
              </a:tr>
              <a:tr h="8350">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Tranylcypromine  (PARNATE)</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a:t>MDD</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1961</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$240</a:t>
                      </a:r>
                      <a:endParaRPr sz="130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sz="1250" u="none" cap="none" strike="noStrike"/>
                        <a:t>A &amp; B</a:t>
                      </a:r>
                      <a:endParaRPr sz="125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a:t>-</a:t>
                      </a:r>
                      <a:endParaRPr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low</a:t>
                      </a:r>
                      <a:endParaRPr sz="1300" u="none" cap="none" strike="noStrike"/>
                    </a:p>
                  </a:txBody>
                  <a:tcPr marT="45725" marB="45725" marR="45725" marL="45725">
                    <a:lnR cap="flat" cmpd="sng" w="9525">
                      <a:solidFill>
                        <a:srgbClr val="999999"/>
                      </a:solidFill>
                      <a:prstDash val="solid"/>
                      <a:round/>
                      <a:headEnd len="sm" w="sm" type="none"/>
                      <a:tailEnd len="sm" w="sm" type="none"/>
                    </a:lnR>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a:t>low</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no</a:t>
                      </a:r>
                      <a:endParaRPr sz="1300" u="none" cap="none" strike="noStrike"/>
                    </a:p>
                  </a:txBody>
                  <a:tcPr marT="45725" marB="45725" marR="45725" marL="45725">
                    <a:lnL cap="flat" cmpd="sng" w="9525">
                      <a:solidFill>
                        <a:srgbClr val="999999"/>
                      </a:solidFill>
                      <a:prstDash val="solid"/>
                      <a:round/>
                      <a:headEnd len="sm" w="sm" type="none"/>
                      <a:tailEnd len="sm" w="sm" type="none"/>
                    </a:lnL>
                  </a:tcPr>
                </a:tc>
              </a:tr>
              <a:tr h="8350">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Isocarboxazid  (MARPLAN)</a:t>
                      </a:r>
                      <a:endParaRPr sz="1300" u="none" cap="none" strike="noStrike"/>
                    </a:p>
                  </a:txBody>
                  <a:tcPr marT="45725" marB="45725" marR="45725" marL="45725">
                    <a:lnB cap="flat" cmpd="sng" w="9525">
                      <a:solidFill>
                        <a:srgbClr val="999999"/>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MDD</a:t>
                      </a:r>
                      <a:endParaRPr sz="1300" u="none" cap="none" strike="noStrike"/>
                    </a:p>
                  </a:txBody>
                  <a:tcPr marT="45725" marB="45725" marR="45725" marL="45725">
                    <a:lnB cap="flat" cmpd="sng" w="9525">
                      <a:solidFill>
                        <a:srgbClr val="999999"/>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1959</a:t>
                      </a:r>
                      <a:endParaRPr sz="1300" u="none" cap="none" strike="noStrike"/>
                    </a:p>
                  </a:txBody>
                  <a:tcPr marT="45725" marB="45725" marR="45725" marL="45725">
                    <a:lnB cap="flat" cmpd="sng" w="9525">
                      <a:solidFill>
                        <a:srgbClr val="999999"/>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$780</a:t>
                      </a:r>
                      <a:endParaRPr sz="1300" u="none" cap="none" strike="noStrike"/>
                    </a:p>
                  </a:txBody>
                  <a:tcPr marT="45725" marB="45725" marR="45725" marL="45725">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250" u="none" cap="none" strike="noStrike"/>
                        <a:t>A &amp; B</a:t>
                      </a:r>
                      <a:endParaRPr sz="1250" u="none" cap="none" strike="noStrike"/>
                    </a:p>
                  </a:txBody>
                  <a:tcPr marT="45725" marB="45725" marR="45725" marL="45725">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low</a:t>
                      </a:r>
                      <a:endParaRPr sz="1300" u="none" cap="none" strike="noStrike"/>
                    </a:p>
                  </a:txBody>
                  <a:tcPr marT="45725" marB="45725" marR="45725" marL="45725">
                    <a:lnR cap="flat" cmpd="sng" w="9525">
                      <a:solidFill>
                        <a:srgbClr val="999999"/>
                      </a:solidFill>
                      <a:prstDash val="solid"/>
                      <a:round/>
                      <a:headEnd len="sm" w="sm" type="none"/>
                      <a:tailEnd len="sm" w="sm" type="none"/>
                    </a:lnR>
                    <a:lnB cap="flat" cmpd="sng" w="9525">
                      <a:solidFill>
                        <a:srgbClr val="999999"/>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850"/>
                        <a:buFont typeface="Arial"/>
                        <a:buNone/>
                      </a:pPr>
                      <a:r>
                        <a:rPr lang="en" sz="1300">
                          <a:solidFill>
                            <a:schemeClr val="dk1"/>
                          </a:solidFill>
                        </a:rPr>
                        <a:t>low</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no</a:t>
                      </a:r>
                      <a:endParaRPr sz="1300" u="none" cap="none" strike="noStrike"/>
                    </a:p>
                  </a:txBody>
                  <a:tcPr marT="45725" marB="45725" marR="45725" marL="45725">
                    <a:lnL cap="flat" cmpd="sng" w="9525">
                      <a:solidFill>
                        <a:srgbClr val="999999"/>
                      </a:solidFill>
                      <a:prstDash val="solid"/>
                      <a:round/>
                      <a:headEnd len="sm" w="sm" type="none"/>
                      <a:tailEnd len="sm" w="sm" type="none"/>
                    </a:lnL>
                    <a:lnB cap="flat" cmpd="sng" w="9525">
                      <a:solidFill>
                        <a:srgbClr val="999999"/>
                      </a:solidFill>
                      <a:prstDash val="solid"/>
                      <a:round/>
                      <a:headEnd len="sm" w="sm" type="none"/>
                      <a:tailEnd len="sm" w="sm" type="none"/>
                    </a:lnB>
                  </a:tcPr>
                </a:tc>
              </a:tr>
              <a:tr h="8350">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Phenelzine (NARDIL)</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MDD</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1961</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$43</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250" u="none" cap="none" strike="noStrike"/>
                        <a:t>A &amp; B</a:t>
                      </a:r>
                      <a:endParaRPr sz="125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low</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850"/>
                        <a:buFont typeface="Arial"/>
                        <a:buNone/>
                      </a:pPr>
                      <a:r>
                        <a:rPr lang="en" sz="1300">
                          <a:solidFill>
                            <a:schemeClr val="dk1"/>
                          </a:solidFill>
                        </a:rPr>
                        <a:t>low</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no</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r h="8350">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Selegiline transdermal (EMSAM)</a:t>
                      </a:r>
                      <a:endParaRPr sz="1300" u="none" cap="none" strike="noStrike"/>
                    </a:p>
                  </a:txBody>
                  <a:tcPr marT="45725" marB="45725" marR="45725" marL="45725" anchor="ctr">
                    <a:lnT cap="flat" cmpd="sng" w="9525">
                      <a:solidFill>
                        <a:srgbClr val="999999"/>
                      </a:solidFill>
                      <a:prstDash val="solid"/>
                      <a:round/>
                      <a:headEnd len="sm" w="sm" type="none"/>
                      <a:tailEnd len="sm" w="sm" type="none"/>
                    </a:lnT>
                    <a:solidFill>
                      <a:srgbClr val="FFFF9F"/>
                    </a:solidFill>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MDD</a:t>
                      </a:r>
                      <a:endParaRPr sz="1300"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2006</a:t>
                      </a:r>
                      <a:endParaRPr sz="1300"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$1650</a:t>
                      </a:r>
                      <a:endParaRPr sz="1300"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850"/>
                        <a:buFont typeface="Arial"/>
                        <a:buNone/>
                      </a:pPr>
                      <a:r>
                        <a:rPr lang="en" sz="1250" u="none" cap="none" strike="noStrike"/>
                        <a:t>(A) &amp; </a:t>
                      </a:r>
                      <a:r>
                        <a:rPr lang="en" sz="1250" u="none" cap="none" strike="noStrike">
                          <a:highlight>
                            <a:srgbClr val="FFFF9F"/>
                          </a:highlight>
                        </a:rPr>
                        <a:t>B</a:t>
                      </a:r>
                      <a:endParaRPr sz="1250" u="none" cap="none" strike="noStrike">
                        <a:highlight>
                          <a:srgbClr val="FFFF9F"/>
                        </a:highlight>
                      </a:endParaRPr>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loss</a:t>
                      </a:r>
                      <a:endParaRPr sz="1300"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low</a:t>
                      </a:r>
                      <a:endParaRPr sz="1300" u="none" cap="none" strike="noStrike"/>
                    </a:p>
                  </a:txBody>
                  <a:tcPr marT="45725" marB="45725" marR="45725" marL="45725" anchor="ctr">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tcPr>
                </a:tc>
                <a:tc>
                  <a:txBody>
                    <a:bodyPr/>
                    <a:lstStyle/>
                    <a:p>
                      <a:pPr indent="0" lvl="0" marL="0" rtl="0" algn="ctr">
                        <a:spcBef>
                          <a:spcPts val="0"/>
                        </a:spcBef>
                        <a:spcAft>
                          <a:spcPts val="0"/>
                        </a:spcAft>
                        <a:buClr>
                          <a:schemeClr val="dk1"/>
                        </a:buClr>
                        <a:buSzPts val="850"/>
                        <a:buFont typeface="Arial"/>
                        <a:buNone/>
                      </a:pPr>
                      <a:r>
                        <a:rPr lang="en" sz="1300">
                          <a:solidFill>
                            <a:schemeClr val="dk1"/>
                          </a:solidFill>
                        </a:rPr>
                        <a:t>low</a:t>
                      </a:r>
                      <a:endParaRPr sz="1300" u="none" cap="none" strike="noStrike"/>
                    </a:p>
                  </a:txBody>
                  <a:tcPr marT="45725" marB="45725" marR="45725" marL="457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no</a:t>
                      </a:r>
                      <a:endParaRPr sz="1300" u="none" cap="none" strike="noStrike"/>
                    </a:p>
                  </a:txBody>
                  <a:tcPr marT="45725" marB="45725" marR="45725" marL="45725" anchor="ctr">
                    <a:lnL cap="flat" cmpd="sng" w="9525">
                      <a:solidFill>
                        <a:srgbClr val="999999"/>
                      </a:solidFill>
                      <a:prstDash val="solid"/>
                      <a:round/>
                      <a:headEnd len="sm" w="sm" type="none"/>
                      <a:tailEnd len="sm" w="sm" type="none"/>
                    </a:lnL>
                    <a:lnT cap="flat" cmpd="sng" w="9525">
                      <a:solidFill>
                        <a:srgbClr val="999999"/>
                      </a:solidFill>
                      <a:prstDash val="solid"/>
                      <a:round/>
                      <a:headEnd len="sm" w="sm" type="none"/>
                      <a:tailEnd len="sm" w="sm" type="none"/>
                    </a:lnT>
                  </a:tcPr>
                </a:tc>
              </a:tr>
              <a:tr h="8350">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Selegiline PO (ELDEPRYL)</a:t>
                      </a:r>
                      <a:endParaRPr sz="1300" u="none" cap="none" strike="noStrike"/>
                    </a:p>
                  </a:txBody>
                  <a:tcPr marT="45725" marB="45725" marR="45725" marL="45725">
                    <a:solidFill>
                      <a:srgbClr val="FFFF9F"/>
                    </a:solidFill>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Parkinson’s</a:t>
                      </a:r>
                      <a:endParaRPr sz="1300" u="none" cap="none" strike="noStrike"/>
                    </a:p>
                  </a:txBody>
                  <a:tcPr marT="45725" marB="45725" marR="45725" marL="45725">
                    <a:solidFill>
                      <a:srgbClr val="FFFF9F"/>
                    </a:solidFill>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1989</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$26</a:t>
                      </a:r>
                      <a:endParaRPr sz="130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sz="1250" u="none" cap="none" strike="noStrike">
                          <a:highlight>
                            <a:srgbClr val="FFFF9F"/>
                          </a:highlight>
                        </a:rPr>
                        <a:t>B</a:t>
                      </a:r>
                      <a:endParaRPr sz="1250" u="none" cap="none" strike="noStrike">
                        <a:highlight>
                          <a:srgbClr val="FFFF9F"/>
                        </a:highlight>
                      </a:endParaRPr>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loss</a:t>
                      </a:r>
                      <a:endParaRPr sz="130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low</a:t>
                      </a:r>
                      <a:endParaRPr sz="1300" u="none" cap="none" strike="noStrike"/>
                    </a:p>
                  </a:txBody>
                  <a:tcPr marT="45725" marB="45725" marR="45725" marL="45725">
                    <a:lnR cap="flat" cmpd="sng" w="9525">
                      <a:solidFill>
                        <a:srgbClr val="999999"/>
                      </a:solidFill>
                      <a:prstDash val="solid"/>
                      <a:round/>
                      <a:headEnd len="sm" w="sm" type="none"/>
                      <a:tailEnd len="sm" w="sm" type="none"/>
                    </a:lnR>
                  </a:tcPr>
                </a:tc>
                <a:tc>
                  <a:txBody>
                    <a:bodyPr/>
                    <a:lstStyle/>
                    <a:p>
                      <a:pPr indent="0" lvl="0" marL="0" rtl="0" algn="ctr">
                        <a:spcBef>
                          <a:spcPts val="0"/>
                        </a:spcBef>
                        <a:spcAft>
                          <a:spcPts val="0"/>
                        </a:spcAft>
                        <a:buClr>
                          <a:schemeClr val="dk1"/>
                        </a:buClr>
                        <a:buSzPts val="850"/>
                        <a:buFont typeface="Arial"/>
                        <a:buNone/>
                      </a:pPr>
                      <a:r>
                        <a:rPr lang="en" sz="1300">
                          <a:solidFill>
                            <a:schemeClr val="dk1"/>
                          </a:solidFill>
                        </a:rPr>
                        <a:t>low</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no</a:t>
                      </a:r>
                      <a:endParaRPr sz="1300" u="none" cap="none" strike="noStrike"/>
                    </a:p>
                  </a:txBody>
                  <a:tcPr marT="45725" marB="45725" marR="45725" marL="45725">
                    <a:lnL cap="flat" cmpd="sng" w="9525">
                      <a:solidFill>
                        <a:srgbClr val="999999"/>
                      </a:solidFill>
                      <a:prstDash val="solid"/>
                      <a:round/>
                      <a:headEnd len="sm" w="sm" type="none"/>
                      <a:tailEnd len="sm" w="sm" type="none"/>
                    </a:lnL>
                  </a:tcPr>
                </a:tc>
              </a:tr>
              <a:tr h="8350">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Rasagiline (AZILECT)</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Parkinson’s</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2006</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$270</a:t>
                      </a:r>
                      <a:endParaRPr sz="130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sz="1250" u="none" cap="none" strike="noStrike"/>
                        <a:t>B</a:t>
                      </a:r>
                      <a:endParaRPr sz="125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loss</a:t>
                      </a:r>
                      <a:endParaRPr sz="130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low</a:t>
                      </a:r>
                      <a:endParaRPr sz="1300" u="none" cap="none" strike="noStrike"/>
                    </a:p>
                  </a:txBody>
                  <a:tcPr marT="45725" marB="45725" marR="45725" marL="45725">
                    <a:lnR cap="flat" cmpd="sng" w="9525">
                      <a:solidFill>
                        <a:srgbClr val="999999"/>
                      </a:solidFill>
                      <a:prstDash val="solid"/>
                      <a:round/>
                      <a:headEnd len="sm" w="sm" type="none"/>
                      <a:tailEnd len="sm" w="sm" type="none"/>
                    </a:lnR>
                  </a:tcPr>
                </a:tc>
                <a:tc>
                  <a:txBody>
                    <a:bodyPr/>
                    <a:lstStyle/>
                    <a:p>
                      <a:pPr indent="0" lvl="0" marL="0" rtl="0" algn="ctr">
                        <a:spcBef>
                          <a:spcPts val="0"/>
                        </a:spcBef>
                        <a:spcAft>
                          <a:spcPts val="0"/>
                        </a:spcAft>
                        <a:buClr>
                          <a:schemeClr val="dk1"/>
                        </a:buClr>
                        <a:buSzPts val="850"/>
                        <a:buFont typeface="Arial"/>
                        <a:buNone/>
                      </a:pPr>
                      <a:r>
                        <a:rPr lang="en" sz="1300">
                          <a:solidFill>
                            <a:schemeClr val="dk1"/>
                          </a:solidFill>
                        </a:rPr>
                        <a:t>low</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no</a:t>
                      </a:r>
                      <a:endParaRPr sz="1300" u="none" cap="none" strike="noStrike"/>
                    </a:p>
                  </a:txBody>
                  <a:tcPr marT="45725" marB="45725" marR="45725" marL="45725">
                    <a:lnL cap="flat" cmpd="sng" w="9525">
                      <a:solidFill>
                        <a:srgbClr val="999999"/>
                      </a:solidFill>
                      <a:prstDash val="solid"/>
                      <a:round/>
                      <a:headEnd len="sm" w="sm" type="none"/>
                      <a:tailEnd len="sm" w="sm" type="none"/>
                    </a:lnL>
                  </a:tcPr>
                </a:tc>
              </a:tr>
              <a:tr h="8350">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Safinamide (XADAGO)</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Parkinson’s</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2017</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$780</a:t>
                      </a:r>
                      <a:endParaRPr sz="130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sz="1250" u="none" cap="none" strike="noStrike"/>
                        <a:t>B</a:t>
                      </a:r>
                      <a:endParaRPr sz="125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sz="1250" u="none" cap="none" strike="noStrike"/>
                        <a:t>-</a:t>
                      </a:r>
                      <a:endParaRPr sz="125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low</a:t>
                      </a:r>
                      <a:endParaRPr sz="1300" u="none" cap="none" strike="noStrike"/>
                    </a:p>
                  </a:txBody>
                  <a:tcPr marT="45725" marB="45725" marR="45725" marL="45725">
                    <a:lnR cap="flat" cmpd="sng" w="9525">
                      <a:solidFill>
                        <a:srgbClr val="999999"/>
                      </a:solidFill>
                      <a:prstDash val="solid"/>
                      <a:round/>
                      <a:headEnd len="sm" w="sm" type="none"/>
                      <a:tailEnd len="sm" w="sm" type="none"/>
                    </a:lnR>
                  </a:tcPr>
                </a:tc>
                <a:tc>
                  <a:txBody>
                    <a:bodyPr/>
                    <a:lstStyle/>
                    <a:p>
                      <a:pPr indent="0" lvl="0" marL="0" rtl="0" algn="ctr">
                        <a:spcBef>
                          <a:spcPts val="0"/>
                        </a:spcBef>
                        <a:spcAft>
                          <a:spcPts val="0"/>
                        </a:spcAft>
                        <a:buClr>
                          <a:schemeClr val="dk1"/>
                        </a:buClr>
                        <a:buSzPts val="850"/>
                        <a:buFont typeface="Arial"/>
                        <a:buNone/>
                      </a:pPr>
                      <a:r>
                        <a:rPr lang="en" sz="1300">
                          <a:solidFill>
                            <a:schemeClr val="dk1"/>
                          </a:solidFill>
                        </a:rPr>
                        <a:t>low</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a:t>y</a:t>
                      </a:r>
                      <a:r>
                        <a:rPr lang="en" sz="1300" u="none" cap="none" strike="noStrike"/>
                        <a:t>es </a:t>
                      </a:r>
                      <a:endParaRPr b="1" sz="1300" u="none" cap="none" strike="noStrike"/>
                    </a:p>
                  </a:txBody>
                  <a:tcPr marT="45725" marB="45725" marR="45725" marL="45725">
                    <a:lnL cap="flat" cmpd="sng" w="9525">
                      <a:solidFill>
                        <a:srgbClr val="999999"/>
                      </a:solidFill>
                      <a:prstDash val="solid"/>
                      <a:round/>
                      <a:headEnd len="sm" w="sm" type="none"/>
                      <a:tailEnd len="sm" w="sm" type="none"/>
                    </a:lnL>
                  </a:tcPr>
                </a:tc>
              </a:tr>
            </a:tbl>
          </a:graphicData>
        </a:graphic>
      </p:graphicFrame>
      <p:sp>
        <p:nvSpPr>
          <p:cNvPr id="368" name="Google Shape;368;p50"/>
          <p:cNvSpPr txBox="1"/>
          <p:nvPr/>
        </p:nvSpPr>
        <p:spPr>
          <a:xfrm>
            <a:off x="5457264" y="1041313"/>
            <a:ext cx="315900" cy="416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en" sz="1800" u="none" cap="none" strike="noStrike">
                <a:solidFill>
                  <a:srgbClr val="000000"/>
                </a:solidFill>
                <a:latin typeface="Arial"/>
                <a:ea typeface="Arial"/>
                <a:cs typeface="Arial"/>
                <a:sym typeface="Arial"/>
              </a:rPr>
              <a:t>*</a:t>
            </a:r>
            <a:r>
              <a:rPr b="0" i="0" lang="en" sz="1800" u="none" cap="none" strike="noStrike">
                <a:solidFill>
                  <a:srgbClr val="000000"/>
                </a:solidFill>
                <a:latin typeface="Arial"/>
                <a:ea typeface="Arial"/>
                <a:cs typeface="Arial"/>
                <a:sym typeface="Arial"/>
              </a:rPr>
              <a:t> </a:t>
            </a:r>
            <a:endParaRPr b="0" i="0" sz="1300" u="none" cap="none" strike="noStrike">
              <a:solidFill>
                <a:srgbClr val="000000"/>
              </a:solidFill>
              <a:latin typeface="Arial"/>
              <a:ea typeface="Arial"/>
              <a:cs typeface="Arial"/>
              <a:sym typeface="Arial"/>
            </a:endParaRPr>
          </a:p>
        </p:txBody>
      </p:sp>
      <p:pic>
        <p:nvPicPr>
          <p:cNvPr id="369" name="Google Shape;369;p50"/>
          <p:cNvPicPr preferRelativeResize="0"/>
          <p:nvPr/>
        </p:nvPicPr>
        <p:blipFill rotWithShape="1">
          <a:blip r:embed="rId3">
            <a:alphaModFix/>
          </a:blip>
          <a:srcRect b="0" l="0" r="0" t="0"/>
          <a:stretch/>
        </p:blipFill>
        <p:spPr>
          <a:xfrm>
            <a:off x="168200" y="48657"/>
            <a:ext cx="601075" cy="770800"/>
          </a:xfrm>
          <a:prstGeom prst="rect">
            <a:avLst/>
          </a:prstGeom>
          <a:noFill/>
          <a:ln>
            <a:noFill/>
          </a:ln>
        </p:spPr>
      </p:pic>
      <p:sp>
        <p:nvSpPr>
          <p:cNvPr id="370" name="Google Shape;370;p50"/>
          <p:cNvSpPr txBox="1"/>
          <p:nvPr/>
        </p:nvSpPr>
        <p:spPr>
          <a:xfrm>
            <a:off x="-997850" y="79650"/>
            <a:ext cx="7905900" cy="492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800" u="none" cap="none" strike="noStrike">
                <a:solidFill>
                  <a:srgbClr val="000000"/>
                </a:solidFill>
                <a:latin typeface="Arial"/>
                <a:ea typeface="Arial"/>
                <a:cs typeface="Arial"/>
                <a:sym typeface="Arial"/>
              </a:rPr>
              <a:t>Monoamine Oxidase Inhibitors (MAOIs)</a:t>
            </a:r>
            <a:endParaRPr b="0" i="0" sz="1800" u="none" cap="none" strike="noStrike">
              <a:solidFill>
                <a:srgbClr val="000000"/>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1200"/>
              <a:buFont typeface="Arial"/>
              <a:buNone/>
            </a:pPr>
            <a:r>
              <a:t/>
            </a:r>
            <a:endParaRPr b="0" i="0" sz="1800" u="none" cap="none" strike="noStrike">
              <a:solidFill>
                <a:srgbClr val="000000"/>
              </a:solidFill>
              <a:latin typeface="Arial"/>
              <a:ea typeface="Arial"/>
              <a:cs typeface="Arial"/>
              <a:sym typeface="Arial"/>
            </a:endParaRPr>
          </a:p>
        </p:txBody>
      </p:sp>
      <p:sp>
        <p:nvSpPr>
          <p:cNvPr id="371" name="Google Shape;371;p50"/>
          <p:cNvSpPr txBox="1"/>
          <p:nvPr/>
        </p:nvSpPr>
        <p:spPr>
          <a:xfrm>
            <a:off x="7870866" y="0"/>
            <a:ext cx="1747200" cy="416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0" i="0" lang="en" sz="900" u="sng" cap="none" strike="noStrike">
                <a:solidFill>
                  <a:srgbClr val="000000"/>
                </a:solidFill>
                <a:latin typeface="Arial"/>
                <a:ea typeface="Arial"/>
                <a:cs typeface="Arial"/>
                <a:sym typeface="Arial"/>
              </a:rPr>
              <a:t>5-HT</a:t>
            </a:r>
            <a:r>
              <a:rPr b="0" i="0" lang="en" sz="900" u="none" cap="none" strike="noStrike">
                <a:solidFill>
                  <a:srgbClr val="000000"/>
                </a:solidFill>
                <a:latin typeface="Arial"/>
                <a:ea typeface="Arial"/>
                <a:cs typeface="Arial"/>
                <a:sym typeface="Arial"/>
              </a:rPr>
              <a:t> </a:t>
            </a:r>
            <a:r>
              <a:rPr lang="en" sz="900"/>
              <a:t>–</a:t>
            </a:r>
            <a:r>
              <a:rPr b="0" i="0" lang="en" sz="900" u="none" cap="none" strike="noStrike">
                <a:solidFill>
                  <a:srgbClr val="000000"/>
                </a:solidFill>
                <a:latin typeface="Arial"/>
                <a:ea typeface="Arial"/>
                <a:cs typeface="Arial"/>
                <a:sym typeface="Arial"/>
              </a:rPr>
              <a:t> serotonergic</a:t>
            </a:r>
            <a:endParaRPr sz="900"/>
          </a:p>
          <a:p>
            <a:pPr indent="0" lvl="0" marL="0" marR="0" rtl="0" algn="l">
              <a:lnSpc>
                <a:spcPct val="100000"/>
              </a:lnSpc>
              <a:spcBef>
                <a:spcPts val="0"/>
              </a:spcBef>
              <a:spcAft>
                <a:spcPts val="0"/>
              </a:spcAft>
              <a:buClr>
                <a:srgbClr val="000000"/>
              </a:buClr>
              <a:buSzPts val="700"/>
              <a:buFont typeface="Arial"/>
              <a:buNone/>
            </a:pPr>
            <a:r>
              <a:rPr b="0" i="0" lang="en" sz="900" u="sng" cap="none" strike="noStrike">
                <a:solidFill>
                  <a:srgbClr val="000000"/>
                </a:solidFill>
                <a:latin typeface="Arial"/>
                <a:ea typeface="Arial"/>
                <a:cs typeface="Arial"/>
                <a:sym typeface="Arial"/>
              </a:rPr>
              <a:t>NE</a:t>
            </a:r>
            <a:r>
              <a:rPr b="0" i="0" lang="en" sz="900" u="none" cap="none" strike="noStrike">
                <a:solidFill>
                  <a:srgbClr val="000000"/>
                </a:solidFill>
                <a:latin typeface="Arial"/>
                <a:ea typeface="Arial"/>
                <a:cs typeface="Arial"/>
                <a:sym typeface="Arial"/>
              </a:rPr>
              <a:t> </a:t>
            </a:r>
            <a:r>
              <a:rPr lang="en" sz="900"/>
              <a:t>–</a:t>
            </a:r>
            <a:r>
              <a:rPr b="0" i="0" lang="en" sz="900" u="none" cap="none" strike="noStrike">
                <a:solidFill>
                  <a:srgbClr val="000000"/>
                </a:solidFill>
                <a:latin typeface="Arial"/>
                <a:ea typeface="Arial"/>
                <a:cs typeface="Arial"/>
                <a:sym typeface="Arial"/>
              </a:rPr>
              <a:t> noradrenergic</a:t>
            </a:r>
            <a:endParaRPr sz="900"/>
          </a:p>
          <a:p>
            <a:pPr indent="0" lvl="0" marL="0" marR="0" rtl="0" algn="l">
              <a:lnSpc>
                <a:spcPct val="100000"/>
              </a:lnSpc>
              <a:spcBef>
                <a:spcPts val="0"/>
              </a:spcBef>
              <a:spcAft>
                <a:spcPts val="0"/>
              </a:spcAft>
              <a:buClr>
                <a:srgbClr val="000000"/>
              </a:buClr>
              <a:buSzPts val="700"/>
              <a:buFont typeface="Arial"/>
              <a:buNone/>
            </a:pPr>
            <a:r>
              <a:rPr b="0" i="0" lang="en" sz="900" u="sng" cap="none" strike="noStrike">
                <a:solidFill>
                  <a:srgbClr val="000000"/>
                </a:solidFill>
                <a:latin typeface="Arial"/>
                <a:ea typeface="Arial"/>
                <a:cs typeface="Arial"/>
                <a:sym typeface="Arial"/>
              </a:rPr>
              <a:t>DA</a:t>
            </a:r>
            <a:r>
              <a:rPr b="0" i="0" lang="en" sz="900" u="none" cap="none" strike="noStrike">
                <a:solidFill>
                  <a:srgbClr val="000000"/>
                </a:solidFill>
                <a:latin typeface="Arial"/>
                <a:ea typeface="Arial"/>
                <a:cs typeface="Arial"/>
                <a:sym typeface="Arial"/>
              </a:rPr>
              <a:t> </a:t>
            </a:r>
            <a:r>
              <a:rPr lang="en" sz="900"/>
              <a:t>– </a:t>
            </a:r>
            <a:r>
              <a:rPr b="0" i="0" lang="en" sz="900" u="none" cap="none" strike="noStrike">
                <a:solidFill>
                  <a:srgbClr val="000000"/>
                </a:solidFill>
                <a:latin typeface="Arial"/>
                <a:ea typeface="Arial"/>
                <a:cs typeface="Arial"/>
                <a:sym typeface="Arial"/>
              </a:rPr>
              <a:t>dopaminergic</a:t>
            </a:r>
            <a:endParaRPr b="0" i="0" sz="800" u="none" cap="none" strike="noStrike">
              <a:solidFill>
                <a:srgbClr val="000000"/>
              </a:solidFill>
              <a:latin typeface="Arial"/>
              <a:ea typeface="Arial"/>
              <a:cs typeface="Arial"/>
              <a:sym typeface="Arial"/>
            </a:endParaRPr>
          </a:p>
        </p:txBody>
      </p:sp>
      <p:sp>
        <p:nvSpPr>
          <p:cNvPr id="372" name="Google Shape;372;p50"/>
          <p:cNvSpPr txBox="1"/>
          <p:nvPr/>
        </p:nvSpPr>
        <p:spPr>
          <a:xfrm>
            <a:off x="844301" y="431788"/>
            <a:ext cx="8079300" cy="416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1500" u="none" cap="none" strike="noStrike">
                <a:solidFill>
                  <a:srgbClr val="000000"/>
                </a:solidFill>
                <a:latin typeface="Arial"/>
                <a:ea typeface="Arial"/>
                <a:cs typeface="Arial"/>
                <a:sym typeface="Arial"/>
              </a:rPr>
              <a:t>*</a:t>
            </a:r>
            <a:r>
              <a:rPr b="0" i="0" lang="en" sz="1200" u="none" cap="none" strike="noStrike">
                <a:solidFill>
                  <a:srgbClr val="000000"/>
                </a:solidFill>
                <a:latin typeface="Arial"/>
                <a:ea typeface="Arial"/>
                <a:cs typeface="Arial"/>
                <a:sym typeface="Arial"/>
              </a:rPr>
              <a:t>Selectivity is dose dependent. </a:t>
            </a:r>
            <a:r>
              <a:rPr lang="en" sz="1200"/>
              <a:t>Above</a:t>
            </a:r>
            <a:r>
              <a:rPr b="0" i="0" lang="en" sz="1200" u="none" cap="none" strike="noStrike">
                <a:solidFill>
                  <a:srgbClr val="000000"/>
                </a:solidFill>
                <a:latin typeface="Arial"/>
                <a:ea typeface="Arial"/>
                <a:cs typeface="Arial"/>
                <a:sym typeface="Arial"/>
              </a:rPr>
              <a:t> recommended doses, selective MAO-B inhibitors can also </a:t>
            </a:r>
            <a:r>
              <a:rPr lang="en" sz="1200"/>
              <a:t>inhibit</a:t>
            </a:r>
            <a:r>
              <a:rPr b="0" i="0" lang="en" sz="1200" u="none" cap="none" strike="noStrike">
                <a:solidFill>
                  <a:srgbClr val="000000"/>
                </a:solidFill>
                <a:latin typeface="Arial"/>
                <a:ea typeface="Arial"/>
                <a:cs typeface="Arial"/>
                <a:sym typeface="Arial"/>
              </a:rPr>
              <a:t> MAO-A.</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graphicFrame>
        <p:nvGraphicFramePr>
          <p:cNvPr id="377" name="Google Shape;377;p51"/>
          <p:cNvGraphicFramePr/>
          <p:nvPr/>
        </p:nvGraphicFramePr>
        <p:xfrm>
          <a:off x="112416" y="883135"/>
          <a:ext cx="3000000" cy="3000000"/>
        </p:xfrm>
        <a:graphic>
          <a:graphicData uri="http://schemas.openxmlformats.org/drawingml/2006/table">
            <a:tbl>
              <a:tblPr>
                <a:noFill/>
                <a:tableStyleId>{9CA66A64-FEFE-46EB-AED5-2A8D51E14325}</a:tableStyleId>
              </a:tblPr>
              <a:tblGrid>
                <a:gridCol w="1345525"/>
                <a:gridCol w="1053400"/>
                <a:gridCol w="507800"/>
                <a:gridCol w="582925"/>
                <a:gridCol w="534075"/>
                <a:gridCol w="540075"/>
                <a:gridCol w="512600"/>
                <a:gridCol w="675950"/>
                <a:gridCol w="794000"/>
                <a:gridCol w="652025"/>
                <a:gridCol w="597450"/>
                <a:gridCol w="573300"/>
                <a:gridCol w="592775"/>
              </a:tblGrid>
              <a:tr h="205750">
                <a:tc>
                  <a:txBody>
                    <a:bodyPr/>
                    <a:lstStyle/>
                    <a:p>
                      <a:pPr indent="0" lvl="0" marL="0" marR="0" rtl="0" algn="l">
                        <a:lnSpc>
                          <a:spcPct val="85000"/>
                        </a:lnSpc>
                        <a:spcBef>
                          <a:spcPts val="0"/>
                        </a:spcBef>
                        <a:spcAft>
                          <a:spcPts val="0"/>
                        </a:spcAft>
                        <a:buClr>
                          <a:srgbClr val="000000"/>
                        </a:buClr>
                        <a:buSzPts val="900"/>
                        <a:buFont typeface="Arial"/>
                        <a:buNone/>
                      </a:pPr>
                      <a:r>
                        <a:rPr lang="en" sz="1300" u="none" cap="none" strike="noStrike"/>
                        <a:t>MAOI</a:t>
                      </a:r>
                      <a:endParaRPr sz="13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900"/>
                        <a:buFont typeface="Arial"/>
                        <a:buNone/>
                      </a:pPr>
                      <a:r>
                        <a:rPr lang="en" sz="1300" u="none" cap="none" strike="noStrike"/>
                        <a:t>Use</a:t>
                      </a:r>
                      <a:endParaRPr sz="13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900"/>
                        <a:buFont typeface="Arial"/>
                        <a:buNone/>
                      </a:pPr>
                      <a:r>
                        <a:rPr lang="en" sz="1300" u="none" cap="none" strike="noStrike"/>
                        <a:t>Year</a:t>
                      </a:r>
                      <a:endParaRPr sz="13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900"/>
                        <a:buFont typeface="Arial"/>
                        <a:buNone/>
                      </a:pPr>
                      <a:r>
                        <a:rPr lang="en" sz="1300" u="none" cap="none" strike="noStrike"/>
                        <a:t>Cost/mo </a:t>
                      </a:r>
                      <a:endParaRPr sz="13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900"/>
                        <a:buFont typeface="Arial"/>
                        <a:buNone/>
                      </a:pPr>
                      <a:r>
                        <a:rPr lang="en" sz="1300" u="none" cap="none" strike="noStrike"/>
                        <a:t>5-HT</a:t>
                      </a:r>
                      <a:endParaRPr sz="13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900"/>
                        <a:buFont typeface="Arial"/>
                        <a:buNone/>
                      </a:pPr>
                      <a:r>
                        <a:rPr lang="en" sz="1300" u="none" cap="none" strike="noStrike"/>
                        <a:t>NE</a:t>
                      </a:r>
                      <a:endParaRPr sz="13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900"/>
                        <a:buFont typeface="Arial"/>
                        <a:buNone/>
                      </a:pPr>
                      <a:r>
                        <a:rPr lang="en" sz="1300" u="none" cap="none" strike="noStrike"/>
                        <a:t>DA</a:t>
                      </a:r>
                      <a:endParaRPr sz="13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800"/>
                        <a:buFont typeface="Arial"/>
                        <a:buNone/>
                      </a:pPr>
                      <a:r>
                        <a:rPr lang="en" sz="1300" u="none" cap="none" strike="noStrike"/>
                        <a:t>MAO</a:t>
                      </a:r>
                      <a:endParaRPr sz="1300" u="none" cap="none" strike="noStrike"/>
                    </a:p>
                    <a:p>
                      <a:pPr indent="0" lvl="0" marL="0" marR="0" rtl="0" algn="l">
                        <a:lnSpc>
                          <a:spcPct val="85000"/>
                        </a:lnSpc>
                        <a:spcBef>
                          <a:spcPts val="0"/>
                        </a:spcBef>
                        <a:spcAft>
                          <a:spcPts val="0"/>
                        </a:spcAft>
                        <a:buClr>
                          <a:srgbClr val="000000"/>
                        </a:buClr>
                        <a:buSzPts val="800"/>
                        <a:buFont typeface="Arial"/>
                        <a:buNone/>
                      </a:pPr>
                      <a:r>
                        <a:rPr lang="en" sz="1300"/>
                        <a:t>s</a:t>
                      </a:r>
                      <a:r>
                        <a:rPr lang="en" sz="1300" u="none" cap="none" strike="noStrike"/>
                        <a:t>elect-</a:t>
                      </a:r>
                      <a:endParaRPr sz="1300" u="none" cap="none" strike="noStrike"/>
                    </a:p>
                    <a:p>
                      <a:pPr indent="0" lvl="0" marL="0" marR="0" rtl="0" algn="l">
                        <a:lnSpc>
                          <a:spcPct val="85000"/>
                        </a:lnSpc>
                        <a:spcBef>
                          <a:spcPts val="0"/>
                        </a:spcBef>
                        <a:spcAft>
                          <a:spcPts val="0"/>
                        </a:spcAft>
                        <a:buClr>
                          <a:srgbClr val="000000"/>
                        </a:buClr>
                        <a:buSzPts val="800"/>
                        <a:buFont typeface="Arial"/>
                        <a:buNone/>
                      </a:pPr>
                      <a:r>
                        <a:rPr lang="en" sz="1300" u="none" cap="none" strike="noStrike"/>
                        <a:t>ivity </a:t>
                      </a:r>
                      <a:endParaRPr sz="19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800"/>
                        <a:buFont typeface="Arial"/>
                        <a:buNone/>
                      </a:pPr>
                      <a:r>
                        <a:rPr lang="en" sz="1200" u="none" cap="none" strike="noStrike"/>
                        <a:t>Dietary </a:t>
                      </a:r>
                      <a:endParaRPr sz="1200" u="none" cap="none" strike="noStrike"/>
                    </a:p>
                    <a:p>
                      <a:pPr indent="0" lvl="0" marL="0" marR="0" rtl="0" algn="l">
                        <a:lnSpc>
                          <a:spcPct val="85000"/>
                        </a:lnSpc>
                        <a:spcBef>
                          <a:spcPts val="0"/>
                        </a:spcBef>
                        <a:spcAft>
                          <a:spcPts val="0"/>
                        </a:spcAft>
                        <a:buClr>
                          <a:srgbClr val="000000"/>
                        </a:buClr>
                        <a:buSzPts val="800"/>
                        <a:buFont typeface="Arial"/>
                        <a:buNone/>
                      </a:pPr>
                      <a:r>
                        <a:rPr lang="en" sz="1200" u="none" cap="none" strike="noStrike"/>
                        <a:t>tyramine risk  </a:t>
                      </a:r>
                      <a:endParaRPr sz="12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900"/>
                        <a:buFont typeface="Arial"/>
                        <a:buNone/>
                      </a:pPr>
                      <a:r>
                        <a:rPr lang="en" sz="1300" u="none" cap="none" strike="noStrike"/>
                        <a:t>W</a:t>
                      </a:r>
                      <a:r>
                        <a:rPr lang="en" sz="1300"/>
                        <a:t>t </a:t>
                      </a:r>
                      <a:r>
                        <a:rPr lang="en" sz="1300" u="none" cap="none" strike="noStrike"/>
                        <a:t>gain</a:t>
                      </a:r>
                      <a:endParaRPr sz="13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800"/>
                        <a:buFont typeface="Arial"/>
                        <a:buNone/>
                      </a:pPr>
                      <a:r>
                        <a:rPr lang="en" sz="1300" u="none" cap="none" strike="noStrike"/>
                        <a:t>Sed-</a:t>
                      </a:r>
                      <a:endParaRPr sz="1300" u="none" cap="none" strike="noStrike"/>
                    </a:p>
                    <a:p>
                      <a:pPr indent="0" lvl="0" marL="0" marR="0" rtl="0" algn="l">
                        <a:lnSpc>
                          <a:spcPct val="85000"/>
                        </a:lnSpc>
                        <a:spcBef>
                          <a:spcPts val="0"/>
                        </a:spcBef>
                        <a:spcAft>
                          <a:spcPts val="0"/>
                        </a:spcAft>
                        <a:buClr>
                          <a:srgbClr val="000000"/>
                        </a:buClr>
                        <a:buSzPts val="800"/>
                        <a:buFont typeface="Arial"/>
                        <a:buNone/>
                      </a:pPr>
                      <a:r>
                        <a:rPr lang="en" sz="1300" u="none" cap="none" strike="noStrike"/>
                        <a:t>ation</a:t>
                      </a:r>
                      <a:endParaRPr sz="13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800"/>
                        <a:buFont typeface="Arial"/>
                        <a:buNone/>
                      </a:pPr>
                      <a:r>
                        <a:rPr lang="en" sz="1200" u="none" cap="none" strike="noStrike"/>
                        <a:t>Anti-</a:t>
                      </a:r>
                      <a:endParaRPr sz="1200" u="none" cap="none" strike="noStrike"/>
                    </a:p>
                    <a:p>
                      <a:pPr indent="0" lvl="0" marL="0" marR="0" rtl="0" algn="l">
                        <a:lnSpc>
                          <a:spcPct val="85000"/>
                        </a:lnSpc>
                        <a:spcBef>
                          <a:spcPts val="0"/>
                        </a:spcBef>
                        <a:spcAft>
                          <a:spcPts val="0"/>
                        </a:spcAft>
                        <a:buClr>
                          <a:srgbClr val="000000"/>
                        </a:buClr>
                        <a:buSzPts val="800"/>
                        <a:buFont typeface="Arial"/>
                        <a:buNone/>
                      </a:pPr>
                      <a:r>
                        <a:rPr lang="en" sz="1200"/>
                        <a:t>c</a:t>
                      </a:r>
                      <a:r>
                        <a:rPr lang="en" sz="1200" u="none" cap="none" strike="noStrike"/>
                        <a:t>holi</a:t>
                      </a:r>
                      <a:r>
                        <a:rPr lang="en" sz="1200"/>
                        <a:t>n</a:t>
                      </a:r>
                      <a:endParaRPr sz="1200"/>
                    </a:p>
                    <a:p>
                      <a:pPr indent="0" lvl="0" marL="0" marR="0" rtl="0" algn="l">
                        <a:lnSpc>
                          <a:spcPct val="85000"/>
                        </a:lnSpc>
                        <a:spcBef>
                          <a:spcPts val="0"/>
                        </a:spcBef>
                        <a:spcAft>
                          <a:spcPts val="0"/>
                        </a:spcAft>
                        <a:buClr>
                          <a:srgbClr val="000000"/>
                        </a:buClr>
                        <a:buSzPts val="800"/>
                        <a:buFont typeface="Arial"/>
                        <a:buNone/>
                      </a:pPr>
                      <a:r>
                        <a:rPr lang="en" sz="1200" u="none" cap="none" strike="noStrike"/>
                        <a:t>ergic</a:t>
                      </a:r>
                      <a:endParaRPr sz="1200" u="none" cap="none" strike="noStrike"/>
                    </a:p>
                  </a:txBody>
                  <a:tcPr marT="45725" marB="45725" marR="45725" marL="45725">
                    <a:lnB cap="flat" cmpd="sng" w="9525">
                      <a:solidFill>
                        <a:srgbClr val="999999"/>
                      </a:solidFill>
                      <a:prstDash val="solid"/>
                      <a:round/>
                      <a:headEnd len="sm" w="sm" type="none"/>
                      <a:tailEnd len="sm" w="sm" type="none"/>
                    </a:lnB>
                    <a:solidFill>
                      <a:srgbClr val="ECF2F1"/>
                    </a:solidFill>
                  </a:tcPr>
                </a:tc>
                <a:tc>
                  <a:txBody>
                    <a:bodyPr/>
                    <a:lstStyle/>
                    <a:p>
                      <a:pPr indent="0" lvl="0" marL="0" marR="0" rtl="0" algn="l">
                        <a:lnSpc>
                          <a:spcPct val="85000"/>
                        </a:lnSpc>
                        <a:spcBef>
                          <a:spcPts val="0"/>
                        </a:spcBef>
                        <a:spcAft>
                          <a:spcPts val="0"/>
                        </a:spcAft>
                        <a:buClr>
                          <a:srgbClr val="000000"/>
                        </a:buClr>
                        <a:buSzPts val="800"/>
                        <a:buFont typeface="Arial"/>
                        <a:buNone/>
                      </a:pPr>
                      <a:r>
                        <a:rPr lang="en" sz="1200" u="none" cap="none" strike="noStrike"/>
                        <a:t>Rever-</a:t>
                      </a:r>
                      <a:endParaRPr sz="1200" u="none" cap="none" strike="noStrike"/>
                    </a:p>
                    <a:p>
                      <a:pPr indent="0" lvl="0" marL="0" marR="0" rtl="0" algn="l">
                        <a:lnSpc>
                          <a:spcPct val="85000"/>
                        </a:lnSpc>
                        <a:spcBef>
                          <a:spcPts val="0"/>
                        </a:spcBef>
                        <a:spcAft>
                          <a:spcPts val="0"/>
                        </a:spcAft>
                        <a:buClr>
                          <a:srgbClr val="000000"/>
                        </a:buClr>
                        <a:buSzPts val="800"/>
                        <a:buFont typeface="Arial"/>
                        <a:buNone/>
                      </a:pPr>
                      <a:r>
                        <a:rPr lang="en" sz="1200" u="none" cap="none" strike="noStrike"/>
                        <a:t>sible?</a:t>
                      </a:r>
                      <a:endParaRPr sz="1200" u="none" cap="none" strike="noStrike"/>
                    </a:p>
                  </a:txBody>
                  <a:tcPr marT="45725" marB="45725" marR="45725" marL="45725">
                    <a:solidFill>
                      <a:srgbClr val="ECF2F1"/>
                    </a:solidFill>
                  </a:tcPr>
                </a:tc>
              </a:tr>
              <a:tr h="8350">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Tranylcypromine  (PARNATE)</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a:t>MDD</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1961</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$240</a:t>
                      </a:r>
                      <a:endParaRPr sz="130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sz="1250" u="none" cap="none" strike="noStrike"/>
                        <a:t>A &amp; B</a:t>
                      </a:r>
                      <a:endParaRPr sz="125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a:t>-</a:t>
                      </a:r>
                      <a:endParaRPr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low</a:t>
                      </a:r>
                      <a:endParaRPr sz="1300" u="none" cap="none" strike="noStrike"/>
                    </a:p>
                  </a:txBody>
                  <a:tcPr marT="45725" marB="45725" marR="45725" marL="45725">
                    <a:lnR cap="flat" cmpd="sng" w="9525">
                      <a:solidFill>
                        <a:srgbClr val="999999"/>
                      </a:solidFill>
                      <a:prstDash val="solid"/>
                      <a:round/>
                      <a:headEnd len="sm" w="sm" type="none"/>
                      <a:tailEnd len="sm" w="sm" type="none"/>
                    </a:lnR>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a:t>low</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no</a:t>
                      </a:r>
                      <a:endParaRPr sz="1300" u="none" cap="none" strike="noStrike"/>
                    </a:p>
                  </a:txBody>
                  <a:tcPr marT="45725" marB="45725" marR="45725" marL="45725">
                    <a:lnL cap="flat" cmpd="sng" w="9525">
                      <a:solidFill>
                        <a:srgbClr val="999999"/>
                      </a:solidFill>
                      <a:prstDash val="solid"/>
                      <a:round/>
                      <a:headEnd len="sm" w="sm" type="none"/>
                      <a:tailEnd len="sm" w="sm" type="none"/>
                    </a:lnL>
                  </a:tcPr>
                </a:tc>
              </a:tr>
              <a:tr h="8350">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Isocarboxazid  (MARPLAN)</a:t>
                      </a:r>
                      <a:endParaRPr sz="1300" u="none" cap="none" strike="noStrike"/>
                    </a:p>
                  </a:txBody>
                  <a:tcPr marT="45725" marB="45725" marR="45725" marL="45725">
                    <a:lnB cap="flat" cmpd="sng" w="9525">
                      <a:solidFill>
                        <a:srgbClr val="999999"/>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MDD</a:t>
                      </a:r>
                      <a:endParaRPr sz="1300" u="none" cap="none" strike="noStrike"/>
                    </a:p>
                  </a:txBody>
                  <a:tcPr marT="45725" marB="45725" marR="45725" marL="45725">
                    <a:lnB cap="flat" cmpd="sng" w="9525">
                      <a:solidFill>
                        <a:srgbClr val="999999"/>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1959</a:t>
                      </a:r>
                      <a:endParaRPr sz="1300" u="none" cap="none" strike="noStrike"/>
                    </a:p>
                  </a:txBody>
                  <a:tcPr marT="45725" marB="45725" marR="45725" marL="45725">
                    <a:lnB cap="flat" cmpd="sng" w="9525">
                      <a:solidFill>
                        <a:srgbClr val="999999"/>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$780</a:t>
                      </a:r>
                      <a:endParaRPr sz="1300" u="none" cap="none" strike="noStrike"/>
                    </a:p>
                  </a:txBody>
                  <a:tcPr marT="45725" marB="45725" marR="45725" marL="45725">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250" u="none" cap="none" strike="noStrike"/>
                        <a:t>A &amp; B</a:t>
                      </a:r>
                      <a:endParaRPr sz="1250" u="none" cap="none" strike="noStrike"/>
                    </a:p>
                  </a:txBody>
                  <a:tcPr marT="45725" marB="45725" marR="45725" marL="45725">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low</a:t>
                      </a:r>
                      <a:endParaRPr sz="1300" u="none" cap="none" strike="noStrike"/>
                    </a:p>
                  </a:txBody>
                  <a:tcPr marT="45725" marB="45725" marR="45725" marL="45725">
                    <a:lnR cap="flat" cmpd="sng" w="9525">
                      <a:solidFill>
                        <a:srgbClr val="999999"/>
                      </a:solidFill>
                      <a:prstDash val="solid"/>
                      <a:round/>
                      <a:headEnd len="sm" w="sm" type="none"/>
                      <a:tailEnd len="sm" w="sm" type="none"/>
                    </a:lnR>
                    <a:lnB cap="flat" cmpd="sng" w="9525">
                      <a:solidFill>
                        <a:srgbClr val="999999"/>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850"/>
                        <a:buFont typeface="Arial"/>
                        <a:buNone/>
                      </a:pPr>
                      <a:r>
                        <a:rPr lang="en" sz="1300">
                          <a:solidFill>
                            <a:schemeClr val="dk1"/>
                          </a:solidFill>
                        </a:rPr>
                        <a:t>low</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no</a:t>
                      </a:r>
                      <a:endParaRPr sz="1300" u="none" cap="none" strike="noStrike"/>
                    </a:p>
                  </a:txBody>
                  <a:tcPr marT="45725" marB="45725" marR="45725" marL="45725">
                    <a:lnL cap="flat" cmpd="sng" w="9525">
                      <a:solidFill>
                        <a:srgbClr val="999999"/>
                      </a:solidFill>
                      <a:prstDash val="solid"/>
                      <a:round/>
                      <a:headEnd len="sm" w="sm" type="none"/>
                      <a:tailEnd len="sm" w="sm" type="none"/>
                    </a:lnL>
                    <a:lnB cap="flat" cmpd="sng" w="9525">
                      <a:solidFill>
                        <a:srgbClr val="999999"/>
                      </a:solidFill>
                      <a:prstDash val="solid"/>
                      <a:round/>
                      <a:headEnd len="sm" w="sm" type="none"/>
                      <a:tailEnd len="sm" w="sm" type="none"/>
                    </a:lnB>
                  </a:tcPr>
                </a:tc>
              </a:tr>
              <a:tr h="8350">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Phenelzine (NARDIL)</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MDD</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1961</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$43</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250" u="none" cap="none" strike="noStrike"/>
                        <a:t>A &amp; B</a:t>
                      </a:r>
                      <a:endParaRPr sz="125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low</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850"/>
                        <a:buFont typeface="Arial"/>
                        <a:buNone/>
                      </a:pPr>
                      <a:r>
                        <a:rPr lang="en" sz="1300">
                          <a:solidFill>
                            <a:schemeClr val="dk1"/>
                          </a:solidFill>
                        </a:rPr>
                        <a:t>low</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no</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r h="8350">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Selegiline transdermal (EMSAM)</a:t>
                      </a:r>
                      <a:endParaRPr sz="1300" u="none" cap="none" strike="noStrike"/>
                    </a:p>
                  </a:txBody>
                  <a:tcPr marT="45725" marB="45725" marR="45725" marL="45725" anchor="ctr">
                    <a:lnT cap="flat" cmpd="sng" w="9525">
                      <a:solidFill>
                        <a:srgbClr val="999999"/>
                      </a:solidFill>
                      <a:prstDash val="solid"/>
                      <a:round/>
                      <a:headEnd len="sm" w="sm" type="none"/>
                      <a:tailEnd len="sm" w="sm" type="none"/>
                    </a:lnT>
                    <a:solidFill>
                      <a:srgbClr val="FFFF9F"/>
                    </a:solidFill>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MDD</a:t>
                      </a:r>
                      <a:endParaRPr sz="1300"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2006</a:t>
                      </a:r>
                      <a:endParaRPr sz="1300"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$1650</a:t>
                      </a:r>
                      <a:endParaRPr sz="1300"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850"/>
                        <a:buFont typeface="Arial"/>
                        <a:buNone/>
                      </a:pPr>
                      <a:r>
                        <a:rPr lang="en" sz="1250" u="none" cap="none" strike="noStrike">
                          <a:highlight>
                            <a:srgbClr val="FFFF9F"/>
                          </a:highlight>
                        </a:rPr>
                        <a:t>(A) </a:t>
                      </a:r>
                      <a:r>
                        <a:rPr lang="en" sz="1250" u="none" cap="none" strike="noStrike"/>
                        <a:t>&amp; </a:t>
                      </a:r>
                      <a:r>
                        <a:rPr lang="en" sz="1250" u="none" cap="none" strike="noStrike">
                          <a:highlight>
                            <a:srgbClr val="FFFF9F"/>
                          </a:highlight>
                        </a:rPr>
                        <a:t>B</a:t>
                      </a:r>
                      <a:endParaRPr sz="1250" u="none" cap="none" strike="noStrike">
                        <a:highlight>
                          <a:srgbClr val="FFFF9F"/>
                        </a:highlight>
                      </a:endParaRPr>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loss</a:t>
                      </a:r>
                      <a:endParaRPr sz="1300"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low</a:t>
                      </a:r>
                      <a:endParaRPr sz="1300" u="none" cap="none" strike="noStrike"/>
                    </a:p>
                  </a:txBody>
                  <a:tcPr marT="45725" marB="45725" marR="45725" marL="45725" anchor="ctr">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tcPr>
                </a:tc>
                <a:tc>
                  <a:txBody>
                    <a:bodyPr/>
                    <a:lstStyle/>
                    <a:p>
                      <a:pPr indent="0" lvl="0" marL="0" rtl="0" algn="ctr">
                        <a:spcBef>
                          <a:spcPts val="0"/>
                        </a:spcBef>
                        <a:spcAft>
                          <a:spcPts val="0"/>
                        </a:spcAft>
                        <a:buClr>
                          <a:schemeClr val="dk1"/>
                        </a:buClr>
                        <a:buSzPts val="850"/>
                        <a:buFont typeface="Arial"/>
                        <a:buNone/>
                      </a:pPr>
                      <a:r>
                        <a:rPr lang="en" sz="1300">
                          <a:solidFill>
                            <a:schemeClr val="dk1"/>
                          </a:solidFill>
                        </a:rPr>
                        <a:t>low</a:t>
                      </a:r>
                      <a:endParaRPr sz="1300" u="none" cap="none" strike="noStrike"/>
                    </a:p>
                  </a:txBody>
                  <a:tcPr marT="45725" marB="45725" marR="45725" marL="457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no</a:t>
                      </a:r>
                      <a:endParaRPr sz="1300" u="none" cap="none" strike="noStrike"/>
                    </a:p>
                  </a:txBody>
                  <a:tcPr marT="45725" marB="45725" marR="45725" marL="45725" anchor="ctr">
                    <a:lnL cap="flat" cmpd="sng" w="9525">
                      <a:solidFill>
                        <a:srgbClr val="999999"/>
                      </a:solidFill>
                      <a:prstDash val="solid"/>
                      <a:round/>
                      <a:headEnd len="sm" w="sm" type="none"/>
                      <a:tailEnd len="sm" w="sm" type="none"/>
                    </a:lnL>
                    <a:lnT cap="flat" cmpd="sng" w="9525">
                      <a:solidFill>
                        <a:srgbClr val="999999"/>
                      </a:solidFill>
                      <a:prstDash val="solid"/>
                      <a:round/>
                      <a:headEnd len="sm" w="sm" type="none"/>
                      <a:tailEnd len="sm" w="sm" type="none"/>
                    </a:lnT>
                  </a:tcPr>
                </a:tc>
              </a:tr>
              <a:tr h="8350">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Selegiline PO (ELDEPRYL)</a:t>
                      </a:r>
                      <a:endParaRPr sz="1300" u="none" cap="none" strike="noStrike"/>
                    </a:p>
                  </a:txBody>
                  <a:tcPr marT="45725" marB="45725" marR="45725" marL="45725">
                    <a:solidFill>
                      <a:srgbClr val="FFFF9F"/>
                    </a:solidFill>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Parkinson’s</a:t>
                      </a:r>
                      <a:endParaRPr sz="1300" u="none" cap="none" strike="noStrike"/>
                    </a:p>
                  </a:txBody>
                  <a:tcPr marT="45725" marB="45725" marR="45725" marL="45725">
                    <a:solidFill>
                      <a:srgbClr val="FFFF9F"/>
                    </a:solidFill>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1989</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$26</a:t>
                      </a:r>
                      <a:endParaRPr sz="130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sz="1250" u="none" cap="none" strike="noStrike">
                          <a:highlight>
                            <a:srgbClr val="FFFF9F"/>
                          </a:highlight>
                        </a:rPr>
                        <a:t>B</a:t>
                      </a:r>
                      <a:endParaRPr sz="1250" u="none" cap="none" strike="noStrike">
                        <a:highlight>
                          <a:srgbClr val="FFFF9F"/>
                        </a:highlight>
                      </a:endParaRPr>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loss</a:t>
                      </a:r>
                      <a:endParaRPr sz="130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low</a:t>
                      </a:r>
                      <a:endParaRPr sz="1300" u="none" cap="none" strike="noStrike"/>
                    </a:p>
                  </a:txBody>
                  <a:tcPr marT="45725" marB="45725" marR="45725" marL="45725">
                    <a:lnR cap="flat" cmpd="sng" w="9525">
                      <a:solidFill>
                        <a:srgbClr val="999999"/>
                      </a:solidFill>
                      <a:prstDash val="solid"/>
                      <a:round/>
                      <a:headEnd len="sm" w="sm" type="none"/>
                      <a:tailEnd len="sm" w="sm" type="none"/>
                    </a:lnR>
                  </a:tcPr>
                </a:tc>
                <a:tc>
                  <a:txBody>
                    <a:bodyPr/>
                    <a:lstStyle/>
                    <a:p>
                      <a:pPr indent="0" lvl="0" marL="0" rtl="0" algn="ctr">
                        <a:spcBef>
                          <a:spcPts val="0"/>
                        </a:spcBef>
                        <a:spcAft>
                          <a:spcPts val="0"/>
                        </a:spcAft>
                        <a:buClr>
                          <a:schemeClr val="dk1"/>
                        </a:buClr>
                        <a:buSzPts val="850"/>
                        <a:buFont typeface="Arial"/>
                        <a:buNone/>
                      </a:pPr>
                      <a:r>
                        <a:rPr lang="en" sz="1300">
                          <a:solidFill>
                            <a:schemeClr val="dk1"/>
                          </a:solidFill>
                        </a:rPr>
                        <a:t>low</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no</a:t>
                      </a:r>
                      <a:endParaRPr sz="1300" u="none" cap="none" strike="noStrike"/>
                    </a:p>
                  </a:txBody>
                  <a:tcPr marT="45725" marB="45725" marR="45725" marL="45725">
                    <a:lnL cap="flat" cmpd="sng" w="9525">
                      <a:solidFill>
                        <a:srgbClr val="999999"/>
                      </a:solidFill>
                      <a:prstDash val="solid"/>
                      <a:round/>
                      <a:headEnd len="sm" w="sm" type="none"/>
                      <a:tailEnd len="sm" w="sm" type="none"/>
                    </a:lnL>
                  </a:tcPr>
                </a:tc>
              </a:tr>
              <a:tr h="8350">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Rasagiline (AZILECT)</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Parkinson’s</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2006</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$270</a:t>
                      </a:r>
                      <a:endParaRPr sz="130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sz="1250" u="none" cap="none" strike="noStrike"/>
                        <a:t>B</a:t>
                      </a:r>
                      <a:endParaRPr sz="125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loss</a:t>
                      </a:r>
                      <a:endParaRPr sz="130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low</a:t>
                      </a:r>
                      <a:endParaRPr sz="1300" u="none" cap="none" strike="noStrike"/>
                    </a:p>
                  </a:txBody>
                  <a:tcPr marT="45725" marB="45725" marR="45725" marL="45725">
                    <a:lnR cap="flat" cmpd="sng" w="9525">
                      <a:solidFill>
                        <a:srgbClr val="999999"/>
                      </a:solidFill>
                      <a:prstDash val="solid"/>
                      <a:round/>
                      <a:headEnd len="sm" w="sm" type="none"/>
                      <a:tailEnd len="sm" w="sm" type="none"/>
                    </a:lnR>
                  </a:tcPr>
                </a:tc>
                <a:tc>
                  <a:txBody>
                    <a:bodyPr/>
                    <a:lstStyle/>
                    <a:p>
                      <a:pPr indent="0" lvl="0" marL="0" rtl="0" algn="ctr">
                        <a:spcBef>
                          <a:spcPts val="0"/>
                        </a:spcBef>
                        <a:spcAft>
                          <a:spcPts val="0"/>
                        </a:spcAft>
                        <a:buClr>
                          <a:schemeClr val="dk1"/>
                        </a:buClr>
                        <a:buSzPts val="850"/>
                        <a:buFont typeface="Arial"/>
                        <a:buNone/>
                      </a:pPr>
                      <a:r>
                        <a:rPr lang="en" sz="1300">
                          <a:solidFill>
                            <a:schemeClr val="dk1"/>
                          </a:solidFill>
                        </a:rPr>
                        <a:t>low</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no</a:t>
                      </a:r>
                      <a:endParaRPr sz="1300" u="none" cap="none" strike="noStrike"/>
                    </a:p>
                  </a:txBody>
                  <a:tcPr marT="45725" marB="45725" marR="45725" marL="45725">
                    <a:lnL cap="flat" cmpd="sng" w="9525">
                      <a:solidFill>
                        <a:srgbClr val="999999"/>
                      </a:solidFill>
                      <a:prstDash val="solid"/>
                      <a:round/>
                      <a:headEnd len="sm" w="sm" type="none"/>
                      <a:tailEnd len="sm" w="sm" type="none"/>
                    </a:lnL>
                  </a:tcPr>
                </a:tc>
              </a:tr>
              <a:tr h="8350">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Safinamide (XADAGO)</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Parkinson’s</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2017</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$780</a:t>
                      </a:r>
                      <a:endParaRPr sz="130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sz="1250" u="none" cap="none" strike="noStrike"/>
                        <a:t>B</a:t>
                      </a:r>
                      <a:endParaRPr sz="125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sz="1250" u="none" cap="none" strike="noStrike"/>
                        <a:t>-</a:t>
                      </a:r>
                      <a:endParaRPr sz="125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low</a:t>
                      </a:r>
                      <a:endParaRPr sz="1300" u="none" cap="none" strike="noStrike"/>
                    </a:p>
                  </a:txBody>
                  <a:tcPr marT="45725" marB="45725" marR="45725" marL="45725">
                    <a:lnR cap="flat" cmpd="sng" w="9525">
                      <a:solidFill>
                        <a:srgbClr val="999999"/>
                      </a:solidFill>
                      <a:prstDash val="solid"/>
                      <a:round/>
                      <a:headEnd len="sm" w="sm" type="none"/>
                      <a:tailEnd len="sm" w="sm" type="none"/>
                    </a:lnR>
                  </a:tcPr>
                </a:tc>
                <a:tc>
                  <a:txBody>
                    <a:bodyPr/>
                    <a:lstStyle/>
                    <a:p>
                      <a:pPr indent="0" lvl="0" marL="0" rtl="0" algn="ctr">
                        <a:spcBef>
                          <a:spcPts val="0"/>
                        </a:spcBef>
                        <a:spcAft>
                          <a:spcPts val="0"/>
                        </a:spcAft>
                        <a:buClr>
                          <a:schemeClr val="dk1"/>
                        </a:buClr>
                        <a:buSzPts val="850"/>
                        <a:buFont typeface="Arial"/>
                        <a:buNone/>
                      </a:pPr>
                      <a:r>
                        <a:rPr lang="en" sz="1300">
                          <a:solidFill>
                            <a:schemeClr val="dk1"/>
                          </a:solidFill>
                        </a:rPr>
                        <a:t>low</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a:t>y</a:t>
                      </a:r>
                      <a:r>
                        <a:rPr lang="en" sz="1300" u="none" cap="none" strike="noStrike"/>
                        <a:t>es </a:t>
                      </a:r>
                      <a:endParaRPr b="1" sz="1300" u="none" cap="none" strike="noStrike"/>
                    </a:p>
                  </a:txBody>
                  <a:tcPr marT="45725" marB="45725" marR="45725" marL="45725">
                    <a:lnL cap="flat" cmpd="sng" w="9525">
                      <a:solidFill>
                        <a:srgbClr val="999999"/>
                      </a:solidFill>
                      <a:prstDash val="solid"/>
                      <a:round/>
                      <a:headEnd len="sm" w="sm" type="none"/>
                      <a:tailEnd len="sm" w="sm" type="none"/>
                    </a:lnL>
                  </a:tcPr>
                </a:tc>
              </a:tr>
            </a:tbl>
          </a:graphicData>
        </a:graphic>
      </p:graphicFrame>
      <p:sp>
        <p:nvSpPr>
          <p:cNvPr id="378" name="Google Shape;378;p51"/>
          <p:cNvSpPr txBox="1"/>
          <p:nvPr/>
        </p:nvSpPr>
        <p:spPr>
          <a:xfrm>
            <a:off x="5457264" y="1041313"/>
            <a:ext cx="315900" cy="416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en" sz="1800" u="none" cap="none" strike="noStrike">
                <a:solidFill>
                  <a:srgbClr val="000000"/>
                </a:solidFill>
                <a:latin typeface="Arial"/>
                <a:ea typeface="Arial"/>
                <a:cs typeface="Arial"/>
                <a:sym typeface="Arial"/>
              </a:rPr>
              <a:t>*</a:t>
            </a:r>
            <a:r>
              <a:rPr b="0" i="0" lang="en" sz="1800" u="none" cap="none" strike="noStrike">
                <a:solidFill>
                  <a:srgbClr val="000000"/>
                </a:solidFill>
                <a:latin typeface="Arial"/>
                <a:ea typeface="Arial"/>
                <a:cs typeface="Arial"/>
                <a:sym typeface="Arial"/>
              </a:rPr>
              <a:t> </a:t>
            </a:r>
            <a:endParaRPr b="0" i="0" sz="1300" u="none" cap="none" strike="noStrike">
              <a:solidFill>
                <a:srgbClr val="000000"/>
              </a:solidFill>
              <a:latin typeface="Arial"/>
              <a:ea typeface="Arial"/>
              <a:cs typeface="Arial"/>
              <a:sym typeface="Arial"/>
            </a:endParaRPr>
          </a:p>
        </p:txBody>
      </p:sp>
      <p:pic>
        <p:nvPicPr>
          <p:cNvPr id="379" name="Google Shape;379;p51"/>
          <p:cNvPicPr preferRelativeResize="0"/>
          <p:nvPr/>
        </p:nvPicPr>
        <p:blipFill rotWithShape="1">
          <a:blip r:embed="rId3">
            <a:alphaModFix/>
          </a:blip>
          <a:srcRect b="0" l="0" r="0" t="0"/>
          <a:stretch/>
        </p:blipFill>
        <p:spPr>
          <a:xfrm>
            <a:off x="168200" y="48657"/>
            <a:ext cx="601075" cy="770800"/>
          </a:xfrm>
          <a:prstGeom prst="rect">
            <a:avLst/>
          </a:prstGeom>
          <a:noFill/>
          <a:ln>
            <a:noFill/>
          </a:ln>
        </p:spPr>
      </p:pic>
      <p:sp>
        <p:nvSpPr>
          <p:cNvPr id="380" name="Google Shape;380;p51"/>
          <p:cNvSpPr txBox="1"/>
          <p:nvPr/>
        </p:nvSpPr>
        <p:spPr>
          <a:xfrm>
            <a:off x="-997850" y="79650"/>
            <a:ext cx="7905900" cy="492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800" u="none" cap="none" strike="noStrike">
                <a:solidFill>
                  <a:srgbClr val="000000"/>
                </a:solidFill>
                <a:latin typeface="Arial"/>
                <a:ea typeface="Arial"/>
                <a:cs typeface="Arial"/>
                <a:sym typeface="Arial"/>
              </a:rPr>
              <a:t>Monoamine Oxidase Inhibitors (MAOIs)</a:t>
            </a:r>
            <a:endParaRPr b="0" i="0" sz="1800" u="none" cap="none" strike="noStrike">
              <a:solidFill>
                <a:srgbClr val="000000"/>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1200"/>
              <a:buFont typeface="Arial"/>
              <a:buNone/>
            </a:pPr>
            <a:r>
              <a:t/>
            </a:r>
            <a:endParaRPr b="0" i="0" sz="1800" u="none" cap="none" strike="noStrike">
              <a:solidFill>
                <a:srgbClr val="000000"/>
              </a:solidFill>
              <a:latin typeface="Arial"/>
              <a:ea typeface="Arial"/>
              <a:cs typeface="Arial"/>
              <a:sym typeface="Arial"/>
            </a:endParaRPr>
          </a:p>
        </p:txBody>
      </p:sp>
      <p:sp>
        <p:nvSpPr>
          <p:cNvPr id="381" name="Google Shape;381;p51"/>
          <p:cNvSpPr txBox="1"/>
          <p:nvPr/>
        </p:nvSpPr>
        <p:spPr>
          <a:xfrm>
            <a:off x="7870866" y="0"/>
            <a:ext cx="1747200" cy="416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0" i="0" lang="en" sz="900" u="sng" cap="none" strike="noStrike">
                <a:solidFill>
                  <a:srgbClr val="000000"/>
                </a:solidFill>
                <a:latin typeface="Arial"/>
                <a:ea typeface="Arial"/>
                <a:cs typeface="Arial"/>
                <a:sym typeface="Arial"/>
              </a:rPr>
              <a:t>5-HT</a:t>
            </a:r>
            <a:r>
              <a:rPr b="0" i="0" lang="en" sz="900" u="none" cap="none" strike="noStrike">
                <a:solidFill>
                  <a:srgbClr val="000000"/>
                </a:solidFill>
                <a:latin typeface="Arial"/>
                <a:ea typeface="Arial"/>
                <a:cs typeface="Arial"/>
                <a:sym typeface="Arial"/>
              </a:rPr>
              <a:t> </a:t>
            </a:r>
            <a:r>
              <a:rPr lang="en" sz="900"/>
              <a:t>–</a:t>
            </a:r>
            <a:r>
              <a:rPr b="0" i="0" lang="en" sz="900" u="none" cap="none" strike="noStrike">
                <a:solidFill>
                  <a:srgbClr val="000000"/>
                </a:solidFill>
                <a:latin typeface="Arial"/>
                <a:ea typeface="Arial"/>
                <a:cs typeface="Arial"/>
                <a:sym typeface="Arial"/>
              </a:rPr>
              <a:t> serotonergic</a:t>
            </a:r>
            <a:endParaRPr sz="900"/>
          </a:p>
          <a:p>
            <a:pPr indent="0" lvl="0" marL="0" marR="0" rtl="0" algn="l">
              <a:lnSpc>
                <a:spcPct val="100000"/>
              </a:lnSpc>
              <a:spcBef>
                <a:spcPts val="0"/>
              </a:spcBef>
              <a:spcAft>
                <a:spcPts val="0"/>
              </a:spcAft>
              <a:buClr>
                <a:srgbClr val="000000"/>
              </a:buClr>
              <a:buSzPts val="700"/>
              <a:buFont typeface="Arial"/>
              <a:buNone/>
            </a:pPr>
            <a:r>
              <a:rPr b="0" i="0" lang="en" sz="900" u="sng" cap="none" strike="noStrike">
                <a:solidFill>
                  <a:srgbClr val="000000"/>
                </a:solidFill>
                <a:latin typeface="Arial"/>
                <a:ea typeface="Arial"/>
                <a:cs typeface="Arial"/>
                <a:sym typeface="Arial"/>
              </a:rPr>
              <a:t>NE</a:t>
            </a:r>
            <a:r>
              <a:rPr b="0" i="0" lang="en" sz="900" u="none" cap="none" strike="noStrike">
                <a:solidFill>
                  <a:srgbClr val="000000"/>
                </a:solidFill>
                <a:latin typeface="Arial"/>
                <a:ea typeface="Arial"/>
                <a:cs typeface="Arial"/>
                <a:sym typeface="Arial"/>
              </a:rPr>
              <a:t> </a:t>
            </a:r>
            <a:r>
              <a:rPr lang="en" sz="900"/>
              <a:t>–</a:t>
            </a:r>
            <a:r>
              <a:rPr b="0" i="0" lang="en" sz="900" u="none" cap="none" strike="noStrike">
                <a:solidFill>
                  <a:srgbClr val="000000"/>
                </a:solidFill>
                <a:latin typeface="Arial"/>
                <a:ea typeface="Arial"/>
                <a:cs typeface="Arial"/>
                <a:sym typeface="Arial"/>
              </a:rPr>
              <a:t> noradrenergic</a:t>
            </a:r>
            <a:endParaRPr sz="900"/>
          </a:p>
          <a:p>
            <a:pPr indent="0" lvl="0" marL="0" marR="0" rtl="0" algn="l">
              <a:lnSpc>
                <a:spcPct val="100000"/>
              </a:lnSpc>
              <a:spcBef>
                <a:spcPts val="0"/>
              </a:spcBef>
              <a:spcAft>
                <a:spcPts val="0"/>
              </a:spcAft>
              <a:buClr>
                <a:srgbClr val="000000"/>
              </a:buClr>
              <a:buSzPts val="700"/>
              <a:buFont typeface="Arial"/>
              <a:buNone/>
            </a:pPr>
            <a:r>
              <a:rPr b="0" i="0" lang="en" sz="900" u="sng" cap="none" strike="noStrike">
                <a:solidFill>
                  <a:srgbClr val="000000"/>
                </a:solidFill>
                <a:latin typeface="Arial"/>
                <a:ea typeface="Arial"/>
                <a:cs typeface="Arial"/>
                <a:sym typeface="Arial"/>
              </a:rPr>
              <a:t>DA</a:t>
            </a:r>
            <a:r>
              <a:rPr b="0" i="0" lang="en" sz="900" u="none" cap="none" strike="noStrike">
                <a:solidFill>
                  <a:srgbClr val="000000"/>
                </a:solidFill>
                <a:latin typeface="Arial"/>
                <a:ea typeface="Arial"/>
                <a:cs typeface="Arial"/>
                <a:sym typeface="Arial"/>
              </a:rPr>
              <a:t> </a:t>
            </a:r>
            <a:r>
              <a:rPr lang="en" sz="900"/>
              <a:t>– </a:t>
            </a:r>
            <a:r>
              <a:rPr b="0" i="0" lang="en" sz="900" u="none" cap="none" strike="noStrike">
                <a:solidFill>
                  <a:srgbClr val="000000"/>
                </a:solidFill>
                <a:latin typeface="Arial"/>
                <a:ea typeface="Arial"/>
                <a:cs typeface="Arial"/>
                <a:sym typeface="Arial"/>
              </a:rPr>
              <a:t>dopaminergic</a:t>
            </a:r>
            <a:endParaRPr b="0" i="0" sz="800" u="none" cap="none" strike="noStrike">
              <a:solidFill>
                <a:srgbClr val="000000"/>
              </a:solidFill>
              <a:latin typeface="Arial"/>
              <a:ea typeface="Arial"/>
              <a:cs typeface="Arial"/>
              <a:sym typeface="Arial"/>
            </a:endParaRPr>
          </a:p>
        </p:txBody>
      </p:sp>
      <p:sp>
        <p:nvSpPr>
          <p:cNvPr id="382" name="Google Shape;382;p51"/>
          <p:cNvSpPr txBox="1"/>
          <p:nvPr/>
        </p:nvSpPr>
        <p:spPr>
          <a:xfrm>
            <a:off x="844301" y="431788"/>
            <a:ext cx="8079300" cy="416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1500" u="none" cap="none" strike="noStrike">
                <a:solidFill>
                  <a:srgbClr val="000000"/>
                </a:solidFill>
                <a:latin typeface="Arial"/>
                <a:ea typeface="Arial"/>
                <a:cs typeface="Arial"/>
                <a:sym typeface="Arial"/>
              </a:rPr>
              <a:t>*</a:t>
            </a:r>
            <a:r>
              <a:rPr b="0" i="0" lang="en" sz="1200" u="none" cap="none" strike="noStrike">
                <a:solidFill>
                  <a:srgbClr val="000000"/>
                </a:solidFill>
                <a:latin typeface="Arial"/>
                <a:ea typeface="Arial"/>
                <a:cs typeface="Arial"/>
                <a:sym typeface="Arial"/>
              </a:rPr>
              <a:t>Selectivity is dose dependent. </a:t>
            </a:r>
            <a:r>
              <a:rPr lang="en" sz="1200"/>
              <a:t>Above</a:t>
            </a:r>
            <a:r>
              <a:rPr b="0" i="0" lang="en" sz="1200" u="none" cap="none" strike="noStrike">
                <a:solidFill>
                  <a:srgbClr val="000000"/>
                </a:solidFill>
                <a:latin typeface="Arial"/>
                <a:ea typeface="Arial"/>
                <a:cs typeface="Arial"/>
                <a:sym typeface="Arial"/>
              </a:rPr>
              <a:t> recommended doses, selective MAO-B inhibitors can also </a:t>
            </a:r>
            <a:r>
              <a:rPr lang="en" sz="1200"/>
              <a:t>inhibit</a:t>
            </a:r>
            <a:r>
              <a:rPr b="0" i="0" lang="en" sz="1200" u="none" cap="none" strike="noStrike">
                <a:solidFill>
                  <a:srgbClr val="000000"/>
                </a:solidFill>
                <a:latin typeface="Arial"/>
                <a:ea typeface="Arial"/>
                <a:cs typeface="Arial"/>
                <a:sym typeface="Arial"/>
              </a:rPr>
              <a:t> MAO-A.</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sp>
        <p:nvSpPr>
          <p:cNvPr id="75" name="Google Shape;75;p16"/>
          <p:cNvSpPr txBox="1"/>
          <p:nvPr>
            <p:ph idx="1" type="subTitle"/>
          </p:nvPr>
        </p:nvSpPr>
        <p:spPr>
          <a:xfrm>
            <a:off x="1004960" y="131333"/>
            <a:ext cx="32724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Carlat podcast</a:t>
            </a:r>
            <a:endParaRPr/>
          </a:p>
        </p:txBody>
      </p:sp>
      <p:pic>
        <p:nvPicPr>
          <p:cNvPr id="76" name="Google Shape;76;p16"/>
          <p:cNvPicPr preferRelativeResize="0"/>
          <p:nvPr/>
        </p:nvPicPr>
        <p:blipFill>
          <a:blip r:embed="rId3">
            <a:alphaModFix/>
          </a:blip>
          <a:stretch>
            <a:fillRect/>
          </a:stretch>
        </p:blipFill>
        <p:spPr>
          <a:xfrm>
            <a:off x="861885" y="161048"/>
            <a:ext cx="572225" cy="535600"/>
          </a:xfrm>
          <a:prstGeom prst="rect">
            <a:avLst/>
          </a:prstGeom>
          <a:noFill/>
          <a:ln>
            <a:noFill/>
          </a:ln>
        </p:spPr>
      </p:pic>
      <p:sp>
        <p:nvSpPr>
          <p:cNvPr id="77" name="Google Shape;77;p16"/>
          <p:cNvSpPr txBox="1"/>
          <p:nvPr/>
        </p:nvSpPr>
        <p:spPr>
          <a:xfrm>
            <a:off x="861875" y="954225"/>
            <a:ext cx="5256600" cy="1396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Commandment #1</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Do not worsen mental illness with psychiatric medications</a:t>
            </a:r>
            <a:endParaRPr>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Do not start an antidepressant during mania</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t/>
            </a:r>
            <a:endParaRPr sz="600">
              <a:solidFill>
                <a:schemeClr val="dk1"/>
              </a:solidFill>
            </a:endParaRPr>
          </a:p>
          <a:p>
            <a:pPr indent="0" lvl="0" marL="457200" rtl="0" algn="l">
              <a:lnSpc>
                <a:spcPct val="115000"/>
              </a:lnSpc>
              <a:spcBef>
                <a:spcPts val="0"/>
              </a:spcBef>
              <a:spcAft>
                <a:spcPts val="0"/>
              </a:spcAft>
              <a:buNone/>
            </a:pPr>
            <a:r>
              <a:t/>
            </a:r>
            <a:endParaRPr sz="600">
              <a:solidFill>
                <a:schemeClr val="dk1"/>
              </a:solidFill>
            </a:endParaRPr>
          </a:p>
          <a:p>
            <a:pPr indent="0" lvl="0" marL="0" rtl="0" algn="l">
              <a:lnSpc>
                <a:spcPct val="115000"/>
              </a:lnSpc>
              <a:spcBef>
                <a:spcPts val="0"/>
              </a:spcBef>
              <a:spcAft>
                <a:spcPts val="0"/>
              </a:spcAft>
              <a:buNone/>
            </a:pPr>
            <a:r>
              <a:t/>
            </a:r>
            <a:endParaRPr sz="1200"/>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graphicFrame>
        <p:nvGraphicFramePr>
          <p:cNvPr id="387" name="Google Shape;387;p52"/>
          <p:cNvGraphicFramePr/>
          <p:nvPr/>
        </p:nvGraphicFramePr>
        <p:xfrm>
          <a:off x="112416" y="883135"/>
          <a:ext cx="3000000" cy="3000000"/>
        </p:xfrm>
        <a:graphic>
          <a:graphicData uri="http://schemas.openxmlformats.org/drawingml/2006/table">
            <a:tbl>
              <a:tblPr>
                <a:noFill/>
                <a:tableStyleId>{9CA66A64-FEFE-46EB-AED5-2A8D51E14325}</a:tableStyleId>
              </a:tblPr>
              <a:tblGrid>
                <a:gridCol w="1345525"/>
                <a:gridCol w="1053400"/>
                <a:gridCol w="507800"/>
                <a:gridCol w="582925"/>
                <a:gridCol w="534075"/>
                <a:gridCol w="540075"/>
                <a:gridCol w="512600"/>
                <a:gridCol w="675950"/>
                <a:gridCol w="794000"/>
                <a:gridCol w="652025"/>
                <a:gridCol w="597450"/>
                <a:gridCol w="573300"/>
                <a:gridCol w="592775"/>
              </a:tblGrid>
              <a:tr h="205750">
                <a:tc>
                  <a:txBody>
                    <a:bodyPr/>
                    <a:lstStyle/>
                    <a:p>
                      <a:pPr indent="0" lvl="0" marL="0" marR="0" rtl="0" algn="l">
                        <a:lnSpc>
                          <a:spcPct val="85000"/>
                        </a:lnSpc>
                        <a:spcBef>
                          <a:spcPts val="0"/>
                        </a:spcBef>
                        <a:spcAft>
                          <a:spcPts val="0"/>
                        </a:spcAft>
                        <a:buClr>
                          <a:srgbClr val="000000"/>
                        </a:buClr>
                        <a:buSzPts val="900"/>
                        <a:buFont typeface="Arial"/>
                        <a:buNone/>
                      </a:pPr>
                      <a:r>
                        <a:rPr lang="en" sz="1300" u="none" cap="none" strike="noStrike"/>
                        <a:t>MAOI</a:t>
                      </a:r>
                      <a:endParaRPr sz="13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900"/>
                        <a:buFont typeface="Arial"/>
                        <a:buNone/>
                      </a:pPr>
                      <a:r>
                        <a:rPr lang="en" sz="1300" u="none" cap="none" strike="noStrike"/>
                        <a:t>Use</a:t>
                      </a:r>
                      <a:endParaRPr sz="13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900"/>
                        <a:buFont typeface="Arial"/>
                        <a:buNone/>
                      </a:pPr>
                      <a:r>
                        <a:rPr lang="en" sz="1300" u="none" cap="none" strike="noStrike"/>
                        <a:t>Year</a:t>
                      </a:r>
                      <a:endParaRPr sz="13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900"/>
                        <a:buFont typeface="Arial"/>
                        <a:buNone/>
                      </a:pPr>
                      <a:r>
                        <a:rPr lang="en" sz="1300" u="none" cap="none" strike="noStrike"/>
                        <a:t>Cost/mo </a:t>
                      </a:r>
                      <a:endParaRPr sz="13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900"/>
                        <a:buFont typeface="Arial"/>
                        <a:buNone/>
                      </a:pPr>
                      <a:r>
                        <a:rPr lang="en" sz="1300" u="none" cap="none" strike="noStrike"/>
                        <a:t>5-HT</a:t>
                      </a:r>
                      <a:endParaRPr sz="13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900"/>
                        <a:buFont typeface="Arial"/>
                        <a:buNone/>
                      </a:pPr>
                      <a:r>
                        <a:rPr lang="en" sz="1300" u="none" cap="none" strike="noStrike"/>
                        <a:t>NE</a:t>
                      </a:r>
                      <a:endParaRPr sz="13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900"/>
                        <a:buFont typeface="Arial"/>
                        <a:buNone/>
                      </a:pPr>
                      <a:r>
                        <a:rPr lang="en" sz="1300" u="none" cap="none" strike="noStrike"/>
                        <a:t>DA</a:t>
                      </a:r>
                      <a:endParaRPr sz="13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800"/>
                        <a:buFont typeface="Arial"/>
                        <a:buNone/>
                      </a:pPr>
                      <a:r>
                        <a:rPr lang="en" sz="1300" u="none" cap="none" strike="noStrike"/>
                        <a:t>MAO</a:t>
                      </a:r>
                      <a:endParaRPr sz="1300" u="none" cap="none" strike="noStrike"/>
                    </a:p>
                    <a:p>
                      <a:pPr indent="0" lvl="0" marL="0" marR="0" rtl="0" algn="l">
                        <a:lnSpc>
                          <a:spcPct val="85000"/>
                        </a:lnSpc>
                        <a:spcBef>
                          <a:spcPts val="0"/>
                        </a:spcBef>
                        <a:spcAft>
                          <a:spcPts val="0"/>
                        </a:spcAft>
                        <a:buClr>
                          <a:srgbClr val="000000"/>
                        </a:buClr>
                        <a:buSzPts val="800"/>
                        <a:buFont typeface="Arial"/>
                        <a:buNone/>
                      </a:pPr>
                      <a:r>
                        <a:rPr lang="en" sz="1300"/>
                        <a:t>s</a:t>
                      </a:r>
                      <a:r>
                        <a:rPr lang="en" sz="1300" u="none" cap="none" strike="noStrike"/>
                        <a:t>elect-</a:t>
                      </a:r>
                      <a:endParaRPr sz="1300" u="none" cap="none" strike="noStrike"/>
                    </a:p>
                    <a:p>
                      <a:pPr indent="0" lvl="0" marL="0" marR="0" rtl="0" algn="l">
                        <a:lnSpc>
                          <a:spcPct val="85000"/>
                        </a:lnSpc>
                        <a:spcBef>
                          <a:spcPts val="0"/>
                        </a:spcBef>
                        <a:spcAft>
                          <a:spcPts val="0"/>
                        </a:spcAft>
                        <a:buClr>
                          <a:srgbClr val="000000"/>
                        </a:buClr>
                        <a:buSzPts val="800"/>
                        <a:buFont typeface="Arial"/>
                        <a:buNone/>
                      </a:pPr>
                      <a:r>
                        <a:rPr lang="en" sz="1300" u="none" cap="none" strike="noStrike"/>
                        <a:t>ivity </a:t>
                      </a:r>
                      <a:endParaRPr sz="19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800"/>
                        <a:buFont typeface="Arial"/>
                        <a:buNone/>
                      </a:pPr>
                      <a:r>
                        <a:rPr lang="en" sz="1200" u="none" cap="none" strike="noStrike"/>
                        <a:t>Dietary </a:t>
                      </a:r>
                      <a:endParaRPr sz="1200" u="none" cap="none" strike="noStrike"/>
                    </a:p>
                    <a:p>
                      <a:pPr indent="0" lvl="0" marL="0" marR="0" rtl="0" algn="l">
                        <a:lnSpc>
                          <a:spcPct val="85000"/>
                        </a:lnSpc>
                        <a:spcBef>
                          <a:spcPts val="0"/>
                        </a:spcBef>
                        <a:spcAft>
                          <a:spcPts val="0"/>
                        </a:spcAft>
                        <a:buClr>
                          <a:srgbClr val="000000"/>
                        </a:buClr>
                        <a:buSzPts val="800"/>
                        <a:buFont typeface="Arial"/>
                        <a:buNone/>
                      </a:pPr>
                      <a:r>
                        <a:rPr lang="en" sz="1200" u="none" cap="none" strike="noStrike"/>
                        <a:t>tyramine risk  </a:t>
                      </a:r>
                      <a:endParaRPr sz="12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900"/>
                        <a:buFont typeface="Arial"/>
                        <a:buNone/>
                      </a:pPr>
                      <a:r>
                        <a:rPr lang="en" sz="1300" u="none" cap="none" strike="noStrike"/>
                        <a:t>W</a:t>
                      </a:r>
                      <a:r>
                        <a:rPr lang="en" sz="1300"/>
                        <a:t>t </a:t>
                      </a:r>
                      <a:r>
                        <a:rPr lang="en" sz="1300" u="none" cap="none" strike="noStrike"/>
                        <a:t>gain</a:t>
                      </a:r>
                      <a:endParaRPr sz="13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800"/>
                        <a:buFont typeface="Arial"/>
                        <a:buNone/>
                      </a:pPr>
                      <a:r>
                        <a:rPr lang="en" sz="1300" u="none" cap="none" strike="noStrike"/>
                        <a:t>Sed-</a:t>
                      </a:r>
                      <a:endParaRPr sz="1300" u="none" cap="none" strike="noStrike"/>
                    </a:p>
                    <a:p>
                      <a:pPr indent="0" lvl="0" marL="0" marR="0" rtl="0" algn="l">
                        <a:lnSpc>
                          <a:spcPct val="85000"/>
                        </a:lnSpc>
                        <a:spcBef>
                          <a:spcPts val="0"/>
                        </a:spcBef>
                        <a:spcAft>
                          <a:spcPts val="0"/>
                        </a:spcAft>
                        <a:buClr>
                          <a:srgbClr val="000000"/>
                        </a:buClr>
                        <a:buSzPts val="800"/>
                        <a:buFont typeface="Arial"/>
                        <a:buNone/>
                      </a:pPr>
                      <a:r>
                        <a:rPr lang="en" sz="1300" u="none" cap="none" strike="noStrike"/>
                        <a:t>ation</a:t>
                      </a:r>
                      <a:endParaRPr sz="13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800"/>
                        <a:buFont typeface="Arial"/>
                        <a:buNone/>
                      </a:pPr>
                      <a:r>
                        <a:rPr lang="en" sz="1200" u="none" cap="none" strike="noStrike"/>
                        <a:t>Anti-</a:t>
                      </a:r>
                      <a:endParaRPr sz="1200" u="none" cap="none" strike="noStrike"/>
                    </a:p>
                    <a:p>
                      <a:pPr indent="0" lvl="0" marL="0" marR="0" rtl="0" algn="l">
                        <a:lnSpc>
                          <a:spcPct val="85000"/>
                        </a:lnSpc>
                        <a:spcBef>
                          <a:spcPts val="0"/>
                        </a:spcBef>
                        <a:spcAft>
                          <a:spcPts val="0"/>
                        </a:spcAft>
                        <a:buClr>
                          <a:srgbClr val="000000"/>
                        </a:buClr>
                        <a:buSzPts val="800"/>
                        <a:buFont typeface="Arial"/>
                        <a:buNone/>
                      </a:pPr>
                      <a:r>
                        <a:rPr lang="en" sz="1200"/>
                        <a:t>c</a:t>
                      </a:r>
                      <a:r>
                        <a:rPr lang="en" sz="1200" u="none" cap="none" strike="noStrike"/>
                        <a:t>holi</a:t>
                      </a:r>
                      <a:r>
                        <a:rPr lang="en" sz="1200"/>
                        <a:t>n</a:t>
                      </a:r>
                      <a:endParaRPr sz="1200"/>
                    </a:p>
                    <a:p>
                      <a:pPr indent="0" lvl="0" marL="0" marR="0" rtl="0" algn="l">
                        <a:lnSpc>
                          <a:spcPct val="85000"/>
                        </a:lnSpc>
                        <a:spcBef>
                          <a:spcPts val="0"/>
                        </a:spcBef>
                        <a:spcAft>
                          <a:spcPts val="0"/>
                        </a:spcAft>
                        <a:buClr>
                          <a:srgbClr val="000000"/>
                        </a:buClr>
                        <a:buSzPts val="800"/>
                        <a:buFont typeface="Arial"/>
                        <a:buNone/>
                      </a:pPr>
                      <a:r>
                        <a:rPr lang="en" sz="1200" u="none" cap="none" strike="noStrike"/>
                        <a:t>ergic</a:t>
                      </a:r>
                      <a:endParaRPr sz="1200" u="none" cap="none" strike="noStrike"/>
                    </a:p>
                  </a:txBody>
                  <a:tcPr marT="45725" marB="45725" marR="45725" marL="45725">
                    <a:lnB cap="flat" cmpd="sng" w="9525">
                      <a:solidFill>
                        <a:srgbClr val="999999"/>
                      </a:solidFill>
                      <a:prstDash val="solid"/>
                      <a:round/>
                      <a:headEnd len="sm" w="sm" type="none"/>
                      <a:tailEnd len="sm" w="sm" type="none"/>
                    </a:lnB>
                    <a:solidFill>
                      <a:srgbClr val="ECF2F1"/>
                    </a:solidFill>
                  </a:tcPr>
                </a:tc>
                <a:tc>
                  <a:txBody>
                    <a:bodyPr/>
                    <a:lstStyle/>
                    <a:p>
                      <a:pPr indent="0" lvl="0" marL="0" marR="0" rtl="0" algn="l">
                        <a:lnSpc>
                          <a:spcPct val="85000"/>
                        </a:lnSpc>
                        <a:spcBef>
                          <a:spcPts val="0"/>
                        </a:spcBef>
                        <a:spcAft>
                          <a:spcPts val="0"/>
                        </a:spcAft>
                        <a:buClr>
                          <a:srgbClr val="000000"/>
                        </a:buClr>
                        <a:buSzPts val="800"/>
                        <a:buFont typeface="Arial"/>
                        <a:buNone/>
                      </a:pPr>
                      <a:r>
                        <a:rPr lang="en" sz="1200" u="none" cap="none" strike="noStrike"/>
                        <a:t>Rever-</a:t>
                      </a:r>
                      <a:endParaRPr sz="1200" u="none" cap="none" strike="noStrike"/>
                    </a:p>
                    <a:p>
                      <a:pPr indent="0" lvl="0" marL="0" marR="0" rtl="0" algn="l">
                        <a:lnSpc>
                          <a:spcPct val="85000"/>
                        </a:lnSpc>
                        <a:spcBef>
                          <a:spcPts val="0"/>
                        </a:spcBef>
                        <a:spcAft>
                          <a:spcPts val="0"/>
                        </a:spcAft>
                        <a:buClr>
                          <a:srgbClr val="000000"/>
                        </a:buClr>
                        <a:buSzPts val="800"/>
                        <a:buFont typeface="Arial"/>
                        <a:buNone/>
                      </a:pPr>
                      <a:r>
                        <a:rPr lang="en" sz="1200" u="none" cap="none" strike="noStrike"/>
                        <a:t>sible?</a:t>
                      </a:r>
                      <a:endParaRPr sz="1200" u="none" cap="none" strike="noStrike"/>
                    </a:p>
                  </a:txBody>
                  <a:tcPr marT="45725" marB="45725" marR="45725" marL="45725">
                    <a:solidFill>
                      <a:srgbClr val="ECF2F1"/>
                    </a:solidFill>
                  </a:tcPr>
                </a:tc>
              </a:tr>
              <a:tr h="8350">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Tranylcypromine  (PARNATE)</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a:t>MDD</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1961</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$240</a:t>
                      </a:r>
                      <a:endParaRPr sz="130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sz="1250" u="none" cap="none" strike="noStrike"/>
                        <a:t>A &amp; B</a:t>
                      </a:r>
                      <a:endParaRPr sz="125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a:t>-</a:t>
                      </a:r>
                      <a:endParaRPr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low</a:t>
                      </a:r>
                      <a:endParaRPr sz="1300" u="none" cap="none" strike="noStrike"/>
                    </a:p>
                  </a:txBody>
                  <a:tcPr marT="45725" marB="45725" marR="45725" marL="45725">
                    <a:lnR cap="flat" cmpd="sng" w="9525">
                      <a:solidFill>
                        <a:srgbClr val="999999"/>
                      </a:solidFill>
                      <a:prstDash val="solid"/>
                      <a:round/>
                      <a:headEnd len="sm" w="sm" type="none"/>
                      <a:tailEnd len="sm" w="sm" type="none"/>
                    </a:lnR>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a:t>low</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no</a:t>
                      </a:r>
                      <a:endParaRPr sz="1300" u="none" cap="none" strike="noStrike"/>
                    </a:p>
                  </a:txBody>
                  <a:tcPr marT="45725" marB="45725" marR="45725" marL="45725">
                    <a:lnL cap="flat" cmpd="sng" w="9525">
                      <a:solidFill>
                        <a:srgbClr val="999999"/>
                      </a:solidFill>
                      <a:prstDash val="solid"/>
                      <a:round/>
                      <a:headEnd len="sm" w="sm" type="none"/>
                      <a:tailEnd len="sm" w="sm" type="none"/>
                    </a:lnL>
                  </a:tcPr>
                </a:tc>
              </a:tr>
              <a:tr h="8350">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Isocarboxazid  (MARPLAN)</a:t>
                      </a:r>
                      <a:endParaRPr sz="1300" u="none" cap="none" strike="noStrike"/>
                    </a:p>
                  </a:txBody>
                  <a:tcPr marT="45725" marB="45725" marR="45725" marL="45725">
                    <a:lnB cap="flat" cmpd="sng" w="9525">
                      <a:solidFill>
                        <a:srgbClr val="999999"/>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MDD</a:t>
                      </a:r>
                      <a:endParaRPr sz="1300" u="none" cap="none" strike="noStrike"/>
                    </a:p>
                  </a:txBody>
                  <a:tcPr marT="45725" marB="45725" marR="45725" marL="45725">
                    <a:lnB cap="flat" cmpd="sng" w="9525">
                      <a:solidFill>
                        <a:srgbClr val="999999"/>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1959</a:t>
                      </a:r>
                      <a:endParaRPr sz="1300" u="none" cap="none" strike="noStrike"/>
                    </a:p>
                  </a:txBody>
                  <a:tcPr marT="45725" marB="45725" marR="45725" marL="45725">
                    <a:lnB cap="flat" cmpd="sng" w="9525">
                      <a:solidFill>
                        <a:srgbClr val="999999"/>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$780</a:t>
                      </a:r>
                      <a:endParaRPr sz="1300" u="none" cap="none" strike="noStrike"/>
                    </a:p>
                  </a:txBody>
                  <a:tcPr marT="45725" marB="45725" marR="45725" marL="45725">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250" u="none" cap="none" strike="noStrike"/>
                        <a:t>A &amp; B</a:t>
                      </a:r>
                      <a:endParaRPr sz="1250" u="none" cap="none" strike="noStrike"/>
                    </a:p>
                  </a:txBody>
                  <a:tcPr marT="45725" marB="45725" marR="45725" marL="45725">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low</a:t>
                      </a:r>
                      <a:endParaRPr sz="1300" u="none" cap="none" strike="noStrike"/>
                    </a:p>
                  </a:txBody>
                  <a:tcPr marT="45725" marB="45725" marR="45725" marL="45725">
                    <a:lnR cap="flat" cmpd="sng" w="9525">
                      <a:solidFill>
                        <a:srgbClr val="999999"/>
                      </a:solidFill>
                      <a:prstDash val="solid"/>
                      <a:round/>
                      <a:headEnd len="sm" w="sm" type="none"/>
                      <a:tailEnd len="sm" w="sm" type="none"/>
                    </a:lnR>
                    <a:lnB cap="flat" cmpd="sng" w="9525">
                      <a:solidFill>
                        <a:srgbClr val="999999"/>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850"/>
                        <a:buFont typeface="Arial"/>
                        <a:buNone/>
                      </a:pPr>
                      <a:r>
                        <a:rPr lang="en" sz="1300">
                          <a:solidFill>
                            <a:schemeClr val="dk1"/>
                          </a:solidFill>
                        </a:rPr>
                        <a:t>low</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no</a:t>
                      </a:r>
                      <a:endParaRPr sz="1300" u="none" cap="none" strike="noStrike"/>
                    </a:p>
                  </a:txBody>
                  <a:tcPr marT="45725" marB="45725" marR="45725" marL="45725">
                    <a:lnL cap="flat" cmpd="sng" w="9525">
                      <a:solidFill>
                        <a:srgbClr val="999999"/>
                      </a:solidFill>
                      <a:prstDash val="solid"/>
                      <a:round/>
                      <a:headEnd len="sm" w="sm" type="none"/>
                      <a:tailEnd len="sm" w="sm" type="none"/>
                    </a:lnL>
                    <a:lnB cap="flat" cmpd="sng" w="9525">
                      <a:solidFill>
                        <a:srgbClr val="999999"/>
                      </a:solidFill>
                      <a:prstDash val="solid"/>
                      <a:round/>
                      <a:headEnd len="sm" w="sm" type="none"/>
                      <a:tailEnd len="sm" w="sm" type="none"/>
                    </a:lnB>
                  </a:tcPr>
                </a:tc>
              </a:tr>
              <a:tr h="8350">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Phenelzine (NARDIL)</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MDD</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1961</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$43</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250" u="none" cap="none" strike="noStrike"/>
                        <a:t>A &amp; B</a:t>
                      </a:r>
                      <a:endParaRPr sz="125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low</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850"/>
                        <a:buFont typeface="Arial"/>
                        <a:buNone/>
                      </a:pPr>
                      <a:r>
                        <a:rPr lang="en" sz="1300">
                          <a:solidFill>
                            <a:schemeClr val="dk1"/>
                          </a:solidFill>
                        </a:rPr>
                        <a:t>low</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no</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r h="8350">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Selegiline transdermal (EMSAM)</a:t>
                      </a:r>
                      <a:endParaRPr sz="1300"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MDD</a:t>
                      </a:r>
                      <a:endParaRPr sz="1300"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2006</a:t>
                      </a:r>
                      <a:endParaRPr sz="1300"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$1650</a:t>
                      </a:r>
                      <a:endParaRPr sz="1300"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850"/>
                        <a:buFont typeface="Arial"/>
                        <a:buNone/>
                      </a:pPr>
                      <a:r>
                        <a:rPr lang="en" sz="1250" u="none" cap="none" strike="noStrike"/>
                        <a:t>(A) &amp; B</a:t>
                      </a:r>
                      <a:endParaRPr sz="1250"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loss</a:t>
                      </a:r>
                      <a:endParaRPr sz="1300"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low</a:t>
                      </a:r>
                      <a:endParaRPr sz="1300" u="none" cap="none" strike="noStrike"/>
                    </a:p>
                  </a:txBody>
                  <a:tcPr marT="45725" marB="45725" marR="45725" marL="45725" anchor="ctr">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tcPr>
                </a:tc>
                <a:tc>
                  <a:txBody>
                    <a:bodyPr/>
                    <a:lstStyle/>
                    <a:p>
                      <a:pPr indent="0" lvl="0" marL="0" rtl="0" algn="ctr">
                        <a:spcBef>
                          <a:spcPts val="0"/>
                        </a:spcBef>
                        <a:spcAft>
                          <a:spcPts val="0"/>
                        </a:spcAft>
                        <a:buClr>
                          <a:schemeClr val="dk1"/>
                        </a:buClr>
                        <a:buSzPts val="850"/>
                        <a:buFont typeface="Arial"/>
                        <a:buNone/>
                      </a:pPr>
                      <a:r>
                        <a:rPr lang="en" sz="1300">
                          <a:solidFill>
                            <a:schemeClr val="dk1"/>
                          </a:solidFill>
                        </a:rPr>
                        <a:t>low</a:t>
                      </a:r>
                      <a:endParaRPr sz="1300" u="none" cap="none" strike="noStrike"/>
                    </a:p>
                  </a:txBody>
                  <a:tcPr marT="45725" marB="45725" marR="45725" marL="457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no</a:t>
                      </a:r>
                      <a:endParaRPr sz="1300" u="none" cap="none" strike="noStrike"/>
                    </a:p>
                  </a:txBody>
                  <a:tcPr marT="45725" marB="45725" marR="45725" marL="45725" anchor="ctr">
                    <a:lnL cap="flat" cmpd="sng" w="9525">
                      <a:solidFill>
                        <a:srgbClr val="999999"/>
                      </a:solidFill>
                      <a:prstDash val="solid"/>
                      <a:round/>
                      <a:headEnd len="sm" w="sm" type="none"/>
                      <a:tailEnd len="sm" w="sm" type="none"/>
                    </a:lnL>
                    <a:lnT cap="flat" cmpd="sng" w="9525">
                      <a:solidFill>
                        <a:srgbClr val="999999"/>
                      </a:solidFill>
                      <a:prstDash val="solid"/>
                      <a:round/>
                      <a:headEnd len="sm" w="sm" type="none"/>
                      <a:tailEnd len="sm" w="sm" type="none"/>
                    </a:lnT>
                  </a:tcPr>
                </a:tc>
              </a:tr>
              <a:tr h="8350">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Selegiline PO (ELDEPRYL)</a:t>
                      </a:r>
                      <a:endParaRPr sz="1300" u="none" cap="none" strike="noStrike"/>
                    </a:p>
                  </a:txBody>
                  <a:tcPr marT="45725" marB="45725" marR="45725" marL="45725">
                    <a:solidFill>
                      <a:srgbClr val="FFFF9F"/>
                    </a:solidFill>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Parkinson’s</a:t>
                      </a:r>
                      <a:endParaRPr sz="1300" u="none" cap="none" strike="noStrike"/>
                    </a:p>
                  </a:txBody>
                  <a:tcPr marT="45725" marB="45725" marR="45725" marL="45725">
                    <a:solidFill>
                      <a:srgbClr val="FFFF9F"/>
                    </a:solidFill>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1989</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$26</a:t>
                      </a:r>
                      <a:endParaRPr sz="130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sz="1250" u="none" cap="none" strike="noStrike"/>
                        <a:t>B</a:t>
                      </a:r>
                      <a:endParaRPr sz="1250" u="none" cap="none" strike="noStrike"/>
                    </a:p>
                  </a:txBody>
                  <a:tcPr marT="45725" marB="45725" marR="45725" marL="45725">
                    <a:solidFill>
                      <a:srgbClr val="FFFF9F"/>
                    </a:solidFill>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loss</a:t>
                      </a:r>
                      <a:endParaRPr sz="130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low</a:t>
                      </a:r>
                      <a:endParaRPr sz="1300" u="none" cap="none" strike="noStrike"/>
                    </a:p>
                  </a:txBody>
                  <a:tcPr marT="45725" marB="45725" marR="45725" marL="45725">
                    <a:lnR cap="flat" cmpd="sng" w="9525">
                      <a:solidFill>
                        <a:srgbClr val="999999"/>
                      </a:solidFill>
                      <a:prstDash val="solid"/>
                      <a:round/>
                      <a:headEnd len="sm" w="sm" type="none"/>
                      <a:tailEnd len="sm" w="sm" type="none"/>
                    </a:lnR>
                  </a:tcPr>
                </a:tc>
                <a:tc>
                  <a:txBody>
                    <a:bodyPr/>
                    <a:lstStyle/>
                    <a:p>
                      <a:pPr indent="0" lvl="0" marL="0" rtl="0" algn="ctr">
                        <a:spcBef>
                          <a:spcPts val="0"/>
                        </a:spcBef>
                        <a:spcAft>
                          <a:spcPts val="0"/>
                        </a:spcAft>
                        <a:buClr>
                          <a:schemeClr val="dk1"/>
                        </a:buClr>
                        <a:buSzPts val="850"/>
                        <a:buFont typeface="Arial"/>
                        <a:buNone/>
                      </a:pPr>
                      <a:r>
                        <a:rPr lang="en" sz="1300">
                          <a:solidFill>
                            <a:schemeClr val="dk1"/>
                          </a:solidFill>
                        </a:rPr>
                        <a:t>low</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no</a:t>
                      </a:r>
                      <a:endParaRPr sz="1300" u="none" cap="none" strike="noStrike"/>
                    </a:p>
                  </a:txBody>
                  <a:tcPr marT="45725" marB="45725" marR="45725" marL="45725">
                    <a:lnL cap="flat" cmpd="sng" w="9525">
                      <a:solidFill>
                        <a:srgbClr val="999999"/>
                      </a:solidFill>
                      <a:prstDash val="solid"/>
                      <a:round/>
                      <a:headEnd len="sm" w="sm" type="none"/>
                      <a:tailEnd len="sm" w="sm" type="none"/>
                    </a:lnL>
                  </a:tcPr>
                </a:tc>
              </a:tr>
              <a:tr h="8350">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Rasagiline (AZILECT)</a:t>
                      </a:r>
                      <a:endParaRPr sz="1300" u="none" cap="none" strike="noStrike"/>
                    </a:p>
                  </a:txBody>
                  <a:tcPr marT="45725" marB="45725" marR="45725" marL="45725">
                    <a:solidFill>
                      <a:srgbClr val="FFFF9F"/>
                    </a:solidFill>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Parkinson’s</a:t>
                      </a:r>
                      <a:endParaRPr sz="1300" u="none" cap="none" strike="noStrike"/>
                    </a:p>
                  </a:txBody>
                  <a:tcPr marT="45725" marB="45725" marR="45725" marL="45725">
                    <a:solidFill>
                      <a:srgbClr val="FFFF9F"/>
                    </a:solidFill>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2006</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$270</a:t>
                      </a:r>
                      <a:endParaRPr sz="130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sz="1250" u="none" cap="none" strike="noStrike"/>
                        <a:t>B</a:t>
                      </a:r>
                      <a:endParaRPr sz="1250" u="none" cap="none" strike="noStrike"/>
                    </a:p>
                  </a:txBody>
                  <a:tcPr marT="45725" marB="45725" marR="45725" marL="45725">
                    <a:solidFill>
                      <a:srgbClr val="FFFF9F"/>
                    </a:solidFill>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loss</a:t>
                      </a:r>
                      <a:endParaRPr sz="130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low</a:t>
                      </a:r>
                      <a:endParaRPr sz="1300" u="none" cap="none" strike="noStrike"/>
                    </a:p>
                  </a:txBody>
                  <a:tcPr marT="45725" marB="45725" marR="45725" marL="45725">
                    <a:lnR cap="flat" cmpd="sng" w="9525">
                      <a:solidFill>
                        <a:srgbClr val="999999"/>
                      </a:solidFill>
                      <a:prstDash val="solid"/>
                      <a:round/>
                      <a:headEnd len="sm" w="sm" type="none"/>
                      <a:tailEnd len="sm" w="sm" type="none"/>
                    </a:lnR>
                  </a:tcPr>
                </a:tc>
                <a:tc>
                  <a:txBody>
                    <a:bodyPr/>
                    <a:lstStyle/>
                    <a:p>
                      <a:pPr indent="0" lvl="0" marL="0" rtl="0" algn="ctr">
                        <a:spcBef>
                          <a:spcPts val="0"/>
                        </a:spcBef>
                        <a:spcAft>
                          <a:spcPts val="0"/>
                        </a:spcAft>
                        <a:buClr>
                          <a:schemeClr val="dk1"/>
                        </a:buClr>
                        <a:buSzPts val="850"/>
                        <a:buFont typeface="Arial"/>
                        <a:buNone/>
                      </a:pPr>
                      <a:r>
                        <a:rPr lang="en" sz="1300">
                          <a:solidFill>
                            <a:schemeClr val="dk1"/>
                          </a:solidFill>
                        </a:rPr>
                        <a:t>low</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no</a:t>
                      </a:r>
                      <a:endParaRPr sz="1300" u="none" cap="none" strike="noStrike"/>
                    </a:p>
                  </a:txBody>
                  <a:tcPr marT="45725" marB="45725" marR="45725" marL="45725">
                    <a:lnL cap="flat" cmpd="sng" w="9525">
                      <a:solidFill>
                        <a:srgbClr val="999999"/>
                      </a:solidFill>
                      <a:prstDash val="solid"/>
                      <a:round/>
                      <a:headEnd len="sm" w="sm" type="none"/>
                      <a:tailEnd len="sm" w="sm" type="none"/>
                    </a:lnL>
                  </a:tcPr>
                </a:tc>
              </a:tr>
              <a:tr h="8350">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Safinamide (XADAGO)</a:t>
                      </a:r>
                      <a:endParaRPr sz="1300" u="none" cap="none" strike="noStrike"/>
                    </a:p>
                  </a:txBody>
                  <a:tcPr marT="45725" marB="45725" marR="45725" marL="45725">
                    <a:solidFill>
                      <a:srgbClr val="FFFF9F"/>
                    </a:solidFill>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Parkinson’s</a:t>
                      </a:r>
                      <a:endParaRPr sz="1300" u="none" cap="none" strike="noStrike"/>
                    </a:p>
                  </a:txBody>
                  <a:tcPr marT="45725" marB="45725" marR="45725" marL="45725">
                    <a:solidFill>
                      <a:srgbClr val="FFFF9F"/>
                    </a:solidFill>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2017</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$780</a:t>
                      </a:r>
                      <a:endParaRPr sz="130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sz="1250" u="none" cap="none" strike="noStrike"/>
                        <a:t>B</a:t>
                      </a:r>
                      <a:endParaRPr sz="1250" u="none" cap="none" strike="noStrike"/>
                    </a:p>
                  </a:txBody>
                  <a:tcPr marT="45725" marB="45725" marR="45725" marL="45725">
                    <a:solidFill>
                      <a:srgbClr val="FFFF9F"/>
                    </a:solidFill>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sz="1250" u="none" cap="none" strike="noStrike"/>
                        <a:t>-</a:t>
                      </a:r>
                      <a:endParaRPr sz="125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low</a:t>
                      </a:r>
                      <a:endParaRPr sz="1300" u="none" cap="none" strike="noStrike"/>
                    </a:p>
                  </a:txBody>
                  <a:tcPr marT="45725" marB="45725" marR="45725" marL="45725">
                    <a:lnR cap="flat" cmpd="sng" w="9525">
                      <a:solidFill>
                        <a:srgbClr val="999999"/>
                      </a:solidFill>
                      <a:prstDash val="solid"/>
                      <a:round/>
                      <a:headEnd len="sm" w="sm" type="none"/>
                      <a:tailEnd len="sm" w="sm" type="none"/>
                    </a:lnR>
                  </a:tcPr>
                </a:tc>
                <a:tc>
                  <a:txBody>
                    <a:bodyPr/>
                    <a:lstStyle/>
                    <a:p>
                      <a:pPr indent="0" lvl="0" marL="0" rtl="0" algn="ctr">
                        <a:spcBef>
                          <a:spcPts val="0"/>
                        </a:spcBef>
                        <a:spcAft>
                          <a:spcPts val="0"/>
                        </a:spcAft>
                        <a:buClr>
                          <a:schemeClr val="dk1"/>
                        </a:buClr>
                        <a:buSzPts val="850"/>
                        <a:buFont typeface="Arial"/>
                        <a:buNone/>
                      </a:pPr>
                      <a:r>
                        <a:rPr lang="en" sz="1300">
                          <a:solidFill>
                            <a:schemeClr val="dk1"/>
                          </a:solidFill>
                        </a:rPr>
                        <a:t>low</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a:t>y</a:t>
                      </a:r>
                      <a:r>
                        <a:rPr lang="en" sz="1300" u="none" cap="none" strike="noStrike"/>
                        <a:t>es </a:t>
                      </a:r>
                      <a:endParaRPr b="1" sz="1300" u="none" cap="none" strike="noStrike"/>
                    </a:p>
                  </a:txBody>
                  <a:tcPr marT="45725" marB="45725" marR="45725" marL="45725">
                    <a:lnL cap="flat" cmpd="sng" w="9525">
                      <a:solidFill>
                        <a:srgbClr val="999999"/>
                      </a:solidFill>
                      <a:prstDash val="solid"/>
                      <a:round/>
                      <a:headEnd len="sm" w="sm" type="none"/>
                      <a:tailEnd len="sm" w="sm" type="none"/>
                    </a:lnL>
                  </a:tcPr>
                </a:tc>
              </a:tr>
            </a:tbl>
          </a:graphicData>
        </a:graphic>
      </p:graphicFrame>
      <p:sp>
        <p:nvSpPr>
          <p:cNvPr id="388" name="Google Shape;388;p52"/>
          <p:cNvSpPr txBox="1"/>
          <p:nvPr/>
        </p:nvSpPr>
        <p:spPr>
          <a:xfrm>
            <a:off x="5457264" y="1041313"/>
            <a:ext cx="315900" cy="416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en" sz="1800" u="none" cap="none" strike="noStrike">
                <a:solidFill>
                  <a:srgbClr val="000000"/>
                </a:solidFill>
                <a:latin typeface="Arial"/>
                <a:ea typeface="Arial"/>
                <a:cs typeface="Arial"/>
                <a:sym typeface="Arial"/>
              </a:rPr>
              <a:t>*</a:t>
            </a:r>
            <a:r>
              <a:rPr b="0" i="0" lang="en" sz="1800" u="none" cap="none" strike="noStrike">
                <a:solidFill>
                  <a:srgbClr val="000000"/>
                </a:solidFill>
                <a:latin typeface="Arial"/>
                <a:ea typeface="Arial"/>
                <a:cs typeface="Arial"/>
                <a:sym typeface="Arial"/>
              </a:rPr>
              <a:t> </a:t>
            </a:r>
            <a:endParaRPr b="0" i="0" sz="1300" u="none" cap="none" strike="noStrike">
              <a:solidFill>
                <a:srgbClr val="000000"/>
              </a:solidFill>
              <a:latin typeface="Arial"/>
              <a:ea typeface="Arial"/>
              <a:cs typeface="Arial"/>
              <a:sym typeface="Arial"/>
            </a:endParaRPr>
          </a:p>
        </p:txBody>
      </p:sp>
      <p:pic>
        <p:nvPicPr>
          <p:cNvPr id="389" name="Google Shape;389;p52"/>
          <p:cNvPicPr preferRelativeResize="0"/>
          <p:nvPr/>
        </p:nvPicPr>
        <p:blipFill rotWithShape="1">
          <a:blip r:embed="rId3">
            <a:alphaModFix/>
          </a:blip>
          <a:srcRect b="0" l="0" r="0" t="0"/>
          <a:stretch/>
        </p:blipFill>
        <p:spPr>
          <a:xfrm>
            <a:off x="168200" y="48657"/>
            <a:ext cx="601075" cy="770800"/>
          </a:xfrm>
          <a:prstGeom prst="rect">
            <a:avLst/>
          </a:prstGeom>
          <a:noFill/>
          <a:ln>
            <a:noFill/>
          </a:ln>
        </p:spPr>
      </p:pic>
      <p:sp>
        <p:nvSpPr>
          <p:cNvPr id="390" name="Google Shape;390;p52"/>
          <p:cNvSpPr txBox="1"/>
          <p:nvPr/>
        </p:nvSpPr>
        <p:spPr>
          <a:xfrm>
            <a:off x="-997850" y="79650"/>
            <a:ext cx="7905900" cy="492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800" u="none" cap="none" strike="noStrike">
                <a:solidFill>
                  <a:srgbClr val="000000"/>
                </a:solidFill>
                <a:latin typeface="Arial"/>
                <a:ea typeface="Arial"/>
                <a:cs typeface="Arial"/>
                <a:sym typeface="Arial"/>
              </a:rPr>
              <a:t>Monoamine Oxidase Inhibitors (MAOIs)</a:t>
            </a:r>
            <a:endParaRPr b="0" i="0" sz="1800" u="none" cap="none" strike="noStrike">
              <a:solidFill>
                <a:srgbClr val="000000"/>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1200"/>
              <a:buFont typeface="Arial"/>
              <a:buNone/>
            </a:pPr>
            <a:r>
              <a:t/>
            </a:r>
            <a:endParaRPr b="0" i="0" sz="1800" u="none" cap="none" strike="noStrike">
              <a:solidFill>
                <a:srgbClr val="000000"/>
              </a:solidFill>
              <a:latin typeface="Arial"/>
              <a:ea typeface="Arial"/>
              <a:cs typeface="Arial"/>
              <a:sym typeface="Arial"/>
            </a:endParaRPr>
          </a:p>
        </p:txBody>
      </p:sp>
      <p:sp>
        <p:nvSpPr>
          <p:cNvPr id="391" name="Google Shape;391;p52"/>
          <p:cNvSpPr txBox="1"/>
          <p:nvPr/>
        </p:nvSpPr>
        <p:spPr>
          <a:xfrm>
            <a:off x="7870866" y="0"/>
            <a:ext cx="1747200" cy="416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0" i="0" lang="en" sz="900" u="sng" cap="none" strike="noStrike">
                <a:solidFill>
                  <a:srgbClr val="000000"/>
                </a:solidFill>
                <a:latin typeface="Arial"/>
                <a:ea typeface="Arial"/>
                <a:cs typeface="Arial"/>
                <a:sym typeface="Arial"/>
              </a:rPr>
              <a:t>5-HT</a:t>
            </a:r>
            <a:r>
              <a:rPr b="0" i="0" lang="en" sz="900" u="none" cap="none" strike="noStrike">
                <a:solidFill>
                  <a:srgbClr val="000000"/>
                </a:solidFill>
                <a:latin typeface="Arial"/>
                <a:ea typeface="Arial"/>
                <a:cs typeface="Arial"/>
                <a:sym typeface="Arial"/>
              </a:rPr>
              <a:t> </a:t>
            </a:r>
            <a:r>
              <a:rPr lang="en" sz="900"/>
              <a:t>–</a:t>
            </a:r>
            <a:r>
              <a:rPr b="0" i="0" lang="en" sz="900" u="none" cap="none" strike="noStrike">
                <a:solidFill>
                  <a:srgbClr val="000000"/>
                </a:solidFill>
                <a:latin typeface="Arial"/>
                <a:ea typeface="Arial"/>
                <a:cs typeface="Arial"/>
                <a:sym typeface="Arial"/>
              </a:rPr>
              <a:t> serotonergic</a:t>
            </a:r>
            <a:endParaRPr sz="900"/>
          </a:p>
          <a:p>
            <a:pPr indent="0" lvl="0" marL="0" marR="0" rtl="0" algn="l">
              <a:lnSpc>
                <a:spcPct val="100000"/>
              </a:lnSpc>
              <a:spcBef>
                <a:spcPts val="0"/>
              </a:spcBef>
              <a:spcAft>
                <a:spcPts val="0"/>
              </a:spcAft>
              <a:buClr>
                <a:srgbClr val="000000"/>
              </a:buClr>
              <a:buSzPts val="700"/>
              <a:buFont typeface="Arial"/>
              <a:buNone/>
            </a:pPr>
            <a:r>
              <a:rPr b="0" i="0" lang="en" sz="900" u="sng" cap="none" strike="noStrike">
                <a:solidFill>
                  <a:srgbClr val="000000"/>
                </a:solidFill>
                <a:latin typeface="Arial"/>
                <a:ea typeface="Arial"/>
                <a:cs typeface="Arial"/>
                <a:sym typeface="Arial"/>
              </a:rPr>
              <a:t>NE</a:t>
            </a:r>
            <a:r>
              <a:rPr b="0" i="0" lang="en" sz="900" u="none" cap="none" strike="noStrike">
                <a:solidFill>
                  <a:srgbClr val="000000"/>
                </a:solidFill>
                <a:latin typeface="Arial"/>
                <a:ea typeface="Arial"/>
                <a:cs typeface="Arial"/>
                <a:sym typeface="Arial"/>
              </a:rPr>
              <a:t> </a:t>
            </a:r>
            <a:r>
              <a:rPr lang="en" sz="900"/>
              <a:t>–</a:t>
            </a:r>
            <a:r>
              <a:rPr b="0" i="0" lang="en" sz="900" u="none" cap="none" strike="noStrike">
                <a:solidFill>
                  <a:srgbClr val="000000"/>
                </a:solidFill>
                <a:latin typeface="Arial"/>
                <a:ea typeface="Arial"/>
                <a:cs typeface="Arial"/>
                <a:sym typeface="Arial"/>
              </a:rPr>
              <a:t> noradrenergic</a:t>
            </a:r>
            <a:endParaRPr sz="900"/>
          </a:p>
          <a:p>
            <a:pPr indent="0" lvl="0" marL="0" marR="0" rtl="0" algn="l">
              <a:lnSpc>
                <a:spcPct val="100000"/>
              </a:lnSpc>
              <a:spcBef>
                <a:spcPts val="0"/>
              </a:spcBef>
              <a:spcAft>
                <a:spcPts val="0"/>
              </a:spcAft>
              <a:buClr>
                <a:srgbClr val="000000"/>
              </a:buClr>
              <a:buSzPts val="700"/>
              <a:buFont typeface="Arial"/>
              <a:buNone/>
            </a:pPr>
            <a:r>
              <a:rPr b="0" i="0" lang="en" sz="900" u="sng" cap="none" strike="noStrike">
                <a:solidFill>
                  <a:srgbClr val="000000"/>
                </a:solidFill>
                <a:latin typeface="Arial"/>
                <a:ea typeface="Arial"/>
                <a:cs typeface="Arial"/>
                <a:sym typeface="Arial"/>
              </a:rPr>
              <a:t>DA</a:t>
            </a:r>
            <a:r>
              <a:rPr b="0" i="0" lang="en" sz="900" u="none" cap="none" strike="noStrike">
                <a:solidFill>
                  <a:srgbClr val="000000"/>
                </a:solidFill>
                <a:latin typeface="Arial"/>
                <a:ea typeface="Arial"/>
                <a:cs typeface="Arial"/>
                <a:sym typeface="Arial"/>
              </a:rPr>
              <a:t> </a:t>
            </a:r>
            <a:r>
              <a:rPr lang="en" sz="900"/>
              <a:t>– </a:t>
            </a:r>
            <a:r>
              <a:rPr b="0" i="0" lang="en" sz="900" u="none" cap="none" strike="noStrike">
                <a:solidFill>
                  <a:srgbClr val="000000"/>
                </a:solidFill>
                <a:latin typeface="Arial"/>
                <a:ea typeface="Arial"/>
                <a:cs typeface="Arial"/>
                <a:sym typeface="Arial"/>
              </a:rPr>
              <a:t>dopaminergic</a:t>
            </a:r>
            <a:endParaRPr b="0" i="0" sz="800" u="none" cap="none" strike="noStrike">
              <a:solidFill>
                <a:srgbClr val="000000"/>
              </a:solidFill>
              <a:latin typeface="Arial"/>
              <a:ea typeface="Arial"/>
              <a:cs typeface="Arial"/>
              <a:sym typeface="Arial"/>
            </a:endParaRPr>
          </a:p>
        </p:txBody>
      </p:sp>
      <p:sp>
        <p:nvSpPr>
          <p:cNvPr id="392" name="Google Shape;392;p52"/>
          <p:cNvSpPr txBox="1"/>
          <p:nvPr/>
        </p:nvSpPr>
        <p:spPr>
          <a:xfrm>
            <a:off x="844301" y="431788"/>
            <a:ext cx="8079300" cy="416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1500" u="none" cap="none" strike="noStrike">
                <a:solidFill>
                  <a:srgbClr val="000000"/>
                </a:solidFill>
                <a:latin typeface="Arial"/>
                <a:ea typeface="Arial"/>
                <a:cs typeface="Arial"/>
                <a:sym typeface="Arial"/>
              </a:rPr>
              <a:t>*</a:t>
            </a:r>
            <a:r>
              <a:rPr b="0" i="0" lang="en" sz="1200" u="none" cap="none" strike="noStrike">
                <a:solidFill>
                  <a:srgbClr val="000000"/>
                </a:solidFill>
                <a:latin typeface="Arial"/>
                <a:ea typeface="Arial"/>
                <a:cs typeface="Arial"/>
                <a:sym typeface="Arial"/>
              </a:rPr>
              <a:t>Selectivity is dose dependent. </a:t>
            </a:r>
            <a:r>
              <a:rPr lang="en" sz="1200"/>
              <a:t>Above</a:t>
            </a:r>
            <a:r>
              <a:rPr b="0" i="0" lang="en" sz="1200" u="none" cap="none" strike="noStrike">
                <a:solidFill>
                  <a:srgbClr val="000000"/>
                </a:solidFill>
                <a:latin typeface="Arial"/>
                <a:ea typeface="Arial"/>
                <a:cs typeface="Arial"/>
                <a:sym typeface="Arial"/>
              </a:rPr>
              <a:t> recommended doses, selective MAO-B inhibitors can also </a:t>
            </a:r>
            <a:r>
              <a:rPr lang="en" sz="1200"/>
              <a:t>inhibit</a:t>
            </a:r>
            <a:r>
              <a:rPr b="0" i="0" lang="en" sz="1200" u="none" cap="none" strike="noStrike">
                <a:solidFill>
                  <a:srgbClr val="000000"/>
                </a:solidFill>
                <a:latin typeface="Arial"/>
                <a:ea typeface="Arial"/>
                <a:cs typeface="Arial"/>
                <a:sym typeface="Arial"/>
              </a:rPr>
              <a:t> MAO-A.</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graphicFrame>
        <p:nvGraphicFramePr>
          <p:cNvPr id="397" name="Google Shape;397;p53"/>
          <p:cNvGraphicFramePr/>
          <p:nvPr/>
        </p:nvGraphicFramePr>
        <p:xfrm>
          <a:off x="112416" y="883135"/>
          <a:ext cx="3000000" cy="3000000"/>
        </p:xfrm>
        <a:graphic>
          <a:graphicData uri="http://schemas.openxmlformats.org/drawingml/2006/table">
            <a:tbl>
              <a:tblPr>
                <a:noFill/>
                <a:tableStyleId>{9CA66A64-FEFE-46EB-AED5-2A8D51E14325}</a:tableStyleId>
              </a:tblPr>
              <a:tblGrid>
                <a:gridCol w="1345525"/>
                <a:gridCol w="1053400"/>
                <a:gridCol w="507800"/>
                <a:gridCol w="582925"/>
                <a:gridCol w="534075"/>
                <a:gridCol w="540075"/>
                <a:gridCol w="512600"/>
                <a:gridCol w="675950"/>
                <a:gridCol w="794000"/>
                <a:gridCol w="652025"/>
                <a:gridCol w="597450"/>
                <a:gridCol w="573300"/>
                <a:gridCol w="592775"/>
              </a:tblGrid>
              <a:tr h="205750">
                <a:tc>
                  <a:txBody>
                    <a:bodyPr/>
                    <a:lstStyle/>
                    <a:p>
                      <a:pPr indent="0" lvl="0" marL="0" marR="0" rtl="0" algn="l">
                        <a:lnSpc>
                          <a:spcPct val="85000"/>
                        </a:lnSpc>
                        <a:spcBef>
                          <a:spcPts val="0"/>
                        </a:spcBef>
                        <a:spcAft>
                          <a:spcPts val="0"/>
                        </a:spcAft>
                        <a:buClr>
                          <a:srgbClr val="000000"/>
                        </a:buClr>
                        <a:buSzPts val="900"/>
                        <a:buFont typeface="Arial"/>
                        <a:buNone/>
                      </a:pPr>
                      <a:r>
                        <a:rPr lang="en" sz="1300" u="none" cap="none" strike="noStrike"/>
                        <a:t>MAOI</a:t>
                      </a:r>
                      <a:endParaRPr sz="13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900"/>
                        <a:buFont typeface="Arial"/>
                        <a:buNone/>
                      </a:pPr>
                      <a:r>
                        <a:rPr lang="en" sz="1300" u="none" cap="none" strike="noStrike"/>
                        <a:t>Use</a:t>
                      </a:r>
                      <a:endParaRPr sz="13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900"/>
                        <a:buFont typeface="Arial"/>
                        <a:buNone/>
                      </a:pPr>
                      <a:r>
                        <a:rPr lang="en" sz="1300" u="none" cap="none" strike="noStrike"/>
                        <a:t>Year</a:t>
                      </a:r>
                      <a:endParaRPr sz="13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900"/>
                        <a:buFont typeface="Arial"/>
                        <a:buNone/>
                      </a:pPr>
                      <a:r>
                        <a:rPr lang="en" sz="1300" u="none" cap="none" strike="noStrike"/>
                        <a:t>Cost/mo </a:t>
                      </a:r>
                      <a:endParaRPr sz="13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900"/>
                        <a:buFont typeface="Arial"/>
                        <a:buNone/>
                      </a:pPr>
                      <a:r>
                        <a:rPr lang="en" sz="1300" u="none" cap="none" strike="noStrike"/>
                        <a:t>5-HT</a:t>
                      </a:r>
                      <a:endParaRPr sz="13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900"/>
                        <a:buFont typeface="Arial"/>
                        <a:buNone/>
                      </a:pPr>
                      <a:r>
                        <a:rPr lang="en" sz="1300" u="none" cap="none" strike="noStrike"/>
                        <a:t>NE</a:t>
                      </a:r>
                      <a:endParaRPr sz="13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900"/>
                        <a:buFont typeface="Arial"/>
                        <a:buNone/>
                      </a:pPr>
                      <a:r>
                        <a:rPr lang="en" sz="1300" u="none" cap="none" strike="noStrike"/>
                        <a:t>DA</a:t>
                      </a:r>
                      <a:endParaRPr sz="1300" u="none" cap="none" strike="noStrike"/>
                    </a:p>
                  </a:txBody>
                  <a:tcPr marT="45725" marB="45725" marR="45725" marL="45725">
                    <a:solidFill>
                      <a:srgbClr val="FFFF9F"/>
                    </a:solidFill>
                  </a:tcPr>
                </a:tc>
                <a:tc>
                  <a:txBody>
                    <a:bodyPr/>
                    <a:lstStyle/>
                    <a:p>
                      <a:pPr indent="0" lvl="0" marL="0" marR="0" rtl="0" algn="l">
                        <a:lnSpc>
                          <a:spcPct val="85000"/>
                        </a:lnSpc>
                        <a:spcBef>
                          <a:spcPts val="0"/>
                        </a:spcBef>
                        <a:spcAft>
                          <a:spcPts val="0"/>
                        </a:spcAft>
                        <a:buClr>
                          <a:srgbClr val="000000"/>
                        </a:buClr>
                        <a:buSzPts val="800"/>
                        <a:buFont typeface="Arial"/>
                        <a:buNone/>
                      </a:pPr>
                      <a:r>
                        <a:rPr lang="en" sz="1300" u="none" cap="none" strike="noStrike"/>
                        <a:t>MAO</a:t>
                      </a:r>
                      <a:endParaRPr sz="1300" u="none" cap="none" strike="noStrike"/>
                    </a:p>
                    <a:p>
                      <a:pPr indent="0" lvl="0" marL="0" marR="0" rtl="0" algn="l">
                        <a:lnSpc>
                          <a:spcPct val="85000"/>
                        </a:lnSpc>
                        <a:spcBef>
                          <a:spcPts val="0"/>
                        </a:spcBef>
                        <a:spcAft>
                          <a:spcPts val="0"/>
                        </a:spcAft>
                        <a:buClr>
                          <a:srgbClr val="000000"/>
                        </a:buClr>
                        <a:buSzPts val="800"/>
                        <a:buFont typeface="Arial"/>
                        <a:buNone/>
                      </a:pPr>
                      <a:r>
                        <a:rPr lang="en" sz="1300"/>
                        <a:t>s</a:t>
                      </a:r>
                      <a:r>
                        <a:rPr lang="en" sz="1300" u="none" cap="none" strike="noStrike"/>
                        <a:t>elect-</a:t>
                      </a:r>
                      <a:endParaRPr sz="1300" u="none" cap="none" strike="noStrike"/>
                    </a:p>
                    <a:p>
                      <a:pPr indent="0" lvl="0" marL="0" marR="0" rtl="0" algn="l">
                        <a:lnSpc>
                          <a:spcPct val="85000"/>
                        </a:lnSpc>
                        <a:spcBef>
                          <a:spcPts val="0"/>
                        </a:spcBef>
                        <a:spcAft>
                          <a:spcPts val="0"/>
                        </a:spcAft>
                        <a:buClr>
                          <a:srgbClr val="000000"/>
                        </a:buClr>
                        <a:buSzPts val="800"/>
                        <a:buFont typeface="Arial"/>
                        <a:buNone/>
                      </a:pPr>
                      <a:r>
                        <a:rPr lang="en" sz="1300" u="none" cap="none" strike="noStrike"/>
                        <a:t>ivity </a:t>
                      </a:r>
                      <a:endParaRPr sz="19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800"/>
                        <a:buFont typeface="Arial"/>
                        <a:buNone/>
                      </a:pPr>
                      <a:r>
                        <a:rPr lang="en" sz="1200" u="none" cap="none" strike="noStrike"/>
                        <a:t>Dietary </a:t>
                      </a:r>
                      <a:endParaRPr sz="1200" u="none" cap="none" strike="noStrike"/>
                    </a:p>
                    <a:p>
                      <a:pPr indent="0" lvl="0" marL="0" marR="0" rtl="0" algn="l">
                        <a:lnSpc>
                          <a:spcPct val="85000"/>
                        </a:lnSpc>
                        <a:spcBef>
                          <a:spcPts val="0"/>
                        </a:spcBef>
                        <a:spcAft>
                          <a:spcPts val="0"/>
                        </a:spcAft>
                        <a:buClr>
                          <a:srgbClr val="000000"/>
                        </a:buClr>
                        <a:buSzPts val="800"/>
                        <a:buFont typeface="Arial"/>
                        <a:buNone/>
                      </a:pPr>
                      <a:r>
                        <a:rPr lang="en" sz="1200" u="none" cap="none" strike="noStrike"/>
                        <a:t>tyramine risk  </a:t>
                      </a:r>
                      <a:endParaRPr sz="12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900"/>
                        <a:buFont typeface="Arial"/>
                        <a:buNone/>
                      </a:pPr>
                      <a:r>
                        <a:rPr lang="en" sz="1300" u="none" cap="none" strike="noStrike"/>
                        <a:t>W</a:t>
                      </a:r>
                      <a:r>
                        <a:rPr lang="en" sz="1300"/>
                        <a:t>t </a:t>
                      </a:r>
                      <a:r>
                        <a:rPr lang="en" sz="1300" u="none" cap="none" strike="noStrike"/>
                        <a:t>gain</a:t>
                      </a:r>
                      <a:endParaRPr sz="13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800"/>
                        <a:buFont typeface="Arial"/>
                        <a:buNone/>
                      </a:pPr>
                      <a:r>
                        <a:rPr lang="en" sz="1300" u="none" cap="none" strike="noStrike"/>
                        <a:t>Sed-</a:t>
                      </a:r>
                      <a:endParaRPr sz="1300" u="none" cap="none" strike="noStrike"/>
                    </a:p>
                    <a:p>
                      <a:pPr indent="0" lvl="0" marL="0" marR="0" rtl="0" algn="l">
                        <a:lnSpc>
                          <a:spcPct val="85000"/>
                        </a:lnSpc>
                        <a:spcBef>
                          <a:spcPts val="0"/>
                        </a:spcBef>
                        <a:spcAft>
                          <a:spcPts val="0"/>
                        </a:spcAft>
                        <a:buClr>
                          <a:srgbClr val="000000"/>
                        </a:buClr>
                        <a:buSzPts val="800"/>
                        <a:buFont typeface="Arial"/>
                        <a:buNone/>
                      </a:pPr>
                      <a:r>
                        <a:rPr lang="en" sz="1300" u="none" cap="none" strike="noStrike"/>
                        <a:t>ation</a:t>
                      </a:r>
                      <a:endParaRPr sz="13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800"/>
                        <a:buFont typeface="Arial"/>
                        <a:buNone/>
                      </a:pPr>
                      <a:r>
                        <a:rPr lang="en" sz="1200" u="none" cap="none" strike="noStrike"/>
                        <a:t>Anti-</a:t>
                      </a:r>
                      <a:endParaRPr sz="1200" u="none" cap="none" strike="noStrike"/>
                    </a:p>
                    <a:p>
                      <a:pPr indent="0" lvl="0" marL="0" marR="0" rtl="0" algn="l">
                        <a:lnSpc>
                          <a:spcPct val="85000"/>
                        </a:lnSpc>
                        <a:spcBef>
                          <a:spcPts val="0"/>
                        </a:spcBef>
                        <a:spcAft>
                          <a:spcPts val="0"/>
                        </a:spcAft>
                        <a:buClr>
                          <a:srgbClr val="000000"/>
                        </a:buClr>
                        <a:buSzPts val="800"/>
                        <a:buFont typeface="Arial"/>
                        <a:buNone/>
                      </a:pPr>
                      <a:r>
                        <a:rPr lang="en" sz="1200"/>
                        <a:t>c</a:t>
                      </a:r>
                      <a:r>
                        <a:rPr lang="en" sz="1200" u="none" cap="none" strike="noStrike"/>
                        <a:t>holi</a:t>
                      </a:r>
                      <a:r>
                        <a:rPr lang="en" sz="1200"/>
                        <a:t>n</a:t>
                      </a:r>
                      <a:endParaRPr sz="1200"/>
                    </a:p>
                    <a:p>
                      <a:pPr indent="0" lvl="0" marL="0" marR="0" rtl="0" algn="l">
                        <a:lnSpc>
                          <a:spcPct val="85000"/>
                        </a:lnSpc>
                        <a:spcBef>
                          <a:spcPts val="0"/>
                        </a:spcBef>
                        <a:spcAft>
                          <a:spcPts val="0"/>
                        </a:spcAft>
                        <a:buClr>
                          <a:srgbClr val="000000"/>
                        </a:buClr>
                        <a:buSzPts val="800"/>
                        <a:buFont typeface="Arial"/>
                        <a:buNone/>
                      </a:pPr>
                      <a:r>
                        <a:rPr lang="en" sz="1200" u="none" cap="none" strike="noStrike"/>
                        <a:t>ergic</a:t>
                      </a:r>
                      <a:endParaRPr sz="1200" u="none" cap="none" strike="noStrike"/>
                    </a:p>
                  </a:txBody>
                  <a:tcPr marT="45725" marB="45725" marR="45725" marL="45725">
                    <a:lnB cap="flat" cmpd="sng" w="9525">
                      <a:solidFill>
                        <a:srgbClr val="999999"/>
                      </a:solidFill>
                      <a:prstDash val="solid"/>
                      <a:round/>
                      <a:headEnd len="sm" w="sm" type="none"/>
                      <a:tailEnd len="sm" w="sm" type="none"/>
                    </a:lnB>
                    <a:solidFill>
                      <a:srgbClr val="ECF2F1"/>
                    </a:solidFill>
                  </a:tcPr>
                </a:tc>
                <a:tc>
                  <a:txBody>
                    <a:bodyPr/>
                    <a:lstStyle/>
                    <a:p>
                      <a:pPr indent="0" lvl="0" marL="0" marR="0" rtl="0" algn="l">
                        <a:lnSpc>
                          <a:spcPct val="85000"/>
                        </a:lnSpc>
                        <a:spcBef>
                          <a:spcPts val="0"/>
                        </a:spcBef>
                        <a:spcAft>
                          <a:spcPts val="0"/>
                        </a:spcAft>
                        <a:buClr>
                          <a:srgbClr val="000000"/>
                        </a:buClr>
                        <a:buSzPts val="800"/>
                        <a:buFont typeface="Arial"/>
                        <a:buNone/>
                      </a:pPr>
                      <a:r>
                        <a:rPr lang="en" sz="1200" u="none" cap="none" strike="noStrike"/>
                        <a:t>Rever-</a:t>
                      </a:r>
                      <a:endParaRPr sz="1200" u="none" cap="none" strike="noStrike"/>
                    </a:p>
                    <a:p>
                      <a:pPr indent="0" lvl="0" marL="0" marR="0" rtl="0" algn="l">
                        <a:lnSpc>
                          <a:spcPct val="85000"/>
                        </a:lnSpc>
                        <a:spcBef>
                          <a:spcPts val="0"/>
                        </a:spcBef>
                        <a:spcAft>
                          <a:spcPts val="0"/>
                        </a:spcAft>
                        <a:buClr>
                          <a:srgbClr val="000000"/>
                        </a:buClr>
                        <a:buSzPts val="800"/>
                        <a:buFont typeface="Arial"/>
                        <a:buNone/>
                      </a:pPr>
                      <a:r>
                        <a:rPr lang="en" sz="1200" u="none" cap="none" strike="noStrike"/>
                        <a:t>sible?</a:t>
                      </a:r>
                      <a:endParaRPr sz="1200" u="none" cap="none" strike="noStrike"/>
                    </a:p>
                  </a:txBody>
                  <a:tcPr marT="45725" marB="45725" marR="45725" marL="45725">
                    <a:solidFill>
                      <a:srgbClr val="ECF2F1"/>
                    </a:solidFill>
                  </a:tcPr>
                </a:tc>
              </a:tr>
              <a:tr h="8350">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Tranylcypromine  (PARNATE)</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a:t>MDD</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1961</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$240</a:t>
                      </a:r>
                      <a:endParaRPr sz="130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sz="1250" u="none" cap="none" strike="noStrike"/>
                        <a:t>A &amp; B</a:t>
                      </a:r>
                      <a:endParaRPr sz="125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a:t>-</a:t>
                      </a:r>
                      <a:endParaRPr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low</a:t>
                      </a:r>
                      <a:endParaRPr sz="1300" u="none" cap="none" strike="noStrike"/>
                    </a:p>
                  </a:txBody>
                  <a:tcPr marT="45725" marB="45725" marR="45725" marL="45725">
                    <a:lnR cap="flat" cmpd="sng" w="9525">
                      <a:solidFill>
                        <a:srgbClr val="999999"/>
                      </a:solidFill>
                      <a:prstDash val="solid"/>
                      <a:round/>
                      <a:headEnd len="sm" w="sm" type="none"/>
                      <a:tailEnd len="sm" w="sm" type="none"/>
                    </a:lnR>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a:t>low</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no</a:t>
                      </a:r>
                      <a:endParaRPr sz="1300" u="none" cap="none" strike="noStrike"/>
                    </a:p>
                  </a:txBody>
                  <a:tcPr marT="45725" marB="45725" marR="45725" marL="45725">
                    <a:lnL cap="flat" cmpd="sng" w="9525">
                      <a:solidFill>
                        <a:srgbClr val="999999"/>
                      </a:solidFill>
                      <a:prstDash val="solid"/>
                      <a:round/>
                      <a:headEnd len="sm" w="sm" type="none"/>
                      <a:tailEnd len="sm" w="sm" type="none"/>
                    </a:lnL>
                  </a:tcPr>
                </a:tc>
              </a:tr>
              <a:tr h="8350">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Isocarboxazid  (MARPLAN)</a:t>
                      </a:r>
                      <a:endParaRPr sz="1300" u="none" cap="none" strike="noStrike"/>
                    </a:p>
                  </a:txBody>
                  <a:tcPr marT="45725" marB="45725" marR="45725" marL="45725">
                    <a:lnB cap="flat" cmpd="sng" w="9525">
                      <a:solidFill>
                        <a:srgbClr val="999999"/>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MDD</a:t>
                      </a:r>
                      <a:endParaRPr sz="1300" u="none" cap="none" strike="noStrike"/>
                    </a:p>
                  </a:txBody>
                  <a:tcPr marT="45725" marB="45725" marR="45725" marL="45725">
                    <a:lnB cap="flat" cmpd="sng" w="9525">
                      <a:solidFill>
                        <a:srgbClr val="999999"/>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1959</a:t>
                      </a:r>
                      <a:endParaRPr sz="1300" u="none" cap="none" strike="noStrike"/>
                    </a:p>
                  </a:txBody>
                  <a:tcPr marT="45725" marB="45725" marR="45725" marL="45725">
                    <a:lnB cap="flat" cmpd="sng" w="9525">
                      <a:solidFill>
                        <a:srgbClr val="999999"/>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$780</a:t>
                      </a:r>
                      <a:endParaRPr sz="1300" u="none" cap="none" strike="noStrike"/>
                    </a:p>
                  </a:txBody>
                  <a:tcPr marT="45725" marB="45725" marR="45725" marL="45725">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250" u="none" cap="none" strike="noStrike"/>
                        <a:t>A &amp; B</a:t>
                      </a:r>
                      <a:endParaRPr sz="1250" u="none" cap="none" strike="noStrike"/>
                    </a:p>
                  </a:txBody>
                  <a:tcPr marT="45725" marB="45725" marR="45725" marL="45725">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low</a:t>
                      </a:r>
                      <a:endParaRPr sz="1300" u="none" cap="none" strike="noStrike"/>
                    </a:p>
                  </a:txBody>
                  <a:tcPr marT="45725" marB="45725" marR="45725" marL="45725">
                    <a:lnR cap="flat" cmpd="sng" w="9525">
                      <a:solidFill>
                        <a:srgbClr val="999999"/>
                      </a:solidFill>
                      <a:prstDash val="solid"/>
                      <a:round/>
                      <a:headEnd len="sm" w="sm" type="none"/>
                      <a:tailEnd len="sm" w="sm" type="none"/>
                    </a:lnR>
                    <a:lnB cap="flat" cmpd="sng" w="9525">
                      <a:solidFill>
                        <a:srgbClr val="999999"/>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850"/>
                        <a:buFont typeface="Arial"/>
                        <a:buNone/>
                      </a:pPr>
                      <a:r>
                        <a:rPr lang="en" sz="1300">
                          <a:solidFill>
                            <a:schemeClr val="dk1"/>
                          </a:solidFill>
                        </a:rPr>
                        <a:t>low</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no</a:t>
                      </a:r>
                      <a:endParaRPr sz="1300" u="none" cap="none" strike="noStrike"/>
                    </a:p>
                  </a:txBody>
                  <a:tcPr marT="45725" marB="45725" marR="45725" marL="45725">
                    <a:lnL cap="flat" cmpd="sng" w="9525">
                      <a:solidFill>
                        <a:srgbClr val="999999"/>
                      </a:solidFill>
                      <a:prstDash val="solid"/>
                      <a:round/>
                      <a:headEnd len="sm" w="sm" type="none"/>
                      <a:tailEnd len="sm" w="sm" type="none"/>
                    </a:lnL>
                    <a:lnB cap="flat" cmpd="sng" w="9525">
                      <a:solidFill>
                        <a:srgbClr val="999999"/>
                      </a:solidFill>
                      <a:prstDash val="solid"/>
                      <a:round/>
                      <a:headEnd len="sm" w="sm" type="none"/>
                      <a:tailEnd len="sm" w="sm" type="none"/>
                    </a:lnB>
                  </a:tcPr>
                </a:tc>
              </a:tr>
              <a:tr h="8350">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Phenelzine (NARDIL)</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MDD</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1961</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$43</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250" u="none" cap="none" strike="noStrike"/>
                        <a:t>A &amp; B</a:t>
                      </a:r>
                      <a:endParaRPr sz="125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low</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850"/>
                        <a:buFont typeface="Arial"/>
                        <a:buNone/>
                      </a:pPr>
                      <a:r>
                        <a:rPr lang="en" sz="1300">
                          <a:solidFill>
                            <a:schemeClr val="dk1"/>
                          </a:solidFill>
                        </a:rPr>
                        <a:t>low</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no</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r h="8350">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Selegiline transdermal (EMSAM)</a:t>
                      </a:r>
                      <a:endParaRPr sz="1300"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MDD</a:t>
                      </a:r>
                      <a:endParaRPr sz="1300"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2006</a:t>
                      </a:r>
                      <a:endParaRPr sz="1300"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$1650</a:t>
                      </a:r>
                      <a:endParaRPr sz="1300"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850"/>
                        <a:buFont typeface="Arial"/>
                        <a:buNone/>
                      </a:pPr>
                      <a:r>
                        <a:rPr lang="en" sz="1250" u="none" cap="none" strike="noStrike"/>
                        <a:t>(A) &amp; B</a:t>
                      </a:r>
                      <a:endParaRPr sz="1250"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loss</a:t>
                      </a:r>
                      <a:endParaRPr sz="1300"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low</a:t>
                      </a:r>
                      <a:endParaRPr sz="1300" u="none" cap="none" strike="noStrike"/>
                    </a:p>
                  </a:txBody>
                  <a:tcPr marT="45725" marB="45725" marR="45725" marL="45725" anchor="ctr">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tcPr>
                </a:tc>
                <a:tc>
                  <a:txBody>
                    <a:bodyPr/>
                    <a:lstStyle/>
                    <a:p>
                      <a:pPr indent="0" lvl="0" marL="0" rtl="0" algn="ctr">
                        <a:spcBef>
                          <a:spcPts val="0"/>
                        </a:spcBef>
                        <a:spcAft>
                          <a:spcPts val="0"/>
                        </a:spcAft>
                        <a:buClr>
                          <a:schemeClr val="dk1"/>
                        </a:buClr>
                        <a:buSzPts val="850"/>
                        <a:buFont typeface="Arial"/>
                        <a:buNone/>
                      </a:pPr>
                      <a:r>
                        <a:rPr lang="en" sz="1300">
                          <a:solidFill>
                            <a:schemeClr val="dk1"/>
                          </a:solidFill>
                        </a:rPr>
                        <a:t>low</a:t>
                      </a:r>
                      <a:endParaRPr sz="1300" u="none" cap="none" strike="noStrike"/>
                    </a:p>
                  </a:txBody>
                  <a:tcPr marT="45725" marB="45725" marR="45725" marL="457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no</a:t>
                      </a:r>
                      <a:endParaRPr sz="1300" u="none" cap="none" strike="noStrike"/>
                    </a:p>
                  </a:txBody>
                  <a:tcPr marT="45725" marB="45725" marR="45725" marL="45725" anchor="ctr">
                    <a:lnL cap="flat" cmpd="sng" w="9525">
                      <a:solidFill>
                        <a:srgbClr val="999999"/>
                      </a:solidFill>
                      <a:prstDash val="solid"/>
                      <a:round/>
                      <a:headEnd len="sm" w="sm" type="none"/>
                      <a:tailEnd len="sm" w="sm" type="none"/>
                    </a:lnL>
                    <a:lnT cap="flat" cmpd="sng" w="9525">
                      <a:solidFill>
                        <a:srgbClr val="999999"/>
                      </a:solidFill>
                      <a:prstDash val="solid"/>
                      <a:round/>
                      <a:headEnd len="sm" w="sm" type="none"/>
                      <a:tailEnd len="sm" w="sm" type="none"/>
                    </a:lnT>
                  </a:tcPr>
                </a:tc>
              </a:tr>
              <a:tr h="8350">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Selegiline PO (ELDEPRYL)</a:t>
                      </a:r>
                      <a:endParaRPr sz="1300" u="none" cap="none" strike="noStrike"/>
                    </a:p>
                  </a:txBody>
                  <a:tcPr marT="45725" marB="45725" marR="45725" marL="45725">
                    <a:solidFill>
                      <a:srgbClr val="FFFF9F"/>
                    </a:solidFill>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Parkinson’s</a:t>
                      </a:r>
                      <a:endParaRPr sz="1300" u="none" cap="none" strike="noStrike"/>
                    </a:p>
                  </a:txBody>
                  <a:tcPr marT="45725" marB="45725" marR="45725" marL="45725">
                    <a:solidFill>
                      <a:srgbClr val="FFFF9F"/>
                    </a:solidFill>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1989</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$26</a:t>
                      </a:r>
                      <a:endParaRPr sz="130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solidFill>
                      <a:srgbClr val="FFFF9F"/>
                    </a:solidFill>
                  </a:tcPr>
                </a:tc>
                <a:tc>
                  <a:txBody>
                    <a:bodyPr/>
                    <a:lstStyle/>
                    <a:p>
                      <a:pPr indent="0" lvl="0" marL="0" marR="0" rtl="0" algn="ctr">
                        <a:lnSpc>
                          <a:spcPct val="100000"/>
                        </a:lnSpc>
                        <a:spcBef>
                          <a:spcPts val="0"/>
                        </a:spcBef>
                        <a:spcAft>
                          <a:spcPts val="0"/>
                        </a:spcAft>
                        <a:buClr>
                          <a:srgbClr val="000000"/>
                        </a:buClr>
                        <a:buSzPts val="850"/>
                        <a:buFont typeface="Arial"/>
                        <a:buNone/>
                      </a:pPr>
                      <a:r>
                        <a:rPr lang="en" sz="1250" u="none" cap="none" strike="noStrike"/>
                        <a:t>B</a:t>
                      </a:r>
                      <a:endParaRPr sz="1250" u="none" cap="none" strike="noStrike"/>
                    </a:p>
                  </a:txBody>
                  <a:tcPr marT="45725" marB="45725" marR="45725" marL="45725">
                    <a:solidFill>
                      <a:srgbClr val="FFFF9F"/>
                    </a:solidFill>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loss</a:t>
                      </a:r>
                      <a:endParaRPr sz="130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low</a:t>
                      </a:r>
                      <a:endParaRPr sz="1300" u="none" cap="none" strike="noStrike"/>
                    </a:p>
                  </a:txBody>
                  <a:tcPr marT="45725" marB="45725" marR="45725" marL="45725">
                    <a:lnR cap="flat" cmpd="sng" w="9525">
                      <a:solidFill>
                        <a:srgbClr val="999999"/>
                      </a:solidFill>
                      <a:prstDash val="solid"/>
                      <a:round/>
                      <a:headEnd len="sm" w="sm" type="none"/>
                      <a:tailEnd len="sm" w="sm" type="none"/>
                    </a:lnR>
                  </a:tcPr>
                </a:tc>
                <a:tc>
                  <a:txBody>
                    <a:bodyPr/>
                    <a:lstStyle/>
                    <a:p>
                      <a:pPr indent="0" lvl="0" marL="0" rtl="0" algn="ctr">
                        <a:spcBef>
                          <a:spcPts val="0"/>
                        </a:spcBef>
                        <a:spcAft>
                          <a:spcPts val="0"/>
                        </a:spcAft>
                        <a:buClr>
                          <a:schemeClr val="dk1"/>
                        </a:buClr>
                        <a:buSzPts val="850"/>
                        <a:buFont typeface="Arial"/>
                        <a:buNone/>
                      </a:pPr>
                      <a:r>
                        <a:rPr lang="en" sz="1300">
                          <a:solidFill>
                            <a:schemeClr val="dk1"/>
                          </a:solidFill>
                        </a:rPr>
                        <a:t>low</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no</a:t>
                      </a:r>
                      <a:endParaRPr sz="1300" u="none" cap="none" strike="noStrike"/>
                    </a:p>
                  </a:txBody>
                  <a:tcPr marT="45725" marB="45725" marR="45725" marL="45725">
                    <a:lnL cap="flat" cmpd="sng" w="9525">
                      <a:solidFill>
                        <a:srgbClr val="999999"/>
                      </a:solidFill>
                      <a:prstDash val="solid"/>
                      <a:round/>
                      <a:headEnd len="sm" w="sm" type="none"/>
                      <a:tailEnd len="sm" w="sm" type="none"/>
                    </a:lnL>
                  </a:tcPr>
                </a:tc>
              </a:tr>
              <a:tr h="8350">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Rasagiline (AZILECT)</a:t>
                      </a:r>
                      <a:endParaRPr sz="1300" u="none" cap="none" strike="noStrike"/>
                    </a:p>
                  </a:txBody>
                  <a:tcPr marT="45725" marB="45725" marR="45725" marL="45725">
                    <a:solidFill>
                      <a:srgbClr val="FFFF9F"/>
                    </a:solidFill>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Parkinson’s</a:t>
                      </a:r>
                      <a:endParaRPr sz="1300" u="none" cap="none" strike="noStrike"/>
                    </a:p>
                  </a:txBody>
                  <a:tcPr marT="45725" marB="45725" marR="45725" marL="45725">
                    <a:solidFill>
                      <a:srgbClr val="FFFF9F"/>
                    </a:solidFill>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2006</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$270</a:t>
                      </a:r>
                      <a:endParaRPr sz="130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solidFill>
                      <a:srgbClr val="FFFF9F"/>
                    </a:solidFill>
                  </a:tcPr>
                </a:tc>
                <a:tc>
                  <a:txBody>
                    <a:bodyPr/>
                    <a:lstStyle/>
                    <a:p>
                      <a:pPr indent="0" lvl="0" marL="0" marR="0" rtl="0" algn="ctr">
                        <a:lnSpc>
                          <a:spcPct val="100000"/>
                        </a:lnSpc>
                        <a:spcBef>
                          <a:spcPts val="0"/>
                        </a:spcBef>
                        <a:spcAft>
                          <a:spcPts val="0"/>
                        </a:spcAft>
                        <a:buClr>
                          <a:srgbClr val="000000"/>
                        </a:buClr>
                        <a:buSzPts val="850"/>
                        <a:buFont typeface="Arial"/>
                        <a:buNone/>
                      </a:pPr>
                      <a:r>
                        <a:rPr lang="en" sz="1250" u="none" cap="none" strike="noStrike"/>
                        <a:t>B</a:t>
                      </a:r>
                      <a:endParaRPr sz="1250" u="none" cap="none" strike="noStrike"/>
                    </a:p>
                  </a:txBody>
                  <a:tcPr marT="45725" marB="45725" marR="45725" marL="45725">
                    <a:solidFill>
                      <a:srgbClr val="FFFF9F"/>
                    </a:solidFill>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loss</a:t>
                      </a:r>
                      <a:endParaRPr sz="130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low</a:t>
                      </a:r>
                      <a:endParaRPr sz="1300" u="none" cap="none" strike="noStrike"/>
                    </a:p>
                  </a:txBody>
                  <a:tcPr marT="45725" marB="45725" marR="45725" marL="45725">
                    <a:lnR cap="flat" cmpd="sng" w="9525">
                      <a:solidFill>
                        <a:srgbClr val="999999"/>
                      </a:solidFill>
                      <a:prstDash val="solid"/>
                      <a:round/>
                      <a:headEnd len="sm" w="sm" type="none"/>
                      <a:tailEnd len="sm" w="sm" type="none"/>
                    </a:lnR>
                  </a:tcPr>
                </a:tc>
                <a:tc>
                  <a:txBody>
                    <a:bodyPr/>
                    <a:lstStyle/>
                    <a:p>
                      <a:pPr indent="0" lvl="0" marL="0" rtl="0" algn="ctr">
                        <a:spcBef>
                          <a:spcPts val="0"/>
                        </a:spcBef>
                        <a:spcAft>
                          <a:spcPts val="0"/>
                        </a:spcAft>
                        <a:buClr>
                          <a:schemeClr val="dk1"/>
                        </a:buClr>
                        <a:buSzPts val="850"/>
                        <a:buFont typeface="Arial"/>
                        <a:buNone/>
                      </a:pPr>
                      <a:r>
                        <a:rPr lang="en" sz="1300">
                          <a:solidFill>
                            <a:schemeClr val="dk1"/>
                          </a:solidFill>
                        </a:rPr>
                        <a:t>low</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no</a:t>
                      </a:r>
                      <a:endParaRPr sz="1300" u="none" cap="none" strike="noStrike"/>
                    </a:p>
                  </a:txBody>
                  <a:tcPr marT="45725" marB="45725" marR="45725" marL="45725">
                    <a:lnL cap="flat" cmpd="sng" w="9525">
                      <a:solidFill>
                        <a:srgbClr val="999999"/>
                      </a:solidFill>
                      <a:prstDash val="solid"/>
                      <a:round/>
                      <a:headEnd len="sm" w="sm" type="none"/>
                      <a:tailEnd len="sm" w="sm" type="none"/>
                    </a:lnL>
                  </a:tcPr>
                </a:tc>
              </a:tr>
              <a:tr h="8350">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Safinamide (XADAGO)</a:t>
                      </a:r>
                      <a:endParaRPr sz="1300" u="none" cap="none" strike="noStrike"/>
                    </a:p>
                  </a:txBody>
                  <a:tcPr marT="45725" marB="45725" marR="45725" marL="45725">
                    <a:solidFill>
                      <a:srgbClr val="FFFF9F"/>
                    </a:solidFill>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Parkinson’s</a:t>
                      </a:r>
                      <a:endParaRPr sz="1300" u="none" cap="none" strike="noStrike"/>
                    </a:p>
                  </a:txBody>
                  <a:tcPr marT="45725" marB="45725" marR="45725" marL="45725">
                    <a:solidFill>
                      <a:srgbClr val="FFFF9F"/>
                    </a:solidFill>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2017</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$780</a:t>
                      </a:r>
                      <a:endParaRPr sz="130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solidFill>
                      <a:srgbClr val="FFFF9F"/>
                    </a:solidFill>
                  </a:tcPr>
                </a:tc>
                <a:tc>
                  <a:txBody>
                    <a:bodyPr/>
                    <a:lstStyle/>
                    <a:p>
                      <a:pPr indent="0" lvl="0" marL="0" marR="0" rtl="0" algn="ctr">
                        <a:lnSpc>
                          <a:spcPct val="100000"/>
                        </a:lnSpc>
                        <a:spcBef>
                          <a:spcPts val="0"/>
                        </a:spcBef>
                        <a:spcAft>
                          <a:spcPts val="0"/>
                        </a:spcAft>
                        <a:buClr>
                          <a:srgbClr val="000000"/>
                        </a:buClr>
                        <a:buSzPts val="850"/>
                        <a:buFont typeface="Arial"/>
                        <a:buNone/>
                      </a:pPr>
                      <a:r>
                        <a:rPr lang="en" sz="1250" u="none" cap="none" strike="noStrike"/>
                        <a:t>B</a:t>
                      </a:r>
                      <a:endParaRPr sz="1250" u="none" cap="none" strike="noStrike"/>
                    </a:p>
                  </a:txBody>
                  <a:tcPr marT="45725" marB="45725" marR="45725" marL="45725">
                    <a:solidFill>
                      <a:srgbClr val="FFFF9F"/>
                    </a:solidFill>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sz="1250" u="none" cap="none" strike="noStrike"/>
                        <a:t>-</a:t>
                      </a:r>
                      <a:endParaRPr sz="125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low</a:t>
                      </a:r>
                      <a:endParaRPr sz="1300" u="none" cap="none" strike="noStrike"/>
                    </a:p>
                  </a:txBody>
                  <a:tcPr marT="45725" marB="45725" marR="45725" marL="45725">
                    <a:lnR cap="flat" cmpd="sng" w="9525">
                      <a:solidFill>
                        <a:srgbClr val="999999"/>
                      </a:solidFill>
                      <a:prstDash val="solid"/>
                      <a:round/>
                      <a:headEnd len="sm" w="sm" type="none"/>
                      <a:tailEnd len="sm" w="sm" type="none"/>
                    </a:lnR>
                  </a:tcPr>
                </a:tc>
                <a:tc>
                  <a:txBody>
                    <a:bodyPr/>
                    <a:lstStyle/>
                    <a:p>
                      <a:pPr indent="0" lvl="0" marL="0" rtl="0" algn="ctr">
                        <a:spcBef>
                          <a:spcPts val="0"/>
                        </a:spcBef>
                        <a:spcAft>
                          <a:spcPts val="0"/>
                        </a:spcAft>
                        <a:buClr>
                          <a:schemeClr val="dk1"/>
                        </a:buClr>
                        <a:buSzPts val="850"/>
                        <a:buFont typeface="Arial"/>
                        <a:buNone/>
                      </a:pPr>
                      <a:r>
                        <a:rPr lang="en" sz="1300">
                          <a:solidFill>
                            <a:schemeClr val="dk1"/>
                          </a:solidFill>
                        </a:rPr>
                        <a:t>low</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a:t>y</a:t>
                      </a:r>
                      <a:r>
                        <a:rPr lang="en" sz="1300" u="none" cap="none" strike="noStrike"/>
                        <a:t>es </a:t>
                      </a:r>
                      <a:endParaRPr b="1" sz="1300" u="none" cap="none" strike="noStrike"/>
                    </a:p>
                  </a:txBody>
                  <a:tcPr marT="45725" marB="45725" marR="45725" marL="45725">
                    <a:lnL cap="flat" cmpd="sng" w="9525">
                      <a:solidFill>
                        <a:srgbClr val="999999"/>
                      </a:solidFill>
                      <a:prstDash val="solid"/>
                      <a:round/>
                      <a:headEnd len="sm" w="sm" type="none"/>
                      <a:tailEnd len="sm" w="sm" type="none"/>
                    </a:lnL>
                  </a:tcPr>
                </a:tc>
              </a:tr>
            </a:tbl>
          </a:graphicData>
        </a:graphic>
      </p:graphicFrame>
      <p:sp>
        <p:nvSpPr>
          <p:cNvPr id="398" name="Google Shape;398;p53"/>
          <p:cNvSpPr txBox="1"/>
          <p:nvPr/>
        </p:nvSpPr>
        <p:spPr>
          <a:xfrm>
            <a:off x="5457264" y="1041313"/>
            <a:ext cx="315900" cy="416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en" sz="1800" u="none" cap="none" strike="noStrike">
                <a:solidFill>
                  <a:srgbClr val="000000"/>
                </a:solidFill>
                <a:latin typeface="Arial"/>
                <a:ea typeface="Arial"/>
                <a:cs typeface="Arial"/>
                <a:sym typeface="Arial"/>
              </a:rPr>
              <a:t>*</a:t>
            </a:r>
            <a:r>
              <a:rPr b="0" i="0" lang="en" sz="1800" u="none" cap="none" strike="noStrike">
                <a:solidFill>
                  <a:srgbClr val="000000"/>
                </a:solidFill>
                <a:latin typeface="Arial"/>
                <a:ea typeface="Arial"/>
                <a:cs typeface="Arial"/>
                <a:sym typeface="Arial"/>
              </a:rPr>
              <a:t> </a:t>
            </a:r>
            <a:endParaRPr b="0" i="0" sz="1300" u="none" cap="none" strike="noStrike">
              <a:solidFill>
                <a:srgbClr val="000000"/>
              </a:solidFill>
              <a:latin typeface="Arial"/>
              <a:ea typeface="Arial"/>
              <a:cs typeface="Arial"/>
              <a:sym typeface="Arial"/>
            </a:endParaRPr>
          </a:p>
        </p:txBody>
      </p:sp>
      <p:pic>
        <p:nvPicPr>
          <p:cNvPr id="399" name="Google Shape;399;p53"/>
          <p:cNvPicPr preferRelativeResize="0"/>
          <p:nvPr/>
        </p:nvPicPr>
        <p:blipFill rotWithShape="1">
          <a:blip r:embed="rId3">
            <a:alphaModFix/>
          </a:blip>
          <a:srcRect b="0" l="0" r="0" t="0"/>
          <a:stretch/>
        </p:blipFill>
        <p:spPr>
          <a:xfrm>
            <a:off x="168200" y="48657"/>
            <a:ext cx="601075" cy="770800"/>
          </a:xfrm>
          <a:prstGeom prst="rect">
            <a:avLst/>
          </a:prstGeom>
          <a:noFill/>
          <a:ln>
            <a:noFill/>
          </a:ln>
        </p:spPr>
      </p:pic>
      <p:sp>
        <p:nvSpPr>
          <p:cNvPr id="400" name="Google Shape;400;p53"/>
          <p:cNvSpPr txBox="1"/>
          <p:nvPr/>
        </p:nvSpPr>
        <p:spPr>
          <a:xfrm>
            <a:off x="-997850" y="79650"/>
            <a:ext cx="7905900" cy="492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800" u="none" cap="none" strike="noStrike">
                <a:solidFill>
                  <a:srgbClr val="000000"/>
                </a:solidFill>
                <a:latin typeface="Arial"/>
                <a:ea typeface="Arial"/>
                <a:cs typeface="Arial"/>
                <a:sym typeface="Arial"/>
              </a:rPr>
              <a:t>Monoamine Oxidase Inhibitors (MAOIs)</a:t>
            </a:r>
            <a:endParaRPr b="0" i="0" sz="1800" u="none" cap="none" strike="noStrike">
              <a:solidFill>
                <a:srgbClr val="000000"/>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1200"/>
              <a:buFont typeface="Arial"/>
              <a:buNone/>
            </a:pPr>
            <a:r>
              <a:t/>
            </a:r>
            <a:endParaRPr b="0" i="0" sz="1800" u="none" cap="none" strike="noStrike">
              <a:solidFill>
                <a:srgbClr val="000000"/>
              </a:solidFill>
              <a:latin typeface="Arial"/>
              <a:ea typeface="Arial"/>
              <a:cs typeface="Arial"/>
              <a:sym typeface="Arial"/>
            </a:endParaRPr>
          </a:p>
        </p:txBody>
      </p:sp>
      <p:sp>
        <p:nvSpPr>
          <p:cNvPr id="401" name="Google Shape;401;p53"/>
          <p:cNvSpPr txBox="1"/>
          <p:nvPr/>
        </p:nvSpPr>
        <p:spPr>
          <a:xfrm>
            <a:off x="7870866" y="0"/>
            <a:ext cx="1747200" cy="416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0" i="0" lang="en" sz="900" u="sng" cap="none" strike="noStrike">
                <a:solidFill>
                  <a:srgbClr val="000000"/>
                </a:solidFill>
                <a:latin typeface="Arial"/>
                <a:ea typeface="Arial"/>
                <a:cs typeface="Arial"/>
                <a:sym typeface="Arial"/>
              </a:rPr>
              <a:t>5-HT</a:t>
            </a:r>
            <a:r>
              <a:rPr b="0" i="0" lang="en" sz="900" u="none" cap="none" strike="noStrike">
                <a:solidFill>
                  <a:srgbClr val="000000"/>
                </a:solidFill>
                <a:latin typeface="Arial"/>
                <a:ea typeface="Arial"/>
                <a:cs typeface="Arial"/>
                <a:sym typeface="Arial"/>
              </a:rPr>
              <a:t> </a:t>
            </a:r>
            <a:r>
              <a:rPr lang="en" sz="900"/>
              <a:t>–</a:t>
            </a:r>
            <a:r>
              <a:rPr b="0" i="0" lang="en" sz="900" u="none" cap="none" strike="noStrike">
                <a:solidFill>
                  <a:srgbClr val="000000"/>
                </a:solidFill>
                <a:latin typeface="Arial"/>
                <a:ea typeface="Arial"/>
                <a:cs typeface="Arial"/>
                <a:sym typeface="Arial"/>
              </a:rPr>
              <a:t> serotonergic</a:t>
            </a:r>
            <a:endParaRPr sz="900"/>
          </a:p>
          <a:p>
            <a:pPr indent="0" lvl="0" marL="0" marR="0" rtl="0" algn="l">
              <a:lnSpc>
                <a:spcPct val="100000"/>
              </a:lnSpc>
              <a:spcBef>
                <a:spcPts val="0"/>
              </a:spcBef>
              <a:spcAft>
                <a:spcPts val="0"/>
              </a:spcAft>
              <a:buClr>
                <a:srgbClr val="000000"/>
              </a:buClr>
              <a:buSzPts val="700"/>
              <a:buFont typeface="Arial"/>
              <a:buNone/>
            </a:pPr>
            <a:r>
              <a:rPr b="0" i="0" lang="en" sz="900" u="sng" cap="none" strike="noStrike">
                <a:solidFill>
                  <a:srgbClr val="000000"/>
                </a:solidFill>
                <a:latin typeface="Arial"/>
                <a:ea typeface="Arial"/>
                <a:cs typeface="Arial"/>
                <a:sym typeface="Arial"/>
              </a:rPr>
              <a:t>NE</a:t>
            </a:r>
            <a:r>
              <a:rPr b="0" i="0" lang="en" sz="900" u="none" cap="none" strike="noStrike">
                <a:solidFill>
                  <a:srgbClr val="000000"/>
                </a:solidFill>
                <a:latin typeface="Arial"/>
                <a:ea typeface="Arial"/>
                <a:cs typeface="Arial"/>
                <a:sym typeface="Arial"/>
              </a:rPr>
              <a:t> </a:t>
            </a:r>
            <a:r>
              <a:rPr lang="en" sz="900"/>
              <a:t>–</a:t>
            </a:r>
            <a:r>
              <a:rPr b="0" i="0" lang="en" sz="900" u="none" cap="none" strike="noStrike">
                <a:solidFill>
                  <a:srgbClr val="000000"/>
                </a:solidFill>
                <a:latin typeface="Arial"/>
                <a:ea typeface="Arial"/>
                <a:cs typeface="Arial"/>
                <a:sym typeface="Arial"/>
              </a:rPr>
              <a:t> noradrenergic</a:t>
            </a:r>
            <a:endParaRPr sz="900"/>
          </a:p>
          <a:p>
            <a:pPr indent="0" lvl="0" marL="0" marR="0" rtl="0" algn="l">
              <a:lnSpc>
                <a:spcPct val="100000"/>
              </a:lnSpc>
              <a:spcBef>
                <a:spcPts val="0"/>
              </a:spcBef>
              <a:spcAft>
                <a:spcPts val="0"/>
              </a:spcAft>
              <a:buClr>
                <a:srgbClr val="000000"/>
              </a:buClr>
              <a:buSzPts val="700"/>
              <a:buFont typeface="Arial"/>
              <a:buNone/>
            </a:pPr>
            <a:r>
              <a:rPr b="0" i="0" lang="en" sz="900" u="sng" cap="none" strike="noStrike">
                <a:solidFill>
                  <a:srgbClr val="000000"/>
                </a:solidFill>
                <a:latin typeface="Arial"/>
                <a:ea typeface="Arial"/>
                <a:cs typeface="Arial"/>
                <a:sym typeface="Arial"/>
              </a:rPr>
              <a:t>DA</a:t>
            </a:r>
            <a:r>
              <a:rPr b="0" i="0" lang="en" sz="900" u="none" cap="none" strike="noStrike">
                <a:solidFill>
                  <a:srgbClr val="000000"/>
                </a:solidFill>
                <a:latin typeface="Arial"/>
                <a:ea typeface="Arial"/>
                <a:cs typeface="Arial"/>
                <a:sym typeface="Arial"/>
              </a:rPr>
              <a:t> </a:t>
            </a:r>
            <a:r>
              <a:rPr lang="en" sz="900"/>
              <a:t>– </a:t>
            </a:r>
            <a:r>
              <a:rPr b="0" i="0" lang="en" sz="900" u="none" cap="none" strike="noStrike">
                <a:solidFill>
                  <a:srgbClr val="000000"/>
                </a:solidFill>
                <a:latin typeface="Arial"/>
                <a:ea typeface="Arial"/>
                <a:cs typeface="Arial"/>
                <a:sym typeface="Arial"/>
              </a:rPr>
              <a:t>dopaminergic</a:t>
            </a:r>
            <a:endParaRPr b="0" i="0" sz="800" u="none" cap="none" strike="noStrike">
              <a:solidFill>
                <a:srgbClr val="000000"/>
              </a:solidFill>
              <a:latin typeface="Arial"/>
              <a:ea typeface="Arial"/>
              <a:cs typeface="Arial"/>
              <a:sym typeface="Arial"/>
            </a:endParaRPr>
          </a:p>
        </p:txBody>
      </p:sp>
      <p:sp>
        <p:nvSpPr>
          <p:cNvPr id="402" name="Google Shape;402;p53"/>
          <p:cNvSpPr txBox="1"/>
          <p:nvPr/>
        </p:nvSpPr>
        <p:spPr>
          <a:xfrm>
            <a:off x="844301" y="431788"/>
            <a:ext cx="8079300" cy="416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1500" u="none" cap="none" strike="noStrike">
                <a:solidFill>
                  <a:srgbClr val="000000"/>
                </a:solidFill>
                <a:latin typeface="Arial"/>
                <a:ea typeface="Arial"/>
                <a:cs typeface="Arial"/>
                <a:sym typeface="Arial"/>
              </a:rPr>
              <a:t>*</a:t>
            </a:r>
            <a:r>
              <a:rPr b="0" i="0" lang="en" sz="1200" u="none" cap="none" strike="noStrike">
                <a:solidFill>
                  <a:srgbClr val="000000"/>
                </a:solidFill>
                <a:latin typeface="Arial"/>
                <a:ea typeface="Arial"/>
                <a:cs typeface="Arial"/>
                <a:sym typeface="Arial"/>
              </a:rPr>
              <a:t>Selectivity is dose dependent. </a:t>
            </a:r>
            <a:r>
              <a:rPr lang="en" sz="1200"/>
              <a:t>Above</a:t>
            </a:r>
            <a:r>
              <a:rPr b="0" i="0" lang="en" sz="1200" u="none" cap="none" strike="noStrike">
                <a:solidFill>
                  <a:srgbClr val="000000"/>
                </a:solidFill>
                <a:latin typeface="Arial"/>
                <a:ea typeface="Arial"/>
                <a:cs typeface="Arial"/>
                <a:sym typeface="Arial"/>
              </a:rPr>
              <a:t> recommended doses, selective MAO-B inhibitors can also </a:t>
            </a:r>
            <a:r>
              <a:rPr lang="en" sz="1200"/>
              <a:t>inhibit</a:t>
            </a:r>
            <a:r>
              <a:rPr b="0" i="0" lang="en" sz="1200" u="none" cap="none" strike="noStrike">
                <a:solidFill>
                  <a:srgbClr val="000000"/>
                </a:solidFill>
                <a:latin typeface="Arial"/>
                <a:ea typeface="Arial"/>
                <a:cs typeface="Arial"/>
                <a:sym typeface="Arial"/>
              </a:rPr>
              <a:t> MAO-A.</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graphicFrame>
        <p:nvGraphicFramePr>
          <p:cNvPr id="407" name="Google Shape;407;p54"/>
          <p:cNvGraphicFramePr/>
          <p:nvPr/>
        </p:nvGraphicFramePr>
        <p:xfrm>
          <a:off x="112416" y="883135"/>
          <a:ext cx="3000000" cy="3000000"/>
        </p:xfrm>
        <a:graphic>
          <a:graphicData uri="http://schemas.openxmlformats.org/drawingml/2006/table">
            <a:tbl>
              <a:tblPr>
                <a:noFill/>
                <a:tableStyleId>{9CA66A64-FEFE-46EB-AED5-2A8D51E14325}</a:tableStyleId>
              </a:tblPr>
              <a:tblGrid>
                <a:gridCol w="1345525"/>
                <a:gridCol w="1053400"/>
                <a:gridCol w="507800"/>
                <a:gridCol w="582925"/>
                <a:gridCol w="534075"/>
                <a:gridCol w="540075"/>
                <a:gridCol w="512600"/>
                <a:gridCol w="675950"/>
                <a:gridCol w="794000"/>
                <a:gridCol w="652025"/>
                <a:gridCol w="597450"/>
                <a:gridCol w="573300"/>
                <a:gridCol w="592775"/>
              </a:tblGrid>
              <a:tr h="205750">
                <a:tc>
                  <a:txBody>
                    <a:bodyPr/>
                    <a:lstStyle/>
                    <a:p>
                      <a:pPr indent="0" lvl="0" marL="0" marR="0" rtl="0" algn="l">
                        <a:lnSpc>
                          <a:spcPct val="85000"/>
                        </a:lnSpc>
                        <a:spcBef>
                          <a:spcPts val="0"/>
                        </a:spcBef>
                        <a:spcAft>
                          <a:spcPts val="0"/>
                        </a:spcAft>
                        <a:buClr>
                          <a:srgbClr val="000000"/>
                        </a:buClr>
                        <a:buSzPts val="900"/>
                        <a:buFont typeface="Arial"/>
                        <a:buNone/>
                      </a:pPr>
                      <a:r>
                        <a:rPr lang="en" sz="1300" u="none" cap="none" strike="noStrike"/>
                        <a:t>MAOI</a:t>
                      </a:r>
                      <a:endParaRPr sz="13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900"/>
                        <a:buFont typeface="Arial"/>
                        <a:buNone/>
                      </a:pPr>
                      <a:r>
                        <a:rPr lang="en" sz="1300" u="none" cap="none" strike="noStrike"/>
                        <a:t>Use</a:t>
                      </a:r>
                      <a:endParaRPr sz="13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900"/>
                        <a:buFont typeface="Arial"/>
                        <a:buNone/>
                      </a:pPr>
                      <a:r>
                        <a:rPr lang="en" sz="1300" u="none" cap="none" strike="noStrike"/>
                        <a:t>Year</a:t>
                      </a:r>
                      <a:endParaRPr sz="13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900"/>
                        <a:buFont typeface="Arial"/>
                        <a:buNone/>
                      </a:pPr>
                      <a:r>
                        <a:rPr lang="en" sz="1300" u="none" cap="none" strike="noStrike"/>
                        <a:t>Cost/mo </a:t>
                      </a:r>
                      <a:endParaRPr sz="13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900"/>
                        <a:buFont typeface="Arial"/>
                        <a:buNone/>
                      </a:pPr>
                      <a:r>
                        <a:rPr lang="en" sz="1300" u="none" cap="none" strike="noStrike"/>
                        <a:t>5-HT</a:t>
                      </a:r>
                      <a:endParaRPr sz="13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900"/>
                        <a:buFont typeface="Arial"/>
                        <a:buNone/>
                      </a:pPr>
                      <a:r>
                        <a:rPr lang="en" sz="1300" u="none" cap="none" strike="noStrike"/>
                        <a:t>NE</a:t>
                      </a:r>
                      <a:endParaRPr sz="13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900"/>
                        <a:buFont typeface="Arial"/>
                        <a:buNone/>
                      </a:pPr>
                      <a:r>
                        <a:rPr lang="en" sz="1300" u="none" cap="none" strike="noStrike"/>
                        <a:t>DA</a:t>
                      </a:r>
                      <a:endParaRPr sz="13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800"/>
                        <a:buFont typeface="Arial"/>
                        <a:buNone/>
                      </a:pPr>
                      <a:r>
                        <a:rPr lang="en" sz="1300" u="none" cap="none" strike="noStrike"/>
                        <a:t>MAO</a:t>
                      </a:r>
                      <a:endParaRPr sz="1300" u="none" cap="none" strike="noStrike"/>
                    </a:p>
                    <a:p>
                      <a:pPr indent="0" lvl="0" marL="0" marR="0" rtl="0" algn="l">
                        <a:lnSpc>
                          <a:spcPct val="85000"/>
                        </a:lnSpc>
                        <a:spcBef>
                          <a:spcPts val="0"/>
                        </a:spcBef>
                        <a:spcAft>
                          <a:spcPts val="0"/>
                        </a:spcAft>
                        <a:buClr>
                          <a:srgbClr val="000000"/>
                        </a:buClr>
                        <a:buSzPts val="800"/>
                        <a:buFont typeface="Arial"/>
                        <a:buNone/>
                      </a:pPr>
                      <a:r>
                        <a:rPr lang="en" sz="1300"/>
                        <a:t>s</a:t>
                      </a:r>
                      <a:r>
                        <a:rPr lang="en" sz="1300" u="none" cap="none" strike="noStrike"/>
                        <a:t>elect-</a:t>
                      </a:r>
                      <a:endParaRPr sz="1300" u="none" cap="none" strike="noStrike"/>
                    </a:p>
                    <a:p>
                      <a:pPr indent="0" lvl="0" marL="0" marR="0" rtl="0" algn="l">
                        <a:lnSpc>
                          <a:spcPct val="85000"/>
                        </a:lnSpc>
                        <a:spcBef>
                          <a:spcPts val="0"/>
                        </a:spcBef>
                        <a:spcAft>
                          <a:spcPts val="0"/>
                        </a:spcAft>
                        <a:buClr>
                          <a:srgbClr val="000000"/>
                        </a:buClr>
                        <a:buSzPts val="800"/>
                        <a:buFont typeface="Arial"/>
                        <a:buNone/>
                      </a:pPr>
                      <a:r>
                        <a:rPr lang="en" sz="1300" u="none" cap="none" strike="noStrike"/>
                        <a:t>ivity </a:t>
                      </a:r>
                      <a:endParaRPr sz="19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800"/>
                        <a:buFont typeface="Arial"/>
                        <a:buNone/>
                      </a:pPr>
                      <a:r>
                        <a:rPr lang="en" sz="1200" u="none" cap="none" strike="noStrike"/>
                        <a:t>Dietary </a:t>
                      </a:r>
                      <a:endParaRPr sz="1200" u="none" cap="none" strike="noStrike"/>
                    </a:p>
                    <a:p>
                      <a:pPr indent="0" lvl="0" marL="0" marR="0" rtl="0" algn="l">
                        <a:lnSpc>
                          <a:spcPct val="85000"/>
                        </a:lnSpc>
                        <a:spcBef>
                          <a:spcPts val="0"/>
                        </a:spcBef>
                        <a:spcAft>
                          <a:spcPts val="0"/>
                        </a:spcAft>
                        <a:buClr>
                          <a:srgbClr val="000000"/>
                        </a:buClr>
                        <a:buSzPts val="800"/>
                        <a:buFont typeface="Arial"/>
                        <a:buNone/>
                      </a:pPr>
                      <a:r>
                        <a:rPr lang="en" sz="1200" u="none" cap="none" strike="noStrike"/>
                        <a:t>tyramine risk  </a:t>
                      </a:r>
                      <a:endParaRPr sz="12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900"/>
                        <a:buFont typeface="Arial"/>
                        <a:buNone/>
                      </a:pPr>
                      <a:r>
                        <a:rPr lang="en" sz="1300" u="none" cap="none" strike="noStrike"/>
                        <a:t>W</a:t>
                      </a:r>
                      <a:r>
                        <a:rPr lang="en" sz="1300"/>
                        <a:t>t </a:t>
                      </a:r>
                      <a:r>
                        <a:rPr lang="en" sz="1300" u="none" cap="none" strike="noStrike"/>
                        <a:t>gain</a:t>
                      </a:r>
                      <a:endParaRPr sz="13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800"/>
                        <a:buFont typeface="Arial"/>
                        <a:buNone/>
                      </a:pPr>
                      <a:r>
                        <a:rPr lang="en" sz="1300" u="none" cap="none" strike="noStrike"/>
                        <a:t>Sed-</a:t>
                      </a:r>
                      <a:endParaRPr sz="1300" u="none" cap="none" strike="noStrike"/>
                    </a:p>
                    <a:p>
                      <a:pPr indent="0" lvl="0" marL="0" marR="0" rtl="0" algn="l">
                        <a:lnSpc>
                          <a:spcPct val="85000"/>
                        </a:lnSpc>
                        <a:spcBef>
                          <a:spcPts val="0"/>
                        </a:spcBef>
                        <a:spcAft>
                          <a:spcPts val="0"/>
                        </a:spcAft>
                        <a:buClr>
                          <a:srgbClr val="000000"/>
                        </a:buClr>
                        <a:buSzPts val="800"/>
                        <a:buFont typeface="Arial"/>
                        <a:buNone/>
                      </a:pPr>
                      <a:r>
                        <a:rPr lang="en" sz="1300" u="none" cap="none" strike="noStrike"/>
                        <a:t>ation</a:t>
                      </a:r>
                      <a:endParaRPr sz="13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800"/>
                        <a:buFont typeface="Arial"/>
                        <a:buNone/>
                      </a:pPr>
                      <a:r>
                        <a:rPr lang="en" sz="1200" u="none" cap="none" strike="noStrike"/>
                        <a:t>Anti-</a:t>
                      </a:r>
                      <a:endParaRPr sz="1200" u="none" cap="none" strike="noStrike"/>
                    </a:p>
                    <a:p>
                      <a:pPr indent="0" lvl="0" marL="0" marR="0" rtl="0" algn="l">
                        <a:lnSpc>
                          <a:spcPct val="85000"/>
                        </a:lnSpc>
                        <a:spcBef>
                          <a:spcPts val="0"/>
                        </a:spcBef>
                        <a:spcAft>
                          <a:spcPts val="0"/>
                        </a:spcAft>
                        <a:buClr>
                          <a:srgbClr val="000000"/>
                        </a:buClr>
                        <a:buSzPts val="800"/>
                        <a:buFont typeface="Arial"/>
                        <a:buNone/>
                      </a:pPr>
                      <a:r>
                        <a:rPr lang="en" sz="1200"/>
                        <a:t>c</a:t>
                      </a:r>
                      <a:r>
                        <a:rPr lang="en" sz="1200" u="none" cap="none" strike="noStrike"/>
                        <a:t>holi</a:t>
                      </a:r>
                      <a:r>
                        <a:rPr lang="en" sz="1200"/>
                        <a:t>n</a:t>
                      </a:r>
                      <a:endParaRPr sz="1200"/>
                    </a:p>
                    <a:p>
                      <a:pPr indent="0" lvl="0" marL="0" marR="0" rtl="0" algn="l">
                        <a:lnSpc>
                          <a:spcPct val="85000"/>
                        </a:lnSpc>
                        <a:spcBef>
                          <a:spcPts val="0"/>
                        </a:spcBef>
                        <a:spcAft>
                          <a:spcPts val="0"/>
                        </a:spcAft>
                        <a:buClr>
                          <a:srgbClr val="000000"/>
                        </a:buClr>
                        <a:buSzPts val="800"/>
                        <a:buFont typeface="Arial"/>
                        <a:buNone/>
                      </a:pPr>
                      <a:r>
                        <a:rPr lang="en" sz="1200" u="none" cap="none" strike="noStrike"/>
                        <a:t>ergic</a:t>
                      </a:r>
                      <a:endParaRPr sz="1200" u="none" cap="none" strike="noStrike"/>
                    </a:p>
                  </a:txBody>
                  <a:tcPr marT="45725" marB="45725" marR="45725" marL="45725">
                    <a:lnB cap="flat" cmpd="sng" w="9525">
                      <a:solidFill>
                        <a:srgbClr val="999999"/>
                      </a:solidFill>
                      <a:prstDash val="solid"/>
                      <a:round/>
                      <a:headEnd len="sm" w="sm" type="none"/>
                      <a:tailEnd len="sm" w="sm" type="none"/>
                    </a:lnB>
                    <a:solidFill>
                      <a:srgbClr val="ECF2F1"/>
                    </a:solidFill>
                  </a:tcPr>
                </a:tc>
                <a:tc>
                  <a:txBody>
                    <a:bodyPr/>
                    <a:lstStyle/>
                    <a:p>
                      <a:pPr indent="0" lvl="0" marL="0" marR="0" rtl="0" algn="l">
                        <a:lnSpc>
                          <a:spcPct val="85000"/>
                        </a:lnSpc>
                        <a:spcBef>
                          <a:spcPts val="0"/>
                        </a:spcBef>
                        <a:spcAft>
                          <a:spcPts val="0"/>
                        </a:spcAft>
                        <a:buClr>
                          <a:srgbClr val="000000"/>
                        </a:buClr>
                        <a:buSzPts val="800"/>
                        <a:buFont typeface="Arial"/>
                        <a:buNone/>
                      </a:pPr>
                      <a:r>
                        <a:rPr lang="en" sz="1200" u="none" cap="none" strike="noStrike"/>
                        <a:t>Rever-</a:t>
                      </a:r>
                      <a:endParaRPr sz="1200" u="none" cap="none" strike="noStrike"/>
                    </a:p>
                    <a:p>
                      <a:pPr indent="0" lvl="0" marL="0" marR="0" rtl="0" algn="l">
                        <a:lnSpc>
                          <a:spcPct val="85000"/>
                        </a:lnSpc>
                        <a:spcBef>
                          <a:spcPts val="0"/>
                        </a:spcBef>
                        <a:spcAft>
                          <a:spcPts val="0"/>
                        </a:spcAft>
                        <a:buClr>
                          <a:srgbClr val="000000"/>
                        </a:buClr>
                        <a:buSzPts val="800"/>
                        <a:buFont typeface="Arial"/>
                        <a:buNone/>
                      </a:pPr>
                      <a:r>
                        <a:rPr lang="en" sz="1200" u="none" cap="none" strike="noStrike"/>
                        <a:t>sible?</a:t>
                      </a:r>
                      <a:endParaRPr sz="1200" u="none" cap="none" strike="noStrike"/>
                    </a:p>
                  </a:txBody>
                  <a:tcPr marT="45725" marB="45725" marR="45725" marL="45725">
                    <a:solidFill>
                      <a:srgbClr val="ECF2F1"/>
                    </a:solidFill>
                  </a:tcPr>
                </a:tc>
              </a:tr>
              <a:tr h="8350">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Tranylcypromine  (PARNATE)</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a:t>MDD</a:t>
                      </a:r>
                      <a:endParaRPr sz="1300" u="none" cap="none" strike="noStrike"/>
                    </a:p>
                  </a:txBody>
                  <a:tcPr marT="45725" marB="45725" marR="45725" marL="45725">
                    <a:solidFill>
                      <a:srgbClr val="FFFF9F"/>
                    </a:solidFill>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1961</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$240</a:t>
                      </a:r>
                      <a:endParaRPr sz="130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sz="1250" u="none" cap="none" strike="noStrike"/>
                        <a:t>A &amp; B</a:t>
                      </a:r>
                      <a:endParaRPr sz="125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solidFill>
                      <a:srgbClr val="FFFF9F"/>
                    </a:solidFill>
                  </a:tcPr>
                </a:tc>
                <a:tc>
                  <a:txBody>
                    <a:bodyPr/>
                    <a:lstStyle/>
                    <a:p>
                      <a:pPr indent="0" lvl="0" marL="0" marR="0" rtl="0" algn="ctr">
                        <a:lnSpc>
                          <a:spcPct val="100000"/>
                        </a:lnSpc>
                        <a:spcBef>
                          <a:spcPts val="0"/>
                        </a:spcBef>
                        <a:spcAft>
                          <a:spcPts val="0"/>
                        </a:spcAft>
                        <a:buClr>
                          <a:srgbClr val="000000"/>
                        </a:buClr>
                        <a:buSzPts val="850"/>
                        <a:buFont typeface="Arial"/>
                        <a:buNone/>
                      </a:pPr>
                      <a:r>
                        <a:rPr lang="en"/>
                        <a:t>-</a:t>
                      </a:r>
                      <a:endParaRPr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low</a:t>
                      </a:r>
                      <a:endParaRPr sz="1300" u="none" cap="none" strike="noStrike"/>
                    </a:p>
                  </a:txBody>
                  <a:tcPr marT="45725" marB="45725" marR="45725" marL="45725">
                    <a:lnR cap="flat" cmpd="sng" w="9525">
                      <a:solidFill>
                        <a:srgbClr val="999999"/>
                      </a:solidFill>
                      <a:prstDash val="solid"/>
                      <a:round/>
                      <a:headEnd len="sm" w="sm" type="none"/>
                      <a:tailEnd len="sm" w="sm" type="none"/>
                    </a:lnR>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a:t>low</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no</a:t>
                      </a:r>
                      <a:endParaRPr sz="1300" u="none" cap="none" strike="noStrike"/>
                    </a:p>
                  </a:txBody>
                  <a:tcPr marT="45725" marB="45725" marR="45725" marL="45725">
                    <a:lnL cap="flat" cmpd="sng" w="9525">
                      <a:solidFill>
                        <a:srgbClr val="999999"/>
                      </a:solidFill>
                      <a:prstDash val="solid"/>
                      <a:round/>
                      <a:headEnd len="sm" w="sm" type="none"/>
                      <a:tailEnd len="sm" w="sm" type="none"/>
                    </a:lnL>
                  </a:tcPr>
                </a:tc>
              </a:tr>
              <a:tr h="8350">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Isocarboxazid  (MARPLAN)</a:t>
                      </a:r>
                      <a:endParaRPr sz="1300" u="none" cap="none" strike="noStrike"/>
                    </a:p>
                  </a:txBody>
                  <a:tcPr marT="45725" marB="45725" marR="45725" marL="45725">
                    <a:lnB cap="flat" cmpd="sng" w="9525">
                      <a:solidFill>
                        <a:srgbClr val="999999"/>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MDD</a:t>
                      </a:r>
                      <a:endParaRPr sz="1300" u="none" cap="none" strike="noStrike"/>
                    </a:p>
                  </a:txBody>
                  <a:tcPr marT="45725" marB="45725" marR="45725" marL="45725">
                    <a:lnB cap="flat" cmpd="sng" w="9525">
                      <a:solidFill>
                        <a:srgbClr val="999999"/>
                      </a:solidFill>
                      <a:prstDash val="solid"/>
                      <a:round/>
                      <a:headEnd len="sm" w="sm" type="none"/>
                      <a:tailEnd len="sm" w="sm" type="none"/>
                    </a:lnB>
                    <a:solidFill>
                      <a:srgbClr val="FFFF9F"/>
                    </a:solidFill>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1959</a:t>
                      </a:r>
                      <a:endParaRPr sz="1300" u="none" cap="none" strike="noStrike"/>
                    </a:p>
                  </a:txBody>
                  <a:tcPr marT="45725" marB="45725" marR="45725" marL="45725">
                    <a:lnB cap="flat" cmpd="sng" w="9525">
                      <a:solidFill>
                        <a:srgbClr val="999999"/>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$780</a:t>
                      </a:r>
                      <a:endParaRPr sz="1300" u="none" cap="none" strike="noStrike"/>
                    </a:p>
                  </a:txBody>
                  <a:tcPr marT="45725" marB="45725" marR="45725" marL="45725">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250" u="none" cap="none" strike="noStrike"/>
                        <a:t>A &amp; B</a:t>
                      </a:r>
                      <a:endParaRPr sz="1250" u="none" cap="none" strike="noStrike"/>
                    </a:p>
                  </a:txBody>
                  <a:tcPr marT="45725" marB="45725" marR="45725" marL="45725">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lnB cap="flat" cmpd="sng" w="9525">
                      <a:solidFill>
                        <a:srgbClr val="999999"/>
                      </a:solidFill>
                      <a:prstDash val="solid"/>
                      <a:round/>
                      <a:headEnd len="sm" w="sm" type="none"/>
                      <a:tailEnd len="sm" w="sm" type="none"/>
                    </a:lnB>
                    <a:solidFill>
                      <a:srgbClr val="FFFF9F"/>
                    </a:solidFill>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low</a:t>
                      </a:r>
                      <a:endParaRPr sz="1300" u="none" cap="none" strike="noStrike"/>
                    </a:p>
                  </a:txBody>
                  <a:tcPr marT="45725" marB="45725" marR="45725" marL="45725">
                    <a:lnR cap="flat" cmpd="sng" w="9525">
                      <a:solidFill>
                        <a:srgbClr val="999999"/>
                      </a:solidFill>
                      <a:prstDash val="solid"/>
                      <a:round/>
                      <a:headEnd len="sm" w="sm" type="none"/>
                      <a:tailEnd len="sm" w="sm" type="none"/>
                    </a:lnR>
                    <a:lnB cap="flat" cmpd="sng" w="9525">
                      <a:solidFill>
                        <a:srgbClr val="999999"/>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850"/>
                        <a:buFont typeface="Arial"/>
                        <a:buNone/>
                      </a:pPr>
                      <a:r>
                        <a:rPr lang="en" sz="1300">
                          <a:solidFill>
                            <a:schemeClr val="dk1"/>
                          </a:solidFill>
                        </a:rPr>
                        <a:t>low</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no</a:t>
                      </a:r>
                      <a:endParaRPr sz="1300" u="none" cap="none" strike="noStrike"/>
                    </a:p>
                  </a:txBody>
                  <a:tcPr marT="45725" marB="45725" marR="45725" marL="45725">
                    <a:lnL cap="flat" cmpd="sng" w="9525">
                      <a:solidFill>
                        <a:srgbClr val="999999"/>
                      </a:solidFill>
                      <a:prstDash val="solid"/>
                      <a:round/>
                      <a:headEnd len="sm" w="sm" type="none"/>
                      <a:tailEnd len="sm" w="sm" type="none"/>
                    </a:lnL>
                    <a:lnB cap="flat" cmpd="sng" w="9525">
                      <a:solidFill>
                        <a:srgbClr val="999999"/>
                      </a:solidFill>
                      <a:prstDash val="solid"/>
                      <a:round/>
                      <a:headEnd len="sm" w="sm" type="none"/>
                      <a:tailEnd len="sm" w="sm" type="none"/>
                    </a:lnB>
                  </a:tcPr>
                </a:tc>
              </a:tr>
              <a:tr h="8350">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Phenelzine (NARDIL)</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MDD</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FFFF9F"/>
                    </a:solidFill>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1961</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$43</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250" u="none" cap="none" strike="noStrike"/>
                        <a:t>A &amp; B</a:t>
                      </a:r>
                      <a:endParaRPr sz="125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FFFF9F"/>
                    </a:solidFill>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low</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850"/>
                        <a:buFont typeface="Arial"/>
                        <a:buNone/>
                      </a:pPr>
                      <a:r>
                        <a:rPr lang="en" sz="1300">
                          <a:solidFill>
                            <a:schemeClr val="dk1"/>
                          </a:solidFill>
                        </a:rPr>
                        <a:t>low</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no</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r h="8350">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Selegiline transdermal (EMSAM)</a:t>
                      </a:r>
                      <a:endParaRPr sz="1300"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MDD</a:t>
                      </a:r>
                      <a:endParaRPr sz="1300"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2006</a:t>
                      </a:r>
                      <a:endParaRPr sz="1300"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$1650</a:t>
                      </a:r>
                      <a:endParaRPr sz="1300"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850"/>
                        <a:buFont typeface="Arial"/>
                        <a:buNone/>
                      </a:pPr>
                      <a:r>
                        <a:rPr lang="en" sz="1250" u="none" cap="none" strike="noStrike"/>
                        <a:t>(A) &amp; B</a:t>
                      </a:r>
                      <a:endParaRPr sz="1250"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loss</a:t>
                      </a:r>
                      <a:endParaRPr sz="1300"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low</a:t>
                      </a:r>
                      <a:endParaRPr sz="1300" u="none" cap="none" strike="noStrike"/>
                    </a:p>
                  </a:txBody>
                  <a:tcPr marT="45725" marB="45725" marR="45725" marL="45725" anchor="ctr">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tcPr>
                </a:tc>
                <a:tc>
                  <a:txBody>
                    <a:bodyPr/>
                    <a:lstStyle/>
                    <a:p>
                      <a:pPr indent="0" lvl="0" marL="0" rtl="0" algn="ctr">
                        <a:spcBef>
                          <a:spcPts val="0"/>
                        </a:spcBef>
                        <a:spcAft>
                          <a:spcPts val="0"/>
                        </a:spcAft>
                        <a:buClr>
                          <a:schemeClr val="dk1"/>
                        </a:buClr>
                        <a:buSzPts val="850"/>
                        <a:buFont typeface="Arial"/>
                        <a:buNone/>
                      </a:pPr>
                      <a:r>
                        <a:rPr lang="en" sz="1300">
                          <a:solidFill>
                            <a:schemeClr val="dk1"/>
                          </a:solidFill>
                        </a:rPr>
                        <a:t>low</a:t>
                      </a:r>
                      <a:endParaRPr sz="1300" u="none" cap="none" strike="noStrike"/>
                    </a:p>
                  </a:txBody>
                  <a:tcPr marT="45725" marB="45725" marR="45725" marL="457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no</a:t>
                      </a:r>
                      <a:endParaRPr sz="1300" u="none" cap="none" strike="noStrike"/>
                    </a:p>
                  </a:txBody>
                  <a:tcPr marT="45725" marB="45725" marR="45725" marL="45725" anchor="ctr">
                    <a:lnL cap="flat" cmpd="sng" w="9525">
                      <a:solidFill>
                        <a:srgbClr val="999999"/>
                      </a:solidFill>
                      <a:prstDash val="solid"/>
                      <a:round/>
                      <a:headEnd len="sm" w="sm" type="none"/>
                      <a:tailEnd len="sm" w="sm" type="none"/>
                    </a:lnL>
                    <a:lnT cap="flat" cmpd="sng" w="9525">
                      <a:solidFill>
                        <a:srgbClr val="999999"/>
                      </a:solidFill>
                      <a:prstDash val="solid"/>
                      <a:round/>
                      <a:headEnd len="sm" w="sm" type="none"/>
                      <a:tailEnd len="sm" w="sm" type="none"/>
                    </a:lnT>
                  </a:tcPr>
                </a:tc>
              </a:tr>
              <a:tr h="8350">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Selegiline PO (ELDEPRYL)</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Parkinson’s</a:t>
                      </a:r>
                      <a:endParaRPr sz="1300" u="none" cap="none" strike="noStrike"/>
                    </a:p>
                  </a:txBody>
                  <a:tcPr marT="45725" marB="45725" marR="45725" marL="45725">
                    <a:solidFill>
                      <a:srgbClr val="FFFF9F"/>
                    </a:solidFill>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1989</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$26</a:t>
                      </a:r>
                      <a:endParaRPr sz="130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sz="1250" u="none" cap="none" strike="noStrike"/>
                        <a:t>B</a:t>
                      </a:r>
                      <a:endParaRPr sz="125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solidFill>
                      <a:srgbClr val="FFFF9F"/>
                    </a:solidFill>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loss</a:t>
                      </a:r>
                      <a:endParaRPr sz="130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low</a:t>
                      </a:r>
                      <a:endParaRPr sz="1300" u="none" cap="none" strike="noStrike"/>
                    </a:p>
                  </a:txBody>
                  <a:tcPr marT="45725" marB="45725" marR="45725" marL="45725">
                    <a:lnR cap="flat" cmpd="sng" w="9525">
                      <a:solidFill>
                        <a:srgbClr val="999999"/>
                      </a:solidFill>
                      <a:prstDash val="solid"/>
                      <a:round/>
                      <a:headEnd len="sm" w="sm" type="none"/>
                      <a:tailEnd len="sm" w="sm" type="none"/>
                    </a:lnR>
                  </a:tcPr>
                </a:tc>
                <a:tc>
                  <a:txBody>
                    <a:bodyPr/>
                    <a:lstStyle/>
                    <a:p>
                      <a:pPr indent="0" lvl="0" marL="0" rtl="0" algn="ctr">
                        <a:spcBef>
                          <a:spcPts val="0"/>
                        </a:spcBef>
                        <a:spcAft>
                          <a:spcPts val="0"/>
                        </a:spcAft>
                        <a:buClr>
                          <a:schemeClr val="dk1"/>
                        </a:buClr>
                        <a:buSzPts val="850"/>
                        <a:buFont typeface="Arial"/>
                        <a:buNone/>
                      </a:pPr>
                      <a:r>
                        <a:rPr lang="en" sz="1300">
                          <a:solidFill>
                            <a:schemeClr val="dk1"/>
                          </a:solidFill>
                        </a:rPr>
                        <a:t>low</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no</a:t>
                      </a:r>
                      <a:endParaRPr sz="1300" u="none" cap="none" strike="noStrike"/>
                    </a:p>
                  </a:txBody>
                  <a:tcPr marT="45725" marB="45725" marR="45725" marL="45725">
                    <a:lnL cap="flat" cmpd="sng" w="9525">
                      <a:solidFill>
                        <a:srgbClr val="999999"/>
                      </a:solidFill>
                      <a:prstDash val="solid"/>
                      <a:round/>
                      <a:headEnd len="sm" w="sm" type="none"/>
                      <a:tailEnd len="sm" w="sm" type="none"/>
                    </a:lnL>
                  </a:tcPr>
                </a:tc>
              </a:tr>
              <a:tr h="8350">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Rasagiline (AZILECT)</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Parkinson’s</a:t>
                      </a:r>
                      <a:endParaRPr sz="1300" u="none" cap="none" strike="noStrike"/>
                    </a:p>
                  </a:txBody>
                  <a:tcPr marT="45725" marB="45725" marR="45725" marL="45725">
                    <a:solidFill>
                      <a:srgbClr val="FFFF9F"/>
                    </a:solidFill>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2006</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$270</a:t>
                      </a:r>
                      <a:endParaRPr sz="130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sz="1250" u="none" cap="none" strike="noStrike"/>
                        <a:t>B</a:t>
                      </a:r>
                      <a:endParaRPr sz="125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solidFill>
                      <a:srgbClr val="FFFF9F"/>
                    </a:solidFill>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loss</a:t>
                      </a:r>
                      <a:endParaRPr sz="130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low</a:t>
                      </a:r>
                      <a:endParaRPr sz="1300" u="none" cap="none" strike="noStrike"/>
                    </a:p>
                  </a:txBody>
                  <a:tcPr marT="45725" marB="45725" marR="45725" marL="45725">
                    <a:lnR cap="flat" cmpd="sng" w="9525">
                      <a:solidFill>
                        <a:srgbClr val="999999"/>
                      </a:solidFill>
                      <a:prstDash val="solid"/>
                      <a:round/>
                      <a:headEnd len="sm" w="sm" type="none"/>
                      <a:tailEnd len="sm" w="sm" type="none"/>
                    </a:lnR>
                  </a:tcPr>
                </a:tc>
                <a:tc>
                  <a:txBody>
                    <a:bodyPr/>
                    <a:lstStyle/>
                    <a:p>
                      <a:pPr indent="0" lvl="0" marL="0" rtl="0" algn="ctr">
                        <a:spcBef>
                          <a:spcPts val="0"/>
                        </a:spcBef>
                        <a:spcAft>
                          <a:spcPts val="0"/>
                        </a:spcAft>
                        <a:buClr>
                          <a:schemeClr val="dk1"/>
                        </a:buClr>
                        <a:buSzPts val="850"/>
                        <a:buFont typeface="Arial"/>
                        <a:buNone/>
                      </a:pPr>
                      <a:r>
                        <a:rPr lang="en" sz="1300">
                          <a:solidFill>
                            <a:schemeClr val="dk1"/>
                          </a:solidFill>
                        </a:rPr>
                        <a:t>low</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no</a:t>
                      </a:r>
                      <a:endParaRPr sz="1300" u="none" cap="none" strike="noStrike"/>
                    </a:p>
                  </a:txBody>
                  <a:tcPr marT="45725" marB="45725" marR="45725" marL="45725">
                    <a:lnL cap="flat" cmpd="sng" w="9525">
                      <a:solidFill>
                        <a:srgbClr val="999999"/>
                      </a:solidFill>
                      <a:prstDash val="solid"/>
                      <a:round/>
                      <a:headEnd len="sm" w="sm" type="none"/>
                      <a:tailEnd len="sm" w="sm" type="none"/>
                    </a:lnL>
                  </a:tcPr>
                </a:tc>
              </a:tr>
              <a:tr h="8350">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Safinamide (XADAGO)</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Parkinson’s</a:t>
                      </a:r>
                      <a:endParaRPr sz="1300" u="none" cap="none" strike="noStrike"/>
                    </a:p>
                  </a:txBody>
                  <a:tcPr marT="45725" marB="45725" marR="45725" marL="45725">
                    <a:solidFill>
                      <a:srgbClr val="FFFF9F"/>
                    </a:solidFill>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2017</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$780</a:t>
                      </a:r>
                      <a:endParaRPr sz="130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sz="1250" u="none" cap="none" strike="noStrike"/>
                        <a:t>B</a:t>
                      </a:r>
                      <a:endParaRPr sz="125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solidFill>
                      <a:srgbClr val="FFFF9F"/>
                    </a:solidFill>
                  </a:tcPr>
                </a:tc>
                <a:tc>
                  <a:txBody>
                    <a:bodyPr/>
                    <a:lstStyle/>
                    <a:p>
                      <a:pPr indent="0" lvl="0" marL="0" marR="0" rtl="0" algn="ctr">
                        <a:lnSpc>
                          <a:spcPct val="100000"/>
                        </a:lnSpc>
                        <a:spcBef>
                          <a:spcPts val="0"/>
                        </a:spcBef>
                        <a:spcAft>
                          <a:spcPts val="0"/>
                        </a:spcAft>
                        <a:buClr>
                          <a:srgbClr val="000000"/>
                        </a:buClr>
                        <a:buSzPts val="850"/>
                        <a:buFont typeface="Arial"/>
                        <a:buNone/>
                      </a:pPr>
                      <a:r>
                        <a:rPr lang="en" sz="1250" u="none" cap="none" strike="noStrike"/>
                        <a:t>-</a:t>
                      </a:r>
                      <a:endParaRPr sz="125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low</a:t>
                      </a:r>
                      <a:endParaRPr sz="1300" u="none" cap="none" strike="noStrike"/>
                    </a:p>
                  </a:txBody>
                  <a:tcPr marT="45725" marB="45725" marR="45725" marL="45725">
                    <a:lnR cap="flat" cmpd="sng" w="9525">
                      <a:solidFill>
                        <a:srgbClr val="999999"/>
                      </a:solidFill>
                      <a:prstDash val="solid"/>
                      <a:round/>
                      <a:headEnd len="sm" w="sm" type="none"/>
                      <a:tailEnd len="sm" w="sm" type="none"/>
                    </a:lnR>
                  </a:tcPr>
                </a:tc>
                <a:tc>
                  <a:txBody>
                    <a:bodyPr/>
                    <a:lstStyle/>
                    <a:p>
                      <a:pPr indent="0" lvl="0" marL="0" rtl="0" algn="ctr">
                        <a:spcBef>
                          <a:spcPts val="0"/>
                        </a:spcBef>
                        <a:spcAft>
                          <a:spcPts val="0"/>
                        </a:spcAft>
                        <a:buClr>
                          <a:schemeClr val="dk1"/>
                        </a:buClr>
                        <a:buSzPts val="850"/>
                        <a:buFont typeface="Arial"/>
                        <a:buNone/>
                      </a:pPr>
                      <a:r>
                        <a:rPr lang="en" sz="1300">
                          <a:solidFill>
                            <a:schemeClr val="dk1"/>
                          </a:solidFill>
                        </a:rPr>
                        <a:t>low</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a:t>y</a:t>
                      </a:r>
                      <a:r>
                        <a:rPr lang="en" sz="1300" u="none" cap="none" strike="noStrike"/>
                        <a:t>es </a:t>
                      </a:r>
                      <a:endParaRPr b="1" sz="1300" u="none" cap="none" strike="noStrike"/>
                    </a:p>
                  </a:txBody>
                  <a:tcPr marT="45725" marB="45725" marR="45725" marL="45725">
                    <a:lnL cap="flat" cmpd="sng" w="9525">
                      <a:solidFill>
                        <a:srgbClr val="999999"/>
                      </a:solidFill>
                      <a:prstDash val="solid"/>
                      <a:round/>
                      <a:headEnd len="sm" w="sm" type="none"/>
                      <a:tailEnd len="sm" w="sm" type="none"/>
                    </a:lnL>
                  </a:tcPr>
                </a:tc>
              </a:tr>
            </a:tbl>
          </a:graphicData>
        </a:graphic>
      </p:graphicFrame>
      <p:sp>
        <p:nvSpPr>
          <p:cNvPr id="408" name="Google Shape;408;p54"/>
          <p:cNvSpPr txBox="1"/>
          <p:nvPr/>
        </p:nvSpPr>
        <p:spPr>
          <a:xfrm>
            <a:off x="5457264" y="1041313"/>
            <a:ext cx="315900" cy="416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en" sz="1800" u="none" cap="none" strike="noStrike">
                <a:solidFill>
                  <a:srgbClr val="000000"/>
                </a:solidFill>
                <a:latin typeface="Arial"/>
                <a:ea typeface="Arial"/>
                <a:cs typeface="Arial"/>
                <a:sym typeface="Arial"/>
              </a:rPr>
              <a:t>*</a:t>
            </a:r>
            <a:r>
              <a:rPr b="0" i="0" lang="en" sz="1800" u="none" cap="none" strike="noStrike">
                <a:solidFill>
                  <a:srgbClr val="000000"/>
                </a:solidFill>
                <a:latin typeface="Arial"/>
                <a:ea typeface="Arial"/>
                <a:cs typeface="Arial"/>
                <a:sym typeface="Arial"/>
              </a:rPr>
              <a:t> </a:t>
            </a:r>
            <a:endParaRPr b="0" i="0" sz="1300" u="none" cap="none" strike="noStrike">
              <a:solidFill>
                <a:srgbClr val="000000"/>
              </a:solidFill>
              <a:latin typeface="Arial"/>
              <a:ea typeface="Arial"/>
              <a:cs typeface="Arial"/>
              <a:sym typeface="Arial"/>
            </a:endParaRPr>
          </a:p>
        </p:txBody>
      </p:sp>
      <p:pic>
        <p:nvPicPr>
          <p:cNvPr id="409" name="Google Shape;409;p54"/>
          <p:cNvPicPr preferRelativeResize="0"/>
          <p:nvPr/>
        </p:nvPicPr>
        <p:blipFill rotWithShape="1">
          <a:blip r:embed="rId3">
            <a:alphaModFix/>
          </a:blip>
          <a:srcRect b="0" l="0" r="0" t="0"/>
          <a:stretch/>
        </p:blipFill>
        <p:spPr>
          <a:xfrm>
            <a:off x="168200" y="48657"/>
            <a:ext cx="601075" cy="770800"/>
          </a:xfrm>
          <a:prstGeom prst="rect">
            <a:avLst/>
          </a:prstGeom>
          <a:noFill/>
          <a:ln>
            <a:noFill/>
          </a:ln>
        </p:spPr>
      </p:pic>
      <p:sp>
        <p:nvSpPr>
          <p:cNvPr id="410" name="Google Shape;410;p54"/>
          <p:cNvSpPr txBox="1"/>
          <p:nvPr/>
        </p:nvSpPr>
        <p:spPr>
          <a:xfrm>
            <a:off x="-997850" y="79650"/>
            <a:ext cx="7905900" cy="492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800" u="none" cap="none" strike="noStrike">
                <a:solidFill>
                  <a:srgbClr val="000000"/>
                </a:solidFill>
                <a:latin typeface="Arial"/>
                <a:ea typeface="Arial"/>
                <a:cs typeface="Arial"/>
                <a:sym typeface="Arial"/>
              </a:rPr>
              <a:t>Monoamine Oxidase Inhibitors (MAOIs)</a:t>
            </a:r>
            <a:endParaRPr b="0" i="0" sz="1800" u="none" cap="none" strike="noStrike">
              <a:solidFill>
                <a:srgbClr val="000000"/>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1200"/>
              <a:buFont typeface="Arial"/>
              <a:buNone/>
            </a:pPr>
            <a:r>
              <a:t/>
            </a:r>
            <a:endParaRPr b="0" i="0" sz="1800" u="none" cap="none" strike="noStrike">
              <a:solidFill>
                <a:srgbClr val="000000"/>
              </a:solidFill>
              <a:latin typeface="Arial"/>
              <a:ea typeface="Arial"/>
              <a:cs typeface="Arial"/>
              <a:sym typeface="Arial"/>
            </a:endParaRPr>
          </a:p>
        </p:txBody>
      </p:sp>
      <p:sp>
        <p:nvSpPr>
          <p:cNvPr id="411" name="Google Shape;411;p54"/>
          <p:cNvSpPr txBox="1"/>
          <p:nvPr/>
        </p:nvSpPr>
        <p:spPr>
          <a:xfrm>
            <a:off x="7870866" y="0"/>
            <a:ext cx="1747200" cy="416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0" i="0" lang="en" sz="900" u="sng" cap="none" strike="noStrike">
                <a:solidFill>
                  <a:srgbClr val="000000"/>
                </a:solidFill>
                <a:latin typeface="Arial"/>
                <a:ea typeface="Arial"/>
                <a:cs typeface="Arial"/>
                <a:sym typeface="Arial"/>
              </a:rPr>
              <a:t>5-HT</a:t>
            </a:r>
            <a:r>
              <a:rPr b="0" i="0" lang="en" sz="900" u="none" cap="none" strike="noStrike">
                <a:solidFill>
                  <a:srgbClr val="000000"/>
                </a:solidFill>
                <a:latin typeface="Arial"/>
                <a:ea typeface="Arial"/>
                <a:cs typeface="Arial"/>
                <a:sym typeface="Arial"/>
              </a:rPr>
              <a:t> </a:t>
            </a:r>
            <a:r>
              <a:rPr lang="en" sz="900"/>
              <a:t>–</a:t>
            </a:r>
            <a:r>
              <a:rPr b="0" i="0" lang="en" sz="900" u="none" cap="none" strike="noStrike">
                <a:solidFill>
                  <a:srgbClr val="000000"/>
                </a:solidFill>
                <a:latin typeface="Arial"/>
                <a:ea typeface="Arial"/>
                <a:cs typeface="Arial"/>
                <a:sym typeface="Arial"/>
              </a:rPr>
              <a:t> serotonergic</a:t>
            </a:r>
            <a:endParaRPr sz="900"/>
          </a:p>
          <a:p>
            <a:pPr indent="0" lvl="0" marL="0" marR="0" rtl="0" algn="l">
              <a:lnSpc>
                <a:spcPct val="100000"/>
              </a:lnSpc>
              <a:spcBef>
                <a:spcPts val="0"/>
              </a:spcBef>
              <a:spcAft>
                <a:spcPts val="0"/>
              </a:spcAft>
              <a:buClr>
                <a:srgbClr val="000000"/>
              </a:buClr>
              <a:buSzPts val="700"/>
              <a:buFont typeface="Arial"/>
              <a:buNone/>
            </a:pPr>
            <a:r>
              <a:rPr b="0" i="0" lang="en" sz="900" u="sng" cap="none" strike="noStrike">
                <a:solidFill>
                  <a:srgbClr val="000000"/>
                </a:solidFill>
                <a:latin typeface="Arial"/>
                <a:ea typeface="Arial"/>
                <a:cs typeface="Arial"/>
                <a:sym typeface="Arial"/>
              </a:rPr>
              <a:t>NE</a:t>
            </a:r>
            <a:r>
              <a:rPr b="0" i="0" lang="en" sz="900" u="none" cap="none" strike="noStrike">
                <a:solidFill>
                  <a:srgbClr val="000000"/>
                </a:solidFill>
                <a:latin typeface="Arial"/>
                <a:ea typeface="Arial"/>
                <a:cs typeface="Arial"/>
                <a:sym typeface="Arial"/>
              </a:rPr>
              <a:t> </a:t>
            </a:r>
            <a:r>
              <a:rPr lang="en" sz="900"/>
              <a:t>–</a:t>
            </a:r>
            <a:r>
              <a:rPr b="0" i="0" lang="en" sz="900" u="none" cap="none" strike="noStrike">
                <a:solidFill>
                  <a:srgbClr val="000000"/>
                </a:solidFill>
                <a:latin typeface="Arial"/>
                <a:ea typeface="Arial"/>
                <a:cs typeface="Arial"/>
                <a:sym typeface="Arial"/>
              </a:rPr>
              <a:t> noradrenergic</a:t>
            </a:r>
            <a:endParaRPr sz="900"/>
          </a:p>
          <a:p>
            <a:pPr indent="0" lvl="0" marL="0" marR="0" rtl="0" algn="l">
              <a:lnSpc>
                <a:spcPct val="100000"/>
              </a:lnSpc>
              <a:spcBef>
                <a:spcPts val="0"/>
              </a:spcBef>
              <a:spcAft>
                <a:spcPts val="0"/>
              </a:spcAft>
              <a:buClr>
                <a:srgbClr val="000000"/>
              </a:buClr>
              <a:buSzPts val="700"/>
              <a:buFont typeface="Arial"/>
              <a:buNone/>
            </a:pPr>
            <a:r>
              <a:rPr b="0" i="0" lang="en" sz="900" u="sng" cap="none" strike="noStrike">
                <a:solidFill>
                  <a:srgbClr val="000000"/>
                </a:solidFill>
                <a:latin typeface="Arial"/>
                <a:ea typeface="Arial"/>
                <a:cs typeface="Arial"/>
                <a:sym typeface="Arial"/>
              </a:rPr>
              <a:t>DA</a:t>
            </a:r>
            <a:r>
              <a:rPr b="0" i="0" lang="en" sz="900" u="none" cap="none" strike="noStrike">
                <a:solidFill>
                  <a:srgbClr val="000000"/>
                </a:solidFill>
                <a:latin typeface="Arial"/>
                <a:ea typeface="Arial"/>
                <a:cs typeface="Arial"/>
                <a:sym typeface="Arial"/>
              </a:rPr>
              <a:t> </a:t>
            </a:r>
            <a:r>
              <a:rPr lang="en" sz="900"/>
              <a:t>– </a:t>
            </a:r>
            <a:r>
              <a:rPr b="0" i="0" lang="en" sz="900" u="none" cap="none" strike="noStrike">
                <a:solidFill>
                  <a:srgbClr val="000000"/>
                </a:solidFill>
                <a:latin typeface="Arial"/>
                <a:ea typeface="Arial"/>
                <a:cs typeface="Arial"/>
                <a:sym typeface="Arial"/>
              </a:rPr>
              <a:t>dopaminergic</a:t>
            </a:r>
            <a:endParaRPr b="0" i="0" sz="800" u="none" cap="none" strike="noStrike">
              <a:solidFill>
                <a:srgbClr val="000000"/>
              </a:solidFill>
              <a:latin typeface="Arial"/>
              <a:ea typeface="Arial"/>
              <a:cs typeface="Arial"/>
              <a:sym typeface="Arial"/>
            </a:endParaRPr>
          </a:p>
        </p:txBody>
      </p:sp>
      <p:sp>
        <p:nvSpPr>
          <p:cNvPr id="412" name="Google Shape;412;p54"/>
          <p:cNvSpPr txBox="1"/>
          <p:nvPr/>
        </p:nvSpPr>
        <p:spPr>
          <a:xfrm>
            <a:off x="844301" y="431788"/>
            <a:ext cx="8079300" cy="416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1500" u="none" cap="none" strike="noStrike">
                <a:solidFill>
                  <a:srgbClr val="000000"/>
                </a:solidFill>
                <a:latin typeface="Arial"/>
                <a:ea typeface="Arial"/>
                <a:cs typeface="Arial"/>
                <a:sym typeface="Arial"/>
              </a:rPr>
              <a:t>*</a:t>
            </a:r>
            <a:r>
              <a:rPr b="0" i="0" lang="en" sz="1200" u="none" cap="none" strike="noStrike">
                <a:solidFill>
                  <a:srgbClr val="000000"/>
                </a:solidFill>
                <a:latin typeface="Arial"/>
                <a:ea typeface="Arial"/>
                <a:cs typeface="Arial"/>
                <a:sym typeface="Arial"/>
              </a:rPr>
              <a:t>Selectivity is dose dependent. </a:t>
            </a:r>
            <a:r>
              <a:rPr lang="en" sz="1200"/>
              <a:t>Above</a:t>
            </a:r>
            <a:r>
              <a:rPr b="0" i="0" lang="en" sz="1200" u="none" cap="none" strike="noStrike">
                <a:solidFill>
                  <a:srgbClr val="000000"/>
                </a:solidFill>
                <a:latin typeface="Arial"/>
                <a:ea typeface="Arial"/>
                <a:cs typeface="Arial"/>
                <a:sym typeface="Arial"/>
              </a:rPr>
              <a:t> recommended doses, selective MAO-B inhibitors can also </a:t>
            </a:r>
            <a:r>
              <a:rPr lang="en" sz="1200"/>
              <a:t>inhibit</a:t>
            </a:r>
            <a:r>
              <a:rPr b="0" i="0" lang="en" sz="1200" u="none" cap="none" strike="noStrike">
                <a:solidFill>
                  <a:srgbClr val="000000"/>
                </a:solidFill>
                <a:latin typeface="Arial"/>
                <a:ea typeface="Arial"/>
                <a:cs typeface="Arial"/>
                <a:sym typeface="Arial"/>
              </a:rPr>
              <a:t> MAO-A.</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graphicFrame>
        <p:nvGraphicFramePr>
          <p:cNvPr id="417" name="Google Shape;417;p55"/>
          <p:cNvGraphicFramePr/>
          <p:nvPr/>
        </p:nvGraphicFramePr>
        <p:xfrm>
          <a:off x="112416" y="883135"/>
          <a:ext cx="3000000" cy="3000000"/>
        </p:xfrm>
        <a:graphic>
          <a:graphicData uri="http://schemas.openxmlformats.org/drawingml/2006/table">
            <a:tbl>
              <a:tblPr>
                <a:noFill/>
                <a:tableStyleId>{9CA66A64-FEFE-46EB-AED5-2A8D51E14325}</a:tableStyleId>
              </a:tblPr>
              <a:tblGrid>
                <a:gridCol w="1345525"/>
                <a:gridCol w="1053400"/>
                <a:gridCol w="507800"/>
                <a:gridCol w="582925"/>
                <a:gridCol w="534075"/>
                <a:gridCol w="540075"/>
                <a:gridCol w="512600"/>
                <a:gridCol w="675950"/>
                <a:gridCol w="794000"/>
                <a:gridCol w="652025"/>
                <a:gridCol w="597450"/>
                <a:gridCol w="573300"/>
                <a:gridCol w="592775"/>
              </a:tblGrid>
              <a:tr h="205750">
                <a:tc>
                  <a:txBody>
                    <a:bodyPr/>
                    <a:lstStyle/>
                    <a:p>
                      <a:pPr indent="0" lvl="0" marL="0" marR="0" rtl="0" algn="l">
                        <a:lnSpc>
                          <a:spcPct val="85000"/>
                        </a:lnSpc>
                        <a:spcBef>
                          <a:spcPts val="0"/>
                        </a:spcBef>
                        <a:spcAft>
                          <a:spcPts val="0"/>
                        </a:spcAft>
                        <a:buClr>
                          <a:srgbClr val="000000"/>
                        </a:buClr>
                        <a:buSzPts val="900"/>
                        <a:buFont typeface="Arial"/>
                        <a:buNone/>
                      </a:pPr>
                      <a:r>
                        <a:rPr lang="en" sz="1300" u="none" cap="none" strike="noStrike"/>
                        <a:t>MAOI</a:t>
                      </a:r>
                      <a:endParaRPr sz="13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900"/>
                        <a:buFont typeface="Arial"/>
                        <a:buNone/>
                      </a:pPr>
                      <a:r>
                        <a:rPr lang="en" sz="1300" u="none" cap="none" strike="noStrike"/>
                        <a:t>Use</a:t>
                      </a:r>
                      <a:endParaRPr sz="13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900"/>
                        <a:buFont typeface="Arial"/>
                        <a:buNone/>
                      </a:pPr>
                      <a:r>
                        <a:rPr lang="en" sz="1300" u="none" cap="none" strike="noStrike"/>
                        <a:t>Year</a:t>
                      </a:r>
                      <a:endParaRPr sz="13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900"/>
                        <a:buFont typeface="Arial"/>
                        <a:buNone/>
                      </a:pPr>
                      <a:r>
                        <a:rPr lang="en" sz="1300" u="none" cap="none" strike="noStrike"/>
                        <a:t>Cost/mo </a:t>
                      </a:r>
                      <a:endParaRPr sz="13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900"/>
                        <a:buFont typeface="Arial"/>
                        <a:buNone/>
                      </a:pPr>
                      <a:r>
                        <a:rPr lang="en" sz="1300" u="none" cap="none" strike="noStrike"/>
                        <a:t>5-HT</a:t>
                      </a:r>
                      <a:endParaRPr sz="13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900"/>
                        <a:buFont typeface="Arial"/>
                        <a:buNone/>
                      </a:pPr>
                      <a:r>
                        <a:rPr lang="en" sz="1300" u="none" cap="none" strike="noStrike"/>
                        <a:t>NE</a:t>
                      </a:r>
                      <a:endParaRPr sz="13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900"/>
                        <a:buFont typeface="Arial"/>
                        <a:buNone/>
                      </a:pPr>
                      <a:r>
                        <a:rPr lang="en" sz="1300" u="none" cap="none" strike="noStrike"/>
                        <a:t>DA</a:t>
                      </a:r>
                      <a:endParaRPr sz="13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800"/>
                        <a:buFont typeface="Arial"/>
                        <a:buNone/>
                      </a:pPr>
                      <a:r>
                        <a:rPr lang="en" sz="1300" u="none" cap="none" strike="noStrike"/>
                        <a:t>MAO</a:t>
                      </a:r>
                      <a:endParaRPr sz="1300" u="none" cap="none" strike="noStrike"/>
                    </a:p>
                    <a:p>
                      <a:pPr indent="0" lvl="0" marL="0" marR="0" rtl="0" algn="l">
                        <a:lnSpc>
                          <a:spcPct val="85000"/>
                        </a:lnSpc>
                        <a:spcBef>
                          <a:spcPts val="0"/>
                        </a:spcBef>
                        <a:spcAft>
                          <a:spcPts val="0"/>
                        </a:spcAft>
                        <a:buClr>
                          <a:srgbClr val="000000"/>
                        </a:buClr>
                        <a:buSzPts val="800"/>
                        <a:buFont typeface="Arial"/>
                        <a:buNone/>
                      </a:pPr>
                      <a:r>
                        <a:rPr lang="en" sz="1300"/>
                        <a:t>s</a:t>
                      </a:r>
                      <a:r>
                        <a:rPr lang="en" sz="1300" u="none" cap="none" strike="noStrike"/>
                        <a:t>elect-</a:t>
                      </a:r>
                      <a:endParaRPr sz="1300" u="none" cap="none" strike="noStrike"/>
                    </a:p>
                    <a:p>
                      <a:pPr indent="0" lvl="0" marL="0" marR="0" rtl="0" algn="l">
                        <a:lnSpc>
                          <a:spcPct val="85000"/>
                        </a:lnSpc>
                        <a:spcBef>
                          <a:spcPts val="0"/>
                        </a:spcBef>
                        <a:spcAft>
                          <a:spcPts val="0"/>
                        </a:spcAft>
                        <a:buClr>
                          <a:srgbClr val="000000"/>
                        </a:buClr>
                        <a:buSzPts val="800"/>
                        <a:buFont typeface="Arial"/>
                        <a:buNone/>
                      </a:pPr>
                      <a:r>
                        <a:rPr lang="en" sz="1300" u="none" cap="none" strike="noStrike"/>
                        <a:t>ivity </a:t>
                      </a:r>
                      <a:endParaRPr sz="19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800"/>
                        <a:buFont typeface="Arial"/>
                        <a:buNone/>
                      </a:pPr>
                      <a:r>
                        <a:rPr lang="en" sz="1200" u="none" cap="none" strike="noStrike"/>
                        <a:t>Dietary </a:t>
                      </a:r>
                      <a:endParaRPr sz="1200" u="none" cap="none" strike="noStrike"/>
                    </a:p>
                    <a:p>
                      <a:pPr indent="0" lvl="0" marL="0" marR="0" rtl="0" algn="l">
                        <a:lnSpc>
                          <a:spcPct val="85000"/>
                        </a:lnSpc>
                        <a:spcBef>
                          <a:spcPts val="0"/>
                        </a:spcBef>
                        <a:spcAft>
                          <a:spcPts val="0"/>
                        </a:spcAft>
                        <a:buClr>
                          <a:srgbClr val="000000"/>
                        </a:buClr>
                        <a:buSzPts val="800"/>
                        <a:buFont typeface="Arial"/>
                        <a:buNone/>
                      </a:pPr>
                      <a:r>
                        <a:rPr lang="en" sz="1200" u="none" cap="none" strike="noStrike"/>
                        <a:t>tyramine risk  </a:t>
                      </a:r>
                      <a:endParaRPr sz="12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900"/>
                        <a:buFont typeface="Arial"/>
                        <a:buNone/>
                      </a:pPr>
                      <a:r>
                        <a:rPr lang="en" sz="1300" u="none" cap="none" strike="noStrike"/>
                        <a:t>W</a:t>
                      </a:r>
                      <a:r>
                        <a:rPr lang="en" sz="1300"/>
                        <a:t>t </a:t>
                      </a:r>
                      <a:r>
                        <a:rPr lang="en" sz="1300" u="none" cap="none" strike="noStrike"/>
                        <a:t>gain</a:t>
                      </a:r>
                      <a:endParaRPr sz="13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800"/>
                        <a:buFont typeface="Arial"/>
                        <a:buNone/>
                      </a:pPr>
                      <a:r>
                        <a:rPr lang="en" sz="1300" u="none" cap="none" strike="noStrike"/>
                        <a:t>Sed-</a:t>
                      </a:r>
                      <a:endParaRPr sz="1300" u="none" cap="none" strike="noStrike"/>
                    </a:p>
                    <a:p>
                      <a:pPr indent="0" lvl="0" marL="0" marR="0" rtl="0" algn="l">
                        <a:lnSpc>
                          <a:spcPct val="85000"/>
                        </a:lnSpc>
                        <a:spcBef>
                          <a:spcPts val="0"/>
                        </a:spcBef>
                        <a:spcAft>
                          <a:spcPts val="0"/>
                        </a:spcAft>
                        <a:buClr>
                          <a:srgbClr val="000000"/>
                        </a:buClr>
                        <a:buSzPts val="800"/>
                        <a:buFont typeface="Arial"/>
                        <a:buNone/>
                      </a:pPr>
                      <a:r>
                        <a:rPr lang="en" sz="1300" u="none" cap="none" strike="noStrike"/>
                        <a:t>ation</a:t>
                      </a:r>
                      <a:endParaRPr sz="13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800"/>
                        <a:buFont typeface="Arial"/>
                        <a:buNone/>
                      </a:pPr>
                      <a:r>
                        <a:rPr lang="en" sz="1200" u="none" cap="none" strike="noStrike"/>
                        <a:t>Anti-</a:t>
                      </a:r>
                      <a:endParaRPr sz="1200" u="none" cap="none" strike="noStrike"/>
                    </a:p>
                    <a:p>
                      <a:pPr indent="0" lvl="0" marL="0" marR="0" rtl="0" algn="l">
                        <a:lnSpc>
                          <a:spcPct val="85000"/>
                        </a:lnSpc>
                        <a:spcBef>
                          <a:spcPts val="0"/>
                        </a:spcBef>
                        <a:spcAft>
                          <a:spcPts val="0"/>
                        </a:spcAft>
                        <a:buClr>
                          <a:srgbClr val="000000"/>
                        </a:buClr>
                        <a:buSzPts val="800"/>
                        <a:buFont typeface="Arial"/>
                        <a:buNone/>
                      </a:pPr>
                      <a:r>
                        <a:rPr lang="en" sz="1200"/>
                        <a:t>c</a:t>
                      </a:r>
                      <a:r>
                        <a:rPr lang="en" sz="1200" u="none" cap="none" strike="noStrike"/>
                        <a:t>holi</a:t>
                      </a:r>
                      <a:r>
                        <a:rPr lang="en" sz="1200"/>
                        <a:t>n</a:t>
                      </a:r>
                      <a:endParaRPr sz="1200"/>
                    </a:p>
                    <a:p>
                      <a:pPr indent="0" lvl="0" marL="0" marR="0" rtl="0" algn="l">
                        <a:lnSpc>
                          <a:spcPct val="85000"/>
                        </a:lnSpc>
                        <a:spcBef>
                          <a:spcPts val="0"/>
                        </a:spcBef>
                        <a:spcAft>
                          <a:spcPts val="0"/>
                        </a:spcAft>
                        <a:buClr>
                          <a:srgbClr val="000000"/>
                        </a:buClr>
                        <a:buSzPts val="800"/>
                        <a:buFont typeface="Arial"/>
                        <a:buNone/>
                      </a:pPr>
                      <a:r>
                        <a:rPr lang="en" sz="1200" u="none" cap="none" strike="noStrike"/>
                        <a:t>ergic</a:t>
                      </a:r>
                      <a:endParaRPr sz="1200" u="none" cap="none" strike="noStrike"/>
                    </a:p>
                  </a:txBody>
                  <a:tcPr marT="45725" marB="45725" marR="45725" marL="45725">
                    <a:lnB cap="flat" cmpd="sng" w="9525">
                      <a:solidFill>
                        <a:srgbClr val="999999"/>
                      </a:solidFill>
                      <a:prstDash val="solid"/>
                      <a:round/>
                      <a:headEnd len="sm" w="sm" type="none"/>
                      <a:tailEnd len="sm" w="sm" type="none"/>
                    </a:lnB>
                    <a:solidFill>
                      <a:srgbClr val="ECF2F1"/>
                    </a:solidFill>
                  </a:tcPr>
                </a:tc>
                <a:tc>
                  <a:txBody>
                    <a:bodyPr/>
                    <a:lstStyle/>
                    <a:p>
                      <a:pPr indent="0" lvl="0" marL="0" marR="0" rtl="0" algn="l">
                        <a:lnSpc>
                          <a:spcPct val="85000"/>
                        </a:lnSpc>
                        <a:spcBef>
                          <a:spcPts val="0"/>
                        </a:spcBef>
                        <a:spcAft>
                          <a:spcPts val="0"/>
                        </a:spcAft>
                        <a:buClr>
                          <a:srgbClr val="000000"/>
                        </a:buClr>
                        <a:buSzPts val="800"/>
                        <a:buFont typeface="Arial"/>
                        <a:buNone/>
                      </a:pPr>
                      <a:r>
                        <a:rPr lang="en" sz="1200" u="none" cap="none" strike="noStrike"/>
                        <a:t>Rever-</a:t>
                      </a:r>
                      <a:endParaRPr sz="1200" u="none" cap="none" strike="noStrike"/>
                    </a:p>
                    <a:p>
                      <a:pPr indent="0" lvl="0" marL="0" marR="0" rtl="0" algn="l">
                        <a:lnSpc>
                          <a:spcPct val="85000"/>
                        </a:lnSpc>
                        <a:spcBef>
                          <a:spcPts val="0"/>
                        </a:spcBef>
                        <a:spcAft>
                          <a:spcPts val="0"/>
                        </a:spcAft>
                        <a:buClr>
                          <a:srgbClr val="000000"/>
                        </a:buClr>
                        <a:buSzPts val="800"/>
                        <a:buFont typeface="Arial"/>
                        <a:buNone/>
                      </a:pPr>
                      <a:r>
                        <a:rPr lang="en" sz="1200" u="none" cap="none" strike="noStrike"/>
                        <a:t>sible?</a:t>
                      </a:r>
                      <a:endParaRPr sz="1200" u="none" cap="none" strike="noStrike"/>
                    </a:p>
                  </a:txBody>
                  <a:tcPr marT="45725" marB="45725" marR="45725" marL="45725">
                    <a:solidFill>
                      <a:srgbClr val="ECF2F1"/>
                    </a:solidFill>
                  </a:tcPr>
                </a:tc>
              </a:tr>
              <a:tr h="8350">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Tranylcypromine  (PARNATE)</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a:t>MDD</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1961</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$240</a:t>
                      </a:r>
                      <a:endParaRPr sz="130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solidFill>
                      <a:srgbClr val="FFFF9F"/>
                    </a:solidFill>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solidFill>
                      <a:srgbClr val="FFFF9F"/>
                    </a:solidFill>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solidFill>
                      <a:srgbClr val="FFFF9F"/>
                    </a:solidFill>
                  </a:tcPr>
                </a:tc>
                <a:tc>
                  <a:txBody>
                    <a:bodyPr/>
                    <a:lstStyle/>
                    <a:p>
                      <a:pPr indent="0" lvl="0" marL="0" marR="0" rtl="0" algn="ctr">
                        <a:lnSpc>
                          <a:spcPct val="100000"/>
                        </a:lnSpc>
                        <a:spcBef>
                          <a:spcPts val="0"/>
                        </a:spcBef>
                        <a:spcAft>
                          <a:spcPts val="0"/>
                        </a:spcAft>
                        <a:buClr>
                          <a:srgbClr val="000000"/>
                        </a:buClr>
                        <a:buSzPts val="850"/>
                        <a:buFont typeface="Arial"/>
                        <a:buNone/>
                      </a:pPr>
                      <a:r>
                        <a:rPr lang="en" sz="1250" u="none" cap="none" strike="noStrike"/>
                        <a:t>A &amp; B</a:t>
                      </a:r>
                      <a:endParaRPr sz="125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a:t>-</a:t>
                      </a:r>
                      <a:endParaRPr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low</a:t>
                      </a:r>
                      <a:endParaRPr sz="1300" u="none" cap="none" strike="noStrike"/>
                    </a:p>
                  </a:txBody>
                  <a:tcPr marT="45725" marB="45725" marR="45725" marL="45725">
                    <a:lnR cap="flat" cmpd="sng" w="9525">
                      <a:solidFill>
                        <a:srgbClr val="999999"/>
                      </a:solidFill>
                      <a:prstDash val="solid"/>
                      <a:round/>
                      <a:headEnd len="sm" w="sm" type="none"/>
                      <a:tailEnd len="sm" w="sm" type="none"/>
                    </a:lnR>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a:t>low</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no</a:t>
                      </a:r>
                      <a:endParaRPr sz="1300" u="none" cap="none" strike="noStrike"/>
                    </a:p>
                  </a:txBody>
                  <a:tcPr marT="45725" marB="45725" marR="45725" marL="45725">
                    <a:lnL cap="flat" cmpd="sng" w="9525">
                      <a:solidFill>
                        <a:srgbClr val="999999"/>
                      </a:solidFill>
                      <a:prstDash val="solid"/>
                      <a:round/>
                      <a:headEnd len="sm" w="sm" type="none"/>
                      <a:tailEnd len="sm" w="sm" type="none"/>
                    </a:lnL>
                  </a:tcPr>
                </a:tc>
              </a:tr>
              <a:tr h="8350">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Isocarboxazid  (MARPLAN)</a:t>
                      </a:r>
                      <a:endParaRPr sz="1300" u="none" cap="none" strike="noStrike"/>
                    </a:p>
                  </a:txBody>
                  <a:tcPr marT="45725" marB="45725" marR="45725" marL="45725">
                    <a:lnB cap="flat" cmpd="sng" w="9525">
                      <a:solidFill>
                        <a:srgbClr val="999999"/>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MDD</a:t>
                      </a:r>
                      <a:endParaRPr sz="1300" u="none" cap="none" strike="noStrike"/>
                    </a:p>
                  </a:txBody>
                  <a:tcPr marT="45725" marB="45725" marR="45725" marL="45725">
                    <a:lnB cap="flat" cmpd="sng" w="9525">
                      <a:solidFill>
                        <a:srgbClr val="999999"/>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1959</a:t>
                      </a:r>
                      <a:endParaRPr sz="1300" u="none" cap="none" strike="noStrike"/>
                    </a:p>
                  </a:txBody>
                  <a:tcPr marT="45725" marB="45725" marR="45725" marL="45725">
                    <a:lnB cap="flat" cmpd="sng" w="9525">
                      <a:solidFill>
                        <a:srgbClr val="999999"/>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$780</a:t>
                      </a:r>
                      <a:endParaRPr sz="1300" u="none" cap="none" strike="noStrike"/>
                    </a:p>
                  </a:txBody>
                  <a:tcPr marT="45725" marB="45725" marR="45725" marL="45725">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B cap="flat" cmpd="sng" w="9525">
                      <a:solidFill>
                        <a:srgbClr val="999999"/>
                      </a:solidFill>
                      <a:prstDash val="solid"/>
                      <a:round/>
                      <a:headEnd len="sm" w="sm" type="none"/>
                      <a:tailEnd len="sm" w="sm" type="none"/>
                    </a:lnB>
                    <a:solidFill>
                      <a:srgbClr val="FFFF9F"/>
                    </a:solidFill>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B cap="flat" cmpd="sng" w="9525">
                      <a:solidFill>
                        <a:srgbClr val="999999"/>
                      </a:solidFill>
                      <a:prstDash val="solid"/>
                      <a:round/>
                      <a:headEnd len="sm" w="sm" type="none"/>
                      <a:tailEnd len="sm" w="sm" type="none"/>
                    </a:lnB>
                    <a:solidFill>
                      <a:srgbClr val="FFFF9F"/>
                    </a:solidFill>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B cap="flat" cmpd="sng" w="9525">
                      <a:solidFill>
                        <a:srgbClr val="999999"/>
                      </a:solidFill>
                      <a:prstDash val="solid"/>
                      <a:round/>
                      <a:headEnd len="sm" w="sm" type="none"/>
                      <a:tailEnd len="sm" w="sm" type="none"/>
                    </a:lnB>
                    <a:solidFill>
                      <a:srgbClr val="FFFF9F"/>
                    </a:solidFill>
                  </a:tcPr>
                </a:tc>
                <a:tc>
                  <a:txBody>
                    <a:bodyPr/>
                    <a:lstStyle/>
                    <a:p>
                      <a:pPr indent="0" lvl="0" marL="0" marR="0" rtl="0" algn="ctr">
                        <a:lnSpc>
                          <a:spcPct val="100000"/>
                        </a:lnSpc>
                        <a:spcBef>
                          <a:spcPts val="0"/>
                        </a:spcBef>
                        <a:spcAft>
                          <a:spcPts val="0"/>
                        </a:spcAft>
                        <a:buClr>
                          <a:srgbClr val="000000"/>
                        </a:buClr>
                        <a:buSzPts val="850"/>
                        <a:buFont typeface="Arial"/>
                        <a:buNone/>
                      </a:pPr>
                      <a:r>
                        <a:rPr lang="en" sz="1250" u="none" cap="none" strike="noStrike"/>
                        <a:t>A &amp; B</a:t>
                      </a:r>
                      <a:endParaRPr sz="1250" u="none" cap="none" strike="noStrike"/>
                    </a:p>
                  </a:txBody>
                  <a:tcPr marT="45725" marB="45725" marR="45725" marL="45725">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low</a:t>
                      </a:r>
                      <a:endParaRPr sz="1300" u="none" cap="none" strike="noStrike"/>
                    </a:p>
                  </a:txBody>
                  <a:tcPr marT="45725" marB="45725" marR="45725" marL="45725">
                    <a:lnR cap="flat" cmpd="sng" w="9525">
                      <a:solidFill>
                        <a:srgbClr val="999999"/>
                      </a:solidFill>
                      <a:prstDash val="solid"/>
                      <a:round/>
                      <a:headEnd len="sm" w="sm" type="none"/>
                      <a:tailEnd len="sm" w="sm" type="none"/>
                    </a:lnR>
                    <a:lnB cap="flat" cmpd="sng" w="9525">
                      <a:solidFill>
                        <a:srgbClr val="999999"/>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850"/>
                        <a:buFont typeface="Arial"/>
                        <a:buNone/>
                      </a:pPr>
                      <a:r>
                        <a:rPr lang="en" sz="1300">
                          <a:solidFill>
                            <a:schemeClr val="dk1"/>
                          </a:solidFill>
                        </a:rPr>
                        <a:t>low</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no</a:t>
                      </a:r>
                      <a:endParaRPr sz="1300" u="none" cap="none" strike="noStrike"/>
                    </a:p>
                  </a:txBody>
                  <a:tcPr marT="45725" marB="45725" marR="45725" marL="45725">
                    <a:lnL cap="flat" cmpd="sng" w="9525">
                      <a:solidFill>
                        <a:srgbClr val="999999"/>
                      </a:solidFill>
                      <a:prstDash val="solid"/>
                      <a:round/>
                      <a:headEnd len="sm" w="sm" type="none"/>
                      <a:tailEnd len="sm" w="sm" type="none"/>
                    </a:lnL>
                    <a:lnB cap="flat" cmpd="sng" w="9525">
                      <a:solidFill>
                        <a:srgbClr val="999999"/>
                      </a:solidFill>
                      <a:prstDash val="solid"/>
                      <a:round/>
                      <a:headEnd len="sm" w="sm" type="none"/>
                      <a:tailEnd len="sm" w="sm" type="none"/>
                    </a:lnB>
                  </a:tcPr>
                </a:tc>
              </a:tr>
              <a:tr h="8350">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Phenelzine (NARDIL)</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MDD</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1961</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$43</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FFFF9F"/>
                    </a:solidFill>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FFFF9F"/>
                    </a:solidFill>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FFFF9F"/>
                    </a:solidFill>
                  </a:tcPr>
                </a:tc>
                <a:tc>
                  <a:txBody>
                    <a:bodyPr/>
                    <a:lstStyle/>
                    <a:p>
                      <a:pPr indent="0" lvl="0" marL="0" marR="0" rtl="0" algn="ctr">
                        <a:lnSpc>
                          <a:spcPct val="100000"/>
                        </a:lnSpc>
                        <a:spcBef>
                          <a:spcPts val="0"/>
                        </a:spcBef>
                        <a:spcAft>
                          <a:spcPts val="0"/>
                        </a:spcAft>
                        <a:buClr>
                          <a:srgbClr val="000000"/>
                        </a:buClr>
                        <a:buSzPts val="850"/>
                        <a:buFont typeface="Arial"/>
                        <a:buNone/>
                      </a:pPr>
                      <a:r>
                        <a:rPr lang="en" sz="1250" u="none" cap="none" strike="noStrike"/>
                        <a:t>A &amp; B</a:t>
                      </a:r>
                      <a:endParaRPr sz="125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low</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850"/>
                        <a:buFont typeface="Arial"/>
                        <a:buNone/>
                      </a:pPr>
                      <a:r>
                        <a:rPr lang="en" sz="1300">
                          <a:solidFill>
                            <a:schemeClr val="dk1"/>
                          </a:solidFill>
                        </a:rPr>
                        <a:t>low</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no</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r h="8350">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Selegiline transdermal (EMSAM)</a:t>
                      </a:r>
                      <a:endParaRPr sz="1300"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MDD</a:t>
                      </a:r>
                      <a:endParaRPr sz="1300"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2006</a:t>
                      </a:r>
                      <a:endParaRPr sz="1300"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$1650</a:t>
                      </a:r>
                      <a:endParaRPr sz="1300"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850"/>
                        <a:buFont typeface="Arial"/>
                        <a:buNone/>
                      </a:pPr>
                      <a:r>
                        <a:rPr lang="en" sz="1250" u="none" cap="none" strike="noStrike"/>
                        <a:t>(A) &amp; B</a:t>
                      </a:r>
                      <a:endParaRPr sz="1250"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loss</a:t>
                      </a:r>
                      <a:endParaRPr sz="1300"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low</a:t>
                      </a:r>
                      <a:endParaRPr sz="1300" u="none" cap="none" strike="noStrike"/>
                    </a:p>
                  </a:txBody>
                  <a:tcPr marT="45725" marB="45725" marR="45725" marL="45725" anchor="ctr">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tcPr>
                </a:tc>
                <a:tc>
                  <a:txBody>
                    <a:bodyPr/>
                    <a:lstStyle/>
                    <a:p>
                      <a:pPr indent="0" lvl="0" marL="0" rtl="0" algn="ctr">
                        <a:spcBef>
                          <a:spcPts val="0"/>
                        </a:spcBef>
                        <a:spcAft>
                          <a:spcPts val="0"/>
                        </a:spcAft>
                        <a:buClr>
                          <a:schemeClr val="dk1"/>
                        </a:buClr>
                        <a:buSzPts val="850"/>
                        <a:buFont typeface="Arial"/>
                        <a:buNone/>
                      </a:pPr>
                      <a:r>
                        <a:rPr lang="en" sz="1300">
                          <a:solidFill>
                            <a:schemeClr val="dk1"/>
                          </a:solidFill>
                        </a:rPr>
                        <a:t>low</a:t>
                      </a:r>
                      <a:endParaRPr sz="1300" u="none" cap="none" strike="noStrike"/>
                    </a:p>
                  </a:txBody>
                  <a:tcPr marT="45725" marB="45725" marR="45725" marL="457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no</a:t>
                      </a:r>
                      <a:endParaRPr sz="1300" u="none" cap="none" strike="noStrike"/>
                    </a:p>
                  </a:txBody>
                  <a:tcPr marT="45725" marB="45725" marR="45725" marL="45725" anchor="ctr">
                    <a:lnL cap="flat" cmpd="sng" w="9525">
                      <a:solidFill>
                        <a:srgbClr val="999999"/>
                      </a:solidFill>
                      <a:prstDash val="solid"/>
                      <a:round/>
                      <a:headEnd len="sm" w="sm" type="none"/>
                      <a:tailEnd len="sm" w="sm" type="none"/>
                    </a:lnL>
                    <a:lnT cap="flat" cmpd="sng" w="9525">
                      <a:solidFill>
                        <a:srgbClr val="999999"/>
                      </a:solidFill>
                      <a:prstDash val="solid"/>
                      <a:round/>
                      <a:headEnd len="sm" w="sm" type="none"/>
                      <a:tailEnd len="sm" w="sm" type="none"/>
                    </a:lnT>
                  </a:tcPr>
                </a:tc>
              </a:tr>
              <a:tr h="8350">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Selegiline PO (ELDEPRYL)</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Parkinson’s</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1989</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$26</a:t>
                      </a:r>
                      <a:endParaRPr sz="130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sz="1250" u="none" cap="none" strike="noStrike"/>
                        <a:t>B</a:t>
                      </a:r>
                      <a:endParaRPr sz="125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loss</a:t>
                      </a:r>
                      <a:endParaRPr sz="130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low</a:t>
                      </a:r>
                      <a:endParaRPr sz="1300" u="none" cap="none" strike="noStrike"/>
                    </a:p>
                  </a:txBody>
                  <a:tcPr marT="45725" marB="45725" marR="45725" marL="45725">
                    <a:lnR cap="flat" cmpd="sng" w="9525">
                      <a:solidFill>
                        <a:srgbClr val="999999"/>
                      </a:solidFill>
                      <a:prstDash val="solid"/>
                      <a:round/>
                      <a:headEnd len="sm" w="sm" type="none"/>
                      <a:tailEnd len="sm" w="sm" type="none"/>
                    </a:lnR>
                  </a:tcPr>
                </a:tc>
                <a:tc>
                  <a:txBody>
                    <a:bodyPr/>
                    <a:lstStyle/>
                    <a:p>
                      <a:pPr indent="0" lvl="0" marL="0" rtl="0" algn="ctr">
                        <a:spcBef>
                          <a:spcPts val="0"/>
                        </a:spcBef>
                        <a:spcAft>
                          <a:spcPts val="0"/>
                        </a:spcAft>
                        <a:buClr>
                          <a:schemeClr val="dk1"/>
                        </a:buClr>
                        <a:buSzPts val="850"/>
                        <a:buFont typeface="Arial"/>
                        <a:buNone/>
                      </a:pPr>
                      <a:r>
                        <a:rPr lang="en" sz="1300">
                          <a:solidFill>
                            <a:schemeClr val="dk1"/>
                          </a:solidFill>
                        </a:rPr>
                        <a:t>low</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no</a:t>
                      </a:r>
                      <a:endParaRPr sz="1300" u="none" cap="none" strike="noStrike"/>
                    </a:p>
                  </a:txBody>
                  <a:tcPr marT="45725" marB="45725" marR="45725" marL="45725">
                    <a:lnL cap="flat" cmpd="sng" w="9525">
                      <a:solidFill>
                        <a:srgbClr val="999999"/>
                      </a:solidFill>
                      <a:prstDash val="solid"/>
                      <a:round/>
                      <a:headEnd len="sm" w="sm" type="none"/>
                      <a:tailEnd len="sm" w="sm" type="none"/>
                    </a:lnL>
                  </a:tcPr>
                </a:tc>
              </a:tr>
              <a:tr h="8350">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Rasagiline (AZILECT)</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Parkinson’s</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2006</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$270</a:t>
                      </a:r>
                      <a:endParaRPr sz="130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sz="1250" u="none" cap="none" strike="noStrike"/>
                        <a:t>B</a:t>
                      </a:r>
                      <a:endParaRPr sz="125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loss</a:t>
                      </a:r>
                      <a:endParaRPr sz="130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low</a:t>
                      </a:r>
                      <a:endParaRPr sz="1300" u="none" cap="none" strike="noStrike"/>
                    </a:p>
                  </a:txBody>
                  <a:tcPr marT="45725" marB="45725" marR="45725" marL="45725">
                    <a:lnR cap="flat" cmpd="sng" w="9525">
                      <a:solidFill>
                        <a:srgbClr val="999999"/>
                      </a:solidFill>
                      <a:prstDash val="solid"/>
                      <a:round/>
                      <a:headEnd len="sm" w="sm" type="none"/>
                      <a:tailEnd len="sm" w="sm" type="none"/>
                    </a:lnR>
                  </a:tcPr>
                </a:tc>
                <a:tc>
                  <a:txBody>
                    <a:bodyPr/>
                    <a:lstStyle/>
                    <a:p>
                      <a:pPr indent="0" lvl="0" marL="0" rtl="0" algn="ctr">
                        <a:spcBef>
                          <a:spcPts val="0"/>
                        </a:spcBef>
                        <a:spcAft>
                          <a:spcPts val="0"/>
                        </a:spcAft>
                        <a:buClr>
                          <a:schemeClr val="dk1"/>
                        </a:buClr>
                        <a:buSzPts val="850"/>
                        <a:buFont typeface="Arial"/>
                        <a:buNone/>
                      </a:pPr>
                      <a:r>
                        <a:rPr lang="en" sz="1300">
                          <a:solidFill>
                            <a:schemeClr val="dk1"/>
                          </a:solidFill>
                        </a:rPr>
                        <a:t>low</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no</a:t>
                      </a:r>
                      <a:endParaRPr sz="1300" u="none" cap="none" strike="noStrike"/>
                    </a:p>
                  </a:txBody>
                  <a:tcPr marT="45725" marB="45725" marR="45725" marL="45725">
                    <a:lnL cap="flat" cmpd="sng" w="9525">
                      <a:solidFill>
                        <a:srgbClr val="999999"/>
                      </a:solidFill>
                      <a:prstDash val="solid"/>
                      <a:round/>
                      <a:headEnd len="sm" w="sm" type="none"/>
                      <a:tailEnd len="sm" w="sm" type="none"/>
                    </a:lnL>
                  </a:tcPr>
                </a:tc>
              </a:tr>
              <a:tr h="8350">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Safinamide (XADAGO)</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Parkinson’s</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2017</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$780</a:t>
                      </a:r>
                      <a:endParaRPr sz="130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sz="1250" u="none" cap="none" strike="noStrike"/>
                        <a:t>B</a:t>
                      </a:r>
                      <a:endParaRPr sz="125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sz="1250" u="none" cap="none" strike="noStrike"/>
                        <a:t>-</a:t>
                      </a:r>
                      <a:endParaRPr sz="125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low</a:t>
                      </a:r>
                      <a:endParaRPr sz="1300" u="none" cap="none" strike="noStrike"/>
                    </a:p>
                  </a:txBody>
                  <a:tcPr marT="45725" marB="45725" marR="45725" marL="45725">
                    <a:lnR cap="flat" cmpd="sng" w="9525">
                      <a:solidFill>
                        <a:srgbClr val="999999"/>
                      </a:solidFill>
                      <a:prstDash val="solid"/>
                      <a:round/>
                      <a:headEnd len="sm" w="sm" type="none"/>
                      <a:tailEnd len="sm" w="sm" type="none"/>
                    </a:lnR>
                  </a:tcPr>
                </a:tc>
                <a:tc>
                  <a:txBody>
                    <a:bodyPr/>
                    <a:lstStyle/>
                    <a:p>
                      <a:pPr indent="0" lvl="0" marL="0" rtl="0" algn="ctr">
                        <a:spcBef>
                          <a:spcPts val="0"/>
                        </a:spcBef>
                        <a:spcAft>
                          <a:spcPts val="0"/>
                        </a:spcAft>
                        <a:buClr>
                          <a:schemeClr val="dk1"/>
                        </a:buClr>
                        <a:buSzPts val="850"/>
                        <a:buFont typeface="Arial"/>
                        <a:buNone/>
                      </a:pPr>
                      <a:r>
                        <a:rPr lang="en" sz="1300">
                          <a:solidFill>
                            <a:schemeClr val="dk1"/>
                          </a:solidFill>
                        </a:rPr>
                        <a:t>low</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a:t>y</a:t>
                      </a:r>
                      <a:r>
                        <a:rPr lang="en" sz="1300" u="none" cap="none" strike="noStrike"/>
                        <a:t>es </a:t>
                      </a:r>
                      <a:endParaRPr b="1" sz="1300" u="none" cap="none" strike="noStrike"/>
                    </a:p>
                  </a:txBody>
                  <a:tcPr marT="45725" marB="45725" marR="45725" marL="45725">
                    <a:lnL cap="flat" cmpd="sng" w="9525">
                      <a:solidFill>
                        <a:srgbClr val="999999"/>
                      </a:solidFill>
                      <a:prstDash val="solid"/>
                      <a:round/>
                      <a:headEnd len="sm" w="sm" type="none"/>
                      <a:tailEnd len="sm" w="sm" type="none"/>
                    </a:lnL>
                  </a:tcPr>
                </a:tc>
              </a:tr>
            </a:tbl>
          </a:graphicData>
        </a:graphic>
      </p:graphicFrame>
      <p:sp>
        <p:nvSpPr>
          <p:cNvPr id="418" name="Google Shape;418;p55"/>
          <p:cNvSpPr txBox="1"/>
          <p:nvPr/>
        </p:nvSpPr>
        <p:spPr>
          <a:xfrm>
            <a:off x="5457264" y="1041313"/>
            <a:ext cx="315900" cy="416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en" sz="1800" u="none" cap="none" strike="noStrike">
                <a:solidFill>
                  <a:srgbClr val="000000"/>
                </a:solidFill>
                <a:latin typeface="Arial"/>
                <a:ea typeface="Arial"/>
                <a:cs typeface="Arial"/>
                <a:sym typeface="Arial"/>
              </a:rPr>
              <a:t>*</a:t>
            </a:r>
            <a:r>
              <a:rPr b="0" i="0" lang="en" sz="1800" u="none" cap="none" strike="noStrike">
                <a:solidFill>
                  <a:srgbClr val="000000"/>
                </a:solidFill>
                <a:latin typeface="Arial"/>
                <a:ea typeface="Arial"/>
                <a:cs typeface="Arial"/>
                <a:sym typeface="Arial"/>
              </a:rPr>
              <a:t> </a:t>
            </a:r>
            <a:endParaRPr b="0" i="0" sz="1300" u="none" cap="none" strike="noStrike">
              <a:solidFill>
                <a:srgbClr val="000000"/>
              </a:solidFill>
              <a:latin typeface="Arial"/>
              <a:ea typeface="Arial"/>
              <a:cs typeface="Arial"/>
              <a:sym typeface="Arial"/>
            </a:endParaRPr>
          </a:p>
        </p:txBody>
      </p:sp>
      <p:pic>
        <p:nvPicPr>
          <p:cNvPr id="419" name="Google Shape;419;p55"/>
          <p:cNvPicPr preferRelativeResize="0"/>
          <p:nvPr/>
        </p:nvPicPr>
        <p:blipFill rotWithShape="1">
          <a:blip r:embed="rId3">
            <a:alphaModFix/>
          </a:blip>
          <a:srcRect b="0" l="0" r="0" t="0"/>
          <a:stretch/>
        </p:blipFill>
        <p:spPr>
          <a:xfrm>
            <a:off x="168200" y="48657"/>
            <a:ext cx="601075" cy="770800"/>
          </a:xfrm>
          <a:prstGeom prst="rect">
            <a:avLst/>
          </a:prstGeom>
          <a:noFill/>
          <a:ln>
            <a:noFill/>
          </a:ln>
        </p:spPr>
      </p:pic>
      <p:sp>
        <p:nvSpPr>
          <p:cNvPr id="420" name="Google Shape;420;p55"/>
          <p:cNvSpPr txBox="1"/>
          <p:nvPr/>
        </p:nvSpPr>
        <p:spPr>
          <a:xfrm>
            <a:off x="-997850" y="79650"/>
            <a:ext cx="7905900" cy="492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800" u="none" cap="none" strike="noStrike">
                <a:solidFill>
                  <a:srgbClr val="000000"/>
                </a:solidFill>
                <a:latin typeface="Arial"/>
                <a:ea typeface="Arial"/>
                <a:cs typeface="Arial"/>
                <a:sym typeface="Arial"/>
              </a:rPr>
              <a:t>Monoamine Oxidase Inhibitors (MAOIs)</a:t>
            </a:r>
            <a:endParaRPr b="0" i="0" sz="1800" u="none" cap="none" strike="noStrike">
              <a:solidFill>
                <a:srgbClr val="000000"/>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1200"/>
              <a:buFont typeface="Arial"/>
              <a:buNone/>
            </a:pPr>
            <a:r>
              <a:t/>
            </a:r>
            <a:endParaRPr b="0" i="0" sz="1800" u="none" cap="none" strike="noStrike">
              <a:solidFill>
                <a:srgbClr val="000000"/>
              </a:solidFill>
              <a:latin typeface="Arial"/>
              <a:ea typeface="Arial"/>
              <a:cs typeface="Arial"/>
              <a:sym typeface="Arial"/>
            </a:endParaRPr>
          </a:p>
        </p:txBody>
      </p:sp>
      <p:sp>
        <p:nvSpPr>
          <p:cNvPr id="421" name="Google Shape;421;p55"/>
          <p:cNvSpPr txBox="1"/>
          <p:nvPr/>
        </p:nvSpPr>
        <p:spPr>
          <a:xfrm>
            <a:off x="7870866" y="0"/>
            <a:ext cx="1747200" cy="416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0" i="0" lang="en" sz="900" u="sng" cap="none" strike="noStrike">
                <a:solidFill>
                  <a:srgbClr val="000000"/>
                </a:solidFill>
                <a:latin typeface="Arial"/>
                <a:ea typeface="Arial"/>
                <a:cs typeface="Arial"/>
                <a:sym typeface="Arial"/>
              </a:rPr>
              <a:t>5-HT</a:t>
            </a:r>
            <a:r>
              <a:rPr b="0" i="0" lang="en" sz="900" u="none" cap="none" strike="noStrike">
                <a:solidFill>
                  <a:srgbClr val="000000"/>
                </a:solidFill>
                <a:latin typeface="Arial"/>
                <a:ea typeface="Arial"/>
                <a:cs typeface="Arial"/>
                <a:sym typeface="Arial"/>
              </a:rPr>
              <a:t> </a:t>
            </a:r>
            <a:r>
              <a:rPr lang="en" sz="900"/>
              <a:t>–</a:t>
            </a:r>
            <a:r>
              <a:rPr b="0" i="0" lang="en" sz="900" u="none" cap="none" strike="noStrike">
                <a:solidFill>
                  <a:srgbClr val="000000"/>
                </a:solidFill>
                <a:latin typeface="Arial"/>
                <a:ea typeface="Arial"/>
                <a:cs typeface="Arial"/>
                <a:sym typeface="Arial"/>
              </a:rPr>
              <a:t> serotonergic</a:t>
            </a:r>
            <a:endParaRPr sz="900"/>
          </a:p>
          <a:p>
            <a:pPr indent="0" lvl="0" marL="0" marR="0" rtl="0" algn="l">
              <a:lnSpc>
                <a:spcPct val="100000"/>
              </a:lnSpc>
              <a:spcBef>
                <a:spcPts val="0"/>
              </a:spcBef>
              <a:spcAft>
                <a:spcPts val="0"/>
              </a:spcAft>
              <a:buClr>
                <a:srgbClr val="000000"/>
              </a:buClr>
              <a:buSzPts val="700"/>
              <a:buFont typeface="Arial"/>
              <a:buNone/>
            </a:pPr>
            <a:r>
              <a:rPr b="0" i="0" lang="en" sz="900" u="sng" cap="none" strike="noStrike">
                <a:solidFill>
                  <a:srgbClr val="000000"/>
                </a:solidFill>
                <a:latin typeface="Arial"/>
                <a:ea typeface="Arial"/>
                <a:cs typeface="Arial"/>
                <a:sym typeface="Arial"/>
              </a:rPr>
              <a:t>NE</a:t>
            </a:r>
            <a:r>
              <a:rPr b="0" i="0" lang="en" sz="900" u="none" cap="none" strike="noStrike">
                <a:solidFill>
                  <a:srgbClr val="000000"/>
                </a:solidFill>
                <a:latin typeface="Arial"/>
                <a:ea typeface="Arial"/>
                <a:cs typeface="Arial"/>
                <a:sym typeface="Arial"/>
              </a:rPr>
              <a:t> </a:t>
            </a:r>
            <a:r>
              <a:rPr lang="en" sz="900"/>
              <a:t>–</a:t>
            </a:r>
            <a:r>
              <a:rPr b="0" i="0" lang="en" sz="900" u="none" cap="none" strike="noStrike">
                <a:solidFill>
                  <a:srgbClr val="000000"/>
                </a:solidFill>
                <a:latin typeface="Arial"/>
                <a:ea typeface="Arial"/>
                <a:cs typeface="Arial"/>
                <a:sym typeface="Arial"/>
              </a:rPr>
              <a:t> noradrenergic</a:t>
            </a:r>
            <a:endParaRPr sz="900"/>
          </a:p>
          <a:p>
            <a:pPr indent="0" lvl="0" marL="0" marR="0" rtl="0" algn="l">
              <a:lnSpc>
                <a:spcPct val="100000"/>
              </a:lnSpc>
              <a:spcBef>
                <a:spcPts val="0"/>
              </a:spcBef>
              <a:spcAft>
                <a:spcPts val="0"/>
              </a:spcAft>
              <a:buClr>
                <a:srgbClr val="000000"/>
              </a:buClr>
              <a:buSzPts val="700"/>
              <a:buFont typeface="Arial"/>
              <a:buNone/>
            </a:pPr>
            <a:r>
              <a:rPr b="0" i="0" lang="en" sz="900" u="sng" cap="none" strike="noStrike">
                <a:solidFill>
                  <a:srgbClr val="000000"/>
                </a:solidFill>
                <a:latin typeface="Arial"/>
                <a:ea typeface="Arial"/>
                <a:cs typeface="Arial"/>
                <a:sym typeface="Arial"/>
              </a:rPr>
              <a:t>DA</a:t>
            </a:r>
            <a:r>
              <a:rPr b="0" i="0" lang="en" sz="900" u="none" cap="none" strike="noStrike">
                <a:solidFill>
                  <a:srgbClr val="000000"/>
                </a:solidFill>
                <a:latin typeface="Arial"/>
                <a:ea typeface="Arial"/>
                <a:cs typeface="Arial"/>
                <a:sym typeface="Arial"/>
              </a:rPr>
              <a:t> </a:t>
            </a:r>
            <a:r>
              <a:rPr lang="en" sz="900"/>
              <a:t>– </a:t>
            </a:r>
            <a:r>
              <a:rPr b="0" i="0" lang="en" sz="900" u="none" cap="none" strike="noStrike">
                <a:solidFill>
                  <a:srgbClr val="000000"/>
                </a:solidFill>
                <a:latin typeface="Arial"/>
                <a:ea typeface="Arial"/>
                <a:cs typeface="Arial"/>
                <a:sym typeface="Arial"/>
              </a:rPr>
              <a:t>dopaminergic</a:t>
            </a:r>
            <a:endParaRPr b="0" i="0" sz="800" u="none" cap="none" strike="noStrike">
              <a:solidFill>
                <a:srgbClr val="000000"/>
              </a:solidFill>
              <a:latin typeface="Arial"/>
              <a:ea typeface="Arial"/>
              <a:cs typeface="Arial"/>
              <a:sym typeface="Arial"/>
            </a:endParaRPr>
          </a:p>
        </p:txBody>
      </p:sp>
      <p:sp>
        <p:nvSpPr>
          <p:cNvPr id="422" name="Google Shape;422;p55"/>
          <p:cNvSpPr txBox="1"/>
          <p:nvPr/>
        </p:nvSpPr>
        <p:spPr>
          <a:xfrm>
            <a:off x="844301" y="431788"/>
            <a:ext cx="8079300" cy="416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1500" u="none" cap="none" strike="noStrike">
                <a:solidFill>
                  <a:srgbClr val="000000"/>
                </a:solidFill>
                <a:latin typeface="Arial"/>
                <a:ea typeface="Arial"/>
                <a:cs typeface="Arial"/>
                <a:sym typeface="Arial"/>
              </a:rPr>
              <a:t>*</a:t>
            </a:r>
            <a:r>
              <a:rPr b="0" i="0" lang="en" sz="1200" u="none" cap="none" strike="noStrike">
                <a:solidFill>
                  <a:srgbClr val="000000"/>
                </a:solidFill>
                <a:latin typeface="Arial"/>
                <a:ea typeface="Arial"/>
                <a:cs typeface="Arial"/>
                <a:sym typeface="Arial"/>
              </a:rPr>
              <a:t>Selectivity is dose dependent. </a:t>
            </a:r>
            <a:r>
              <a:rPr lang="en" sz="1200"/>
              <a:t>Above</a:t>
            </a:r>
            <a:r>
              <a:rPr b="0" i="0" lang="en" sz="1200" u="none" cap="none" strike="noStrike">
                <a:solidFill>
                  <a:srgbClr val="000000"/>
                </a:solidFill>
                <a:latin typeface="Arial"/>
                <a:ea typeface="Arial"/>
                <a:cs typeface="Arial"/>
                <a:sym typeface="Arial"/>
              </a:rPr>
              <a:t> recommended doses, selective MAO-B inhibitors can also </a:t>
            </a:r>
            <a:r>
              <a:rPr lang="en" sz="1200"/>
              <a:t>inhibit</a:t>
            </a:r>
            <a:r>
              <a:rPr b="0" i="0" lang="en" sz="1200" u="none" cap="none" strike="noStrike">
                <a:solidFill>
                  <a:srgbClr val="000000"/>
                </a:solidFill>
                <a:latin typeface="Arial"/>
                <a:ea typeface="Arial"/>
                <a:cs typeface="Arial"/>
                <a:sym typeface="Arial"/>
              </a:rPr>
              <a:t> MAO-A.</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423" name="Google Shape;423;p55"/>
          <p:cNvSpPr/>
          <p:nvPr/>
        </p:nvSpPr>
        <p:spPr>
          <a:xfrm>
            <a:off x="5379150" y="1880393"/>
            <a:ext cx="3447000" cy="9528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55"/>
          <p:cNvSpPr txBox="1"/>
          <p:nvPr/>
        </p:nvSpPr>
        <p:spPr>
          <a:xfrm>
            <a:off x="5520825" y="2055525"/>
            <a:ext cx="3235200" cy="416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lang="en" sz="1500"/>
              <a:t>Are they triple reuptake inhibitors?</a:t>
            </a:r>
            <a:endParaRPr sz="1500"/>
          </a:p>
          <a:p>
            <a:pPr indent="0" lvl="0" marL="0" marR="0" rtl="0" algn="l">
              <a:lnSpc>
                <a:spcPct val="100000"/>
              </a:lnSpc>
              <a:spcBef>
                <a:spcPts val="0"/>
              </a:spcBef>
              <a:spcAft>
                <a:spcPts val="0"/>
              </a:spcAft>
              <a:buClr>
                <a:srgbClr val="000000"/>
              </a:buClr>
              <a:buSzPts val="800"/>
              <a:buFont typeface="Arial"/>
              <a:buNone/>
            </a:pPr>
            <a:r>
              <a:rPr lang="en" sz="1500"/>
              <a:t>SNDRI’s?</a:t>
            </a:r>
            <a:endParaRPr sz="1500"/>
          </a:p>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graphicFrame>
        <p:nvGraphicFramePr>
          <p:cNvPr id="429" name="Google Shape;429;p56"/>
          <p:cNvGraphicFramePr/>
          <p:nvPr/>
        </p:nvGraphicFramePr>
        <p:xfrm>
          <a:off x="112416" y="883135"/>
          <a:ext cx="3000000" cy="3000000"/>
        </p:xfrm>
        <a:graphic>
          <a:graphicData uri="http://schemas.openxmlformats.org/drawingml/2006/table">
            <a:tbl>
              <a:tblPr>
                <a:noFill/>
                <a:tableStyleId>{9CA66A64-FEFE-46EB-AED5-2A8D51E14325}</a:tableStyleId>
              </a:tblPr>
              <a:tblGrid>
                <a:gridCol w="1345525"/>
                <a:gridCol w="1053400"/>
                <a:gridCol w="507800"/>
                <a:gridCol w="582925"/>
                <a:gridCol w="534075"/>
                <a:gridCol w="540075"/>
                <a:gridCol w="512600"/>
                <a:gridCol w="675950"/>
                <a:gridCol w="794000"/>
                <a:gridCol w="652025"/>
                <a:gridCol w="597450"/>
                <a:gridCol w="573300"/>
                <a:gridCol w="592775"/>
              </a:tblGrid>
              <a:tr h="205750">
                <a:tc>
                  <a:txBody>
                    <a:bodyPr/>
                    <a:lstStyle/>
                    <a:p>
                      <a:pPr indent="0" lvl="0" marL="0" marR="0" rtl="0" algn="l">
                        <a:lnSpc>
                          <a:spcPct val="85000"/>
                        </a:lnSpc>
                        <a:spcBef>
                          <a:spcPts val="0"/>
                        </a:spcBef>
                        <a:spcAft>
                          <a:spcPts val="0"/>
                        </a:spcAft>
                        <a:buClr>
                          <a:srgbClr val="000000"/>
                        </a:buClr>
                        <a:buSzPts val="900"/>
                        <a:buFont typeface="Arial"/>
                        <a:buNone/>
                      </a:pPr>
                      <a:r>
                        <a:rPr lang="en" sz="1300" u="none" cap="none" strike="noStrike"/>
                        <a:t>MAOI</a:t>
                      </a:r>
                      <a:endParaRPr sz="13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900"/>
                        <a:buFont typeface="Arial"/>
                        <a:buNone/>
                      </a:pPr>
                      <a:r>
                        <a:rPr lang="en" sz="1300" u="none" cap="none" strike="noStrike"/>
                        <a:t>Use</a:t>
                      </a:r>
                      <a:endParaRPr sz="13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900"/>
                        <a:buFont typeface="Arial"/>
                        <a:buNone/>
                      </a:pPr>
                      <a:r>
                        <a:rPr lang="en" sz="1300" u="none" cap="none" strike="noStrike"/>
                        <a:t>Year</a:t>
                      </a:r>
                      <a:endParaRPr sz="13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900"/>
                        <a:buFont typeface="Arial"/>
                        <a:buNone/>
                      </a:pPr>
                      <a:r>
                        <a:rPr lang="en" sz="1300" u="none" cap="none" strike="noStrike"/>
                        <a:t>Cost/mo </a:t>
                      </a:r>
                      <a:endParaRPr sz="13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900"/>
                        <a:buFont typeface="Arial"/>
                        <a:buNone/>
                      </a:pPr>
                      <a:r>
                        <a:rPr lang="en" sz="1300" u="none" cap="none" strike="noStrike"/>
                        <a:t>5-HT</a:t>
                      </a:r>
                      <a:endParaRPr sz="13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900"/>
                        <a:buFont typeface="Arial"/>
                        <a:buNone/>
                      </a:pPr>
                      <a:r>
                        <a:rPr lang="en" sz="1300" u="none" cap="none" strike="noStrike"/>
                        <a:t>NE</a:t>
                      </a:r>
                      <a:endParaRPr sz="13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900"/>
                        <a:buFont typeface="Arial"/>
                        <a:buNone/>
                      </a:pPr>
                      <a:r>
                        <a:rPr lang="en" sz="1300" u="none" cap="none" strike="noStrike"/>
                        <a:t>DA</a:t>
                      </a:r>
                      <a:endParaRPr sz="13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800"/>
                        <a:buFont typeface="Arial"/>
                        <a:buNone/>
                      </a:pPr>
                      <a:r>
                        <a:rPr lang="en" sz="1300" u="none" cap="none" strike="noStrike"/>
                        <a:t>MAO</a:t>
                      </a:r>
                      <a:endParaRPr sz="1300" u="none" cap="none" strike="noStrike"/>
                    </a:p>
                    <a:p>
                      <a:pPr indent="0" lvl="0" marL="0" marR="0" rtl="0" algn="l">
                        <a:lnSpc>
                          <a:spcPct val="85000"/>
                        </a:lnSpc>
                        <a:spcBef>
                          <a:spcPts val="0"/>
                        </a:spcBef>
                        <a:spcAft>
                          <a:spcPts val="0"/>
                        </a:spcAft>
                        <a:buClr>
                          <a:srgbClr val="000000"/>
                        </a:buClr>
                        <a:buSzPts val="800"/>
                        <a:buFont typeface="Arial"/>
                        <a:buNone/>
                      </a:pPr>
                      <a:r>
                        <a:rPr lang="en" sz="1300"/>
                        <a:t>s</a:t>
                      </a:r>
                      <a:r>
                        <a:rPr lang="en" sz="1300" u="none" cap="none" strike="noStrike"/>
                        <a:t>elect-</a:t>
                      </a:r>
                      <a:endParaRPr sz="1300" u="none" cap="none" strike="noStrike"/>
                    </a:p>
                    <a:p>
                      <a:pPr indent="0" lvl="0" marL="0" marR="0" rtl="0" algn="l">
                        <a:lnSpc>
                          <a:spcPct val="85000"/>
                        </a:lnSpc>
                        <a:spcBef>
                          <a:spcPts val="0"/>
                        </a:spcBef>
                        <a:spcAft>
                          <a:spcPts val="0"/>
                        </a:spcAft>
                        <a:buClr>
                          <a:srgbClr val="000000"/>
                        </a:buClr>
                        <a:buSzPts val="800"/>
                        <a:buFont typeface="Arial"/>
                        <a:buNone/>
                      </a:pPr>
                      <a:r>
                        <a:rPr lang="en" sz="1300" u="none" cap="none" strike="noStrike"/>
                        <a:t>ivity </a:t>
                      </a:r>
                      <a:endParaRPr sz="19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800"/>
                        <a:buFont typeface="Arial"/>
                        <a:buNone/>
                      </a:pPr>
                      <a:r>
                        <a:rPr lang="en" sz="1200" u="none" cap="none" strike="noStrike"/>
                        <a:t>Dietary </a:t>
                      </a:r>
                      <a:endParaRPr sz="1200" u="none" cap="none" strike="noStrike"/>
                    </a:p>
                    <a:p>
                      <a:pPr indent="0" lvl="0" marL="0" marR="0" rtl="0" algn="l">
                        <a:lnSpc>
                          <a:spcPct val="85000"/>
                        </a:lnSpc>
                        <a:spcBef>
                          <a:spcPts val="0"/>
                        </a:spcBef>
                        <a:spcAft>
                          <a:spcPts val="0"/>
                        </a:spcAft>
                        <a:buClr>
                          <a:srgbClr val="000000"/>
                        </a:buClr>
                        <a:buSzPts val="800"/>
                        <a:buFont typeface="Arial"/>
                        <a:buNone/>
                      </a:pPr>
                      <a:r>
                        <a:rPr lang="en" sz="1200" u="none" cap="none" strike="noStrike"/>
                        <a:t>tyramine risk  </a:t>
                      </a:r>
                      <a:endParaRPr sz="12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900"/>
                        <a:buFont typeface="Arial"/>
                        <a:buNone/>
                      </a:pPr>
                      <a:r>
                        <a:rPr lang="en" sz="1300" u="none" cap="none" strike="noStrike"/>
                        <a:t>W</a:t>
                      </a:r>
                      <a:r>
                        <a:rPr lang="en" sz="1300"/>
                        <a:t>t </a:t>
                      </a:r>
                      <a:r>
                        <a:rPr lang="en" sz="1300" u="none" cap="none" strike="noStrike"/>
                        <a:t>gain</a:t>
                      </a:r>
                      <a:endParaRPr sz="13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800"/>
                        <a:buFont typeface="Arial"/>
                        <a:buNone/>
                      </a:pPr>
                      <a:r>
                        <a:rPr lang="en" sz="1300" u="none" cap="none" strike="noStrike"/>
                        <a:t>Sed-</a:t>
                      </a:r>
                      <a:endParaRPr sz="1300" u="none" cap="none" strike="noStrike"/>
                    </a:p>
                    <a:p>
                      <a:pPr indent="0" lvl="0" marL="0" marR="0" rtl="0" algn="l">
                        <a:lnSpc>
                          <a:spcPct val="85000"/>
                        </a:lnSpc>
                        <a:spcBef>
                          <a:spcPts val="0"/>
                        </a:spcBef>
                        <a:spcAft>
                          <a:spcPts val="0"/>
                        </a:spcAft>
                        <a:buClr>
                          <a:srgbClr val="000000"/>
                        </a:buClr>
                        <a:buSzPts val="800"/>
                        <a:buFont typeface="Arial"/>
                        <a:buNone/>
                      </a:pPr>
                      <a:r>
                        <a:rPr lang="en" sz="1300" u="none" cap="none" strike="noStrike"/>
                        <a:t>ation</a:t>
                      </a:r>
                      <a:endParaRPr sz="13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800"/>
                        <a:buFont typeface="Arial"/>
                        <a:buNone/>
                      </a:pPr>
                      <a:r>
                        <a:rPr lang="en" sz="1200" u="none" cap="none" strike="noStrike"/>
                        <a:t>Anti-</a:t>
                      </a:r>
                      <a:endParaRPr sz="1200" u="none" cap="none" strike="noStrike"/>
                    </a:p>
                    <a:p>
                      <a:pPr indent="0" lvl="0" marL="0" marR="0" rtl="0" algn="l">
                        <a:lnSpc>
                          <a:spcPct val="85000"/>
                        </a:lnSpc>
                        <a:spcBef>
                          <a:spcPts val="0"/>
                        </a:spcBef>
                        <a:spcAft>
                          <a:spcPts val="0"/>
                        </a:spcAft>
                        <a:buClr>
                          <a:srgbClr val="000000"/>
                        </a:buClr>
                        <a:buSzPts val="800"/>
                        <a:buFont typeface="Arial"/>
                        <a:buNone/>
                      </a:pPr>
                      <a:r>
                        <a:rPr lang="en" sz="1200"/>
                        <a:t>c</a:t>
                      </a:r>
                      <a:r>
                        <a:rPr lang="en" sz="1200" u="none" cap="none" strike="noStrike"/>
                        <a:t>holi</a:t>
                      </a:r>
                      <a:r>
                        <a:rPr lang="en" sz="1200"/>
                        <a:t>n</a:t>
                      </a:r>
                      <a:endParaRPr sz="1200"/>
                    </a:p>
                    <a:p>
                      <a:pPr indent="0" lvl="0" marL="0" marR="0" rtl="0" algn="l">
                        <a:lnSpc>
                          <a:spcPct val="85000"/>
                        </a:lnSpc>
                        <a:spcBef>
                          <a:spcPts val="0"/>
                        </a:spcBef>
                        <a:spcAft>
                          <a:spcPts val="0"/>
                        </a:spcAft>
                        <a:buClr>
                          <a:srgbClr val="000000"/>
                        </a:buClr>
                        <a:buSzPts val="800"/>
                        <a:buFont typeface="Arial"/>
                        <a:buNone/>
                      </a:pPr>
                      <a:r>
                        <a:rPr lang="en" sz="1200" u="none" cap="none" strike="noStrike"/>
                        <a:t>ergic</a:t>
                      </a:r>
                      <a:endParaRPr sz="1200" u="none" cap="none" strike="noStrike"/>
                    </a:p>
                  </a:txBody>
                  <a:tcPr marT="45725" marB="45725" marR="45725" marL="45725">
                    <a:lnB cap="flat" cmpd="sng" w="9525">
                      <a:solidFill>
                        <a:srgbClr val="999999"/>
                      </a:solidFill>
                      <a:prstDash val="solid"/>
                      <a:round/>
                      <a:headEnd len="sm" w="sm" type="none"/>
                      <a:tailEnd len="sm" w="sm" type="none"/>
                    </a:lnB>
                    <a:solidFill>
                      <a:srgbClr val="ECF2F1"/>
                    </a:solidFill>
                  </a:tcPr>
                </a:tc>
                <a:tc>
                  <a:txBody>
                    <a:bodyPr/>
                    <a:lstStyle/>
                    <a:p>
                      <a:pPr indent="0" lvl="0" marL="0" marR="0" rtl="0" algn="l">
                        <a:lnSpc>
                          <a:spcPct val="85000"/>
                        </a:lnSpc>
                        <a:spcBef>
                          <a:spcPts val="0"/>
                        </a:spcBef>
                        <a:spcAft>
                          <a:spcPts val="0"/>
                        </a:spcAft>
                        <a:buClr>
                          <a:srgbClr val="000000"/>
                        </a:buClr>
                        <a:buSzPts val="800"/>
                        <a:buFont typeface="Arial"/>
                        <a:buNone/>
                      </a:pPr>
                      <a:r>
                        <a:rPr lang="en" sz="1200" u="none" cap="none" strike="noStrike"/>
                        <a:t>Rever-</a:t>
                      </a:r>
                      <a:endParaRPr sz="1200" u="none" cap="none" strike="noStrike"/>
                    </a:p>
                    <a:p>
                      <a:pPr indent="0" lvl="0" marL="0" marR="0" rtl="0" algn="l">
                        <a:lnSpc>
                          <a:spcPct val="85000"/>
                        </a:lnSpc>
                        <a:spcBef>
                          <a:spcPts val="0"/>
                        </a:spcBef>
                        <a:spcAft>
                          <a:spcPts val="0"/>
                        </a:spcAft>
                        <a:buClr>
                          <a:srgbClr val="000000"/>
                        </a:buClr>
                        <a:buSzPts val="800"/>
                        <a:buFont typeface="Arial"/>
                        <a:buNone/>
                      </a:pPr>
                      <a:r>
                        <a:rPr lang="en" sz="1200" u="none" cap="none" strike="noStrike"/>
                        <a:t>sible?</a:t>
                      </a:r>
                      <a:endParaRPr sz="1200" u="none" cap="none" strike="noStrike"/>
                    </a:p>
                  </a:txBody>
                  <a:tcPr marT="45725" marB="45725" marR="45725" marL="45725">
                    <a:solidFill>
                      <a:srgbClr val="ECF2F1"/>
                    </a:solidFill>
                  </a:tcPr>
                </a:tc>
              </a:tr>
              <a:tr h="8350">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Tranylcypromine  (PARNATE)</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a:t>MDD</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1961</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$240</a:t>
                      </a:r>
                      <a:endParaRPr sz="130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solidFill>
                      <a:srgbClr val="FFFF9F"/>
                    </a:solidFill>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solidFill>
                      <a:srgbClr val="FFFF9F"/>
                    </a:solidFill>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solidFill>
                      <a:srgbClr val="FFFF9F"/>
                    </a:solidFill>
                  </a:tcPr>
                </a:tc>
                <a:tc>
                  <a:txBody>
                    <a:bodyPr/>
                    <a:lstStyle/>
                    <a:p>
                      <a:pPr indent="0" lvl="0" marL="0" marR="0" rtl="0" algn="ctr">
                        <a:lnSpc>
                          <a:spcPct val="100000"/>
                        </a:lnSpc>
                        <a:spcBef>
                          <a:spcPts val="0"/>
                        </a:spcBef>
                        <a:spcAft>
                          <a:spcPts val="0"/>
                        </a:spcAft>
                        <a:buClr>
                          <a:srgbClr val="000000"/>
                        </a:buClr>
                        <a:buSzPts val="850"/>
                        <a:buFont typeface="Arial"/>
                        <a:buNone/>
                      </a:pPr>
                      <a:r>
                        <a:rPr lang="en" sz="1250" u="none" cap="none" strike="noStrike"/>
                        <a:t>A &amp; B</a:t>
                      </a:r>
                      <a:endParaRPr sz="125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a:t>-</a:t>
                      </a:r>
                      <a:endParaRPr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low</a:t>
                      </a:r>
                      <a:endParaRPr sz="1300" u="none" cap="none" strike="noStrike"/>
                    </a:p>
                  </a:txBody>
                  <a:tcPr marT="45725" marB="45725" marR="45725" marL="45725">
                    <a:lnR cap="flat" cmpd="sng" w="9525">
                      <a:solidFill>
                        <a:srgbClr val="999999"/>
                      </a:solidFill>
                      <a:prstDash val="solid"/>
                      <a:round/>
                      <a:headEnd len="sm" w="sm" type="none"/>
                      <a:tailEnd len="sm" w="sm" type="none"/>
                    </a:lnR>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a:t>low</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no</a:t>
                      </a:r>
                      <a:endParaRPr sz="1300" u="none" cap="none" strike="noStrike"/>
                    </a:p>
                  </a:txBody>
                  <a:tcPr marT="45725" marB="45725" marR="45725" marL="45725">
                    <a:lnL cap="flat" cmpd="sng" w="9525">
                      <a:solidFill>
                        <a:srgbClr val="999999"/>
                      </a:solidFill>
                      <a:prstDash val="solid"/>
                      <a:round/>
                      <a:headEnd len="sm" w="sm" type="none"/>
                      <a:tailEnd len="sm" w="sm" type="none"/>
                    </a:lnL>
                  </a:tcPr>
                </a:tc>
              </a:tr>
              <a:tr h="8350">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Isocarboxazid  (MARPLAN)</a:t>
                      </a:r>
                      <a:endParaRPr sz="1300" u="none" cap="none" strike="noStrike"/>
                    </a:p>
                  </a:txBody>
                  <a:tcPr marT="45725" marB="45725" marR="45725" marL="45725">
                    <a:lnB cap="flat" cmpd="sng" w="9525">
                      <a:solidFill>
                        <a:srgbClr val="999999"/>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MDD</a:t>
                      </a:r>
                      <a:endParaRPr sz="1300" u="none" cap="none" strike="noStrike"/>
                    </a:p>
                  </a:txBody>
                  <a:tcPr marT="45725" marB="45725" marR="45725" marL="45725">
                    <a:lnB cap="flat" cmpd="sng" w="9525">
                      <a:solidFill>
                        <a:srgbClr val="999999"/>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1959</a:t>
                      </a:r>
                      <a:endParaRPr sz="1300" u="none" cap="none" strike="noStrike"/>
                    </a:p>
                  </a:txBody>
                  <a:tcPr marT="45725" marB="45725" marR="45725" marL="45725">
                    <a:lnB cap="flat" cmpd="sng" w="9525">
                      <a:solidFill>
                        <a:srgbClr val="999999"/>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$780</a:t>
                      </a:r>
                      <a:endParaRPr sz="1300" u="none" cap="none" strike="noStrike"/>
                    </a:p>
                  </a:txBody>
                  <a:tcPr marT="45725" marB="45725" marR="45725" marL="45725">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B cap="flat" cmpd="sng" w="9525">
                      <a:solidFill>
                        <a:srgbClr val="999999"/>
                      </a:solidFill>
                      <a:prstDash val="solid"/>
                      <a:round/>
                      <a:headEnd len="sm" w="sm" type="none"/>
                      <a:tailEnd len="sm" w="sm" type="none"/>
                    </a:lnB>
                    <a:solidFill>
                      <a:srgbClr val="FFFF9F"/>
                    </a:solidFill>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B cap="flat" cmpd="sng" w="9525">
                      <a:solidFill>
                        <a:srgbClr val="999999"/>
                      </a:solidFill>
                      <a:prstDash val="solid"/>
                      <a:round/>
                      <a:headEnd len="sm" w="sm" type="none"/>
                      <a:tailEnd len="sm" w="sm" type="none"/>
                    </a:lnB>
                    <a:solidFill>
                      <a:srgbClr val="FFFF9F"/>
                    </a:solidFill>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B cap="flat" cmpd="sng" w="9525">
                      <a:solidFill>
                        <a:srgbClr val="999999"/>
                      </a:solidFill>
                      <a:prstDash val="solid"/>
                      <a:round/>
                      <a:headEnd len="sm" w="sm" type="none"/>
                      <a:tailEnd len="sm" w="sm" type="none"/>
                    </a:lnB>
                    <a:solidFill>
                      <a:srgbClr val="FFFF9F"/>
                    </a:solidFill>
                  </a:tcPr>
                </a:tc>
                <a:tc>
                  <a:txBody>
                    <a:bodyPr/>
                    <a:lstStyle/>
                    <a:p>
                      <a:pPr indent="0" lvl="0" marL="0" marR="0" rtl="0" algn="ctr">
                        <a:lnSpc>
                          <a:spcPct val="100000"/>
                        </a:lnSpc>
                        <a:spcBef>
                          <a:spcPts val="0"/>
                        </a:spcBef>
                        <a:spcAft>
                          <a:spcPts val="0"/>
                        </a:spcAft>
                        <a:buClr>
                          <a:srgbClr val="000000"/>
                        </a:buClr>
                        <a:buSzPts val="850"/>
                        <a:buFont typeface="Arial"/>
                        <a:buNone/>
                      </a:pPr>
                      <a:r>
                        <a:rPr lang="en" sz="1250" u="none" cap="none" strike="noStrike"/>
                        <a:t>A &amp; B</a:t>
                      </a:r>
                      <a:endParaRPr sz="1250" u="none" cap="none" strike="noStrike"/>
                    </a:p>
                  </a:txBody>
                  <a:tcPr marT="45725" marB="45725" marR="45725" marL="45725">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low</a:t>
                      </a:r>
                      <a:endParaRPr sz="1300" u="none" cap="none" strike="noStrike"/>
                    </a:p>
                  </a:txBody>
                  <a:tcPr marT="45725" marB="45725" marR="45725" marL="45725">
                    <a:lnR cap="flat" cmpd="sng" w="9525">
                      <a:solidFill>
                        <a:srgbClr val="999999"/>
                      </a:solidFill>
                      <a:prstDash val="solid"/>
                      <a:round/>
                      <a:headEnd len="sm" w="sm" type="none"/>
                      <a:tailEnd len="sm" w="sm" type="none"/>
                    </a:lnR>
                    <a:lnB cap="flat" cmpd="sng" w="9525">
                      <a:solidFill>
                        <a:srgbClr val="999999"/>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850"/>
                        <a:buFont typeface="Arial"/>
                        <a:buNone/>
                      </a:pPr>
                      <a:r>
                        <a:rPr lang="en" sz="1300">
                          <a:solidFill>
                            <a:schemeClr val="dk1"/>
                          </a:solidFill>
                        </a:rPr>
                        <a:t>low</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no</a:t>
                      </a:r>
                      <a:endParaRPr sz="1300" u="none" cap="none" strike="noStrike"/>
                    </a:p>
                  </a:txBody>
                  <a:tcPr marT="45725" marB="45725" marR="45725" marL="45725">
                    <a:lnL cap="flat" cmpd="sng" w="9525">
                      <a:solidFill>
                        <a:srgbClr val="999999"/>
                      </a:solidFill>
                      <a:prstDash val="solid"/>
                      <a:round/>
                      <a:headEnd len="sm" w="sm" type="none"/>
                      <a:tailEnd len="sm" w="sm" type="none"/>
                    </a:lnL>
                    <a:lnB cap="flat" cmpd="sng" w="9525">
                      <a:solidFill>
                        <a:srgbClr val="999999"/>
                      </a:solidFill>
                      <a:prstDash val="solid"/>
                      <a:round/>
                      <a:headEnd len="sm" w="sm" type="none"/>
                      <a:tailEnd len="sm" w="sm" type="none"/>
                    </a:lnB>
                  </a:tcPr>
                </a:tc>
              </a:tr>
              <a:tr h="8350">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Phenelzine (NARDIL)</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MDD</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1961</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$43</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FFFF9F"/>
                    </a:solidFill>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FFFF9F"/>
                    </a:solidFill>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FFFF9F"/>
                    </a:solidFill>
                  </a:tcPr>
                </a:tc>
                <a:tc>
                  <a:txBody>
                    <a:bodyPr/>
                    <a:lstStyle/>
                    <a:p>
                      <a:pPr indent="0" lvl="0" marL="0" marR="0" rtl="0" algn="ctr">
                        <a:lnSpc>
                          <a:spcPct val="100000"/>
                        </a:lnSpc>
                        <a:spcBef>
                          <a:spcPts val="0"/>
                        </a:spcBef>
                        <a:spcAft>
                          <a:spcPts val="0"/>
                        </a:spcAft>
                        <a:buClr>
                          <a:srgbClr val="000000"/>
                        </a:buClr>
                        <a:buSzPts val="850"/>
                        <a:buFont typeface="Arial"/>
                        <a:buNone/>
                      </a:pPr>
                      <a:r>
                        <a:rPr lang="en" sz="1250" u="none" cap="none" strike="noStrike"/>
                        <a:t>A &amp; B</a:t>
                      </a:r>
                      <a:endParaRPr sz="125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low</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850"/>
                        <a:buFont typeface="Arial"/>
                        <a:buNone/>
                      </a:pPr>
                      <a:r>
                        <a:rPr lang="en" sz="1300">
                          <a:solidFill>
                            <a:schemeClr val="dk1"/>
                          </a:solidFill>
                        </a:rPr>
                        <a:t>low</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no</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r h="8350">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Selegiline transdermal (EMSAM)</a:t>
                      </a:r>
                      <a:endParaRPr sz="1300"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MDD</a:t>
                      </a:r>
                      <a:endParaRPr sz="1300"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2006</a:t>
                      </a:r>
                      <a:endParaRPr sz="1300"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$1650</a:t>
                      </a:r>
                      <a:endParaRPr sz="1300"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850"/>
                        <a:buFont typeface="Arial"/>
                        <a:buNone/>
                      </a:pPr>
                      <a:r>
                        <a:rPr lang="en" sz="1250" u="none" cap="none" strike="noStrike"/>
                        <a:t>(A) &amp; B</a:t>
                      </a:r>
                      <a:endParaRPr sz="1250"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loss</a:t>
                      </a:r>
                      <a:endParaRPr sz="1300"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low</a:t>
                      </a:r>
                      <a:endParaRPr sz="1300" u="none" cap="none" strike="noStrike"/>
                    </a:p>
                  </a:txBody>
                  <a:tcPr marT="45725" marB="45725" marR="45725" marL="45725" anchor="ctr">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tcPr>
                </a:tc>
                <a:tc>
                  <a:txBody>
                    <a:bodyPr/>
                    <a:lstStyle/>
                    <a:p>
                      <a:pPr indent="0" lvl="0" marL="0" rtl="0" algn="ctr">
                        <a:spcBef>
                          <a:spcPts val="0"/>
                        </a:spcBef>
                        <a:spcAft>
                          <a:spcPts val="0"/>
                        </a:spcAft>
                        <a:buClr>
                          <a:schemeClr val="dk1"/>
                        </a:buClr>
                        <a:buSzPts val="850"/>
                        <a:buFont typeface="Arial"/>
                        <a:buNone/>
                      </a:pPr>
                      <a:r>
                        <a:rPr lang="en" sz="1300">
                          <a:solidFill>
                            <a:schemeClr val="dk1"/>
                          </a:solidFill>
                        </a:rPr>
                        <a:t>low</a:t>
                      </a:r>
                      <a:endParaRPr sz="1300" u="none" cap="none" strike="noStrike"/>
                    </a:p>
                  </a:txBody>
                  <a:tcPr marT="45725" marB="45725" marR="45725" marL="457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no</a:t>
                      </a:r>
                      <a:endParaRPr sz="1300" u="none" cap="none" strike="noStrike"/>
                    </a:p>
                  </a:txBody>
                  <a:tcPr marT="45725" marB="45725" marR="45725" marL="45725" anchor="ctr">
                    <a:lnL cap="flat" cmpd="sng" w="9525">
                      <a:solidFill>
                        <a:srgbClr val="999999"/>
                      </a:solidFill>
                      <a:prstDash val="solid"/>
                      <a:round/>
                      <a:headEnd len="sm" w="sm" type="none"/>
                      <a:tailEnd len="sm" w="sm" type="none"/>
                    </a:lnL>
                    <a:lnT cap="flat" cmpd="sng" w="9525">
                      <a:solidFill>
                        <a:srgbClr val="999999"/>
                      </a:solidFill>
                      <a:prstDash val="solid"/>
                      <a:round/>
                      <a:headEnd len="sm" w="sm" type="none"/>
                      <a:tailEnd len="sm" w="sm" type="none"/>
                    </a:lnT>
                  </a:tcPr>
                </a:tc>
              </a:tr>
              <a:tr h="8350">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Selegiline PO (ELDEPRYL)</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Parkinson’s</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1989</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$26</a:t>
                      </a:r>
                      <a:endParaRPr sz="130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sz="1250" u="none" cap="none" strike="noStrike"/>
                        <a:t>B</a:t>
                      </a:r>
                      <a:endParaRPr sz="125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loss</a:t>
                      </a:r>
                      <a:endParaRPr sz="130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low</a:t>
                      </a:r>
                      <a:endParaRPr sz="1300" u="none" cap="none" strike="noStrike"/>
                    </a:p>
                  </a:txBody>
                  <a:tcPr marT="45725" marB="45725" marR="45725" marL="45725">
                    <a:lnR cap="flat" cmpd="sng" w="9525">
                      <a:solidFill>
                        <a:srgbClr val="999999"/>
                      </a:solidFill>
                      <a:prstDash val="solid"/>
                      <a:round/>
                      <a:headEnd len="sm" w="sm" type="none"/>
                      <a:tailEnd len="sm" w="sm" type="none"/>
                    </a:lnR>
                  </a:tcPr>
                </a:tc>
                <a:tc>
                  <a:txBody>
                    <a:bodyPr/>
                    <a:lstStyle/>
                    <a:p>
                      <a:pPr indent="0" lvl="0" marL="0" rtl="0" algn="ctr">
                        <a:spcBef>
                          <a:spcPts val="0"/>
                        </a:spcBef>
                        <a:spcAft>
                          <a:spcPts val="0"/>
                        </a:spcAft>
                        <a:buClr>
                          <a:schemeClr val="dk1"/>
                        </a:buClr>
                        <a:buSzPts val="850"/>
                        <a:buFont typeface="Arial"/>
                        <a:buNone/>
                      </a:pPr>
                      <a:r>
                        <a:rPr lang="en" sz="1300">
                          <a:solidFill>
                            <a:schemeClr val="dk1"/>
                          </a:solidFill>
                        </a:rPr>
                        <a:t>low</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no</a:t>
                      </a:r>
                      <a:endParaRPr sz="1300" u="none" cap="none" strike="noStrike"/>
                    </a:p>
                  </a:txBody>
                  <a:tcPr marT="45725" marB="45725" marR="45725" marL="45725">
                    <a:lnL cap="flat" cmpd="sng" w="9525">
                      <a:solidFill>
                        <a:srgbClr val="999999"/>
                      </a:solidFill>
                      <a:prstDash val="solid"/>
                      <a:round/>
                      <a:headEnd len="sm" w="sm" type="none"/>
                      <a:tailEnd len="sm" w="sm" type="none"/>
                    </a:lnL>
                  </a:tcPr>
                </a:tc>
              </a:tr>
              <a:tr h="8350">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Rasagiline (AZILECT)</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Parkinson’s</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2006</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$270</a:t>
                      </a:r>
                      <a:endParaRPr sz="130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sz="1250" u="none" cap="none" strike="noStrike"/>
                        <a:t>B</a:t>
                      </a:r>
                      <a:endParaRPr sz="125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loss</a:t>
                      </a:r>
                      <a:endParaRPr sz="130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low</a:t>
                      </a:r>
                      <a:endParaRPr sz="1300" u="none" cap="none" strike="noStrike"/>
                    </a:p>
                  </a:txBody>
                  <a:tcPr marT="45725" marB="45725" marR="45725" marL="45725">
                    <a:lnR cap="flat" cmpd="sng" w="9525">
                      <a:solidFill>
                        <a:srgbClr val="999999"/>
                      </a:solidFill>
                      <a:prstDash val="solid"/>
                      <a:round/>
                      <a:headEnd len="sm" w="sm" type="none"/>
                      <a:tailEnd len="sm" w="sm" type="none"/>
                    </a:lnR>
                  </a:tcPr>
                </a:tc>
                <a:tc>
                  <a:txBody>
                    <a:bodyPr/>
                    <a:lstStyle/>
                    <a:p>
                      <a:pPr indent="0" lvl="0" marL="0" rtl="0" algn="ctr">
                        <a:spcBef>
                          <a:spcPts val="0"/>
                        </a:spcBef>
                        <a:spcAft>
                          <a:spcPts val="0"/>
                        </a:spcAft>
                        <a:buClr>
                          <a:schemeClr val="dk1"/>
                        </a:buClr>
                        <a:buSzPts val="850"/>
                        <a:buFont typeface="Arial"/>
                        <a:buNone/>
                      </a:pPr>
                      <a:r>
                        <a:rPr lang="en" sz="1300">
                          <a:solidFill>
                            <a:schemeClr val="dk1"/>
                          </a:solidFill>
                        </a:rPr>
                        <a:t>low</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no</a:t>
                      </a:r>
                      <a:endParaRPr sz="1300" u="none" cap="none" strike="noStrike"/>
                    </a:p>
                  </a:txBody>
                  <a:tcPr marT="45725" marB="45725" marR="45725" marL="45725">
                    <a:lnL cap="flat" cmpd="sng" w="9525">
                      <a:solidFill>
                        <a:srgbClr val="999999"/>
                      </a:solidFill>
                      <a:prstDash val="solid"/>
                      <a:round/>
                      <a:headEnd len="sm" w="sm" type="none"/>
                      <a:tailEnd len="sm" w="sm" type="none"/>
                    </a:lnL>
                  </a:tcPr>
                </a:tc>
              </a:tr>
              <a:tr h="8350">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Safinamide (XADAGO)</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Parkinson’s</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2017</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$780</a:t>
                      </a:r>
                      <a:endParaRPr sz="130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sz="1250" u="none" cap="none" strike="noStrike"/>
                        <a:t>B</a:t>
                      </a:r>
                      <a:endParaRPr sz="125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sz="1250" u="none" cap="none" strike="noStrike"/>
                        <a:t>-</a:t>
                      </a:r>
                      <a:endParaRPr sz="125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low</a:t>
                      </a:r>
                      <a:endParaRPr sz="1300" u="none" cap="none" strike="noStrike"/>
                    </a:p>
                  </a:txBody>
                  <a:tcPr marT="45725" marB="45725" marR="45725" marL="45725">
                    <a:lnR cap="flat" cmpd="sng" w="9525">
                      <a:solidFill>
                        <a:srgbClr val="999999"/>
                      </a:solidFill>
                      <a:prstDash val="solid"/>
                      <a:round/>
                      <a:headEnd len="sm" w="sm" type="none"/>
                      <a:tailEnd len="sm" w="sm" type="none"/>
                    </a:lnR>
                  </a:tcPr>
                </a:tc>
                <a:tc>
                  <a:txBody>
                    <a:bodyPr/>
                    <a:lstStyle/>
                    <a:p>
                      <a:pPr indent="0" lvl="0" marL="0" rtl="0" algn="ctr">
                        <a:spcBef>
                          <a:spcPts val="0"/>
                        </a:spcBef>
                        <a:spcAft>
                          <a:spcPts val="0"/>
                        </a:spcAft>
                        <a:buClr>
                          <a:schemeClr val="dk1"/>
                        </a:buClr>
                        <a:buSzPts val="850"/>
                        <a:buFont typeface="Arial"/>
                        <a:buNone/>
                      </a:pPr>
                      <a:r>
                        <a:rPr lang="en" sz="1300">
                          <a:solidFill>
                            <a:schemeClr val="dk1"/>
                          </a:solidFill>
                        </a:rPr>
                        <a:t>low</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a:t>y</a:t>
                      </a:r>
                      <a:r>
                        <a:rPr lang="en" sz="1300" u="none" cap="none" strike="noStrike"/>
                        <a:t>es </a:t>
                      </a:r>
                      <a:endParaRPr b="1" sz="1300" u="none" cap="none" strike="noStrike"/>
                    </a:p>
                  </a:txBody>
                  <a:tcPr marT="45725" marB="45725" marR="45725" marL="45725">
                    <a:lnL cap="flat" cmpd="sng" w="9525">
                      <a:solidFill>
                        <a:srgbClr val="999999"/>
                      </a:solidFill>
                      <a:prstDash val="solid"/>
                      <a:round/>
                      <a:headEnd len="sm" w="sm" type="none"/>
                      <a:tailEnd len="sm" w="sm" type="none"/>
                    </a:lnL>
                  </a:tcPr>
                </a:tc>
              </a:tr>
            </a:tbl>
          </a:graphicData>
        </a:graphic>
      </p:graphicFrame>
      <p:sp>
        <p:nvSpPr>
          <p:cNvPr id="430" name="Google Shape;430;p56"/>
          <p:cNvSpPr txBox="1"/>
          <p:nvPr/>
        </p:nvSpPr>
        <p:spPr>
          <a:xfrm>
            <a:off x="5457264" y="1041313"/>
            <a:ext cx="315900" cy="416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en" sz="1800" u="none" cap="none" strike="noStrike">
                <a:solidFill>
                  <a:srgbClr val="000000"/>
                </a:solidFill>
                <a:latin typeface="Arial"/>
                <a:ea typeface="Arial"/>
                <a:cs typeface="Arial"/>
                <a:sym typeface="Arial"/>
              </a:rPr>
              <a:t>*</a:t>
            </a:r>
            <a:r>
              <a:rPr b="0" i="0" lang="en" sz="1800" u="none" cap="none" strike="noStrike">
                <a:solidFill>
                  <a:srgbClr val="000000"/>
                </a:solidFill>
                <a:latin typeface="Arial"/>
                <a:ea typeface="Arial"/>
                <a:cs typeface="Arial"/>
                <a:sym typeface="Arial"/>
              </a:rPr>
              <a:t> </a:t>
            </a:r>
            <a:endParaRPr b="0" i="0" sz="1300" u="none" cap="none" strike="noStrike">
              <a:solidFill>
                <a:srgbClr val="000000"/>
              </a:solidFill>
              <a:latin typeface="Arial"/>
              <a:ea typeface="Arial"/>
              <a:cs typeface="Arial"/>
              <a:sym typeface="Arial"/>
            </a:endParaRPr>
          </a:p>
        </p:txBody>
      </p:sp>
      <p:pic>
        <p:nvPicPr>
          <p:cNvPr id="431" name="Google Shape;431;p56"/>
          <p:cNvPicPr preferRelativeResize="0"/>
          <p:nvPr/>
        </p:nvPicPr>
        <p:blipFill rotWithShape="1">
          <a:blip r:embed="rId3">
            <a:alphaModFix/>
          </a:blip>
          <a:srcRect b="0" l="0" r="0" t="0"/>
          <a:stretch/>
        </p:blipFill>
        <p:spPr>
          <a:xfrm>
            <a:off x="168200" y="48657"/>
            <a:ext cx="601075" cy="770800"/>
          </a:xfrm>
          <a:prstGeom prst="rect">
            <a:avLst/>
          </a:prstGeom>
          <a:noFill/>
          <a:ln>
            <a:noFill/>
          </a:ln>
        </p:spPr>
      </p:pic>
      <p:sp>
        <p:nvSpPr>
          <p:cNvPr id="432" name="Google Shape;432;p56"/>
          <p:cNvSpPr txBox="1"/>
          <p:nvPr/>
        </p:nvSpPr>
        <p:spPr>
          <a:xfrm>
            <a:off x="-997850" y="79650"/>
            <a:ext cx="7905900" cy="492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800" u="none" cap="none" strike="noStrike">
                <a:solidFill>
                  <a:srgbClr val="000000"/>
                </a:solidFill>
                <a:latin typeface="Arial"/>
                <a:ea typeface="Arial"/>
                <a:cs typeface="Arial"/>
                <a:sym typeface="Arial"/>
              </a:rPr>
              <a:t>Monoamine Oxidase Inhibitors (MAOIs)</a:t>
            </a:r>
            <a:endParaRPr b="0" i="0" sz="1800" u="none" cap="none" strike="noStrike">
              <a:solidFill>
                <a:srgbClr val="000000"/>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1200"/>
              <a:buFont typeface="Arial"/>
              <a:buNone/>
            </a:pPr>
            <a:r>
              <a:t/>
            </a:r>
            <a:endParaRPr b="0" i="0" sz="1800" u="none" cap="none" strike="noStrike">
              <a:solidFill>
                <a:srgbClr val="000000"/>
              </a:solidFill>
              <a:latin typeface="Arial"/>
              <a:ea typeface="Arial"/>
              <a:cs typeface="Arial"/>
              <a:sym typeface="Arial"/>
            </a:endParaRPr>
          </a:p>
        </p:txBody>
      </p:sp>
      <p:sp>
        <p:nvSpPr>
          <p:cNvPr id="433" name="Google Shape;433;p56"/>
          <p:cNvSpPr txBox="1"/>
          <p:nvPr/>
        </p:nvSpPr>
        <p:spPr>
          <a:xfrm>
            <a:off x="7870866" y="0"/>
            <a:ext cx="1747200" cy="416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0" i="0" lang="en" sz="900" u="sng" cap="none" strike="noStrike">
                <a:solidFill>
                  <a:srgbClr val="000000"/>
                </a:solidFill>
                <a:latin typeface="Arial"/>
                <a:ea typeface="Arial"/>
                <a:cs typeface="Arial"/>
                <a:sym typeface="Arial"/>
              </a:rPr>
              <a:t>5-HT</a:t>
            </a:r>
            <a:r>
              <a:rPr b="0" i="0" lang="en" sz="900" u="none" cap="none" strike="noStrike">
                <a:solidFill>
                  <a:srgbClr val="000000"/>
                </a:solidFill>
                <a:latin typeface="Arial"/>
                <a:ea typeface="Arial"/>
                <a:cs typeface="Arial"/>
                <a:sym typeface="Arial"/>
              </a:rPr>
              <a:t> </a:t>
            </a:r>
            <a:r>
              <a:rPr lang="en" sz="900"/>
              <a:t>–</a:t>
            </a:r>
            <a:r>
              <a:rPr b="0" i="0" lang="en" sz="900" u="none" cap="none" strike="noStrike">
                <a:solidFill>
                  <a:srgbClr val="000000"/>
                </a:solidFill>
                <a:latin typeface="Arial"/>
                <a:ea typeface="Arial"/>
                <a:cs typeface="Arial"/>
                <a:sym typeface="Arial"/>
              </a:rPr>
              <a:t> serotonergic</a:t>
            </a:r>
            <a:endParaRPr sz="900"/>
          </a:p>
          <a:p>
            <a:pPr indent="0" lvl="0" marL="0" marR="0" rtl="0" algn="l">
              <a:lnSpc>
                <a:spcPct val="100000"/>
              </a:lnSpc>
              <a:spcBef>
                <a:spcPts val="0"/>
              </a:spcBef>
              <a:spcAft>
                <a:spcPts val="0"/>
              </a:spcAft>
              <a:buClr>
                <a:srgbClr val="000000"/>
              </a:buClr>
              <a:buSzPts val="700"/>
              <a:buFont typeface="Arial"/>
              <a:buNone/>
            </a:pPr>
            <a:r>
              <a:rPr b="0" i="0" lang="en" sz="900" u="sng" cap="none" strike="noStrike">
                <a:solidFill>
                  <a:srgbClr val="000000"/>
                </a:solidFill>
                <a:latin typeface="Arial"/>
                <a:ea typeface="Arial"/>
                <a:cs typeface="Arial"/>
                <a:sym typeface="Arial"/>
              </a:rPr>
              <a:t>NE</a:t>
            </a:r>
            <a:r>
              <a:rPr b="0" i="0" lang="en" sz="900" u="none" cap="none" strike="noStrike">
                <a:solidFill>
                  <a:srgbClr val="000000"/>
                </a:solidFill>
                <a:latin typeface="Arial"/>
                <a:ea typeface="Arial"/>
                <a:cs typeface="Arial"/>
                <a:sym typeface="Arial"/>
              </a:rPr>
              <a:t> </a:t>
            </a:r>
            <a:r>
              <a:rPr lang="en" sz="900"/>
              <a:t>–</a:t>
            </a:r>
            <a:r>
              <a:rPr b="0" i="0" lang="en" sz="900" u="none" cap="none" strike="noStrike">
                <a:solidFill>
                  <a:srgbClr val="000000"/>
                </a:solidFill>
                <a:latin typeface="Arial"/>
                <a:ea typeface="Arial"/>
                <a:cs typeface="Arial"/>
                <a:sym typeface="Arial"/>
              </a:rPr>
              <a:t> noradrenergic</a:t>
            </a:r>
            <a:endParaRPr sz="900"/>
          </a:p>
          <a:p>
            <a:pPr indent="0" lvl="0" marL="0" marR="0" rtl="0" algn="l">
              <a:lnSpc>
                <a:spcPct val="100000"/>
              </a:lnSpc>
              <a:spcBef>
                <a:spcPts val="0"/>
              </a:spcBef>
              <a:spcAft>
                <a:spcPts val="0"/>
              </a:spcAft>
              <a:buClr>
                <a:srgbClr val="000000"/>
              </a:buClr>
              <a:buSzPts val="700"/>
              <a:buFont typeface="Arial"/>
              <a:buNone/>
            </a:pPr>
            <a:r>
              <a:rPr b="0" i="0" lang="en" sz="900" u="sng" cap="none" strike="noStrike">
                <a:solidFill>
                  <a:srgbClr val="000000"/>
                </a:solidFill>
                <a:latin typeface="Arial"/>
                <a:ea typeface="Arial"/>
                <a:cs typeface="Arial"/>
                <a:sym typeface="Arial"/>
              </a:rPr>
              <a:t>DA</a:t>
            </a:r>
            <a:r>
              <a:rPr b="0" i="0" lang="en" sz="900" u="none" cap="none" strike="noStrike">
                <a:solidFill>
                  <a:srgbClr val="000000"/>
                </a:solidFill>
                <a:latin typeface="Arial"/>
                <a:ea typeface="Arial"/>
                <a:cs typeface="Arial"/>
                <a:sym typeface="Arial"/>
              </a:rPr>
              <a:t> </a:t>
            </a:r>
            <a:r>
              <a:rPr lang="en" sz="900"/>
              <a:t>– </a:t>
            </a:r>
            <a:r>
              <a:rPr b="0" i="0" lang="en" sz="900" u="none" cap="none" strike="noStrike">
                <a:solidFill>
                  <a:srgbClr val="000000"/>
                </a:solidFill>
                <a:latin typeface="Arial"/>
                <a:ea typeface="Arial"/>
                <a:cs typeface="Arial"/>
                <a:sym typeface="Arial"/>
              </a:rPr>
              <a:t>dopaminergic</a:t>
            </a:r>
            <a:endParaRPr b="0" i="0" sz="800" u="none" cap="none" strike="noStrike">
              <a:solidFill>
                <a:srgbClr val="000000"/>
              </a:solidFill>
              <a:latin typeface="Arial"/>
              <a:ea typeface="Arial"/>
              <a:cs typeface="Arial"/>
              <a:sym typeface="Arial"/>
            </a:endParaRPr>
          </a:p>
        </p:txBody>
      </p:sp>
      <p:sp>
        <p:nvSpPr>
          <p:cNvPr id="434" name="Google Shape;434;p56"/>
          <p:cNvSpPr txBox="1"/>
          <p:nvPr/>
        </p:nvSpPr>
        <p:spPr>
          <a:xfrm>
            <a:off x="844301" y="431788"/>
            <a:ext cx="8079300" cy="416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1500" u="none" cap="none" strike="noStrike">
                <a:solidFill>
                  <a:srgbClr val="000000"/>
                </a:solidFill>
                <a:latin typeface="Arial"/>
                <a:ea typeface="Arial"/>
                <a:cs typeface="Arial"/>
                <a:sym typeface="Arial"/>
              </a:rPr>
              <a:t>*</a:t>
            </a:r>
            <a:r>
              <a:rPr b="0" i="0" lang="en" sz="1200" u="none" cap="none" strike="noStrike">
                <a:solidFill>
                  <a:srgbClr val="000000"/>
                </a:solidFill>
                <a:latin typeface="Arial"/>
                <a:ea typeface="Arial"/>
                <a:cs typeface="Arial"/>
                <a:sym typeface="Arial"/>
              </a:rPr>
              <a:t>Selectivity is dose dependent. </a:t>
            </a:r>
            <a:r>
              <a:rPr lang="en" sz="1200"/>
              <a:t>Above</a:t>
            </a:r>
            <a:r>
              <a:rPr b="0" i="0" lang="en" sz="1200" u="none" cap="none" strike="noStrike">
                <a:solidFill>
                  <a:srgbClr val="000000"/>
                </a:solidFill>
                <a:latin typeface="Arial"/>
                <a:ea typeface="Arial"/>
                <a:cs typeface="Arial"/>
                <a:sym typeface="Arial"/>
              </a:rPr>
              <a:t> recommended doses, selective MAO-B inhibitors can also </a:t>
            </a:r>
            <a:r>
              <a:rPr lang="en" sz="1200"/>
              <a:t>inhibit</a:t>
            </a:r>
            <a:r>
              <a:rPr b="0" i="0" lang="en" sz="1200" u="none" cap="none" strike="noStrike">
                <a:solidFill>
                  <a:srgbClr val="000000"/>
                </a:solidFill>
                <a:latin typeface="Arial"/>
                <a:ea typeface="Arial"/>
                <a:cs typeface="Arial"/>
                <a:sym typeface="Arial"/>
              </a:rPr>
              <a:t> MAO-A.</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435" name="Google Shape;435;p56"/>
          <p:cNvSpPr/>
          <p:nvPr/>
        </p:nvSpPr>
        <p:spPr>
          <a:xfrm>
            <a:off x="5379150" y="1880398"/>
            <a:ext cx="3447000" cy="18093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56"/>
          <p:cNvSpPr txBox="1"/>
          <p:nvPr/>
        </p:nvSpPr>
        <p:spPr>
          <a:xfrm>
            <a:off x="5520825" y="2055525"/>
            <a:ext cx="3235200" cy="416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lang="en" sz="1500"/>
              <a:t>Are they triple reuptake inhibitors?</a:t>
            </a:r>
            <a:endParaRPr sz="1500"/>
          </a:p>
          <a:p>
            <a:pPr indent="0" lvl="0" marL="0" marR="0" rtl="0" algn="l">
              <a:lnSpc>
                <a:spcPct val="100000"/>
              </a:lnSpc>
              <a:spcBef>
                <a:spcPts val="0"/>
              </a:spcBef>
              <a:spcAft>
                <a:spcPts val="0"/>
              </a:spcAft>
              <a:buClr>
                <a:srgbClr val="000000"/>
              </a:buClr>
              <a:buSzPts val="800"/>
              <a:buFont typeface="Arial"/>
              <a:buNone/>
            </a:pPr>
            <a:r>
              <a:rPr lang="en" sz="1500"/>
              <a:t>SNDRI’s?</a:t>
            </a:r>
            <a:endParaRPr sz="1500"/>
          </a:p>
          <a:p>
            <a:pPr indent="0" lvl="0" marL="0" marR="0" rtl="0" algn="l">
              <a:lnSpc>
                <a:spcPct val="100000"/>
              </a:lnSpc>
              <a:spcBef>
                <a:spcPts val="0"/>
              </a:spcBef>
              <a:spcAft>
                <a:spcPts val="0"/>
              </a:spcAft>
              <a:buClr>
                <a:srgbClr val="000000"/>
              </a:buClr>
              <a:buSzPts val="800"/>
              <a:buFont typeface="Arial"/>
              <a:buNone/>
            </a:pPr>
            <a:r>
              <a:t/>
            </a:r>
            <a:endParaRPr sz="1500"/>
          </a:p>
          <a:p>
            <a:pPr indent="0" lvl="0" marL="0" marR="0" rtl="0" algn="l">
              <a:lnSpc>
                <a:spcPct val="100000"/>
              </a:lnSpc>
              <a:spcBef>
                <a:spcPts val="0"/>
              </a:spcBef>
              <a:spcAft>
                <a:spcPts val="0"/>
              </a:spcAft>
              <a:buClr>
                <a:srgbClr val="000000"/>
              </a:buClr>
              <a:buSzPts val="800"/>
              <a:buFont typeface="Arial"/>
              <a:buNone/>
            </a:pPr>
            <a:r>
              <a:rPr lang="en" sz="1500"/>
              <a:t>No but similar effect to a would-be “holy grail” SNDRI</a:t>
            </a:r>
            <a:endParaRPr sz="1500"/>
          </a:p>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graphicFrame>
        <p:nvGraphicFramePr>
          <p:cNvPr id="441" name="Google Shape;441;p57"/>
          <p:cNvGraphicFramePr/>
          <p:nvPr/>
        </p:nvGraphicFramePr>
        <p:xfrm>
          <a:off x="112416" y="883135"/>
          <a:ext cx="3000000" cy="3000000"/>
        </p:xfrm>
        <a:graphic>
          <a:graphicData uri="http://schemas.openxmlformats.org/drawingml/2006/table">
            <a:tbl>
              <a:tblPr>
                <a:noFill/>
                <a:tableStyleId>{9CA66A64-FEFE-46EB-AED5-2A8D51E14325}</a:tableStyleId>
              </a:tblPr>
              <a:tblGrid>
                <a:gridCol w="1345525"/>
                <a:gridCol w="1053400"/>
                <a:gridCol w="507800"/>
                <a:gridCol w="582925"/>
                <a:gridCol w="534075"/>
                <a:gridCol w="540075"/>
                <a:gridCol w="512600"/>
                <a:gridCol w="675950"/>
                <a:gridCol w="794000"/>
                <a:gridCol w="652025"/>
                <a:gridCol w="597450"/>
                <a:gridCol w="573300"/>
                <a:gridCol w="592775"/>
              </a:tblGrid>
              <a:tr h="205750">
                <a:tc>
                  <a:txBody>
                    <a:bodyPr/>
                    <a:lstStyle/>
                    <a:p>
                      <a:pPr indent="0" lvl="0" marL="0" marR="0" rtl="0" algn="l">
                        <a:lnSpc>
                          <a:spcPct val="85000"/>
                        </a:lnSpc>
                        <a:spcBef>
                          <a:spcPts val="0"/>
                        </a:spcBef>
                        <a:spcAft>
                          <a:spcPts val="0"/>
                        </a:spcAft>
                        <a:buClr>
                          <a:srgbClr val="000000"/>
                        </a:buClr>
                        <a:buSzPts val="900"/>
                        <a:buFont typeface="Arial"/>
                        <a:buNone/>
                      </a:pPr>
                      <a:r>
                        <a:rPr lang="en" sz="1300" u="none" cap="none" strike="noStrike"/>
                        <a:t>MAOI</a:t>
                      </a:r>
                      <a:endParaRPr sz="13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900"/>
                        <a:buFont typeface="Arial"/>
                        <a:buNone/>
                      </a:pPr>
                      <a:r>
                        <a:rPr lang="en" sz="1300" u="none" cap="none" strike="noStrike"/>
                        <a:t>Use</a:t>
                      </a:r>
                      <a:endParaRPr sz="13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900"/>
                        <a:buFont typeface="Arial"/>
                        <a:buNone/>
                      </a:pPr>
                      <a:r>
                        <a:rPr lang="en" sz="1300" u="none" cap="none" strike="noStrike"/>
                        <a:t>Year</a:t>
                      </a:r>
                      <a:endParaRPr sz="13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900"/>
                        <a:buFont typeface="Arial"/>
                        <a:buNone/>
                      </a:pPr>
                      <a:r>
                        <a:rPr lang="en" sz="1300" u="none" cap="none" strike="noStrike"/>
                        <a:t>Cost/mo </a:t>
                      </a:r>
                      <a:endParaRPr sz="13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900"/>
                        <a:buFont typeface="Arial"/>
                        <a:buNone/>
                      </a:pPr>
                      <a:r>
                        <a:rPr lang="en" sz="1300" u="none" cap="none" strike="noStrike"/>
                        <a:t>5-HT</a:t>
                      </a:r>
                      <a:endParaRPr sz="13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900"/>
                        <a:buFont typeface="Arial"/>
                        <a:buNone/>
                      </a:pPr>
                      <a:r>
                        <a:rPr lang="en" sz="1300" u="none" cap="none" strike="noStrike"/>
                        <a:t>NE</a:t>
                      </a:r>
                      <a:endParaRPr sz="13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900"/>
                        <a:buFont typeface="Arial"/>
                        <a:buNone/>
                      </a:pPr>
                      <a:r>
                        <a:rPr lang="en" sz="1300" u="none" cap="none" strike="noStrike"/>
                        <a:t>DA</a:t>
                      </a:r>
                      <a:endParaRPr sz="13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800"/>
                        <a:buFont typeface="Arial"/>
                        <a:buNone/>
                      </a:pPr>
                      <a:r>
                        <a:rPr lang="en" sz="1300" u="none" cap="none" strike="noStrike"/>
                        <a:t>MAO</a:t>
                      </a:r>
                      <a:endParaRPr sz="1300" u="none" cap="none" strike="noStrike"/>
                    </a:p>
                    <a:p>
                      <a:pPr indent="0" lvl="0" marL="0" marR="0" rtl="0" algn="l">
                        <a:lnSpc>
                          <a:spcPct val="85000"/>
                        </a:lnSpc>
                        <a:spcBef>
                          <a:spcPts val="0"/>
                        </a:spcBef>
                        <a:spcAft>
                          <a:spcPts val="0"/>
                        </a:spcAft>
                        <a:buClr>
                          <a:srgbClr val="000000"/>
                        </a:buClr>
                        <a:buSzPts val="800"/>
                        <a:buFont typeface="Arial"/>
                        <a:buNone/>
                      </a:pPr>
                      <a:r>
                        <a:rPr lang="en" sz="1300"/>
                        <a:t>s</a:t>
                      </a:r>
                      <a:r>
                        <a:rPr lang="en" sz="1300" u="none" cap="none" strike="noStrike"/>
                        <a:t>elect-</a:t>
                      </a:r>
                      <a:endParaRPr sz="1300" u="none" cap="none" strike="noStrike"/>
                    </a:p>
                    <a:p>
                      <a:pPr indent="0" lvl="0" marL="0" marR="0" rtl="0" algn="l">
                        <a:lnSpc>
                          <a:spcPct val="85000"/>
                        </a:lnSpc>
                        <a:spcBef>
                          <a:spcPts val="0"/>
                        </a:spcBef>
                        <a:spcAft>
                          <a:spcPts val="0"/>
                        </a:spcAft>
                        <a:buClr>
                          <a:srgbClr val="000000"/>
                        </a:buClr>
                        <a:buSzPts val="800"/>
                        <a:buFont typeface="Arial"/>
                        <a:buNone/>
                      </a:pPr>
                      <a:r>
                        <a:rPr lang="en" sz="1300" u="none" cap="none" strike="noStrike"/>
                        <a:t>ivity </a:t>
                      </a:r>
                      <a:endParaRPr sz="19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800"/>
                        <a:buFont typeface="Arial"/>
                        <a:buNone/>
                      </a:pPr>
                      <a:r>
                        <a:rPr lang="en" sz="1200" u="none" cap="none" strike="noStrike"/>
                        <a:t>Dietary </a:t>
                      </a:r>
                      <a:endParaRPr sz="1200" u="none" cap="none" strike="noStrike"/>
                    </a:p>
                    <a:p>
                      <a:pPr indent="0" lvl="0" marL="0" marR="0" rtl="0" algn="l">
                        <a:lnSpc>
                          <a:spcPct val="85000"/>
                        </a:lnSpc>
                        <a:spcBef>
                          <a:spcPts val="0"/>
                        </a:spcBef>
                        <a:spcAft>
                          <a:spcPts val="0"/>
                        </a:spcAft>
                        <a:buClr>
                          <a:srgbClr val="000000"/>
                        </a:buClr>
                        <a:buSzPts val="800"/>
                        <a:buFont typeface="Arial"/>
                        <a:buNone/>
                      </a:pPr>
                      <a:r>
                        <a:rPr lang="en" sz="1200" u="none" cap="none" strike="noStrike"/>
                        <a:t>tyramine risk  </a:t>
                      </a:r>
                      <a:endParaRPr sz="12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900"/>
                        <a:buFont typeface="Arial"/>
                        <a:buNone/>
                      </a:pPr>
                      <a:r>
                        <a:rPr lang="en" sz="1300" u="none" cap="none" strike="noStrike"/>
                        <a:t>W</a:t>
                      </a:r>
                      <a:r>
                        <a:rPr lang="en" sz="1300"/>
                        <a:t>t </a:t>
                      </a:r>
                      <a:r>
                        <a:rPr lang="en" sz="1300" u="none" cap="none" strike="noStrike"/>
                        <a:t>gain</a:t>
                      </a:r>
                      <a:endParaRPr sz="13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800"/>
                        <a:buFont typeface="Arial"/>
                        <a:buNone/>
                      </a:pPr>
                      <a:r>
                        <a:rPr lang="en" sz="1300" u="none" cap="none" strike="noStrike"/>
                        <a:t>Sed-</a:t>
                      </a:r>
                      <a:endParaRPr sz="1300" u="none" cap="none" strike="noStrike"/>
                    </a:p>
                    <a:p>
                      <a:pPr indent="0" lvl="0" marL="0" marR="0" rtl="0" algn="l">
                        <a:lnSpc>
                          <a:spcPct val="85000"/>
                        </a:lnSpc>
                        <a:spcBef>
                          <a:spcPts val="0"/>
                        </a:spcBef>
                        <a:spcAft>
                          <a:spcPts val="0"/>
                        </a:spcAft>
                        <a:buClr>
                          <a:srgbClr val="000000"/>
                        </a:buClr>
                        <a:buSzPts val="800"/>
                        <a:buFont typeface="Arial"/>
                        <a:buNone/>
                      </a:pPr>
                      <a:r>
                        <a:rPr lang="en" sz="1300" u="none" cap="none" strike="noStrike"/>
                        <a:t>ation</a:t>
                      </a:r>
                      <a:endParaRPr sz="13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800"/>
                        <a:buFont typeface="Arial"/>
                        <a:buNone/>
                      </a:pPr>
                      <a:r>
                        <a:rPr lang="en" sz="1200" u="none" cap="none" strike="noStrike"/>
                        <a:t>Anti-</a:t>
                      </a:r>
                      <a:endParaRPr sz="1200" u="none" cap="none" strike="noStrike"/>
                    </a:p>
                    <a:p>
                      <a:pPr indent="0" lvl="0" marL="0" marR="0" rtl="0" algn="l">
                        <a:lnSpc>
                          <a:spcPct val="85000"/>
                        </a:lnSpc>
                        <a:spcBef>
                          <a:spcPts val="0"/>
                        </a:spcBef>
                        <a:spcAft>
                          <a:spcPts val="0"/>
                        </a:spcAft>
                        <a:buClr>
                          <a:srgbClr val="000000"/>
                        </a:buClr>
                        <a:buSzPts val="800"/>
                        <a:buFont typeface="Arial"/>
                        <a:buNone/>
                      </a:pPr>
                      <a:r>
                        <a:rPr lang="en" sz="1200"/>
                        <a:t>c</a:t>
                      </a:r>
                      <a:r>
                        <a:rPr lang="en" sz="1200" u="none" cap="none" strike="noStrike"/>
                        <a:t>holi</a:t>
                      </a:r>
                      <a:r>
                        <a:rPr lang="en" sz="1200"/>
                        <a:t>n</a:t>
                      </a:r>
                      <a:endParaRPr sz="1200"/>
                    </a:p>
                    <a:p>
                      <a:pPr indent="0" lvl="0" marL="0" marR="0" rtl="0" algn="l">
                        <a:lnSpc>
                          <a:spcPct val="85000"/>
                        </a:lnSpc>
                        <a:spcBef>
                          <a:spcPts val="0"/>
                        </a:spcBef>
                        <a:spcAft>
                          <a:spcPts val="0"/>
                        </a:spcAft>
                        <a:buClr>
                          <a:srgbClr val="000000"/>
                        </a:buClr>
                        <a:buSzPts val="800"/>
                        <a:buFont typeface="Arial"/>
                        <a:buNone/>
                      </a:pPr>
                      <a:r>
                        <a:rPr lang="en" sz="1200" u="none" cap="none" strike="noStrike"/>
                        <a:t>ergic</a:t>
                      </a:r>
                      <a:endParaRPr sz="1200" u="none" cap="none" strike="noStrike"/>
                    </a:p>
                  </a:txBody>
                  <a:tcPr marT="45725" marB="45725" marR="45725" marL="45725">
                    <a:lnB cap="flat" cmpd="sng" w="9525">
                      <a:solidFill>
                        <a:srgbClr val="999999"/>
                      </a:solidFill>
                      <a:prstDash val="solid"/>
                      <a:round/>
                      <a:headEnd len="sm" w="sm" type="none"/>
                      <a:tailEnd len="sm" w="sm" type="none"/>
                    </a:lnB>
                    <a:solidFill>
                      <a:srgbClr val="ECF2F1"/>
                    </a:solidFill>
                  </a:tcPr>
                </a:tc>
                <a:tc>
                  <a:txBody>
                    <a:bodyPr/>
                    <a:lstStyle/>
                    <a:p>
                      <a:pPr indent="0" lvl="0" marL="0" marR="0" rtl="0" algn="l">
                        <a:lnSpc>
                          <a:spcPct val="85000"/>
                        </a:lnSpc>
                        <a:spcBef>
                          <a:spcPts val="0"/>
                        </a:spcBef>
                        <a:spcAft>
                          <a:spcPts val="0"/>
                        </a:spcAft>
                        <a:buClr>
                          <a:srgbClr val="000000"/>
                        </a:buClr>
                        <a:buSzPts val="800"/>
                        <a:buFont typeface="Arial"/>
                        <a:buNone/>
                      </a:pPr>
                      <a:r>
                        <a:rPr lang="en" sz="1200" u="none" cap="none" strike="noStrike"/>
                        <a:t>Rever-</a:t>
                      </a:r>
                      <a:endParaRPr sz="1200" u="none" cap="none" strike="noStrike"/>
                    </a:p>
                    <a:p>
                      <a:pPr indent="0" lvl="0" marL="0" marR="0" rtl="0" algn="l">
                        <a:lnSpc>
                          <a:spcPct val="85000"/>
                        </a:lnSpc>
                        <a:spcBef>
                          <a:spcPts val="0"/>
                        </a:spcBef>
                        <a:spcAft>
                          <a:spcPts val="0"/>
                        </a:spcAft>
                        <a:buClr>
                          <a:srgbClr val="000000"/>
                        </a:buClr>
                        <a:buSzPts val="800"/>
                        <a:buFont typeface="Arial"/>
                        <a:buNone/>
                      </a:pPr>
                      <a:r>
                        <a:rPr lang="en" sz="1200" u="none" cap="none" strike="noStrike"/>
                        <a:t>sible?</a:t>
                      </a:r>
                      <a:endParaRPr sz="1200" u="none" cap="none" strike="noStrike"/>
                    </a:p>
                  </a:txBody>
                  <a:tcPr marT="45725" marB="45725" marR="45725" marL="45725">
                    <a:solidFill>
                      <a:srgbClr val="ECF2F1"/>
                    </a:solidFill>
                  </a:tcPr>
                </a:tc>
              </a:tr>
              <a:tr h="8350">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Tranylcypromine  (PARNATE)</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a:t>MDD</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1961</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$240</a:t>
                      </a:r>
                      <a:endParaRPr sz="130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solidFill>
                      <a:srgbClr val="FFFF9F"/>
                    </a:solidFill>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solidFill>
                      <a:srgbClr val="FFFF9F"/>
                    </a:solidFill>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solidFill>
                      <a:srgbClr val="FFFF9F"/>
                    </a:solidFill>
                  </a:tcPr>
                </a:tc>
                <a:tc>
                  <a:txBody>
                    <a:bodyPr/>
                    <a:lstStyle/>
                    <a:p>
                      <a:pPr indent="0" lvl="0" marL="0" marR="0" rtl="0" algn="ctr">
                        <a:lnSpc>
                          <a:spcPct val="100000"/>
                        </a:lnSpc>
                        <a:spcBef>
                          <a:spcPts val="0"/>
                        </a:spcBef>
                        <a:spcAft>
                          <a:spcPts val="0"/>
                        </a:spcAft>
                        <a:buClr>
                          <a:srgbClr val="000000"/>
                        </a:buClr>
                        <a:buSzPts val="850"/>
                        <a:buFont typeface="Arial"/>
                        <a:buNone/>
                      </a:pPr>
                      <a:r>
                        <a:rPr lang="en" sz="1250" u="none" cap="none" strike="noStrike"/>
                        <a:t>A &amp; B</a:t>
                      </a:r>
                      <a:endParaRPr sz="125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a:t>-</a:t>
                      </a:r>
                      <a:endParaRPr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low</a:t>
                      </a:r>
                      <a:endParaRPr sz="1300" u="none" cap="none" strike="noStrike"/>
                    </a:p>
                  </a:txBody>
                  <a:tcPr marT="45725" marB="45725" marR="45725" marL="45725">
                    <a:lnR cap="flat" cmpd="sng" w="9525">
                      <a:solidFill>
                        <a:srgbClr val="999999"/>
                      </a:solidFill>
                      <a:prstDash val="solid"/>
                      <a:round/>
                      <a:headEnd len="sm" w="sm" type="none"/>
                      <a:tailEnd len="sm" w="sm" type="none"/>
                    </a:lnR>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a:t>low</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no</a:t>
                      </a:r>
                      <a:endParaRPr sz="1300" u="none" cap="none" strike="noStrike"/>
                    </a:p>
                  </a:txBody>
                  <a:tcPr marT="45725" marB="45725" marR="45725" marL="45725">
                    <a:lnL cap="flat" cmpd="sng" w="9525">
                      <a:solidFill>
                        <a:srgbClr val="999999"/>
                      </a:solidFill>
                      <a:prstDash val="solid"/>
                      <a:round/>
                      <a:headEnd len="sm" w="sm" type="none"/>
                      <a:tailEnd len="sm" w="sm" type="none"/>
                    </a:lnL>
                  </a:tcPr>
                </a:tc>
              </a:tr>
              <a:tr h="8350">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Isocarboxazid  (MARPLAN)</a:t>
                      </a:r>
                      <a:endParaRPr sz="1300" u="none" cap="none" strike="noStrike"/>
                    </a:p>
                  </a:txBody>
                  <a:tcPr marT="45725" marB="45725" marR="45725" marL="45725">
                    <a:lnB cap="flat" cmpd="sng" w="9525">
                      <a:solidFill>
                        <a:srgbClr val="999999"/>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MDD</a:t>
                      </a:r>
                      <a:endParaRPr sz="1300" u="none" cap="none" strike="noStrike"/>
                    </a:p>
                  </a:txBody>
                  <a:tcPr marT="45725" marB="45725" marR="45725" marL="45725">
                    <a:lnB cap="flat" cmpd="sng" w="9525">
                      <a:solidFill>
                        <a:srgbClr val="999999"/>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1959</a:t>
                      </a:r>
                      <a:endParaRPr sz="1300" u="none" cap="none" strike="noStrike"/>
                    </a:p>
                  </a:txBody>
                  <a:tcPr marT="45725" marB="45725" marR="45725" marL="45725">
                    <a:lnB cap="flat" cmpd="sng" w="9525">
                      <a:solidFill>
                        <a:srgbClr val="999999"/>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$780</a:t>
                      </a:r>
                      <a:endParaRPr sz="1300" u="none" cap="none" strike="noStrike"/>
                    </a:p>
                  </a:txBody>
                  <a:tcPr marT="45725" marB="45725" marR="45725" marL="45725">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B cap="flat" cmpd="sng" w="9525">
                      <a:solidFill>
                        <a:srgbClr val="999999"/>
                      </a:solidFill>
                      <a:prstDash val="solid"/>
                      <a:round/>
                      <a:headEnd len="sm" w="sm" type="none"/>
                      <a:tailEnd len="sm" w="sm" type="none"/>
                    </a:lnB>
                    <a:solidFill>
                      <a:srgbClr val="FFFF9F"/>
                    </a:solidFill>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B cap="flat" cmpd="sng" w="9525">
                      <a:solidFill>
                        <a:srgbClr val="999999"/>
                      </a:solidFill>
                      <a:prstDash val="solid"/>
                      <a:round/>
                      <a:headEnd len="sm" w="sm" type="none"/>
                      <a:tailEnd len="sm" w="sm" type="none"/>
                    </a:lnB>
                    <a:solidFill>
                      <a:srgbClr val="FFFF9F"/>
                    </a:solidFill>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B cap="flat" cmpd="sng" w="9525">
                      <a:solidFill>
                        <a:srgbClr val="999999"/>
                      </a:solidFill>
                      <a:prstDash val="solid"/>
                      <a:round/>
                      <a:headEnd len="sm" w="sm" type="none"/>
                      <a:tailEnd len="sm" w="sm" type="none"/>
                    </a:lnB>
                    <a:solidFill>
                      <a:srgbClr val="FFFF9F"/>
                    </a:solidFill>
                  </a:tcPr>
                </a:tc>
                <a:tc>
                  <a:txBody>
                    <a:bodyPr/>
                    <a:lstStyle/>
                    <a:p>
                      <a:pPr indent="0" lvl="0" marL="0" marR="0" rtl="0" algn="ctr">
                        <a:lnSpc>
                          <a:spcPct val="100000"/>
                        </a:lnSpc>
                        <a:spcBef>
                          <a:spcPts val="0"/>
                        </a:spcBef>
                        <a:spcAft>
                          <a:spcPts val="0"/>
                        </a:spcAft>
                        <a:buClr>
                          <a:srgbClr val="000000"/>
                        </a:buClr>
                        <a:buSzPts val="850"/>
                        <a:buFont typeface="Arial"/>
                        <a:buNone/>
                      </a:pPr>
                      <a:r>
                        <a:rPr lang="en" sz="1250" u="none" cap="none" strike="noStrike"/>
                        <a:t>A &amp; B</a:t>
                      </a:r>
                      <a:endParaRPr sz="1250" u="none" cap="none" strike="noStrike"/>
                    </a:p>
                  </a:txBody>
                  <a:tcPr marT="45725" marB="45725" marR="45725" marL="45725">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low</a:t>
                      </a:r>
                      <a:endParaRPr sz="1300" u="none" cap="none" strike="noStrike"/>
                    </a:p>
                  </a:txBody>
                  <a:tcPr marT="45725" marB="45725" marR="45725" marL="45725">
                    <a:lnR cap="flat" cmpd="sng" w="9525">
                      <a:solidFill>
                        <a:srgbClr val="999999"/>
                      </a:solidFill>
                      <a:prstDash val="solid"/>
                      <a:round/>
                      <a:headEnd len="sm" w="sm" type="none"/>
                      <a:tailEnd len="sm" w="sm" type="none"/>
                    </a:lnR>
                    <a:lnB cap="flat" cmpd="sng" w="9525">
                      <a:solidFill>
                        <a:srgbClr val="999999"/>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850"/>
                        <a:buFont typeface="Arial"/>
                        <a:buNone/>
                      </a:pPr>
                      <a:r>
                        <a:rPr lang="en" sz="1300">
                          <a:solidFill>
                            <a:schemeClr val="dk1"/>
                          </a:solidFill>
                        </a:rPr>
                        <a:t>low</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no</a:t>
                      </a:r>
                      <a:endParaRPr sz="1300" u="none" cap="none" strike="noStrike"/>
                    </a:p>
                  </a:txBody>
                  <a:tcPr marT="45725" marB="45725" marR="45725" marL="45725">
                    <a:lnL cap="flat" cmpd="sng" w="9525">
                      <a:solidFill>
                        <a:srgbClr val="999999"/>
                      </a:solidFill>
                      <a:prstDash val="solid"/>
                      <a:round/>
                      <a:headEnd len="sm" w="sm" type="none"/>
                      <a:tailEnd len="sm" w="sm" type="none"/>
                    </a:lnL>
                    <a:lnB cap="flat" cmpd="sng" w="9525">
                      <a:solidFill>
                        <a:srgbClr val="999999"/>
                      </a:solidFill>
                      <a:prstDash val="solid"/>
                      <a:round/>
                      <a:headEnd len="sm" w="sm" type="none"/>
                      <a:tailEnd len="sm" w="sm" type="none"/>
                    </a:lnB>
                  </a:tcPr>
                </a:tc>
              </a:tr>
              <a:tr h="8350">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Phenelzine (NARDIL)</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MDD</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1961</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$43</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FFFF9F"/>
                    </a:solidFill>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FFFF9F"/>
                    </a:solidFill>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FFFF9F"/>
                    </a:solidFill>
                  </a:tcPr>
                </a:tc>
                <a:tc>
                  <a:txBody>
                    <a:bodyPr/>
                    <a:lstStyle/>
                    <a:p>
                      <a:pPr indent="0" lvl="0" marL="0" marR="0" rtl="0" algn="ctr">
                        <a:lnSpc>
                          <a:spcPct val="100000"/>
                        </a:lnSpc>
                        <a:spcBef>
                          <a:spcPts val="0"/>
                        </a:spcBef>
                        <a:spcAft>
                          <a:spcPts val="0"/>
                        </a:spcAft>
                        <a:buClr>
                          <a:srgbClr val="000000"/>
                        </a:buClr>
                        <a:buSzPts val="850"/>
                        <a:buFont typeface="Arial"/>
                        <a:buNone/>
                      </a:pPr>
                      <a:r>
                        <a:rPr lang="en" sz="1250" u="none" cap="none" strike="noStrike"/>
                        <a:t>A &amp; B</a:t>
                      </a:r>
                      <a:endParaRPr sz="125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low</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850"/>
                        <a:buFont typeface="Arial"/>
                        <a:buNone/>
                      </a:pPr>
                      <a:r>
                        <a:rPr lang="en" sz="1300">
                          <a:solidFill>
                            <a:schemeClr val="dk1"/>
                          </a:solidFill>
                        </a:rPr>
                        <a:t>low</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no</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r h="8350">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Selegiline transdermal (EMSAM)</a:t>
                      </a:r>
                      <a:endParaRPr sz="1300"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MDD</a:t>
                      </a:r>
                      <a:endParaRPr sz="1300"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2006</a:t>
                      </a:r>
                      <a:endParaRPr sz="1300"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$1650</a:t>
                      </a:r>
                      <a:endParaRPr sz="1300"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850"/>
                        <a:buFont typeface="Arial"/>
                        <a:buNone/>
                      </a:pPr>
                      <a:r>
                        <a:rPr lang="en" sz="1250" u="none" cap="none" strike="noStrike"/>
                        <a:t>(A) &amp; B</a:t>
                      </a:r>
                      <a:endParaRPr sz="1250"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loss</a:t>
                      </a:r>
                      <a:endParaRPr sz="1300"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low</a:t>
                      </a:r>
                      <a:endParaRPr sz="1300" u="none" cap="none" strike="noStrike"/>
                    </a:p>
                  </a:txBody>
                  <a:tcPr marT="45725" marB="45725" marR="45725" marL="45725" anchor="ctr">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tcPr>
                </a:tc>
                <a:tc>
                  <a:txBody>
                    <a:bodyPr/>
                    <a:lstStyle/>
                    <a:p>
                      <a:pPr indent="0" lvl="0" marL="0" rtl="0" algn="ctr">
                        <a:spcBef>
                          <a:spcPts val="0"/>
                        </a:spcBef>
                        <a:spcAft>
                          <a:spcPts val="0"/>
                        </a:spcAft>
                        <a:buClr>
                          <a:schemeClr val="dk1"/>
                        </a:buClr>
                        <a:buSzPts val="850"/>
                        <a:buFont typeface="Arial"/>
                        <a:buNone/>
                      </a:pPr>
                      <a:r>
                        <a:rPr lang="en" sz="1300">
                          <a:solidFill>
                            <a:schemeClr val="dk1"/>
                          </a:solidFill>
                        </a:rPr>
                        <a:t>low</a:t>
                      </a:r>
                      <a:endParaRPr sz="1300" u="none" cap="none" strike="noStrike"/>
                    </a:p>
                  </a:txBody>
                  <a:tcPr marT="45725" marB="45725" marR="45725" marL="457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no</a:t>
                      </a:r>
                      <a:endParaRPr sz="1300" u="none" cap="none" strike="noStrike"/>
                    </a:p>
                  </a:txBody>
                  <a:tcPr marT="45725" marB="45725" marR="45725" marL="45725" anchor="ctr">
                    <a:lnL cap="flat" cmpd="sng" w="9525">
                      <a:solidFill>
                        <a:srgbClr val="999999"/>
                      </a:solidFill>
                      <a:prstDash val="solid"/>
                      <a:round/>
                      <a:headEnd len="sm" w="sm" type="none"/>
                      <a:tailEnd len="sm" w="sm" type="none"/>
                    </a:lnL>
                    <a:lnT cap="flat" cmpd="sng" w="9525">
                      <a:solidFill>
                        <a:srgbClr val="999999"/>
                      </a:solidFill>
                      <a:prstDash val="solid"/>
                      <a:round/>
                      <a:headEnd len="sm" w="sm" type="none"/>
                      <a:tailEnd len="sm" w="sm" type="none"/>
                    </a:lnT>
                  </a:tcPr>
                </a:tc>
              </a:tr>
              <a:tr h="8350">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Selegiline PO (ELDEPRYL)</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Parkinson’s</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1989</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$26</a:t>
                      </a:r>
                      <a:endParaRPr sz="130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sz="1250" u="none" cap="none" strike="noStrike"/>
                        <a:t>B</a:t>
                      </a:r>
                      <a:endParaRPr sz="125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loss</a:t>
                      </a:r>
                      <a:endParaRPr sz="130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low</a:t>
                      </a:r>
                      <a:endParaRPr sz="1300" u="none" cap="none" strike="noStrike"/>
                    </a:p>
                  </a:txBody>
                  <a:tcPr marT="45725" marB="45725" marR="45725" marL="45725">
                    <a:lnR cap="flat" cmpd="sng" w="9525">
                      <a:solidFill>
                        <a:srgbClr val="999999"/>
                      </a:solidFill>
                      <a:prstDash val="solid"/>
                      <a:round/>
                      <a:headEnd len="sm" w="sm" type="none"/>
                      <a:tailEnd len="sm" w="sm" type="none"/>
                    </a:lnR>
                  </a:tcPr>
                </a:tc>
                <a:tc>
                  <a:txBody>
                    <a:bodyPr/>
                    <a:lstStyle/>
                    <a:p>
                      <a:pPr indent="0" lvl="0" marL="0" rtl="0" algn="ctr">
                        <a:spcBef>
                          <a:spcPts val="0"/>
                        </a:spcBef>
                        <a:spcAft>
                          <a:spcPts val="0"/>
                        </a:spcAft>
                        <a:buClr>
                          <a:schemeClr val="dk1"/>
                        </a:buClr>
                        <a:buSzPts val="850"/>
                        <a:buFont typeface="Arial"/>
                        <a:buNone/>
                      </a:pPr>
                      <a:r>
                        <a:rPr lang="en" sz="1300">
                          <a:solidFill>
                            <a:schemeClr val="dk1"/>
                          </a:solidFill>
                        </a:rPr>
                        <a:t>low</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no</a:t>
                      </a:r>
                      <a:endParaRPr sz="1300" u="none" cap="none" strike="noStrike"/>
                    </a:p>
                  </a:txBody>
                  <a:tcPr marT="45725" marB="45725" marR="45725" marL="45725">
                    <a:lnL cap="flat" cmpd="sng" w="9525">
                      <a:solidFill>
                        <a:srgbClr val="999999"/>
                      </a:solidFill>
                      <a:prstDash val="solid"/>
                      <a:round/>
                      <a:headEnd len="sm" w="sm" type="none"/>
                      <a:tailEnd len="sm" w="sm" type="none"/>
                    </a:lnL>
                  </a:tcPr>
                </a:tc>
              </a:tr>
              <a:tr h="8350">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Rasagiline (AZILECT)</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Parkinson’s</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2006</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$270</a:t>
                      </a:r>
                      <a:endParaRPr sz="130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sz="1250" u="none" cap="none" strike="noStrike"/>
                        <a:t>B</a:t>
                      </a:r>
                      <a:endParaRPr sz="125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loss</a:t>
                      </a:r>
                      <a:endParaRPr sz="130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low</a:t>
                      </a:r>
                      <a:endParaRPr sz="1300" u="none" cap="none" strike="noStrike"/>
                    </a:p>
                  </a:txBody>
                  <a:tcPr marT="45725" marB="45725" marR="45725" marL="45725">
                    <a:lnR cap="flat" cmpd="sng" w="9525">
                      <a:solidFill>
                        <a:srgbClr val="999999"/>
                      </a:solidFill>
                      <a:prstDash val="solid"/>
                      <a:round/>
                      <a:headEnd len="sm" w="sm" type="none"/>
                      <a:tailEnd len="sm" w="sm" type="none"/>
                    </a:lnR>
                  </a:tcPr>
                </a:tc>
                <a:tc>
                  <a:txBody>
                    <a:bodyPr/>
                    <a:lstStyle/>
                    <a:p>
                      <a:pPr indent="0" lvl="0" marL="0" rtl="0" algn="ctr">
                        <a:spcBef>
                          <a:spcPts val="0"/>
                        </a:spcBef>
                        <a:spcAft>
                          <a:spcPts val="0"/>
                        </a:spcAft>
                        <a:buClr>
                          <a:schemeClr val="dk1"/>
                        </a:buClr>
                        <a:buSzPts val="850"/>
                        <a:buFont typeface="Arial"/>
                        <a:buNone/>
                      </a:pPr>
                      <a:r>
                        <a:rPr lang="en" sz="1300">
                          <a:solidFill>
                            <a:schemeClr val="dk1"/>
                          </a:solidFill>
                        </a:rPr>
                        <a:t>low</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no</a:t>
                      </a:r>
                      <a:endParaRPr sz="1300" u="none" cap="none" strike="noStrike"/>
                    </a:p>
                  </a:txBody>
                  <a:tcPr marT="45725" marB="45725" marR="45725" marL="45725">
                    <a:lnL cap="flat" cmpd="sng" w="9525">
                      <a:solidFill>
                        <a:srgbClr val="999999"/>
                      </a:solidFill>
                      <a:prstDash val="solid"/>
                      <a:round/>
                      <a:headEnd len="sm" w="sm" type="none"/>
                      <a:tailEnd len="sm" w="sm" type="none"/>
                    </a:lnL>
                  </a:tcPr>
                </a:tc>
              </a:tr>
              <a:tr h="8350">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Safinamide (XADAGO)</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Parkinson’s</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2017</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$780</a:t>
                      </a:r>
                      <a:endParaRPr sz="130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sz="1250" u="none" cap="none" strike="noStrike"/>
                        <a:t>B</a:t>
                      </a:r>
                      <a:endParaRPr sz="125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sz="1250" u="none" cap="none" strike="noStrike"/>
                        <a:t>-</a:t>
                      </a:r>
                      <a:endParaRPr sz="125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low</a:t>
                      </a:r>
                      <a:endParaRPr sz="1300" u="none" cap="none" strike="noStrike"/>
                    </a:p>
                  </a:txBody>
                  <a:tcPr marT="45725" marB="45725" marR="45725" marL="45725">
                    <a:lnR cap="flat" cmpd="sng" w="9525">
                      <a:solidFill>
                        <a:srgbClr val="999999"/>
                      </a:solidFill>
                      <a:prstDash val="solid"/>
                      <a:round/>
                      <a:headEnd len="sm" w="sm" type="none"/>
                      <a:tailEnd len="sm" w="sm" type="none"/>
                    </a:lnR>
                  </a:tcPr>
                </a:tc>
                <a:tc>
                  <a:txBody>
                    <a:bodyPr/>
                    <a:lstStyle/>
                    <a:p>
                      <a:pPr indent="0" lvl="0" marL="0" rtl="0" algn="ctr">
                        <a:spcBef>
                          <a:spcPts val="0"/>
                        </a:spcBef>
                        <a:spcAft>
                          <a:spcPts val="0"/>
                        </a:spcAft>
                        <a:buClr>
                          <a:schemeClr val="dk1"/>
                        </a:buClr>
                        <a:buSzPts val="850"/>
                        <a:buFont typeface="Arial"/>
                        <a:buNone/>
                      </a:pPr>
                      <a:r>
                        <a:rPr lang="en" sz="1300">
                          <a:solidFill>
                            <a:schemeClr val="dk1"/>
                          </a:solidFill>
                        </a:rPr>
                        <a:t>low</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a:t>y</a:t>
                      </a:r>
                      <a:r>
                        <a:rPr lang="en" sz="1300" u="none" cap="none" strike="noStrike"/>
                        <a:t>es </a:t>
                      </a:r>
                      <a:endParaRPr b="1" sz="1300" u="none" cap="none" strike="noStrike"/>
                    </a:p>
                  </a:txBody>
                  <a:tcPr marT="45725" marB="45725" marR="45725" marL="45725">
                    <a:lnL cap="flat" cmpd="sng" w="9525">
                      <a:solidFill>
                        <a:srgbClr val="999999"/>
                      </a:solidFill>
                      <a:prstDash val="solid"/>
                      <a:round/>
                      <a:headEnd len="sm" w="sm" type="none"/>
                      <a:tailEnd len="sm" w="sm" type="none"/>
                    </a:lnL>
                  </a:tcPr>
                </a:tc>
              </a:tr>
            </a:tbl>
          </a:graphicData>
        </a:graphic>
      </p:graphicFrame>
      <p:sp>
        <p:nvSpPr>
          <p:cNvPr id="442" name="Google Shape;442;p57"/>
          <p:cNvSpPr txBox="1"/>
          <p:nvPr/>
        </p:nvSpPr>
        <p:spPr>
          <a:xfrm>
            <a:off x="5457264" y="1041313"/>
            <a:ext cx="315900" cy="416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en" sz="1800" u="none" cap="none" strike="noStrike">
                <a:solidFill>
                  <a:srgbClr val="000000"/>
                </a:solidFill>
                <a:latin typeface="Arial"/>
                <a:ea typeface="Arial"/>
                <a:cs typeface="Arial"/>
                <a:sym typeface="Arial"/>
              </a:rPr>
              <a:t>*</a:t>
            </a:r>
            <a:r>
              <a:rPr b="0" i="0" lang="en" sz="1800" u="none" cap="none" strike="noStrike">
                <a:solidFill>
                  <a:srgbClr val="000000"/>
                </a:solidFill>
                <a:latin typeface="Arial"/>
                <a:ea typeface="Arial"/>
                <a:cs typeface="Arial"/>
                <a:sym typeface="Arial"/>
              </a:rPr>
              <a:t> </a:t>
            </a:r>
            <a:endParaRPr b="0" i="0" sz="1300" u="none" cap="none" strike="noStrike">
              <a:solidFill>
                <a:srgbClr val="000000"/>
              </a:solidFill>
              <a:latin typeface="Arial"/>
              <a:ea typeface="Arial"/>
              <a:cs typeface="Arial"/>
              <a:sym typeface="Arial"/>
            </a:endParaRPr>
          </a:p>
        </p:txBody>
      </p:sp>
      <p:pic>
        <p:nvPicPr>
          <p:cNvPr id="443" name="Google Shape;443;p57"/>
          <p:cNvPicPr preferRelativeResize="0"/>
          <p:nvPr/>
        </p:nvPicPr>
        <p:blipFill rotWithShape="1">
          <a:blip r:embed="rId3">
            <a:alphaModFix/>
          </a:blip>
          <a:srcRect b="0" l="0" r="0" t="0"/>
          <a:stretch/>
        </p:blipFill>
        <p:spPr>
          <a:xfrm>
            <a:off x="168200" y="48657"/>
            <a:ext cx="601075" cy="770800"/>
          </a:xfrm>
          <a:prstGeom prst="rect">
            <a:avLst/>
          </a:prstGeom>
          <a:noFill/>
          <a:ln>
            <a:noFill/>
          </a:ln>
        </p:spPr>
      </p:pic>
      <p:sp>
        <p:nvSpPr>
          <p:cNvPr id="444" name="Google Shape;444;p57"/>
          <p:cNvSpPr txBox="1"/>
          <p:nvPr/>
        </p:nvSpPr>
        <p:spPr>
          <a:xfrm>
            <a:off x="-997850" y="79650"/>
            <a:ext cx="7905900" cy="492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800" u="none" cap="none" strike="noStrike">
                <a:solidFill>
                  <a:srgbClr val="000000"/>
                </a:solidFill>
                <a:latin typeface="Arial"/>
                <a:ea typeface="Arial"/>
                <a:cs typeface="Arial"/>
                <a:sym typeface="Arial"/>
              </a:rPr>
              <a:t>Monoamine Oxidase Inhibitors (MAOIs)</a:t>
            </a:r>
            <a:endParaRPr b="0" i="0" sz="1800" u="none" cap="none" strike="noStrike">
              <a:solidFill>
                <a:srgbClr val="000000"/>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1200"/>
              <a:buFont typeface="Arial"/>
              <a:buNone/>
            </a:pPr>
            <a:r>
              <a:t/>
            </a:r>
            <a:endParaRPr b="0" i="0" sz="1800" u="none" cap="none" strike="noStrike">
              <a:solidFill>
                <a:srgbClr val="000000"/>
              </a:solidFill>
              <a:latin typeface="Arial"/>
              <a:ea typeface="Arial"/>
              <a:cs typeface="Arial"/>
              <a:sym typeface="Arial"/>
            </a:endParaRPr>
          </a:p>
        </p:txBody>
      </p:sp>
      <p:sp>
        <p:nvSpPr>
          <p:cNvPr id="445" name="Google Shape;445;p57"/>
          <p:cNvSpPr txBox="1"/>
          <p:nvPr/>
        </p:nvSpPr>
        <p:spPr>
          <a:xfrm>
            <a:off x="7870866" y="0"/>
            <a:ext cx="1747200" cy="416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0" i="0" lang="en" sz="900" u="sng" cap="none" strike="noStrike">
                <a:solidFill>
                  <a:srgbClr val="000000"/>
                </a:solidFill>
                <a:latin typeface="Arial"/>
                <a:ea typeface="Arial"/>
                <a:cs typeface="Arial"/>
                <a:sym typeface="Arial"/>
              </a:rPr>
              <a:t>5-HT</a:t>
            </a:r>
            <a:r>
              <a:rPr b="0" i="0" lang="en" sz="900" u="none" cap="none" strike="noStrike">
                <a:solidFill>
                  <a:srgbClr val="000000"/>
                </a:solidFill>
                <a:latin typeface="Arial"/>
                <a:ea typeface="Arial"/>
                <a:cs typeface="Arial"/>
                <a:sym typeface="Arial"/>
              </a:rPr>
              <a:t> </a:t>
            </a:r>
            <a:r>
              <a:rPr lang="en" sz="900"/>
              <a:t>–</a:t>
            </a:r>
            <a:r>
              <a:rPr b="0" i="0" lang="en" sz="900" u="none" cap="none" strike="noStrike">
                <a:solidFill>
                  <a:srgbClr val="000000"/>
                </a:solidFill>
                <a:latin typeface="Arial"/>
                <a:ea typeface="Arial"/>
                <a:cs typeface="Arial"/>
                <a:sym typeface="Arial"/>
              </a:rPr>
              <a:t> serotonergic</a:t>
            </a:r>
            <a:endParaRPr sz="900"/>
          </a:p>
          <a:p>
            <a:pPr indent="0" lvl="0" marL="0" marR="0" rtl="0" algn="l">
              <a:lnSpc>
                <a:spcPct val="100000"/>
              </a:lnSpc>
              <a:spcBef>
                <a:spcPts val="0"/>
              </a:spcBef>
              <a:spcAft>
                <a:spcPts val="0"/>
              </a:spcAft>
              <a:buClr>
                <a:srgbClr val="000000"/>
              </a:buClr>
              <a:buSzPts val="700"/>
              <a:buFont typeface="Arial"/>
              <a:buNone/>
            </a:pPr>
            <a:r>
              <a:rPr b="0" i="0" lang="en" sz="900" u="sng" cap="none" strike="noStrike">
                <a:solidFill>
                  <a:srgbClr val="000000"/>
                </a:solidFill>
                <a:latin typeface="Arial"/>
                <a:ea typeface="Arial"/>
                <a:cs typeface="Arial"/>
                <a:sym typeface="Arial"/>
              </a:rPr>
              <a:t>NE</a:t>
            </a:r>
            <a:r>
              <a:rPr b="0" i="0" lang="en" sz="900" u="none" cap="none" strike="noStrike">
                <a:solidFill>
                  <a:srgbClr val="000000"/>
                </a:solidFill>
                <a:latin typeface="Arial"/>
                <a:ea typeface="Arial"/>
                <a:cs typeface="Arial"/>
                <a:sym typeface="Arial"/>
              </a:rPr>
              <a:t> </a:t>
            </a:r>
            <a:r>
              <a:rPr lang="en" sz="900"/>
              <a:t>–</a:t>
            </a:r>
            <a:r>
              <a:rPr b="0" i="0" lang="en" sz="900" u="none" cap="none" strike="noStrike">
                <a:solidFill>
                  <a:srgbClr val="000000"/>
                </a:solidFill>
                <a:latin typeface="Arial"/>
                <a:ea typeface="Arial"/>
                <a:cs typeface="Arial"/>
                <a:sym typeface="Arial"/>
              </a:rPr>
              <a:t> noradrenergic</a:t>
            </a:r>
            <a:endParaRPr sz="900"/>
          </a:p>
          <a:p>
            <a:pPr indent="0" lvl="0" marL="0" marR="0" rtl="0" algn="l">
              <a:lnSpc>
                <a:spcPct val="100000"/>
              </a:lnSpc>
              <a:spcBef>
                <a:spcPts val="0"/>
              </a:spcBef>
              <a:spcAft>
                <a:spcPts val="0"/>
              </a:spcAft>
              <a:buClr>
                <a:srgbClr val="000000"/>
              </a:buClr>
              <a:buSzPts val="700"/>
              <a:buFont typeface="Arial"/>
              <a:buNone/>
            </a:pPr>
            <a:r>
              <a:rPr b="0" i="0" lang="en" sz="900" u="sng" cap="none" strike="noStrike">
                <a:solidFill>
                  <a:srgbClr val="000000"/>
                </a:solidFill>
                <a:latin typeface="Arial"/>
                <a:ea typeface="Arial"/>
                <a:cs typeface="Arial"/>
                <a:sym typeface="Arial"/>
              </a:rPr>
              <a:t>DA</a:t>
            </a:r>
            <a:r>
              <a:rPr b="0" i="0" lang="en" sz="900" u="none" cap="none" strike="noStrike">
                <a:solidFill>
                  <a:srgbClr val="000000"/>
                </a:solidFill>
                <a:latin typeface="Arial"/>
                <a:ea typeface="Arial"/>
                <a:cs typeface="Arial"/>
                <a:sym typeface="Arial"/>
              </a:rPr>
              <a:t> </a:t>
            </a:r>
            <a:r>
              <a:rPr lang="en" sz="900"/>
              <a:t>– </a:t>
            </a:r>
            <a:r>
              <a:rPr b="0" i="0" lang="en" sz="900" u="none" cap="none" strike="noStrike">
                <a:solidFill>
                  <a:srgbClr val="000000"/>
                </a:solidFill>
                <a:latin typeface="Arial"/>
                <a:ea typeface="Arial"/>
                <a:cs typeface="Arial"/>
                <a:sym typeface="Arial"/>
              </a:rPr>
              <a:t>dopaminergic</a:t>
            </a:r>
            <a:endParaRPr b="0" i="0" sz="800" u="none" cap="none" strike="noStrike">
              <a:solidFill>
                <a:srgbClr val="000000"/>
              </a:solidFill>
              <a:latin typeface="Arial"/>
              <a:ea typeface="Arial"/>
              <a:cs typeface="Arial"/>
              <a:sym typeface="Arial"/>
            </a:endParaRPr>
          </a:p>
        </p:txBody>
      </p:sp>
      <p:sp>
        <p:nvSpPr>
          <p:cNvPr id="446" name="Google Shape;446;p57"/>
          <p:cNvSpPr txBox="1"/>
          <p:nvPr/>
        </p:nvSpPr>
        <p:spPr>
          <a:xfrm>
            <a:off x="844301" y="431788"/>
            <a:ext cx="8079300" cy="416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1500" u="none" cap="none" strike="noStrike">
                <a:solidFill>
                  <a:srgbClr val="000000"/>
                </a:solidFill>
                <a:latin typeface="Arial"/>
                <a:ea typeface="Arial"/>
                <a:cs typeface="Arial"/>
                <a:sym typeface="Arial"/>
              </a:rPr>
              <a:t>*</a:t>
            </a:r>
            <a:r>
              <a:rPr b="0" i="0" lang="en" sz="1200" u="none" cap="none" strike="noStrike">
                <a:solidFill>
                  <a:srgbClr val="000000"/>
                </a:solidFill>
                <a:latin typeface="Arial"/>
                <a:ea typeface="Arial"/>
                <a:cs typeface="Arial"/>
                <a:sym typeface="Arial"/>
              </a:rPr>
              <a:t>Selectivity is dose dependent. </a:t>
            </a:r>
            <a:r>
              <a:rPr lang="en" sz="1200"/>
              <a:t>Above</a:t>
            </a:r>
            <a:r>
              <a:rPr b="0" i="0" lang="en" sz="1200" u="none" cap="none" strike="noStrike">
                <a:solidFill>
                  <a:srgbClr val="000000"/>
                </a:solidFill>
                <a:latin typeface="Arial"/>
                <a:ea typeface="Arial"/>
                <a:cs typeface="Arial"/>
                <a:sym typeface="Arial"/>
              </a:rPr>
              <a:t> recommended doses, selective MAO-B inhibitors can also </a:t>
            </a:r>
            <a:r>
              <a:rPr lang="en" sz="1200"/>
              <a:t>inhibit</a:t>
            </a:r>
            <a:r>
              <a:rPr b="0" i="0" lang="en" sz="1200" u="none" cap="none" strike="noStrike">
                <a:solidFill>
                  <a:srgbClr val="000000"/>
                </a:solidFill>
                <a:latin typeface="Arial"/>
                <a:ea typeface="Arial"/>
                <a:cs typeface="Arial"/>
                <a:sym typeface="Arial"/>
              </a:rPr>
              <a:t> MAO-A.</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447" name="Google Shape;447;p57"/>
          <p:cNvSpPr/>
          <p:nvPr/>
        </p:nvSpPr>
        <p:spPr>
          <a:xfrm>
            <a:off x="1582100" y="3081448"/>
            <a:ext cx="3447000" cy="18093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57"/>
          <p:cNvSpPr txBox="1"/>
          <p:nvPr/>
        </p:nvSpPr>
        <p:spPr>
          <a:xfrm>
            <a:off x="1723775" y="3256575"/>
            <a:ext cx="3235200" cy="416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lang="en" sz="1500"/>
              <a:t>Are they triple reuptake inhibitors?</a:t>
            </a:r>
            <a:endParaRPr sz="1500"/>
          </a:p>
          <a:p>
            <a:pPr indent="0" lvl="0" marL="0" marR="0" rtl="0" algn="l">
              <a:lnSpc>
                <a:spcPct val="100000"/>
              </a:lnSpc>
              <a:spcBef>
                <a:spcPts val="0"/>
              </a:spcBef>
              <a:spcAft>
                <a:spcPts val="0"/>
              </a:spcAft>
              <a:buClr>
                <a:srgbClr val="000000"/>
              </a:buClr>
              <a:buSzPts val="800"/>
              <a:buFont typeface="Arial"/>
              <a:buNone/>
            </a:pPr>
            <a:r>
              <a:rPr lang="en" sz="1500"/>
              <a:t>SNDRI’s?</a:t>
            </a:r>
            <a:endParaRPr sz="1500"/>
          </a:p>
          <a:p>
            <a:pPr indent="0" lvl="0" marL="0" marR="0" rtl="0" algn="l">
              <a:lnSpc>
                <a:spcPct val="100000"/>
              </a:lnSpc>
              <a:spcBef>
                <a:spcPts val="0"/>
              </a:spcBef>
              <a:spcAft>
                <a:spcPts val="0"/>
              </a:spcAft>
              <a:buClr>
                <a:srgbClr val="000000"/>
              </a:buClr>
              <a:buSzPts val="800"/>
              <a:buFont typeface="Arial"/>
              <a:buNone/>
            </a:pPr>
            <a:r>
              <a:t/>
            </a:r>
            <a:endParaRPr sz="1500"/>
          </a:p>
          <a:p>
            <a:pPr indent="0" lvl="0" marL="0" marR="0" rtl="0" algn="l">
              <a:lnSpc>
                <a:spcPct val="100000"/>
              </a:lnSpc>
              <a:spcBef>
                <a:spcPts val="0"/>
              </a:spcBef>
              <a:spcAft>
                <a:spcPts val="0"/>
              </a:spcAft>
              <a:buClr>
                <a:srgbClr val="000000"/>
              </a:buClr>
              <a:buSzPts val="800"/>
              <a:buFont typeface="Arial"/>
              <a:buNone/>
            </a:pPr>
            <a:r>
              <a:rPr lang="en" sz="1500"/>
              <a:t>No but similar effect to a would-be “holy grail” SNDRI</a:t>
            </a:r>
            <a:endParaRPr sz="1500"/>
          </a:p>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449" name="Google Shape;449;p57"/>
          <p:cNvSpPr/>
          <p:nvPr/>
        </p:nvSpPr>
        <p:spPr>
          <a:xfrm>
            <a:off x="6658775" y="1550350"/>
            <a:ext cx="601200" cy="35019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 name="Shape 453"/>
        <p:cNvGrpSpPr/>
        <p:nvPr/>
      </p:nvGrpSpPr>
      <p:grpSpPr>
        <a:xfrm>
          <a:off x="0" y="0"/>
          <a:ext cx="0" cy="0"/>
          <a:chOff x="0" y="0"/>
          <a:chExt cx="0" cy="0"/>
        </a:xfrm>
      </p:grpSpPr>
      <p:graphicFrame>
        <p:nvGraphicFramePr>
          <p:cNvPr id="454" name="Google Shape;454;p58"/>
          <p:cNvGraphicFramePr/>
          <p:nvPr/>
        </p:nvGraphicFramePr>
        <p:xfrm>
          <a:off x="112416" y="883135"/>
          <a:ext cx="3000000" cy="3000000"/>
        </p:xfrm>
        <a:graphic>
          <a:graphicData uri="http://schemas.openxmlformats.org/drawingml/2006/table">
            <a:tbl>
              <a:tblPr>
                <a:noFill/>
                <a:tableStyleId>{9CA66A64-FEFE-46EB-AED5-2A8D51E14325}</a:tableStyleId>
              </a:tblPr>
              <a:tblGrid>
                <a:gridCol w="1345525"/>
                <a:gridCol w="1053400"/>
                <a:gridCol w="507800"/>
                <a:gridCol w="582925"/>
                <a:gridCol w="534075"/>
                <a:gridCol w="540075"/>
                <a:gridCol w="512600"/>
                <a:gridCol w="675950"/>
                <a:gridCol w="794000"/>
                <a:gridCol w="652025"/>
                <a:gridCol w="597450"/>
                <a:gridCol w="573300"/>
                <a:gridCol w="592775"/>
              </a:tblGrid>
              <a:tr h="205750">
                <a:tc>
                  <a:txBody>
                    <a:bodyPr/>
                    <a:lstStyle/>
                    <a:p>
                      <a:pPr indent="0" lvl="0" marL="0" marR="0" rtl="0" algn="l">
                        <a:lnSpc>
                          <a:spcPct val="85000"/>
                        </a:lnSpc>
                        <a:spcBef>
                          <a:spcPts val="0"/>
                        </a:spcBef>
                        <a:spcAft>
                          <a:spcPts val="0"/>
                        </a:spcAft>
                        <a:buClr>
                          <a:srgbClr val="000000"/>
                        </a:buClr>
                        <a:buSzPts val="900"/>
                        <a:buFont typeface="Arial"/>
                        <a:buNone/>
                      </a:pPr>
                      <a:r>
                        <a:rPr lang="en" sz="1300" u="none" cap="none" strike="noStrike"/>
                        <a:t>MAOI</a:t>
                      </a:r>
                      <a:endParaRPr sz="13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900"/>
                        <a:buFont typeface="Arial"/>
                        <a:buNone/>
                      </a:pPr>
                      <a:r>
                        <a:rPr lang="en" sz="1300" u="none" cap="none" strike="noStrike"/>
                        <a:t>Use</a:t>
                      </a:r>
                      <a:endParaRPr sz="13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900"/>
                        <a:buFont typeface="Arial"/>
                        <a:buNone/>
                      </a:pPr>
                      <a:r>
                        <a:rPr lang="en" sz="1300" u="none" cap="none" strike="noStrike"/>
                        <a:t>Year</a:t>
                      </a:r>
                      <a:endParaRPr sz="13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900"/>
                        <a:buFont typeface="Arial"/>
                        <a:buNone/>
                      </a:pPr>
                      <a:r>
                        <a:rPr lang="en" sz="1300" u="none" cap="none" strike="noStrike"/>
                        <a:t>Cost/mo </a:t>
                      </a:r>
                      <a:endParaRPr sz="13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900"/>
                        <a:buFont typeface="Arial"/>
                        <a:buNone/>
                      </a:pPr>
                      <a:r>
                        <a:rPr lang="en" sz="1300" u="none" cap="none" strike="noStrike"/>
                        <a:t>5-HT</a:t>
                      </a:r>
                      <a:endParaRPr sz="13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900"/>
                        <a:buFont typeface="Arial"/>
                        <a:buNone/>
                      </a:pPr>
                      <a:r>
                        <a:rPr lang="en" sz="1300" u="none" cap="none" strike="noStrike"/>
                        <a:t>NE</a:t>
                      </a:r>
                      <a:endParaRPr sz="13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900"/>
                        <a:buFont typeface="Arial"/>
                        <a:buNone/>
                      </a:pPr>
                      <a:r>
                        <a:rPr lang="en" sz="1300" u="none" cap="none" strike="noStrike"/>
                        <a:t>DA</a:t>
                      </a:r>
                      <a:endParaRPr sz="13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800"/>
                        <a:buFont typeface="Arial"/>
                        <a:buNone/>
                      </a:pPr>
                      <a:r>
                        <a:rPr lang="en" sz="1300" u="none" cap="none" strike="noStrike"/>
                        <a:t>MAO</a:t>
                      </a:r>
                      <a:endParaRPr sz="1300" u="none" cap="none" strike="noStrike"/>
                    </a:p>
                    <a:p>
                      <a:pPr indent="0" lvl="0" marL="0" marR="0" rtl="0" algn="l">
                        <a:lnSpc>
                          <a:spcPct val="85000"/>
                        </a:lnSpc>
                        <a:spcBef>
                          <a:spcPts val="0"/>
                        </a:spcBef>
                        <a:spcAft>
                          <a:spcPts val="0"/>
                        </a:spcAft>
                        <a:buClr>
                          <a:srgbClr val="000000"/>
                        </a:buClr>
                        <a:buSzPts val="800"/>
                        <a:buFont typeface="Arial"/>
                        <a:buNone/>
                      </a:pPr>
                      <a:r>
                        <a:rPr lang="en" sz="1300"/>
                        <a:t>s</a:t>
                      </a:r>
                      <a:r>
                        <a:rPr lang="en" sz="1300" u="none" cap="none" strike="noStrike"/>
                        <a:t>elect-</a:t>
                      </a:r>
                      <a:endParaRPr sz="1300" u="none" cap="none" strike="noStrike"/>
                    </a:p>
                    <a:p>
                      <a:pPr indent="0" lvl="0" marL="0" marR="0" rtl="0" algn="l">
                        <a:lnSpc>
                          <a:spcPct val="85000"/>
                        </a:lnSpc>
                        <a:spcBef>
                          <a:spcPts val="0"/>
                        </a:spcBef>
                        <a:spcAft>
                          <a:spcPts val="0"/>
                        </a:spcAft>
                        <a:buClr>
                          <a:srgbClr val="000000"/>
                        </a:buClr>
                        <a:buSzPts val="800"/>
                        <a:buFont typeface="Arial"/>
                        <a:buNone/>
                      </a:pPr>
                      <a:r>
                        <a:rPr lang="en" sz="1300" u="none" cap="none" strike="noStrike"/>
                        <a:t>ivity </a:t>
                      </a:r>
                      <a:endParaRPr sz="19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800"/>
                        <a:buFont typeface="Arial"/>
                        <a:buNone/>
                      </a:pPr>
                      <a:r>
                        <a:rPr lang="en" sz="1200" u="none" cap="none" strike="noStrike"/>
                        <a:t>Dietary </a:t>
                      </a:r>
                      <a:endParaRPr sz="1200" u="none" cap="none" strike="noStrike"/>
                    </a:p>
                    <a:p>
                      <a:pPr indent="0" lvl="0" marL="0" marR="0" rtl="0" algn="l">
                        <a:lnSpc>
                          <a:spcPct val="85000"/>
                        </a:lnSpc>
                        <a:spcBef>
                          <a:spcPts val="0"/>
                        </a:spcBef>
                        <a:spcAft>
                          <a:spcPts val="0"/>
                        </a:spcAft>
                        <a:buClr>
                          <a:srgbClr val="000000"/>
                        </a:buClr>
                        <a:buSzPts val="800"/>
                        <a:buFont typeface="Arial"/>
                        <a:buNone/>
                      </a:pPr>
                      <a:r>
                        <a:rPr lang="en" sz="1200" u="none" cap="none" strike="noStrike"/>
                        <a:t>tyramine risk  </a:t>
                      </a:r>
                      <a:endParaRPr sz="12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900"/>
                        <a:buFont typeface="Arial"/>
                        <a:buNone/>
                      </a:pPr>
                      <a:r>
                        <a:rPr lang="en" sz="1300" u="none" cap="none" strike="noStrike"/>
                        <a:t>W</a:t>
                      </a:r>
                      <a:r>
                        <a:rPr lang="en" sz="1300"/>
                        <a:t>t </a:t>
                      </a:r>
                      <a:r>
                        <a:rPr lang="en" sz="1300" u="none" cap="none" strike="noStrike"/>
                        <a:t>gain</a:t>
                      </a:r>
                      <a:endParaRPr sz="13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800"/>
                        <a:buFont typeface="Arial"/>
                        <a:buNone/>
                      </a:pPr>
                      <a:r>
                        <a:rPr lang="en" sz="1300" u="none" cap="none" strike="noStrike"/>
                        <a:t>Sed-</a:t>
                      </a:r>
                      <a:endParaRPr sz="1300" u="none" cap="none" strike="noStrike"/>
                    </a:p>
                    <a:p>
                      <a:pPr indent="0" lvl="0" marL="0" marR="0" rtl="0" algn="l">
                        <a:lnSpc>
                          <a:spcPct val="85000"/>
                        </a:lnSpc>
                        <a:spcBef>
                          <a:spcPts val="0"/>
                        </a:spcBef>
                        <a:spcAft>
                          <a:spcPts val="0"/>
                        </a:spcAft>
                        <a:buClr>
                          <a:srgbClr val="000000"/>
                        </a:buClr>
                        <a:buSzPts val="800"/>
                        <a:buFont typeface="Arial"/>
                        <a:buNone/>
                      </a:pPr>
                      <a:r>
                        <a:rPr lang="en" sz="1300" u="none" cap="none" strike="noStrike"/>
                        <a:t>ation</a:t>
                      </a:r>
                      <a:endParaRPr sz="13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800"/>
                        <a:buFont typeface="Arial"/>
                        <a:buNone/>
                      </a:pPr>
                      <a:r>
                        <a:rPr lang="en" sz="1200" u="none" cap="none" strike="noStrike"/>
                        <a:t>Anti-</a:t>
                      </a:r>
                      <a:endParaRPr sz="1200" u="none" cap="none" strike="noStrike"/>
                    </a:p>
                    <a:p>
                      <a:pPr indent="0" lvl="0" marL="0" marR="0" rtl="0" algn="l">
                        <a:lnSpc>
                          <a:spcPct val="85000"/>
                        </a:lnSpc>
                        <a:spcBef>
                          <a:spcPts val="0"/>
                        </a:spcBef>
                        <a:spcAft>
                          <a:spcPts val="0"/>
                        </a:spcAft>
                        <a:buClr>
                          <a:srgbClr val="000000"/>
                        </a:buClr>
                        <a:buSzPts val="800"/>
                        <a:buFont typeface="Arial"/>
                        <a:buNone/>
                      </a:pPr>
                      <a:r>
                        <a:rPr lang="en" sz="1200"/>
                        <a:t>c</a:t>
                      </a:r>
                      <a:r>
                        <a:rPr lang="en" sz="1200" u="none" cap="none" strike="noStrike"/>
                        <a:t>holi</a:t>
                      </a:r>
                      <a:r>
                        <a:rPr lang="en" sz="1200"/>
                        <a:t>n</a:t>
                      </a:r>
                      <a:endParaRPr sz="1200"/>
                    </a:p>
                    <a:p>
                      <a:pPr indent="0" lvl="0" marL="0" marR="0" rtl="0" algn="l">
                        <a:lnSpc>
                          <a:spcPct val="85000"/>
                        </a:lnSpc>
                        <a:spcBef>
                          <a:spcPts val="0"/>
                        </a:spcBef>
                        <a:spcAft>
                          <a:spcPts val="0"/>
                        </a:spcAft>
                        <a:buClr>
                          <a:srgbClr val="000000"/>
                        </a:buClr>
                        <a:buSzPts val="800"/>
                        <a:buFont typeface="Arial"/>
                        <a:buNone/>
                      </a:pPr>
                      <a:r>
                        <a:rPr lang="en" sz="1200" u="none" cap="none" strike="noStrike"/>
                        <a:t>ergic</a:t>
                      </a:r>
                      <a:endParaRPr sz="1200" u="none" cap="none" strike="noStrike"/>
                    </a:p>
                  </a:txBody>
                  <a:tcPr marT="45725" marB="45725" marR="45725" marL="45725">
                    <a:lnB cap="flat" cmpd="sng" w="9525">
                      <a:solidFill>
                        <a:srgbClr val="999999"/>
                      </a:solidFill>
                      <a:prstDash val="solid"/>
                      <a:round/>
                      <a:headEnd len="sm" w="sm" type="none"/>
                      <a:tailEnd len="sm" w="sm" type="none"/>
                    </a:lnB>
                    <a:solidFill>
                      <a:srgbClr val="ECF2F1"/>
                    </a:solidFill>
                  </a:tcPr>
                </a:tc>
                <a:tc>
                  <a:txBody>
                    <a:bodyPr/>
                    <a:lstStyle/>
                    <a:p>
                      <a:pPr indent="0" lvl="0" marL="0" marR="0" rtl="0" algn="l">
                        <a:lnSpc>
                          <a:spcPct val="85000"/>
                        </a:lnSpc>
                        <a:spcBef>
                          <a:spcPts val="0"/>
                        </a:spcBef>
                        <a:spcAft>
                          <a:spcPts val="0"/>
                        </a:spcAft>
                        <a:buClr>
                          <a:srgbClr val="000000"/>
                        </a:buClr>
                        <a:buSzPts val="800"/>
                        <a:buFont typeface="Arial"/>
                        <a:buNone/>
                      </a:pPr>
                      <a:r>
                        <a:rPr lang="en" sz="1200" u="none" cap="none" strike="noStrike"/>
                        <a:t>Rever-</a:t>
                      </a:r>
                      <a:endParaRPr sz="1200" u="none" cap="none" strike="noStrike"/>
                    </a:p>
                    <a:p>
                      <a:pPr indent="0" lvl="0" marL="0" marR="0" rtl="0" algn="l">
                        <a:lnSpc>
                          <a:spcPct val="85000"/>
                        </a:lnSpc>
                        <a:spcBef>
                          <a:spcPts val="0"/>
                        </a:spcBef>
                        <a:spcAft>
                          <a:spcPts val="0"/>
                        </a:spcAft>
                        <a:buClr>
                          <a:srgbClr val="000000"/>
                        </a:buClr>
                        <a:buSzPts val="800"/>
                        <a:buFont typeface="Arial"/>
                        <a:buNone/>
                      </a:pPr>
                      <a:r>
                        <a:rPr lang="en" sz="1200" u="none" cap="none" strike="noStrike"/>
                        <a:t>sible?</a:t>
                      </a:r>
                      <a:endParaRPr sz="1200" u="none" cap="none" strike="noStrike"/>
                    </a:p>
                  </a:txBody>
                  <a:tcPr marT="45725" marB="45725" marR="45725" marL="45725">
                    <a:solidFill>
                      <a:srgbClr val="ECF2F1"/>
                    </a:solidFill>
                  </a:tcPr>
                </a:tc>
              </a:tr>
              <a:tr h="8350">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Tranylcypromine  (PARNATE)</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a:t>MDD</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1961</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$240</a:t>
                      </a:r>
                      <a:endParaRPr sz="130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sz="1250" u="none" cap="none" strike="noStrike"/>
                        <a:t>A &amp; B</a:t>
                      </a:r>
                      <a:endParaRPr sz="125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a:t>-</a:t>
                      </a:r>
                      <a:endParaRPr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low</a:t>
                      </a:r>
                      <a:endParaRPr sz="1300" u="none" cap="none" strike="noStrike"/>
                    </a:p>
                  </a:txBody>
                  <a:tcPr marT="45725" marB="45725" marR="45725" marL="45725">
                    <a:lnR cap="flat" cmpd="sng" w="9525">
                      <a:solidFill>
                        <a:srgbClr val="999999"/>
                      </a:solidFill>
                      <a:prstDash val="solid"/>
                      <a:round/>
                      <a:headEnd len="sm" w="sm" type="none"/>
                      <a:tailEnd len="sm" w="sm" type="none"/>
                    </a:lnR>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a:t>low</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no</a:t>
                      </a:r>
                      <a:endParaRPr sz="1300" u="none" cap="none" strike="noStrike"/>
                    </a:p>
                  </a:txBody>
                  <a:tcPr marT="45725" marB="45725" marR="45725" marL="45725">
                    <a:lnL cap="flat" cmpd="sng" w="9525">
                      <a:solidFill>
                        <a:srgbClr val="999999"/>
                      </a:solidFill>
                      <a:prstDash val="solid"/>
                      <a:round/>
                      <a:headEnd len="sm" w="sm" type="none"/>
                      <a:tailEnd len="sm" w="sm" type="none"/>
                    </a:lnL>
                  </a:tcPr>
                </a:tc>
              </a:tr>
              <a:tr h="8350">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Isocarboxazid  (MARPLAN)</a:t>
                      </a:r>
                      <a:endParaRPr sz="1300" u="none" cap="none" strike="noStrike"/>
                    </a:p>
                  </a:txBody>
                  <a:tcPr marT="45725" marB="45725" marR="45725" marL="45725">
                    <a:lnB cap="flat" cmpd="sng" w="9525">
                      <a:solidFill>
                        <a:srgbClr val="999999"/>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MDD</a:t>
                      </a:r>
                      <a:endParaRPr sz="1300" u="none" cap="none" strike="noStrike"/>
                    </a:p>
                  </a:txBody>
                  <a:tcPr marT="45725" marB="45725" marR="45725" marL="45725">
                    <a:lnB cap="flat" cmpd="sng" w="9525">
                      <a:solidFill>
                        <a:srgbClr val="999999"/>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1959</a:t>
                      </a:r>
                      <a:endParaRPr sz="1300" u="none" cap="none" strike="noStrike"/>
                    </a:p>
                  </a:txBody>
                  <a:tcPr marT="45725" marB="45725" marR="45725" marL="45725">
                    <a:lnB cap="flat" cmpd="sng" w="9525">
                      <a:solidFill>
                        <a:srgbClr val="999999"/>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$780</a:t>
                      </a:r>
                      <a:endParaRPr sz="1300" u="none" cap="none" strike="noStrike"/>
                    </a:p>
                  </a:txBody>
                  <a:tcPr marT="45725" marB="45725" marR="45725" marL="45725">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250" u="none" cap="none" strike="noStrike"/>
                        <a:t>A &amp; B</a:t>
                      </a:r>
                      <a:endParaRPr sz="1250" u="none" cap="none" strike="noStrike"/>
                    </a:p>
                  </a:txBody>
                  <a:tcPr marT="45725" marB="45725" marR="45725" marL="45725">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low</a:t>
                      </a:r>
                      <a:endParaRPr sz="1300" u="none" cap="none" strike="noStrike"/>
                    </a:p>
                  </a:txBody>
                  <a:tcPr marT="45725" marB="45725" marR="45725" marL="45725">
                    <a:lnR cap="flat" cmpd="sng" w="9525">
                      <a:solidFill>
                        <a:srgbClr val="999999"/>
                      </a:solidFill>
                      <a:prstDash val="solid"/>
                      <a:round/>
                      <a:headEnd len="sm" w="sm" type="none"/>
                      <a:tailEnd len="sm" w="sm" type="none"/>
                    </a:lnR>
                    <a:lnB cap="flat" cmpd="sng" w="9525">
                      <a:solidFill>
                        <a:srgbClr val="999999"/>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850"/>
                        <a:buFont typeface="Arial"/>
                        <a:buNone/>
                      </a:pPr>
                      <a:r>
                        <a:rPr lang="en" sz="1300">
                          <a:solidFill>
                            <a:schemeClr val="dk1"/>
                          </a:solidFill>
                        </a:rPr>
                        <a:t>low</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no</a:t>
                      </a:r>
                      <a:endParaRPr sz="1300" u="none" cap="none" strike="noStrike"/>
                    </a:p>
                  </a:txBody>
                  <a:tcPr marT="45725" marB="45725" marR="45725" marL="45725">
                    <a:lnL cap="flat" cmpd="sng" w="9525">
                      <a:solidFill>
                        <a:srgbClr val="999999"/>
                      </a:solidFill>
                      <a:prstDash val="solid"/>
                      <a:round/>
                      <a:headEnd len="sm" w="sm" type="none"/>
                      <a:tailEnd len="sm" w="sm" type="none"/>
                    </a:lnL>
                    <a:lnB cap="flat" cmpd="sng" w="9525">
                      <a:solidFill>
                        <a:srgbClr val="999999"/>
                      </a:solidFill>
                      <a:prstDash val="solid"/>
                      <a:round/>
                      <a:headEnd len="sm" w="sm" type="none"/>
                      <a:tailEnd len="sm" w="sm" type="none"/>
                    </a:lnB>
                  </a:tcPr>
                </a:tc>
              </a:tr>
              <a:tr h="8350">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Phenelzine (NARDIL)</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FFFF9F"/>
                    </a:solidFill>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MDD</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1961</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$43</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250" u="none" cap="none" strike="noStrike"/>
                        <a:t>A &amp; B</a:t>
                      </a:r>
                      <a:endParaRPr sz="125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FFFF9F"/>
                    </a:solidFill>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low</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850"/>
                        <a:buFont typeface="Arial"/>
                        <a:buNone/>
                      </a:pPr>
                      <a:r>
                        <a:rPr lang="en" sz="1300">
                          <a:solidFill>
                            <a:schemeClr val="dk1"/>
                          </a:solidFill>
                        </a:rPr>
                        <a:t>low</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no</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r h="8350">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Selegiline transdermal (EMSAM)</a:t>
                      </a:r>
                      <a:endParaRPr sz="1300"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MDD</a:t>
                      </a:r>
                      <a:endParaRPr sz="1300"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2006</a:t>
                      </a:r>
                      <a:endParaRPr sz="1300"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$1650</a:t>
                      </a:r>
                      <a:endParaRPr sz="1300"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850"/>
                        <a:buFont typeface="Arial"/>
                        <a:buNone/>
                      </a:pPr>
                      <a:r>
                        <a:rPr lang="en" sz="1250" u="none" cap="none" strike="noStrike"/>
                        <a:t>(A) &amp; B</a:t>
                      </a:r>
                      <a:endParaRPr sz="1250"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loss</a:t>
                      </a:r>
                      <a:endParaRPr sz="1300"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low</a:t>
                      </a:r>
                      <a:endParaRPr sz="1300" u="none" cap="none" strike="noStrike"/>
                    </a:p>
                  </a:txBody>
                  <a:tcPr marT="45725" marB="45725" marR="45725" marL="45725" anchor="ctr">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tcPr>
                </a:tc>
                <a:tc>
                  <a:txBody>
                    <a:bodyPr/>
                    <a:lstStyle/>
                    <a:p>
                      <a:pPr indent="0" lvl="0" marL="0" rtl="0" algn="ctr">
                        <a:spcBef>
                          <a:spcPts val="0"/>
                        </a:spcBef>
                        <a:spcAft>
                          <a:spcPts val="0"/>
                        </a:spcAft>
                        <a:buClr>
                          <a:schemeClr val="dk1"/>
                        </a:buClr>
                        <a:buSzPts val="850"/>
                        <a:buFont typeface="Arial"/>
                        <a:buNone/>
                      </a:pPr>
                      <a:r>
                        <a:rPr lang="en" sz="1300">
                          <a:solidFill>
                            <a:schemeClr val="dk1"/>
                          </a:solidFill>
                        </a:rPr>
                        <a:t>low</a:t>
                      </a:r>
                      <a:endParaRPr sz="1300" u="none" cap="none" strike="noStrike"/>
                    </a:p>
                  </a:txBody>
                  <a:tcPr marT="45725" marB="45725" marR="45725" marL="457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no</a:t>
                      </a:r>
                      <a:endParaRPr sz="1300" u="none" cap="none" strike="noStrike"/>
                    </a:p>
                  </a:txBody>
                  <a:tcPr marT="45725" marB="45725" marR="45725" marL="45725" anchor="ctr">
                    <a:lnL cap="flat" cmpd="sng" w="9525">
                      <a:solidFill>
                        <a:srgbClr val="999999"/>
                      </a:solidFill>
                      <a:prstDash val="solid"/>
                      <a:round/>
                      <a:headEnd len="sm" w="sm" type="none"/>
                      <a:tailEnd len="sm" w="sm" type="none"/>
                    </a:lnL>
                    <a:lnT cap="flat" cmpd="sng" w="9525">
                      <a:solidFill>
                        <a:srgbClr val="999999"/>
                      </a:solidFill>
                      <a:prstDash val="solid"/>
                      <a:round/>
                      <a:headEnd len="sm" w="sm" type="none"/>
                      <a:tailEnd len="sm" w="sm" type="none"/>
                    </a:lnT>
                  </a:tcPr>
                </a:tc>
              </a:tr>
              <a:tr h="8350">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Selegiline PO (ELDEPRYL)</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Parkinson’s</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1989</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$26</a:t>
                      </a:r>
                      <a:endParaRPr sz="130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sz="1250" u="none" cap="none" strike="noStrike"/>
                        <a:t>B</a:t>
                      </a:r>
                      <a:endParaRPr sz="125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loss</a:t>
                      </a:r>
                      <a:endParaRPr sz="130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low</a:t>
                      </a:r>
                      <a:endParaRPr sz="1300" u="none" cap="none" strike="noStrike"/>
                    </a:p>
                  </a:txBody>
                  <a:tcPr marT="45725" marB="45725" marR="45725" marL="45725">
                    <a:lnR cap="flat" cmpd="sng" w="9525">
                      <a:solidFill>
                        <a:srgbClr val="999999"/>
                      </a:solidFill>
                      <a:prstDash val="solid"/>
                      <a:round/>
                      <a:headEnd len="sm" w="sm" type="none"/>
                      <a:tailEnd len="sm" w="sm" type="none"/>
                    </a:lnR>
                  </a:tcPr>
                </a:tc>
                <a:tc>
                  <a:txBody>
                    <a:bodyPr/>
                    <a:lstStyle/>
                    <a:p>
                      <a:pPr indent="0" lvl="0" marL="0" rtl="0" algn="ctr">
                        <a:spcBef>
                          <a:spcPts val="0"/>
                        </a:spcBef>
                        <a:spcAft>
                          <a:spcPts val="0"/>
                        </a:spcAft>
                        <a:buClr>
                          <a:schemeClr val="dk1"/>
                        </a:buClr>
                        <a:buSzPts val="850"/>
                        <a:buFont typeface="Arial"/>
                        <a:buNone/>
                      </a:pPr>
                      <a:r>
                        <a:rPr lang="en" sz="1300">
                          <a:solidFill>
                            <a:schemeClr val="dk1"/>
                          </a:solidFill>
                        </a:rPr>
                        <a:t>low</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no</a:t>
                      </a:r>
                      <a:endParaRPr sz="1300" u="none" cap="none" strike="noStrike"/>
                    </a:p>
                  </a:txBody>
                  <a:tcPr marT="45725" marB="45725" marR="45725" marL="45725">
                    <a:lnL cap="flat" cmpd="sng" w="9525">
                      <a:solidFill>
                        <a:srgbClr val="999999"/>
                      </a:solidFill>
                      <a:prstDash val="solid"/>
                      <a:round/>
                      <a:headEnd len="sm" w="sm" type="none"/>
                      <a:tailEnd len="sm" w="sm" type="none"/>
                    </a:lnL>
                  </a:tcPr>
                </a:tc>
              </a:tr>
              <a:tr h="8350">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Rasagiline (AZILECT)</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Parkinson’s</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2006</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$270</a:t>
                      </a:r>
                      <a:endParaRPr sz="130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sz="1250" u="none" cap="none" strike="noStrike"/>
                        <a:t>B</a:t>
                      </a:r>
                      <a:endParaRPr sz="125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loss</a:t>
                      </a:r>
                      <a:endParaRPr sz="130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low</a:t>
                      </a:r>
                      <a:endParaRPr sz="1300" u="none" cap="none" strike="noStrike"/>
                    </a:p>
                  </a:txBody>
                  <a:tcPr marT="45725" marB="45725" marR="45725" marL="45725">
                    <a:lnR cap="flat" cmpd="sng" w="9525">
                      <a:solidFill>
                        <a:srgbClr val="999999"/>
                      </a:solidFill>
                      <a:prstDash val="solid"/>
                      <a:round/>
                      <a:headEnd len="sm" w="sm" type="none"/>
                      <a:tailEnd len="sm" w="sm" type="none"/>
                    </a:lnR>
                  </a:tcPr>
                </a:tc>
                <a:tc>
                  <a:txBody>
                    <a:bodyPr/>
                    <a:lstStyle/>
                    <a:p>
                      <a:pPr indent="0" lvl="0" marL="0" rtl="0" algn="ctr">
                        <a:spcBef>
                          <a:spcPts val="0"/>
                        </a:spcBef>
                        <a:spcAft>
                          <a:spcPts val="0"/>
                        </a:spcAft>
                        <a:buClr>
                          <a:schemeClr val="dk1"/>
                        </a:buClr>
                        <a:buSzPts val="850"/>
                        <a:buFont typeface="Arial"/>
                        <a:buNone/>
                      </a:pPr>
                      <a:r>
                        <a:rPr lang="en" sz="1300">
                          <a:solidFill>
                            <a:schemeClr val="dk1"/>
                          </a:solidFill>
                        </a:rPr>
                        <a:t>low</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no</a:t>
                      </a:r>
                      <a:endParaRPr sz="1300" u="none" cap="none" strike="noStrike"/>
                    </a:p>
                  </a:txBody>
                  <a:tcPr marT="45725" marB="45725" marR="45725" marL="45725">
                    <a:lnL cap="flat" cmpd="sng" w="9525">
                      <a:solidFill>
                        <a:srgbClr val="999999"/>
                      </a:solidFill>
                      <a:prstDash val="solid"/>
                      <a:round/>
                      <a:headEnd len="sm" w="sm" type="none"/>
                      <a:tailEnd len="sm" w="sm" type="none"/>
                    </a:lnL>
                  </a:tcPr>
                </a:tc>
              </a:tr>
              <a:tr h="8350">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Safinamide (XADAGO)</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Parkinson’s</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2017</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$780</a:t>
                      </a:r>
                      <a:endParaRPr sz="130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sz="1250" u="none" cap="none" strike="noStrike"/>
                        <a:t>B</a:t>
                      </a:r>
                      <a:endParaRPr sz="125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sz="1250" u="none" cap="none" strike="noStrike"/>
                        <a:t>-</a:t>
                      </a:r>
                      <a:endParaRPr sz="125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low</a:t>
                      </a:r>
                      <a:endParaRPr sz="1300" u="none" cap="none" strike="noStrike"/>
                    </a:p>
                  </a:txBody>
                  <a:tcPr marT="45725" marB="45725" marR="45725" marL="45725">
                    <a:lnR cap="flat" cmpd="sng" w="9525">
                      <a:solidFill>
                        <a:srgbClr val="999999"/>
                      </a:solidFill>
                      <a:prstDash val="solid"/>
                      <a:round/>
                      <a:headEnd len="sm" w="sm" type="none"/>
                      <a:tailEnd len="sm" w="sm" type="none"/>
                    </a:lnR>
                  </a:tcPr>
                </a:tc>
                <a:tc>
                  <a:txBody>
                    <a:bodyPr/>
                    <a:lstStyle/>
                    <a:p>
                      <a:pPr indent="0" lvl="0" marL="0" rtl="0" algn="ctr">
                        <a:spcBef>
                          <a:spcPts val="0"/>
                        </a:spcBef>
                        <a:spcAft>
                          <a:spcPts val="0"/>
                        </a:spcAft>
                        <a:buClr>
                          <a:schemeClr val="dk1"/>
                        </a:buClr>
                        <a:buSzPts val="850"/>
                        <a:buFont typeface="Arial"/>
                        <a:buNone/>
                      </a:pPr>
                      <a:r>
                        <a:rPr lang="en" sz="1300">
                          <a:solidFill>
                            <a:schemeClr val="dk1"/>
                          </a:solidFill>
                        </a:rPr>
                        <a:t>low</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a:t>y</a:t>
                      </a:r>
                      <a:r>
                        <a:rPr lang="en" sz="1300" u="none" cap="none" strike="noStrike"/>
                        <a:t>es </a:t>
                      </a:r>
                      <a:endParaRPr b="1" sz="1300" u="none" cap="none" strike="noStrike"/>
                    </a:p>
                  </a:txBody>
                  <a:tcPr marT="45725" marB="45725" marR="45725" marL="45725">
                    <a:lnL cap="flat" cmpd="sng" w="9525">
                      <a:solidFill>
                        <a:srgbClr val="999999"/>
                      </a:solidFill>
                      <a:prstDash val="solid"/>
                      <a:round/>
                      <a:headEnd len="sm" w="sm" type="none"/>
                      <a:tailEnd len="sm" w="sm" type="none"/>
                    </a:lnL>
                  </a:tcPr>
                </a:tc>
              </a:tr>
            </a:tbl>
          </a:graphicData>
        </a:graphic>
      </p:graphicFrame>
      <p:sp>
        <p:nvSpPr>
          <p:cNvPr id="455" name="Google Shape;455;p58"/>
          <p:cNvSpPr txBox="1"/>
          <p:nvPr/>
        </p:nvSpPr>
        <p:spPr>
          <a:xfrm>
            <a:off x="5457264" y="1041313"/>
            <a:ext cx="315900" cy="416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en" sz="1800" u="none" cap="none" strike="noStrike">
                <a:solidFill>
                  <a:srgbClr val="000000"/>
                </a:solidFill>
                <a:latin typeface="Arial"/>
                <a:ea typeface="Arial"/>
                <a:cs typeface="Arial"/>
                <a:sym typeface="Arial"/>
              </a:rPr>
              <a:t>*</a:t>
            </a:r>
            <a:r>
              <a:rPr b="0" i="0" lang="en" sz="1800" u="none" cap="none" strike="noStrike">
                <a:solidFill>
                  <a:srgbClr val="000000"/>
                </a:solidFill>
                <a:latin typeface="Arial"/>
                <a:ea typeface="Arial"/>
                <a:cs typeface="Arial"/>
                <a:sym typeface="Arial"/>
              </a:rPr>
              <a:t> </a:t>
            </a:r>
            <a:endParaRPr b="0" i="0" sz="1300" u="none" cap="none" strike="noStrike">
              <a:solidFill>
                <a:srgbClr val="000000"/>
              </a:solidFill>
              <a:latin typeface="Arial"/>
              <a:ea typeface="Arial"/>
              <a:cs typeface="Arial"/>
              <a:sym typeface="Arial"/>
            </a:endParaRPr>
          </a:p>
        </p:txBody>
      </p:sp>
      <p:pic>
        <p:nvPicPr>
          <p:cNvPr id="456" name="Google Shape;456;p58"/>
          <p:cNvPicPr preferRelativeResize="0"/>
          <p:nvPr/>
        </p:nvPicPr>
        <p:blipFill rotWithShape="1">
          <a:blip r:embed="rId3">
            <a:alphaModFix/>
          </a:blip>
          <a:srcRect b="0" l="0" r="0" t="0"/>
          <a:stretch/>
        </p:blipFill>
        <p:spPr>
          <a:xfrm>
            <a:off x="168200" y="48657"/>
            <a:ext cx="601075" cy="770800"/>
          </a:xfrm>
          <a:prstGeom prst="rect">
            <a:avLst/>
          </a:prstGeom>
          <a:noFill/>
          <a:ln>
            <a:noFill/>
          </a:ln>
        </p:spPr>
      </p:pic>
      <p:sp>
        <p:nvSpPr>
          <p:cNvPr id="457" name="Google Shape;457;p58"/>
          <p:cNvSpPr txBox="1"/>
          <p:nvPr/>
        </p:nvSpPr>
        <p:spPr>
          <a:xfrm>
            <a:off x="-997850" y="79650"/>
            <a:ext cx="7905900" cy="492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800" u="none" cap="none" strike="noStrike">
                <a:solidFill>
                  <a:srgbClr val="000000"/>
                </a:solidFill>
                <a:latin typeface="Arial"/>
                <a:ea typeface="Arial"/>
                <a:cs typeface="Arial"/>
                <a:sym typeface="Arial"/>
              </a:rPr>
              <a:t>Monoamine Oxidase Inhibitors (MAOIs)</a:t>
            </a:r>
            <a:endParaRPr b="0" i="0" sz="1800" u="none" cap="none" strike="noStrike">
              <a:solidFill>
                <a:srgbClr val="000000"/>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1200"/>
              <a:buFont typeface="Arial"/>
              <a:buNone/>
            </a:pPr>
            <a:r>
              <a:t/>
            </a:r>
            <a:endParaRPr b="0" i="0" sz="1800" u="none" cap="none" strike="noStrike">
              <a:solidFill>
                <a:srgbClr val="000000"/>
              </a:solidFill>
              <a:latin typeface="Arial"/>
              <a:ea typeface="Arial"/>
              <a:cs typeface="Arial"/>
              <a:sym typeface="Arial"/>
            </a:endParaRPr>
          </a:p>
        </p:txBody>
      </p:sp>
      <p:sp>
        <p:nvSpPr>
          <p:cNvPr id="458" name="Google Shape;458;p58"/>
          <p:cNvSpPr txBox="1"/>
          <p:nvPr/>
        </p:nvSpPr>
        <p:spPr>
          <a:xfrm>
            <a:off x="7870866" y="0"/>
            <a:ext cx="1747200" cy="416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0" i="0" lang="en" sz="900" u="sng" cap="none" strike="noStrike">
                <a:solidFill>
                  <a:srgbClr val="000000"/>
                </a:solidFill>
                <a:latin typeface="Arial"/>
                <a:ea typeface="Arial"/>
                <a:cs typeface="Arial"/>
                <a:sym typeface="Arial"/>
              </a:rPr>
              <a:t>5-HT</a:t>
            </a:r>
            <a:r>
              <a:rPr b="0" i="0" lang="en" sz="900" u="none" cap="none" strike="noStrike">
                <a:solidFill>
                  <a:srgbClr val="000000"/>
                </a:solidFill>
                <a:latin typeface="Arial"/>
                <a:ea typeface="Arial"/>
                <a:cs typeface="Arial"/>
                <a:sym typeface="Arial"/>
              </a:rPr>
              <a:t> </a:t>
            </a:r>
            <a:r>
              <a:rPr lang="en" sz="900"/>
              <a:t>–</a:t>
            </a:r>
            <a:r>
              <a:rPr b="0" i="0" lang="en" sz="900" u="none" cap="none" strike="noStrike">
                <a:solidFill>
                  <a:srgbClr val="000000"/>
                </a:solidFill>
                <a:latin typeface="Arial"/>
                <a:ea typeface="Arial"/>
                <a:cs typeface="Arial"/>
                <a:sym typeface="Arial"/>
              </a:rPr>
              <a:t> serotonergic</a:t>
            </a:r>
            <a:endParaRPr sz="900"/>
          </a:p>
          <a:p>
            <a:pPr indent="0" lvl="0" marL="0" marR="0" rtl="0" algn="l">
              <a:lnSpc>
                <a:spcPct val="100000"/>
              </a:lnSpc>
              <a:spcBef>
                <a:spcPts val="0"/>
              </a:spcBef>
              <a:spcAft>
                <a:spcPts val="0"/>
              </a:spcAft>
              <a:buClr>
                <a:srgbClr val="000000"/>
              </a:buClr>
              <a:buSzPts val="700"/>
              <a:buFont typeface="Arial"/>
              <a:buNone/>
            </a:pPr>
            <a:r>
              <a:rPr b="0" i="0" lang="en" sz="900" u="sng" cap="none" strike="noStrike">
                <a:solidFill>
                  <a:srgbClr val="000000"/>
                </a:solidFill>
                <a:latin typeface="Arial"/>
                <a:ea typeface="Arial"/>
                <a:cs typeface="Arial"/>
                <a:sym typeface="Arial"/>
              </a:rPr>
              <a:t>NE</a:t>
            </a:r>
            <a:r>
              <a:rPr b="0" i="0" lang="en" sz="900" u="none" cap="none" strike="noStrike">
                <a:solidFill>
                  <a:srgbClr val="000000"/>
                </a:solidFill>
                <a:latin typeface="Arial"/>
                <a:ea typeface="Arial"/>
                <a:cs typeface="Arial"/>
                <a:sym typeface="Arial"/>
              </a:rPr>
              <a:t> </a:t>
            </a:r>
            <a:r>
              <a:rPr lang="en" sz="900"/>
              <a:t>–</a:t>
            </a:r>
            <a:r>
              <a:rPr b="0" i="0" lang="en" sz="900" u="none" cap="none" strike="noStrike">
                <a:solidFill>
                  <a:srgbClr val="000000"/>
                </a:solidFill>
                <a:latin typeface="Arial"/>
                <a:ea typeface="Arial"/>
                <a:cs typeface="Arial"/>
                <a:sym typeface="Arial"/>
              </a:rPr>
              <a:t> noradrenergic</a:t>
            </a:r>
            <a:endParaRPr sz="900"/>
          </a:p>
          <a:p>
            <a:pPr indent="0" lvl="0" marL="0" marR="0" rtl="0" algn="l">
              <a:lnSpc>
                <a:spcPct val="100000"/>
              </a:lnSpc>
              <a:spcBef>
                <a:spcPts val="0"/>
              </a:spcBef>
              <a:spcAft>
                <a:spcPts val="0"/>
              </a:spcAft>
              <a:buClr>
                <a:srgbClr val="000000"/>
              </a:buClr>
              <a:buSzPts val="700"/>
              <a:buFont typeface="Arial"/>
              <a:buNone/>
            </a:pPr>
            <a:r>
              <a:rPr b="0" i="0" lang="en" sz="900" u="sng" cap="none" strike="noStrike">
                <a:solidFill>
                  <a:srgbClr val="000000"/>
                </a:solidFill>
                <a:latin typeface="Arial"/>
                <a:ea typeface="Arial"/>
                <a:cs typeface="Arial"/>
                <a:sym typeface="Arial"/>
              </a:rPr>
              <a:t>DA</a:t>
            </a:r>
            <a:r>
              <a:rPr b="0" i="0" lang="en" sz="900" u="none" cap="none" strike="noStrike">
                <a:solidFill>
                  <a:srgbClr val="000000"/>
                </a:solidFill>
                <a:latin typeface="Arial"/>
                <a:ea typeface="Arial"/>
                <a:cs typeface="Arial"/>
                <a:sym typeface="Arial"/>
              </a:rPr>
              <a:t> </a:t>
            </a:r>
            <a:r>
              <a:rPr lang="en" sz="900"/>
              <a:t>– </a:t>
            </a:r>
            <a:r>
              <a:rPr b="0" i="0" lang="en" sz="900" u="none" cap="none" strike="noStrike">
                <a:solidFill>
                  <a:srgbClr val="000000"/>
                </a:solidFill>
                <a:latin typeface="Arial"/>
                <a:ea typeface="Arial"/>
                <a:cs typeface="Arial"/>
                <a:sym typeface="Arial"/>
              </a:rPr>
              <a:t>dopaminergic</a:t>
            </a:r>
            <a:endParaRPr b="0" i="0" sz="800" u="none" cap="none" strike="noStrike">
              <a:solidFill>
                <a:srgbClr val="000000"/>
              </a:solidFill>
              <a:latin typeface="Arial"/>
              <a:ea typeface="Arial"/>
              <a:cs typeface="Arial"/>
              <a:sym typeface="Arial"/>
            </a:endParaRPr>
          </a:p>
        </p:txBody>
      </p:sp>
      <p:sp>
        <p:nvSpPr>
          <p:cNvPr id="459" name="Google Shape;459;p58"/>
          <p:cNvSpPr txBox="1"/>
          <p:nvPr/>
        </p:nvSpPr>
        <p:spPr>
          <a:xfrm>
            <a:off x="844301" y="431788"/>
            <a:ext cx="8079300" cy="416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1500" u="none" cap="none" strike="noStrike">
                <a:solidFill>
                  <a:srgbClr val="000000"/>
                </a:solidFill>
                <a:latin typeface="Arial"/>
                <a:ea typeface="Arial"/>
                <a:cs typeface="Arial"/>
                <a:sym typeface="Arial"/>
              </a:rPr>
              <a:t>*</a:t>
            </a:r>
            <a:r>
              <a:rPr b="0" i="0" lang="en" sz="1200" u="none" cap="none" strike="noStrike">
                <a:solidFill>
                  <a:srgbClr val="000000"/>
                </a:solidFill>
                <a:latin typeface="Arial"/>
                <a:ea typeface="Arial"/>
                <a:cs typeface="Arial"/>
                <a:sym typeface="Arial"/>
              </a:rPr>
              <a:t>Selectivity is dose dependent. </a:t>
            </a:r>
            <a:r>
              <a:rPr lang="en" sz="1200"/>
              <a:t>Above</a:t>
            </a:r>
            <a:r>
              <a:rPr b="0" i="0" lang="en" sz="1200" u="none" cap="none" strike="noStrike">
                <a:solidFill>
                  <a:srgbClr val="000000"/>
                </a:solidFill>
                <a:latin typeface="Arial"/>
                <a:ea typeface="Arial"/>
                <a:cs typeface="Arial"/>
                <a:sym typeface="Arial"/>
              </a:rPr>
              <a:t> recommended doses, selective MAO-B inhibitors can also </a:t>
            </a:r>
            <a:r>
              <a:rPr lang="en" sz="1200"/>
              <a:t>inhibit</a:t>
            </a:r>
            <a:r>
              <a:rPr b="0" i="0" lang="en" sz="1200" u="none" cap="none" strike="noStrike">
                <a:solidFill>
                  <a:srgbClr val="000000"/>
                </a:solidFill>
                <a:latin typeface="Arial"/>
                <a:ea typeface="Arial"/>
                <a:cs typeface="Arial"/>
                <a:sym typeface="Arial"/>
              </a:rPr>
              <a:t> MAO-A.</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460" name="Google Shape;460;p58"/>
          <p:cNvSpPr/>
          <p:nvPr/>
        </p:nvSpPr>
        <p:spPr>
          <a:xfrm>
            <a:off x="7310800" y="1550350"/>
            <a:ext cx="601200" cy="35019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graphicFrame>
        <p:nvGraphicFramePr>
          <p:cNvPr id="465" name="Google Shape;465;p59"/>
          <p:cNvGraphicFramePr/>
          <p:nvPr/>
        </p:nvGraphicFramePr>
        <p:xfrm>
          <a:off x="112416" y="883135"/>
          <a:ext cx="3000000" cy="3000000"/>
        </p:xfrm>
        <a:graphic>
          <a:graphicData uri="http://schemas.openxmlformats.org/drawingml/2006/table">
            <a:tbl>
              <a:tblPr>
                <a:noFill/>
                <a:tableStyleId>{9CA66A64-FEFE-46EB-AED5-2A8D51E14325}</a:tableStyleId>
              </a:tblPr>
              <a:tblGrid>
                <a:gridCol w="1345525"/>
                <a:gridCol w="1053400"/>
                <a:gridCol w="507800"/>
                <a:gridCol w="582925"/>
                <a:gridCol w="534075"/>
                <a:gridCol w="540075"/>
                <a:gridCol w="512600"/>
                <a:gridCol w="675950"/>
                <a:gridCol w="794000"/>
                <a:gridCol w="652025"/>
                <a:gridCol w="597450"/>
                <a:gridCol w="573300"/>
                <a:gridCol w="592775"/>
              </a:tblGrid>
              <a:tr h="205750">
                <a:tc>
                  <a:txBody>
                    <a:bodyPr/>
                    <a:lstStyle/>
                    <a:p>
                      <a:pPr indent="0" lvl="0" marL="0" marR="0" rtl="0" algn="l">
                        <a:lnSpc>
                          <a:spcPct val="85000"/>
                        </a:lnSpc>
                        <a:spcBef>
                          <a:spcPts val="0"/>
                        </a:spcBef>
                        <a:spcAft>
                          <a:spcPts val="0"/>
                        </a:spcAft>
                        <a:buClr>
                          <a:srgbClr val="000000"/>
                        </a:buClr>
                        <a:buSzPts val="900"/>
                        <a:buFont typeface="Arial"/>
                        <a:buNone/>
                      </a:pPr>
                      <a:r>
                        <a:rPr lang="en" sz="1300" u="none" cap="none" strike="noStrike"/>
                        <a:t>MAOI</a:t>
                      </a:r>
                      <a:endParaRPr sz="13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900"/>
                        <a:buFont typeface="Arial"/>
                        <a:buNone/>
                      </a:pPr>
                      <a:r>
                        <a:rPr lang="en" sz="1300" u="none" cap="none" strike="noStrike"/>
                        <a:t>Use</a:t>
                      </a:r>
                      <a:endParaRPr sz="13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900"/>
                        <a:buFont typeface="Arial"/>
                        <a:buNone/>
                      </a:pPr>
                      <a:r>
                        <a:rPr lang="en" sz="1300" u="none" cap="none" strike="noStrike"/>
                        <a:t>Year</a:t>
                      </a:r>
                      <a:endParaRPr sz="13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900"/>
                        <a:buFont typeface="Arial"/>
                        <a:buNone/>
                      </a:pPr>
                      <a:r>
                        <a:rPr lang="en" sz="1300" u="none" cap="none" strike="noStrike"/>
                        <a:t>Cost/mo </a:t>
                      </a:r>
                      <a:endParaRPr sz="13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900"/>
                        <a:buFont typeface="Arial"/>
                        <a:buNone/>
                      </a:pPr>
                      <a:r>
                        <a:rPr lang="en" sz="1300" u="none" cap="none" strike="noStrike"/>
                        <a:t>5-HT</a:t>
                      </a:r>
                      <a:endParaRPr sz="13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900"/>
                        <a:buFont typeface="Arial"/>
                        <a:buNone/>
                      </a:pPr>
                      <a:r>
                        <a:rPr lang="en" sz="1300" u="none" cap="none" strike="noStrike"/>
                        <a:t>NE</a:t>
                      </a:r>
                      <a:endParaRPr sz="13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900"/>
                        <a:buFont typeface="Arial"/>
                        <a:buNone/>
                      </a:pPr>
                      <a:r>
                        <a:rPr lang="en" sz="1300" u="none" cap="none" strike="noStrike"/>
                        <a:t>DA</a:t>
                      </a:r>
                      <a:endParaRPr sz="13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800"/>
                        <a:buFont typeface="Arial"/>
                        <a:buNone/>
                      </a:pPr>
                      <a:r>
                        <a:rPr lang="en" sz="1300" u="none" cap="none" strike="noStrike"/>
                        <a:t>MAO</a:t>
                      </a:r>
                      <a:endParaRPr sz="1300" u="none" cap="none" strike="noStrike"/>
                    </a:p>
                    <a:p>
                      <a:pPr indent="0" lvl="0" marL="0" marR="0" rtl="0" algn="l">
                        <a:lnSpc>
                          <a:spcPct val="85000"/>
                        </a:lnSpc>
                        <a:spcBef>
                          <a:spcPts val="0"/>
                        </a:spcBef>
                        <a:spcAft>
                          <a:spcPts val="0"/>
                        </a:spcAft>
                        <a:buClr>
                          <a:srgbClr val="000000"/>
                        </a:buClr>
                        <a:buSzPts val="800"/>
                        <a:buFont typeface="Arial"/>
                        <a:buNone/>
                      </a:pPr>
                      <a:r>
                        <a:rPr lang="en" sz="1300"/>
                        <a:t>s</a:t>
                      </a:r>
                      <a:r>
                        <a:rPr lang="en" sz="1300" u="none" cap="none" strike="noStrike"/>
                        <a:t>elect-</a:t>
                      </a:r>
                      <a:endParaRPr sz="1300" u="none" cap="none" strike="noStrike"/>
                    </a:p>
                    <a:p>
                      <a:pPr indent="0" lvl="0" marL="0" marR="0" rtl="0" algn="l">
                        <a:lnSpc>
                          <a:spcPct val="85000"/>
                        </a:lnSpc>
                        <a:spcBef>
                          <a:spcPts val="0"/>
                        </a:spcBef>
                        <a:spcAft>
                          <a:spcPts val="0"/>
                        </a:spcAft>
                        <a:buClr>
                          <a:srgbClr val="000000"/>
                        </a:buClr>
                        <a:buSzPts val="800"/>
                        <a:buFont typeface="Arial"/>
                        <a:buNone/>
                      </a:pPr>
                      <a:r>
                        <a:rPr lang="en" sz="1300" u="none" cap="none" strike="noStrike"/>
                        <a:t>ivity </a:t>
                      </a:r>
                      <a:endParaRPr sz="19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800"/>
                        <a:buFont typeface="Arial"/>
                        <a:buNone/>
                      </a:pPr>
                      <a:r>
                        <a:rPr lang="en" sz="1200" u="none" cap="none" strike="noStrike"/>
                        <a:t>Dietary </a:t>
                      </a:r>
                      <a:endParaRPr sz="1200" u="none" cap="none" strike="noStrike"/>
                    </a:p>
                    <a:p>
                      <a:pPr indent="0" lvl="0" marL="0" marR="0" rtl="0" algn="l">
                        <a:lnSpc>
                          <a:spcPct val="85000"/>
                        </a:lnSpc>
                        <a:spcBef>
                          <a:spcPts val="0"/>
                        </a:spcBef>
                        <a:spcAft>
                          <a:spcPts val="0"/>
                        </a:spcAft>
                        <a:buClr>
                          <a:srgbClr val="000000"/>
                        </a:buClr>
                        <a:buSzPts val="800"/>
                        <a:buFont typeface="Arial"/>
                        <a:buNone/>
                      </a:pPr>
                      <a:r>
                        <a:rPr lang="en" sz="1200" u="none" cap="none" strike="noStrike"/>
                        <a:t>tyramine risk  </a:t>
                      </a:r>
                      <a:endParaRPr sz="12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900"/>
                        <a:buFont typeface="Arial"/>
                        <a:buNone/>
                      </a:pPr>
                      <a:r>
                        <a:rPr lang="en" sz="1300" u="none" cap="none" strike="noStrike"/>
                        <a:t>W</a:t>
                      </a:r>
                      <a:r>
                        <a:rPr lang="en" sz="1300"/>
                        <a:t>t </a:t>
                      </a:r>
                      <a:r>
                        <a:rPr lang="en" sz="1300" u="none" cap="none" strike="noStrike"/>
                        <a:t>gain</a:t>
                      </a:r>
                      <a:endParaRPr sz="13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800"/>
                        <a:buFont typeface="Arial"/>
                        <a:buNone/>
                      </a:pPr>
                      <a:r>
                        <a:rPr lang="en" sz="1300" u="none" cap="none" strike="noStrike"/>
                        <a:t>Sed-</a:t>
                      </a:r>
                      <a:endParaRPr sz="1300" u="none" cap="none" strike="noStrike"/>
                    </a:p>
                    <a:p>
                      <a:pPr indent="0" lvl="0" marL="0" marR="0" rtl="0" algn="l">
                        <a:lnSpc>
                          <a:spcPct val="85000"/>
                        </a:lnSpc>
                        <a:spcBef>
                          <a:spcPts val="0"/>
                        </a:spcBef>
                        <a:spcAft>
                          <a:spcPts val="0"/>
                        </a:spcAft>
                        <a:buClr>
                          <a:srgbClr val="000000"/>
                        </a:buClr>
                        <a:buSzPts val="800"/>
                        <a:buFont typeface="Arial"/>
                        <a:buNone/>
                      </a:pPr>
                      <a:r>
                        <a:rPr lang="en" sz="1300" u="none" cap="none" strike="noStrike"/>
                        <a:t>ation</a:t>
                      </a:r>
                      <a:endParaRPr sz="13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800"/>
                        <a:buFont typeface="Arial"/>
                        <a:buNone/>
                      </a:pPr>
                      <a:r>
                        <a:rPr lang="en" sz="1200" u="none" cap="none" strike="noStrike"/>
                        <a:t>Anti-</a:t>
                      </a:r>
                      <a:endParaRPr sz="1200" u="none" cap="none" strike="noStrike"/>
                    </a:p>
                    <a:p>
                      <a:pPr indent="0" lvl="0" marL="0" marR="0" rtl="0" algn="l">
                        <a:lnSpc>
                          <a:spcPct val="85000"/>
                        </a:lnSpc>
                        <a:spcBef>
                          <a:spcPts val="0"/>
                        </a:spcBef>
                        <a:spcAft>
                          <a:spcPts val="0"/>
                        </a:spcAft>
                        <a:buClr>
                          <a:srgbClr val="000000"/>
                        </a:buClr>
                        <a:buSzPts val="800"/>
                        <a:buFont typeface="Arial"/>
                        <a:buNone/>
                      </a:pPr>
                      <a:r>
                        <a:rPr lang="en" sz="1200"/>
                        <a:t>c</a:t>
                      </a:r>
                      <a:r>
                        <a:rPr lang="en" sz="1200" u="none" cap="none" strike="noStrike"/>
                        <a:t>holi</a:t>
                      </a:r>
                      <a:r>
                        <a:rPr lang="en" sz="1200"/>
                        <a:t>n</a:t>
                      </a:r>
                      <a:endParaRPr sz="1200"/>
                    </a:p>
                    <a:p>
                      <a:pPr indent="0" lvl="0" marL="0" marR="0" rtl="0" algn="l">
                        <a:lnSpc>
                          <a:spcPct val="85000"/>
                        </a:lnSpc>
                        <a:spcBef>
                          <a:spcPts val="0"/>
                        </a:spcBef>
                        <a:spcAft>
                          <a:spcPts val="0"/>
                        </a:spcAft>
                        <a:buClr>
                          <a:srgbClr val="000000"/>
                        </a:buClr>
                        <a:buSzPts val="800"/>
                        <a:buFont typeface="Arial"/>
                        <a:buNone/>
                      </a:pPr>
                      <a:r>
                        <a:rPr lang="en" sz="1200" u="none" cap="none" strike="noStrike"/>
                        <a:t>ergic</a:t>
                      </a:r>
                      <a:endParaRPr sz="1200" u="none" cap="none" strike="noStrike"/>
                    </a:p>
                  </a:txBody>
                  <a:tcPr marT="45725" marB="45725" marR="45725" marL="45725">
                    <a:lnB cap="flat" cmpd="sng" w="9525">
                      <a:solidFill>
                        <a:srgbClr val="999999"/>
                      </a:solidFill>
                      <a:prstDash val="solid"/>
                      <a:round/>
                      <a:headEnd len="sm" w="sm" type="none"/>
                      <a:tailEnd len="sm" w="sm" type="none"/>
                    </a:lnB>
                    <a:solidFill>
                      <a:srgbClr val="ECF2F1"/>
                    </a:solidFill>
                  </a:tcPr>
                </a:tc>
                <a:tc>
                  <a:txBody>
                    <a:bodyPr/>
                    <a:lstStyle/>
                    <a:p>
                      <a:pPr indent="0" lvl="0" marL="0" marR="0" rtl="0" algn="l">
                        <a:lnSpc>
                          <a:spcPct val="85000"/>
                        </a:lnSpc>
                        <a:spcBef>
                          <a:spcPts val="0"/>
                        </a:spcBef>
                        <a:spcAft>
                          <a:spcPts val="0"/>
                        </a:spcAft>
                        <a:buClr>
                          <a:srgbClr val="000000"/>
                        </a:buClr>
                        <a:buSzPts val="800"/>
                        <a:buFont typeface="Arial"/>
                        <a:buNone/>
                      </a:pPr>
                      <a:r>
                        <a:rPr lang="en" sz="1200" u="none" cap="none" strike="noStrike"/>
                        <a:t>Rever-</a:t>
                      </a:r>
                      <a:endParaRPr sz="1200" u="none" cap="none" strike="noStrike"/>
                    </a:p>
                    <a:p>
                      <a:pPr indent="0" lvl="0" marL="0" marR="0" rtl="0" algn="l">
                        <a:lnSpc>
                          <a:spcPct val="85000"/>
                        </a:lnSpc>
                        <a:spcBef>
                          <a:spcPts val="0"/>
                        </a:spcBef>
                        <a:spcAft>
                          <a:spcPts val="0"/>
                        </a:spcAft>
                        <a:buClr>
                          <a:srgbClr val="000000"/>
                        </a:buClr>
                        <a:buSzPts val="800"/>
                        <a:buFont typeface="Arial"/>
                        <a:buNone/>
                      </a:pPr>
                      <a:r>
                        <a:rPr lang="en" sz="1200" u="none" cap="none" strike="noStrike"/>
                        <a:t>sible?</a:t>
                      </a:r>
                      <a:endParaRPr sz="1200" u="none" cap="none" strike="noStrike"/>
                    </a:p>
                  </a:txBody>
                  <a:tcPr marT="45725" marB="45725" marR="45725" marL="45725">
                    <a:solidFill>
                      <a:srgbClr val="ECF2F1"/>
                    </a:solidFill>
                  </a:tcPr>
                </a:tc>
              </a:tr>
              <a:tr h="8350">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Tranylcypromine  (PARNATE)</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a:t>MDD</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1961</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$240</a:t>
                      </a:r>
                      <a:endParaRPr sz="130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sz="1250" u="none" cap="none" strike="noStrike"/>
                        <a:t>A &amp; B</a:t>
                      </a:r>
                      <a:endParaRPr sz="125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a:t>-</a:t>
                      </a:r>
                      <a:endParaRPr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low</a:t>
                      </a:r>
                      <a:endParaRPr sz="1300" u="none" cap="none" strike="noStrike"/>
                    </a:p>
                  </a:txBody>
                  <a:tcPr marT="45725" marB="45725" marR="45725" marL="45725">
                    <a:lnR cap="flat" cmpd="sng" w="9525">
                      <a:solidFill>
                        <a:srgbClr val="999999"/>
                      </a:solidFill>
                      <a:prstDash val="solid"/>
                      <a:round/>
                      <a:headEnd len="sm" w="sm" type="none"/>
                      <a:tailEnd len="sm" w="sm" type="none"/>
                    </a:lnR>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a:t>low</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no</a:t>
                      </a:r>
                      <a:endParaRPr sz="1300" u="none" cap="none" strike="noStrike"/>
                    </a:p>
                  </a:txBody>
                  <a:tcPr marT="45725" marB="45725" marR="45725" marL="45725">
                    <a:lnL cap="flat" cmpd="sng" w="9525">
                      <a:solidFill>
                        <a:srgbClr val="999999"/>
                      </a:solidFill>
                      <a:prstDash val="solid"/>
                      <a:round/>
                      <a:headEnd len="sm" w="sm" type="none"/>
                      <a:tailEnd len="sm" w="sm" type="none"/>
                    </a:lnL>
                  </a:tcPr>
                </a:tc>
              </a:tr>
              <a:tr h="8350">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Isocarboxazid  (MARPLAN)</a:t>
                      </a:r>
                      <a:endParaRPr sz="1300" u="none" cap="none" strike="noStrike"/>
                    </a:p>
                  </a:txBody>
                  <a:tcPr marT="45725" marB="45725" marR="45725" marL="45725">
                    <a:lnB cap="flat" cmpd="sng" w="9525">
                      <a:solidFill>
                        <a:srgbClr val="999999"/>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MDD</a:t>
                      </a:r>
                      <a:endParaRPr sz="1300" u="none" cap="none" strike="noStrike"/>
                    </a:p>
                  </a:txBody>
                  <a:tcPr marT="45725" marB="45725" marR="45725" marL="45725">
                    <a:lnB cap="flat" cmpd="sng" w="9525">
                      <a:solidFill>
                        <a:srgbClr val="999999"/>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1959</a:t>
                      </a:r>
                      <a:endParaRPr sz="1300" u="none" cap="none" strike="noStrike"/>
                    </a:p>
                  </a:txBody>
                  <a:tcPr marT="45725" marB="45725" marR="45725" marL="45725">
                    <a:lnB cap="flat" cmpd="sng" w="9525">
                      <a:solidFill>
                        <a:srgbClr val="999999"/>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$780</a:t>
                      </a:r>
                      <a:endParaRPr sz="1300" u="none" cap="none" strike="noStrike"/>
                    </a:p>
                  </a:txBody>
                  <a:tcPr marT="45725" marB="45725" marR="45725" marL="45725">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250" u="none" cap="none" strike="noStrike"/>
                        <a:t>A &amp; B</a:t>
                      </a:r>
                      <a:endParaRPr sz="1250" u="none" cap="none" strike="noStrike"/>
                    </a:p>
                  </a:txBody>
                  <a:tcPr marT="45725" marB="45725" marR="45725" marL="45725">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low</a:t>
                      </a:r>
                      <a:endParaRPr sz="1300" u="none" cap="none" strike="noStrike"/>
                    </a:p>
                  </a:txBody>
                  <a:tcPr marT="45725" marB="45725" marR="45725" marL="45725">
                    <a:lnR cap="flat" cmpd="sng" w="9525">
                      <a:solidFill>
                        <a:srgbClr val="999999"/>
                      </a:solidFill>
                      <a:prstDash val="solid"/>
                      <a:round/>
                      <a:headEnd len="sm" w="sm" type="none"/>
                      <a:tailEnd len="sm" w="sm" type="none"/>
                    </a:lnR>
                    <a:lnB cap="flat" cmpd="sng" w="9525">
                      <a:solidFill>
                        <a:srgbClr val="999999"/>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850"/>
                        <a:buFont typeface="Arial"/>
                        <a:buNone/>
                      </a:pPr>
                      <a:r>
                        <a:rPr lang="en" sz="1300">
                          <a:solidFill>
                            <a:schemeClr val="dk1"/>
                          </a:solidFill>
                        </a:rPr>
                        <a:t>low</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no</a:t>
                      </a:r>
                      <a:endParaRPr sz="1300" u="none" cap="none" strike="noStrike"/>
                    </a:p>
                  </a:txBody>
                  <a:tcPr marT="45725" marB="45725" marR="45725" marL="45725">
                    <a:lnL cap="flat" cmpd="sng" w="9525">
                      <a:solidFill>
                        <a:srgbClr val="999999"/>
                      </a:solidFill>
                      <a:prstDash val="solid"/>
                      <a:round/>
                      <a:headEnd len="sm" w="sm" type="none"/>
                      <a:tailEnd len="sm" w="sm" type="none"/>
                    </a:lnL>
                    <a:lnB cap="flat" cmpd="sng" w="9525">
                      <a:solidFill>
                        <a:srgbClr val="999999"/>
                      </a:solidFill>
                      <a:prstDash val="solid"/>
                      <a:round/>
                      <a:headEnd len="sm" w="sm" type="none"/>
                      <a:tailEnd len="sm" w="sm" type="none"/>
                    </a:lnB>
                  </a:tcPr>
                </a:tc>
              </a:tr>
              <a:tr h="8350">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Phenelzine (NARDIL)</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MDD</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1961</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$43</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FFFF9F"/>
                    </a:solidFill>
                  </a:tcPr>
                </a:tc>
                <a:tc>
                  <a:txBody>
                    <a:bodyPr/>
                    <a:lstStyle/>
                    <a:p>
                      <a:pPr indent="0" lvl="0" marL="0" marR="0" rtl="0" algn="ctr">
                        <a:lnSpc>
                          <a:spcPct val="100000"/>
                        </a:lnSpc>
                        <a:spcBef>
                          <a:spcPts val="0"/>
                        </a:spcBef>
                        <a:spcAft>
                          <a:spcPts val="0"/>
                        </a:spcAft>
                        <a:buClr>
                          <a:srgbClr val="000000"/>
                        </a:buClr>
                        <a:buSzPts val="850"/>
                        <a:buFont typeface="Arial"/>
                        <a:buNone/>
                      </a:pPr>
                      <a:r>
                        <a:rPr lang="en" sz="1250" u="none" cap="none" strike="noStrike"/>
                        <a:t>A &amp; B</a:t>
                      </a:r>
                      <a:endParaRPr sz="125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low</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FFFF9F"/>
                    </a:solidFill>
                  </a:tcPr>
                </a:tc>
                <a:tc>
                  <a:txBody>
                    <a:bodyPr/>
                    <a:lstStyle/>
                    <a:p>
                      <a:pPr indent="0" lvl="0" marL="0" rtl="0" algn="ctr">
                        <a:spcBef>
                          <a:spcPts val="0"/>
                        </a:spcBef>
                        <a:spcAft>
                          <a:spcPts val="0"/>
                        </a:spcAft>
                        <a:buClr>
                          <a:schemeClr val="dk1"/>
                        </a:buClr>
                        <a:buSzPts val="850"/>
                        <a:buFont typeface="Arial"/>
                        <a:buNone/>
                      </a:pPr>
                      <a:r>
                        <a:rPr lang="en" sz="1300">
                          <a:solidFill>
                            <a:schemeClr val="dk1"/>
                          </a:solidFill>
                        </a:rPr>
                        <a:t>low</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no</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r h="8350">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Selegiline transdermal (EMSAM)</a:t>
                      </a:r>
                      <a:endParaRPr sz="1300"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MDD</a:t>
                      </a:r>
                      <a:endParaRPr sz="1300"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2006</a:t>
                      </a:r>
                      <a:endParaRPr sz="1300"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$1650</a:t>
                      </a:r>
                      <a:endParaRPr sz="1300"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850"/>
                        <a:buFont typeface="Arial"/>
                        <a:buNone/>
                      </a:pPr>
                      <a:r>
                        <a:rPr lang="en" sz="1250" u="none" cap="none" strike="noStrike"/>
                        <a:t>(A) &amp; B</a:t>
                      </a:r>
                      <a:endParaRPr sz="1250"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loss</a:t>
                      </a:r>
                      <a:endParaRPr sz="1300"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low</a:t>
                      </a:r>
                      <a:endParaRPr sz="1300" u="none" cap="none" strike="noStrike"/>
                    </a:p>
                  </a:txBody>
                  <a:tcPr marT="45725" marB="45725" marR="45725" marL="45725" anchor="ctr">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tcPr>
                </a:tc>
                <a:tc>
                  <a:txBody>
                    <a:bodyPr/>
                    <a:lstStyle/>
                    <a:p>
                      <a:pPr indent="0" lvl="0" marL="0" rtl="0" algn="ctr">
                        <a:spcBef>
                          <a:spcPts val="0"/>
                        </a:spcBef>
                        <a:spcAft>
                          <a:spcPts val="0"/>
                        </a:spcAft>
                        <a:buClr>
                          <a:schemeClr val="dk1"/>
                        </a:buClr>
                        <a:buSzPts val="850"/>
                        <a:buFont typeface="Arial"/>
                        <a:buNone/>
                      </a:pPr>
                      <a:r>
                        <a:rPr lang="en" sz="1300">
                          <a:solidFill>
                            <a:schemeClr val="dk1"/>
                          </a:solidFill>
                        </a:rPr>
                        <a:t>low</a:t>
                      </a:r>
                      <a:endParaRPr sz="1300" u="none" cap="none" strike="noStrike"/>
                    </a:p>
                  </a:txBody>
                  <a:tcPr marT="45725" marB="45725" marR="45725" marL="457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no</a:t>
                      </a:r>
                      <a:endParaRPr sz="1300" u="none" cap="none" strike="noStrike"/>
                    </a:p>
                  </a:txBody>
                  <a:tcPr marT="45725" marB="45725" marR="45725" marL="45725" anchor="ctr">
                    <a:lnL cap="flat" cmpd="sng" w="9525">
                      <a:solidFill>
                        <a:srgbClr val="999999"/>
                      </a:solidFill>
                      <a:prstDash val="solid"/>
                      <a:round/>
                      <a:headEnd len="sm" w="sm" type="none"/>
                      <a:tailEnd len="sm" w="sm" type="none"/>
                    </a:lnL>
                    <a:lnT cap="flat" cmpd="sng" w="9525">
                      <a:solidFill>
                        <a:srgbClr val="999999"/>
                      </a:solidFill>
                      <a:prstDash val="solid"/>
                      <a:round/>
                      <a:headEnd len="sm" w="sm" type="none"/>
                      <a:tailEnd len="sm" w="sm" type="none"/>
                    </a:lnT>
                  </a:tcPr>
                </a:tc>
              </a:tr>
              <a:tr h="8350">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Selegiline PO (ELDEPRYL)</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Parkinson’s</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1989</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$26</a:t>
                      </a:r>
                      <a:endParaRPr sz="130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sz="1250" u="none" cap="none" strike="noStrike"/>
                        <a:t>B</a:t>
                      </a:r>
                      <a:endParaRPr sz="125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loss</a:t>
                      </a:r>
                      <a:endParaRPr sz="130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low</a:t>
                      </a:r>
                      <a:endParaRPr sz="1300" u="none" cap="none" strike="noStrike"/>
                    </a:p>
                  </a:txBody>
                  <a:tcPr marT="45725" marB="45725" marR="45725" marL="45725">
                    <a:lnR cap="flat" cmpd="sng" w="9525">
                      <a:solidFill>
                        <a:srgbClr val="999999"/>
                      </a:solidFill>
                      <a:prstDash val="solid"/>
                      <a:round/>
                      <a:headEnd len="sm" w="sm" type="none"/>
                      <a:tailEnd len="sm" w="sm" type="none"/>
                    </a:lnR>
                  </a:tcPr>
                </a:tc>
                <a:tc>
                  <a:txBody>
                    <a:bodyPr/>
                    <a:lstStyle/>
                    <a:p>
                      <a:pPr indent="0" lvl="0" marL="0" rtl="0" algn="ctr">
                        <a:spcBef>
                          <a:spcPts val="0"/>
                        </a:spcBef>
                        <a:spcAft>
                          <a:spcPts val="0"/>
                        </a:spcAft>
                        <a:buClr>
                          <a:schemeClr val="dk1"/>
                        </a:buClr>
                        <a:buSzPts val="850"/>
                        <a:buFont typeface="Arial"/>
                        <a:buNone/>
                      </a:pPr>
                      <a:r>
                        <a:rPr lang="en" sz="1300">
                          <a:solidFill>
                            <a:schemeClr val="dk1"/>
                          </a:solidFill>
                        </a:rPr>
                        <a:t>low</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no</a:t>
                      </a:r>
                      <a:endParaRPr sz="1300" u="none" cap="none" strike="noStrike"/>
                    </a:p>
                  </a:txBody>
                  <a:tcPr marT="45725" marB="45725" marR="45725" marL="45725">
                    <a:lnL cap="flat" cmpd="sng" w="9525">
                      <a:solidFill>
                        <a:srgbClr val="999999"/>
                      </a:solidFill>
                      <a:prstDash val="solid"/>
                      <a:round/>
                      <a:headEnd len="sm" w="sm" type="none"/>
                      <a:tailEnd len="sm" w="sm" type="none"/>
                    </a:lnL>
                  </a:tcPr>
                </a:tc>
              </a:tr>
              <a:tr h="8350">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Rasagiline (AZILECT)</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Parkinson’s</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2006</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$270</a:t>
                      </a:r>
                      <a:endParaRPr sz="130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sz="1250" u="none" cap="none" strike="noStrike"/>
                        <a:t>B</a:t>
                      </a:r>
                      <a:endParaRPr sz="125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loss</a:t>
                      </a:r>
                      <a:endParaRPr sz="130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low</a:t>
                      </a:r>
                      <a:endParaRPr sz="1300" u="none" cap="none" strike="noStrike"/>
                    </a:p>
                  </a:txBody>
                  <a:tcPr marT="45725" marB="45725" marR="45725" marL="45725">
                    <a:lnR cap="flat" cmpd="sng" w="9525">
                      <a:solidFill>
                        <a:srgbClr val="999999"/>
                      </a:solidFill>
                      <a:prstDash val="solid"/>
                      <a:round/>
                      <a:headEnd len="sm" w="sm" type="none"/>
                      <a:tailEnd len="sm" w="sm" type="none"/>
                    </a:lnR>
                  </a:tcPr>
                </a:tc>
                <a:tc>
                  <a:txBody>
                    <a:bodyPr/>
                    <a:lstStyle/>
                    <a:p>
                      <a:pPr indent="0" lvl="0" marL="0" rtl="0" algn="ctr">
                        <a:spcBef>
                          <a:spcPts val="0"/>
                        </a:spcBef>
                        <a:spcAft>
                          <a:spcPts val="0"/>
                        </a:spcAft>
                        <a:buClr>
                          <a:schemeClr val="dk1"/>
                        </a:buClr>
                        <a:buSzPts val="850"/>
                        <a:buFont typeface="Arial"/>
                        <a:buNone/>
                      </a:pPr>
                      <a:r>
                        <a:rPr lang="en" sz="1300">
                          <a:solidFill>
                            <a:schemeClr val="dk1"/>
                          </a:solidFill>
                        </a:rPr>
                        <a:t>low</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no</a:t>
                      </a:r>
                      <a:endParaRPr sz="1300" u="none" cap="none" strike="noStrike"/>
                    </a:p>
                  </a:txBody>
                  <a:tcPr marT="45725" marB="45725" marR="45725" marL="45725">
                    <a:lnL cap="flat" cmpd="sng" w="9525">
                      <a:solidFill>
                        <a:srgbClr val="999999"/>
                      </a:solidFill>
                      <a:prstDash val="solid"/>
                      <a:round/>
                      <a:headEnd len="sm" w="sm" type="none"/>
                      <a:tailEnd len="sm" w="sm" type="none"/>
                    </a:lnL>
                  </a:tcPr>
                </a:tc>
              </a:tr>
              <a:tr h="8350">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Safinamide (XADAGO)</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Parkinson’s</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2017</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$780</a:t>
                      </a:r>
                      <a:endParaRPr sz="130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sz="1250" u="none" cap="none" strike="noStrike"/>
                        <a:t>B</a:t>
                      </a:r>
                      <a:endParaRPr sz="125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sz="1250" u="none" cap="none" strike="noStrike"/>
                        <a:t>-</a:t>
                      </a:r>
                      <a:endParaRPr sz="125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low</a:t>
                      </a:r>
                      <a:endParaRPr sz="1300" u="none" cap="none" strike="noStrike"/>
                    </a:p>
                  </a:txBody>
                  <a:tcPr marT="45725" marB="45725" marR="45725" marL="45725">
                    <a:lnR cap="flat" cmpd="sng" w="9525">
                      <a:solidFill>
                        <a:srgbClr val="999999"/>
                      </a:solidFill>
                      <a:prstDash val="solid"/>
                      <a:round/>
                      <a:headEnd len="sm" w="sm" type="none"/>
                      <a:tailEnd len="sm" w="sm" type="none"/>
                    </a:lnR>
                  </a:tcPr>
                </a:tc>
                <a:tc>
                  <a:txBody>
                    <a:bodyPr/>
                    <a:lstStyle/>
                    <a:p>
                      <a:pPr indent="0" lvl="0" marL="0" rtl="0" algn="ctr">
                        <a:spcBef>
                          <a:spcPts val="0"/>
                        </a:spcBef>
                        <a:spcAft>
                          <a:spcPts val="0"/>
                        </a:spcAft>
                        <a:buClr>
                          <a:schemeClr val="dk1"/>
                        </a:buClr>
                        <a:buSzPts val="850"/>
                        <a:buFont typeface="Arial"/>
                        <a:buNone/>
                      </a:pPr>
                      <a:r>
                        <a:rPr lang="en" sz="1300">
                          <a:solidFill>
                            <a:schemeClr val="dk1"/>
                          </a:solidFill>
                        </a:rPr>
                        <a:t>low</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a:t>y</a:t>
                      </a:r>
                      <a:r>
                        <a:rPr lang="en" sz="1300" u="none" cap="none" strike="noStrike"/>
                        <a:t>es </a:t>
                      </a:r>
                      <a:endParaRPr b="1" sz="1300" u="none" cap="none" strike="noStrike"/>
                    </a:p>
                  </a:txBody>
                  <a:tcPr marT="45725" marB="45725" marR="45725" marL="45725">
                    <a:lnL cap="flat" cmpd="sng" w="9525">
                      <a:solidFill>
                        <a:srgbClr val="999999"/>
                      </a:solidFill>
                      <a:prstDash val="solid"/>
                      <a:round/>
                      <a:headEnd len="sm" w="sm" type="none"/>
                      <a:tailEnd len="sm" w="sm" type="none"/>
                    </a:lnL>
                  </a:tcPr>
                </a:tc>
              </a:tr>
            </a:tbl>
          </a:graphicData>
        </a:graphic>
      </p:graphicFrame>
      <p:sp>
        <p:nvSpPr>
          <p:cNvPr id="466" name="Google Shape;466;p59"/>
          <p:cNvSpPr txBox="1"/>
          <p:nvPr/>
        </p:nvSpPr>
        <p:spPr>
          <a:xfrm>
            <a:off x="5457264" y="1041313"/>
            <a:ext cx="315900" cy="416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en" sz="1800" u="none" cap="none" strike="noStrike">
                <a:solidFill>
                  <a:srgbClr val="000000"/>
                </a:solidFill>
                <a:latin typeface="Arial"/>
                <a:ea typeface="Arial"/>
                <a:cs typeface="Arial"/>
                <a:sym typeface="Arial"/>
              </a:rPr>
              <a:t>*</a:t>
            </a:r>
            <a:r>
              <a:rPr b="0" i="0" lang="en" sz="1800" u="none" cap="none" strike="noStrike">
                <a:solidFill>
                  <a:srgbClr val="000000"/>
                </a:solidFill>
                <a:latin typeface="Arial"/>
                <a:ea typeface="Arial"/>
                <a:cs typeface="Arial"/>
                <a:sym typeface="Arial"/>
              </a:rPr>
              <a:t> </a:t>
            </a:r>
            <a:endParaRPr b="0" i="0" sz="1300" u="none" cap="none" strike="noStrike">
              <a:solidFill>
                <a:srgbClr val="000000"/>
              </a:solidFill>
              <a:latin typeface="Arial"/>
              <a:ea typeface="Arial"/>
              <a:cs typeface="Arial"/>
              <a:sym typeface="Arial"/>
            </a:endParaRPr>
          </a:p>
        </p:txBody>
      </p:sp>
      <p:pic>
        <p:nvPicPr>
          <p:cNvPr id="467" name="Google Shape;467;p59"/>
          <p:cNvPicPr preferRelativeResize="0"/>
          <p:nvPr/>
        </p:nvPicPr>
        <p:blipFill rotWithShape="1">
          <a:blip r:embed="rId3">
            <a:alphaModFix/>
          </a:blip>
          <a:srcRect b="0" l="0" r="0" t="0"/>
          <a:stretch/>
        </p:blipFill>
        <p:spPr>
          <a:xfrm>
            <a:off x="168200" y="48657"/>
            <a:ext cx="601075" cy="770800"/>
          </a:xfrm>
          <a:prstGeom prst="rect">
            <a:avLst/>
          </a:prstGeom>
          <a:noFill/>
          <a:ln>
            <a:noFill/>
          </a:ln>
        </p:spPr>
      </p:pic>
      <p:sp>
        <p:nvSpPr>
          <p:cNvPr id="468" name="Google Shape;468;p59"/>
          <p:cNvSpPr txBox="1"/>
          <p:nvPr/>
        </p:nvSpPr>
        <p:spPr>
          <a:xfrm>
            <a:off x="-997850" y="79650"/>
            <a:ext cx="7905900" cy="492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800" u="none" cap="none" strike="noStrike">
                <a:solidFill>
                  <a:srgbClr val="000000"/>
                </a:solidFill>
                <a:latin typeface="Arial"/>
                <a:ea typeface="Arial"/>
                <a:cs typeface="Arial"/>
                <a:sym typeface="Arial"/>
              </a:rPr>
              <a:t>Monoamine Oxidase Inhibitors (MAOIs)</a:t>
            </a:r>
            <a:endParaRPr b="0" i="0" sz="1800" u="none" cap="none" strike="noStrike">
              <a:solidFill>
                <a:srgbClr val="000000"/>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1200"/>
              <a:buFont typeface="Arial"/>
              <a:buNone/>
            </a:pPr>
            <a:r>
              <a:t/>
            </a:r>
            <a:endParaRPr b="0" i="0" sz="1800" u="none" cap="none" strike="noStrike">
              <a:solidFill>
                <a:srgbClr val="000000"/>
              </a:solidFill>
              <a:latin typeface="Arial"/>
              <a:ea typeface="Arial"/>
              <a:cs typeface="Arial"/>
              <a:sym typeface="Arial"/>
            </a:endParaRPr>
          </a:p>
        </p:txBody>
      </p:sp>
      <p:sp>
        <p:nvSpPr>
          <p:cNvPr id="469" name="Google Shape;469;p59"/>
          <p:cNvSpPr txBox="1"/>
          <p:nvPr/>
        </p:nvSpPr>
        <p:spPr>
          <a:xfrm>
            <a:off x="7870866" y="0"/>
            <a:ext cx="1747200" cy="416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0" i="0" lang="en" sz="900" u="sng" cap="none" strike="noStrike">
                <a:solidFill>
                  <a:srgbClr val="000000"/>
                </a:solidFill>
                <a:latin typeface="Arial"/>
                <a:ea typeface="Arial"/>
                <a:cs typeface="Arial"/>
                <a:sym typeface="Arial"/>
              </a:rPr>
              <a:t>5-HT</a:t>
            </a:r>
            <a:r>
              <a:rPr b="0" i="0" lang="en" sz="900" u="none" cap="none" strike="noStrike">
                <a:solidFill>
                  <a:srgbClr val="000000"/>
                </a:solidFill>
                <a:latin typeface="Arial"/>
                <a:ea typeface="Arial"/>
                <a:cs typeface="Arial"/>
                <a:sym typeface="Arial"/>
              </a:rPr>
              <a:t> </a:t>
            </a:r>
            <a:r>
              <a:rPr lang="en" sz="900"/>
              <a:t>–</a:t>
            </a:r>
            <a:r>
              <a:rPr b="0" i="0" lang="en" sz="900" u="none" cap="none" strike="noStrike">
                <a:solidFill>
                  <a:srgbClr val="000000"/>
                </a:solidFill>
                <a:latin typeface="Arial"/>
                <a:ea typeface="Arial"/>
                <a:cs typeface="Arial"/>
                <a:sym typeface="Arial"/>
              </a:rPr>
              <a:t> serotonergic</a:t>
            </a:r>
            <a:endParaRPr sz="900"/>
          </a:p>
          <a:p>
            <a:pPr indent="0" lvl="0" marL="0" marR="0" rtl="0" algn="l">
              <a:lnSpc>
                <a:spcPct val="100000"/>
              </a:lnSpc>
              <a:spcBef>
                <a:spcPts val="0"/>
              </a:spcBef>
              <a:spcAft>
                <a:spcPts val="0"/>
              </a:spcAft>
              <a:buClr>
                <a:srgbClr val="000000"/>
              </a:buClr>
              <a:buSzPts val="700"/>
              <a:buFont typeface="Arial"/>
              <a:buNone/>
            </a:pPr>
            <a:r>
              <a:rPr b="0" i="0" lang="en" sz="900" u="sng" cap="none" strike="noStrike">
                <a:solidFill>
                  <a:srgbClr val="000000"/>
                </a:solidFill>
                <a:latin typeface="Arial"/>
                <a:ea typeface="Arial"/>
                <a:cs typeface="Arial"/>
                <a:sym typeface="Arial"/>
              </a:rPr>
              <a:t>NE</a:t>
            </a:r>
            <a:r>
              <a:rPr b="0" i="0" lang="en" sz="900" u="none" cap="none" strike="noStrike">
                <a:solidFill>
                  <a:srgbClr val="000000"/>
                </a:solidFill>
                <a:latin typeface="Arial"/>
                <a:ea typeface="Arial"/>
                <a:cs typeface="Arial"/>
                <a:sym typeface="Arial"/>
              </a:rPr>
              <a:t> </a:t>
            </a:r>
            <a:r>
              <a:rPr lang="en" sz="900"/>
              <a:t>–</a:t>
            </a:r>
            <a:r>
              <a:rPr b="0" i="0" lang="en" sz="900" u="none" cap="none" strike="noStrike">
                <a:solidFill>
                  <a:srgbClr val="000000"/>
                </a:solidFill>
                <a:latin typeface="Arial"/>
                <a:ea typeface="Arial"/>
                <a:cs typeface="Arial"/>
                <a:sym typeface="Arial"/>
              </a:rPr>
              <a:t> noradrenergic</a:t>
            </a:r>
            <a:endParaRPr sz="900"/>
          </a:p>
          <a:p>
            <a:pPr indent="0" lvl="0" marL="0" marR="0" rtl="0" algn="l">
              <a:lnSpc>
                <a:spcPct val="100000"/>
              </a:lnSpc>
              <a:spcBef>
                <a:spcPts val="0"/>
              </a:spcBef>
              <a:spcAft>
                <a:spcPts val="0"/>
              </a:spcAft>
              <a:buClr>
                <a:srgbClr val="000000"/>
              </a:buClr>
              <a:buSzPts val="700"/>
              <a:buFont typeface="Arial"/>
              <a:buNone/>
            </a:pPr>
            <a:r>
              <a:rPr b="0" i="0" lang="en" sz="900" u="sng" cap="none" strike="noStrike">
                <a:solidFill>
                  <a:srgbClr val="000000"/>
                </a:solidFill>
                <a:latin typeface="Arial"/>
                <a:ea typeface="Arial"/>
                <a:cs typeface="Arial"/>
                <a:sym typeface="Arial"/>
              </a:rPr>
              <a:t>DA</a:t>
            </a:r>
            <a:r>
              <a:rPr b="0" i="0" lang="en" sz="900" u="none" cap="none" strike="noStrike">
                <a:solidFill>
                  <a:srgbClr val="000000"/>
                </a:solidFill>
                <a:latin typeface="Arial"/>
                <a:ea typeface="Arial"/>
                <a:cs typeface="Arial"/>
                <a:sym typeface="Arial"/>
              </a:rPr>
              <a:t> </a:t>
            </a:r>
            <a:r>
              <a:rPr lang="en" sz="900"/>
              <a:t>– </a:t>
            </a:r>
            <a:r>
              <a:rPr b="0" i="0" lang="en" sz="900" u="none" cap="none" strike="noStrike">
                <a:solidFill>
                  <a:srgbClr val="000000"/>
                </a:solidFill>
                <a:latin typeface="Arial"/>
                <a:ea typeface="Arial"/>
                <a:cs typeface="Arial"/>
                <a:sym typeface="Arial"/>
              </a:rPr>
              <a:t>dopaminergic</a:t>
            </a:r>
            <a:endParaRPr b="0" i="0" sz="800" u="none" cap="none" strike="noStrike">
              <a:solidFill>
                <a:srgbClr val="000000"/>
              </a:solidFill>
              <a:latin typeface="Arial"/>
              <a:ea typeface="Arial"/>
              <a:cs typeface="Arial"/>
              <a:sym typeface="Arial"/>
            </a:endParaRPr>
          </a:p>
        </p:txBody>
      </p:sp>
      <p:sp>
        <p:nvSpPr>
          <p:cNvPr id="470" name="Google Shape;470;p59"/>
          <p:cNvSpPr txBox="1"/>
          <p:nvPr/>
        </p:nvSpPr>
        <p:spPr>
          <a:xfrm>
            <a:off x="844301" y="431788"/>
            <a:ext cx="8079300" cy="416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1500" u="none" cap="none" strike="noStrike">
                <a:solidFill>
                  <a:srgbClr val="000000"/>
                </a:solidFill>
                <a:latin typeface="Arial"/>
                <a:ea typeface="Arial"/>
                <a:cs typeface="Arial"/>
                <a:sym typeface="Arial"/>
              </a:rPr>
              <a:t>*</a:t>
            </a:r>
            <a:r>
              <a:rPr b="0" i="0" lang="en" sz="1200" u="none" cap="none" strike="noStrike">
                <a:solidFill>
                  <a:srgbClr val="000000"/>
                </a:solidFill>
                <a:latin typeface="Arial"/>
                <a:ea typeface="Arial"/>
                <a:cs typeface="Arial"/>
                <a:sym typeface="Arial"/>
              </a:rPr>
              <a:t>Selectivity is dose dependent. </a:t>
            </a:r>
            <a:r>
              <a:rPr lang="en" sz="1200"/>
              <a:t>Above</a:t>
            </a:r>
            <a:r>
              <a:rPr b="0" i="0" lang="en" sz="1200" u="none" cap="none" strike="noStrike">
                <a:solidFill>
                  <a:srgbClr val="000000"/>
                </a:solidFill>
                <a:latin typeface="Arial"/>
                <a:ea typeface="Arial"/>
                <a:cs typeface="Arial"/>
                <a:sym typeface="Arial"/>
              </a:rPr>
              <a:t> recommended doses, selective MAO-B inhibitors can also </a:t>
            </a:r>
            <a:r>
              <a:rPr lang="en" sz="1200"/>
              <a:t>inhibit</a:t>
            </a:r>
            <a:r>
              <a:rPr b="0" i="0" lang="en" sz="1200" u="none" cap="none" strike="noStrike">
                <a:solidFill>
                  <a:srgbClr val="000000"/>
                </a:solidFill>
                <a:latin typeface="Arial"/>
                <a:ea typeface="Arial"/>
                <a:cs typeface="Arial"/>
                <a:sym typeface="Arial"/>
              </a:rPr>
              <a:t> MAO-A.</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471" name="Google Shape;471;p59"/>
          <p:cNvSpPr/>
          <p:nvPr/>
        </p:nvSpPr>
        <p:spPr>
          <a:xfrm>
            <a:off x="7870875" y="1488925"/>
            <a:ext cx="601200" cy="35019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72" name="Google Shape;472;p59"/>
          <p:cNvPicPr preferRelativeResize="0"/>
          <p:nvPr/>
        </p:nvPicPr>
        <p:blipFill>
          <a:blip r:embed="rId4">
            <a:alphaModFix/>
          </a:blip>
          <a:stretch>
            <a:fillRect/>
          </a:stretch>
        </p:blipFill>
        <p:spPr>
          <a:xfrm>
            <a:off x="2364001" y="3070373"/>
            <a:ext cx="4102237" cy="1774675"/>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6" name="Shape 476"/>
        <p:cNvGrpSpPr/>
        <p:nvPr/>
      </p:nvGrpSpPr>
      <p:grpSpPr>
        <a:xfrm>
          <a:off x="0" y="0"/>
          <a:ext cx="0" cy="0"/>
          <a:chOff x="0" y="0"/>
          <a:chExt cx="0" cy="0"/>
        </a:xfrm>
      </p:grpSpPr>
      <p:graphicFrame>
        <p:nvGraphicFramePr>
          <p:cNvPr id="477" name="Google Shape;477;p60"/>
          <p:cNvGraphicFramePr/>
          <p:nvPr/>
        </p:nvGraphicFramePr>
        <p:xfrm>
          <a:off x="112416" y="883135"/>
          <a:ext cx="3000000" cy="3000000"/>
        </p:xfrm>
        <a:graphic>
          <a:graphicData uri="http://schemas.openxmlformats.org/drawingml/2006/table">
            <a:tbl>
              <a:tblPr>
                <a:noFill/>
                <a:tableStyleId>{9CA66A64-FEFE-46EB-AED5-2A8D51E14325}</a:tableStyleId>
              </a:tblPr>
              <a:tblGrid>
                <a:gridCol w="1345525"/>
                <a:gridCol w="1053400"/>
                <a:gridCol w="507800"/>
                <a:gridCol w="582925"/>
                <a:gridCol w="534075"/>
                <a:gridCol w="540075"/>
                <a:gridCol w="512600"/>
                <a:gridCol w="675950"/>
                <a:gridCol w="794000"/>
                <a:gridCol w="652025"/>
                <a:gridCol w="597450"/>
                <a:gridCol w="573300"/>
                <a:gridCol w="592775"/>
              </a:tblGrid>
              <a:tr h="205750">
                <a:tc>
                  <a:txBody>
                    <a:bodyPr/>
                    <a:lstStyle/>
                    <a:p>
                      <a:pPr indent="0" lvl="0" marL="0" marR="0" rtl="0" algn="l">
                        <a:lnSpc>
                          <a:spcPct val="85000"/>
                        </a:lnSpc>
                        <a:spcBef>
                          <a:spcPts val="0"/>
                        </a:spcBef>
                        <a:spcAft>
                          <a:spcPts val="0"/>
                        </a:spcAft>
                        <a:buClr>
                          <a:srgbClr val="000000"/>
                        </a:buClr>
                        <a:buSzPts val="900"/>
                        <a:buFont typeface="Arial"/>
                        <a:buNone/>
                      </a:pPr>
                      <a:r>
                        <a:rPr lang="en" sz="1300" u="none" cap="none" strike="noStrike"/>
                        <a:t>MAOI</a:t>
                      </a:r>
                      <a:endParaRPr sz="13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900"/>
                        <a:buFont typeface="Arial"/>
                        <a:buNone/>
                      </a:pPr>
                      <a:r>
                        <a:rPr lang="en" sz="1300" u="none" cap="none" strike="noStrike"/>
                        <a:t>Use</a:t>
                      </a:r>
                      <a:endParaRPr sz="13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900"/>
                        <a:buFont typeface="Arial"/>
                        <a:buNone/>
                      </a:pPr>
                      <a:r>
                        <a:rPr lang="en" sz="1300" u="none" cap="none" strike="noStrike"/>
                        <a:t>Year</a:t>
                      </a:r>
                      <a:endParaRPr sz="13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900"/>
                        <a:buFont typeface="Arial"/>
                        <a:buNone/>
                      </a:pPr>
                      <a:r>
                        <a:rPr lang="en" sz="1300" u="none" cap="none" strike="noStrike"/>
                        <a:t>Cost/mo </a:t>
                      </a:r>
                      <a:endParaRPr sz="13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900"/>
                        <a:buFont typeface="Arial"/>
                        <a:buNone/>
                      </a:pPr>
                      <a:r>
                        <a:rPr lang="en" sz="1300" u="none" cap="none" strike="noStrike"/>
                        <a:t>5-HT</a:t>
                      </a:r>
                      <a:endParaRPr sz="13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900"/>
                        <a:buFont typeface="Arial"/>
                        <a:buNone/>
                      </a:pPr>
                      <a:r>
                        <a:rPr lang="en" sz="1300" u="none" cap="none" strike="noStrike"/>
                        <a:t>NE</a:t>
                      </a:r>
                      <a:endParaRPr sz="13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900"/>
                        <a:buFont typeface="Arial"/>
                        <a:buNone/>
                      </a:pPr>
                      <a:r>
                        <a:rPr lang="en" sz="1300" u="none" cap="none" strike="noStrike"/>
                        <a:t>DA</a:t>
                      </a:r>
                      <a:endParaRPr sz="13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800"/>
                        <a:buFont typeface="Arial"/>
                        <a:buNone/>
                      </a:pPr>
                      <a:r>
                        <a:rPr lang="en" sz="1300" u="none" cap="none" strike="noStrike"/>
                        <a:t>MAO</a:t>
                      </a:r>
                      <a:endParaRPr sz="1300" u="none" cap="none" strike="noStrike"/>
                    </a:p>
                    <a:p>
                      <a:pPr indent="0" lvl="0" marL="0" marR="0" rtl="0" algn="l">
                        <a:lnSpc>
                          <a:spcPct val="85000"/>
                        </a:lnSpc>
                        <a:spcBef>
                          <a:spcPts val="0"/>
                        </a:spcBef>
                        <a:spcAft>
                          <a:spcPts val="0"/>
                        </a:spcAft>
                        <a:buClr>
                          <a:srgbClr val="000000"/>
                        </a:buClr>
                        <a:buSzPts val="800"/>
                        <a:buFont typeface="Arial"/>
                        <a:buNone/>
                      </a:pPr>
                      <a:r>
                        <a:rPr lang="en" sz="1300"/>
                        <a:t>s</a:t>
                      </a:r>
                      <a:r>
                        <a:rPr lang="en" sz="1300" u="none" cap="none" strike="noStrike"/>
                        <a:t>elect-</a:t>
                      </a:r>
                      <a:endParaRPr sz="1300" u="none" cap="none" strike="noStrike"/>
                    </a:p>
                    <a:p>
                      <a:pPr indent="0" lvl="0" marL="0" marR="0" rtl="0" algn="l">
                        <a:lnSpc>
                          <a:spcPct val="85000"/>
                        </a:lnSpc>
                        <a:spcBef>
                          <a:spcPts val="0"/>
                        </a:spcBef>
                        <a:spcAft>
                          <a:spcPts val="0"/>
                        </a:spcAft>
                        <a:buClr>
                          <a:srgbClr val="000000"/>
                        </a:buClr>
                        <a:buSzPts val="800"/>
                        <a:buFont typeface="Arial"/>
                        <a:buNone/>
                      </a:pPr>
                      <a:r>
                        <a:rPr lang="en" sz="1300" u="none" cap="none" strike="noStrike"/>
                        <a:t>ivity </a:t>
                      </a:r>
                      <a:endParaRPr sz="19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800"/>
                        <a:buFont typeface="Arial"/>
                        <a:buNone/>
                      </a:pPr>
                      <a:r>
                        <a:rPr lang="en" sz="1200" u="none" cap="none" strike="noStrike"/>
                        <a:t>Dietary </a:t>
                      </a:r>
                      <a:endParaRPr sz="1200" u="none" cap="none" strike="noStrike"/>
                    </a:p>
                    <a:p>
                      <a:pPr indent="0" lvl="0" marL="0" marR="0" rtl="0" algn="l">
                        <a:lnSpc>
                          <a:spcPct val="85000"/>
                        </a:lnSpc>
                        <a:spcBef>
                          <a:spcPts val="0"/>
                        </a:spcBef>
                        <a:spcAft>
                          <a:spcPts val="0"/>
                        </a:spcAft>
                        <a:buClr>
                          <a:srgbClr val="000000"/>
                        </a:buClr>
                        <a:buSzPts val="800"/>
                        <a:buFont typeface="Arial"/>
                        <a:buNone/>
                      </a:pPr>
                      <a:r>
                        <a:rPr lang="en" sz="1200" u="none" cap="none" strike="noStrike"/>
                        <a:t>tyramine risk  </a:t>
                      </a:r>
                      <a:endParaRPr sz="12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900"/>
                        <a:buFont typeface="Arial"/>
                        <a:buNone/>
                      </a:pPr>
                      <a:r>
                        <a:rPr lang="en" sz="1300" u="none" cap="none" strike="noStrike"/>
                        <a:t>W</a:t>
                      </a:r>
                      <a:r>
                        <a:rPr lang="en" sz="1300"/>
                        <a:t>t </a:t>
                      </a:r>
                      <a:r>
                        <a:rPr lang="en" sz="1300" u="none" cap="none" strike="noStrike"/>
                        <a:t>gain</a:t>
                      </a:r>
                      <a:endParaRPr sz="13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800"/>
                        <a:buFont typeface="Arial"/>
                        <a:buNone/>
                      </a:pPr>
                      <a:r>
                        <a:rPr lang="en" sz="1300" u="none" cap="none" strike="noStrike"/>
                        <a:t>Sed-</a:t>
                      </a:r>
                      <a:endParaRPr sz="1300" u="none" cap="none" strike="noStrike"/>
                    </a:p>
                    <a:p>
                      <a:pPr indent="0" lvl="0" marL="0" marR="0" rtl="0" algn="l">
                        <a:lnSpc>
                          <a:spcPct val="85000"/>
                        </a:lnSpc>
                        <a:spcBef>
                          <a:spcPts val="0"/>
                        </a:spcBef>
                        <a:spcAft>
                          <a:spcPts val="0"/>
                        </a:spcAft>
                        <a:buClr>
                          <a:srgbClr val="000000"/>
                        </a:buClr>
                        <a:buSzPts val="800"/>
                        <a:buFont typeface="Arial"/>
                        <a:buNone/>
                      </a:pPr>
                      <a:r>
                        <a:rPr lang="en" sz="1300" u="none" cap="none" strike="noStrike"/>
                        <a:t>ation</a:t>
                      </a:r>
                      <a:endParaRPr sz="13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800"/>
                        <a:buFont typeface="Arial"/>
                        <a:buNone/>
                      </a:pPr>
                      <a:r>
                        <a:rPr lang="en" sz="1200" u="none" cap="none" strike="noStrike"/>
                        <a:t>Anti-</a:t>
                      </a:r>
                      <a:endParaRPr sz="1200" u="none" cap="none" strike="noStrike"/>
                    </a:p>
                    <a:p>
                      <a:pPr indent="0" lvl="0" marL="0" marR="0" rtl="0" algn="l">
                        <a:lnSpc>
                          <a:spcPct val="85000"/>
                        </a:lnSpc>
                        <a:spcBef>
                          <a:spcPts val="0"/>
                        </a:spcBef>
                        <a:spcAft>
                          <a:spcPts val="0"/>
                        </a:spcAft>
                        <a:buClr>
                          <a:srgbClr val="000000"/>
                        </a:buClr>
                        <a:buSzPts val="800"/>
                        <a:buFont typeface="Arial"/>
                        <a:buNone/>
                      </a:pPr>
                      <a:r>
                        <a:rPr lang="en" sz="1200"/>
                        <a:t>c</a:t>
                      </a:r>
                      <a:r>
                        <a:rPr lang="en" sz="1200" u="none" cap="none" strike="noStrike"/>
                        <a:t>holi</a:t>
                      </a:r>
                      <a:r>
                        <a:rPr lang="en" sz="1200"/>
                        <a:t>n</a:t>
                      </a:r>
                      <a:endParaRPr sz="1200"/>
                    </a:p>
                    <a:p>
                      <a:pPr indent="0" lvl="0" marL="0" marR="0" rtl="0" algn="l">
                        <a:lnSpc>
                          <a:spcPct val="85000"/>
                        </a:lnSpc>
                        <a:spcBef>
                          <a:spcPts val="0"/>
                        </a:spcBef>
                        <a:spcAft>
                          <a:spcPts val="0"/>
                        </a:spcAft>
                        <a:buClr>
                          <a:srgbClr val="000000"/>
                        </a:buClr>
                        <a:buSzPts val="800"/>
                        <a:buFont typeface="Arial"/>
                        <a:buNone/>
                      </a:pPr>
                      <a:r>
                        <a:rPr lang="en" sz="1200" u="none" cap="none" strike="noStrike"/>
                        <a:t>ergic</a:t>
                      </a:r>
                      <a:endParaRPr sz="1200" u="none" cap="none" strike="noStrike"/>
                    </a:p>
                  </a:txBody>
                  <a:tcPr marT="45725" marB="45725" marR="45725" marL="45725">
                    <a:lnB cap="flat" cmpd="sng" w="9525">
                      <a:solidFill>
                        <a:srgbClr val="999999"/>
                      </a:solidFill>
                      <a:prstDash val="solid"/>
                      <a:round/>
                      <a:headEnd len="sm" w="sm" type="none"/>
                      <a:tailEnd len="sm" w="sm" type="none"/>
                    </a:lnB>
                    <a:solidFill>
                      <a:srgbClr val="ECF2F1"/>
                    </a:solidFill>
                  </a:tcPr>
                </a:tc>
                <a:tc>
                  <a:txBody>
                    <a:bodyPr/>
                    <a:lstStyle/>
                    <a:p>
                      <a:pPr indent="0" lvl="0" marL="0" marR="0" rtl="0" algn="l">
                        <a:lnSpc>
                          <a:spcPct val="85000"/>
                        </a:lnSpc>
                        <a:spcBef>
                          <a:spcPts val="0"/>
                        </a:spcBef>
                        <a:spcAft>
                          <a:spcPts val="0"/>
                        </a:spcAft>
                        <a:buClr>
                          <a:srgbClr val="000000"/>
                        </a:buClr>
                        <a:buSzPts val="800"/>
                        <a:buFont typeface="Arial"/>
                        <a:buNone/>
                      </a:pPr>
                      <a:r>
                        <a:rPr lang="en" sz="1200" u="none" cap="none" strike="noStrike"/>
                        <a:t>Rever-</a:t>
                      </a:r>
                      <a:endParaRPr sz="1200" u="none" cap="none" strike="noStrike"/>
                    </a:p>
                    <a:p>
                      <a:pPr indent="0" lvl="0" marL="0" marR="0" rtl="0" algn="l">
                        <a:lnSpc>
                          <a:spcPct val="85000"/>
                        </a:lnSpc>
                        <a:spcBef>
                          <a:spcPts val="0"/>
                        </a:spcBef>
                        <a:spcAft>
                          <a:spcPts val="0"/>
                        </a:spcAft>
                        <a:buClr>
                          <a:srgbClr val="000000"/>
                        </a:buClr>
                        <a:buSzPts val="800"/>
                        <a:buFont typeface="Arial"/>
                        <a:buNone/>
                      </a:pPr>
                      <a:r>
                        <a:rPr lang="en" sz="1200" u="none" cap="none" strike="noStrike"/>
                        <a:t>sible?</a:t>
                      </a:r>
                      <a:endParaRPr sz="1200" u="none" cap="none" strike="noStrike"/>
                    </a:p>
                  </a:txBody>
                  <a:tcPr marT="45725" marB="45725" marR="45725" marL="45725">
                    <a:solidFill>
                      <a:srgbClr val="FFFF9F"/>
                    </a:solidFill>
                  </a:tcPr>
                </a:tc>
              </a:tr>
              <a:tr h="8350">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Tranylcypromine  (PARNATE)</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a:t>MDD</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1961</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$240</a:t>
                      </a:r>
                      <a:endParaRPr sz="130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sz="1250" u="none" cap="none" strike="noStrike"/>
                        <a:t>A &amp; B</a:t>
                      </a:r>
                      <a:endParaRPr sz="125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a:t>-</a:t>
                      </a:r>
                      <a:endParaRPr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low</a:t>
                      </a:r>
                      <a:endParaRPr sz="1300" u="none" cap="none" strike="noStrike"/>
                    </a:p>
                  </a:txBody>
                  <a:tcPr marT="45725" marB="45725" marR="45725" marL="45725">
                    <a:lnR cap="flat" cmpd="sng" w="9525">
                      <a:solidFill>
                        <a:srgbClr val="999999"/>
                      </a:solidFill>
                      <a:prstDash val="solid"/>
                      <a:round/>
                      <a:headEnd len="sm" w="sm" type="none"/>
                      <a:tailEnd len="sm" w="sm" type="none"/>
                    </a:lnR>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a:t>low</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no</a:t>
                      </a:r>
                      <a:endParaRPr sz="1300" u="none" cap="none" strike="noStrike"/>
                    </a:p>
                  </a:txBody>
                  <a:tcPr marT="45725" marB="45725" marR="45725" marL="45725">
                    <a:lnL cap="flat" cmpd="sng" w="9525">
                      <a:solidFill>
                        <a:srgbClr val="999999"/>
                      </a:solidFill>
                      <a:prstDash val="solid"/>
                      <a:round/>
                      <a:headEnd len="sm" w="sm" type="none"/>
                      <a:tailEnd len="sm" w="sm" type="none"/>
                    </a:lnL>
                  </a:tcPr>
                </a:tc>
              </a:tr>
              <a:tr h="8350">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Isocarboxazid  (MARPLAN)</a:t>
                      </a:r>
                      <a:endParaRPr sz="1300" u="none" cap="none" strike="noStrike"/>
                    </a:p>
                  </a:txBody>
                  <a:tcPr marT="45725" marB="45725" marR="45725" marL="45725">
                    <a:lnB cap="flat" cmpd="sng" w="9525">
                      <a:solidFill>
                        <a:srgbClr val="999999"/>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MDD</a:t>
                      </a:r>
                      <a:endParaRPr sz="1300" u="none" cap="none" strike="noStrike"/>
                    </a:p>
                  </a:txBody>
                  <a:tcPr marT="45725" marB="45725" marR="45725" marL="45725">
                    <a:lnB cap="flat" cmpd="sng" w="9525">
                      <a:solidFill>
                        <a:srgbClr val="999999"/>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1959</a:t>
                      </a:r>
                      <a:endParaRPr sz="1300" u="none" cap="none" strike="noStrike"/>
                    </a:p>
                  </a:txBody>
                  <a:tcPr marT="45725" marB="45725" marR="45725" marL="45725">
                    <a:lnB cap="flat" cmpd="sng" w="9525">
                      <a:solidFill>
                        <a:srgbClr val="999999"/>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$780</a:t>
                      </a:r>
                      <a:endParaRPr sz="1300" u="none" cap="none" strike="noStrike"/>
                    </a:p>
                  </a:txBody>
                  <a:tcPr marT="45725" marB="45725" marR="45725" marL="45725">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250" u="none" cap="none" strike="noStrike"/>
                        <a:t>A &amp; B</a:t>
                      </a:r>
                      <a:endParaRPr sz="1250" u="none" cap="none" strike="noStrike"/>
                    </a:p>
                  </a:txBody>
                  <a:tcPr marT="45725" marB="45725" marR="45725" marL="45725">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low</a:t>
                      </a:r>
                      <a:endParaRPr sz="1300" u="none" cap="none" strike="noStrike"/>
                    </a:p>
                  </a:txBody>
                  <a:tcPr marT="45725" marB="45725" marR="45725" marL="45725">
                    <a:lnR cap="flat" cmpd="sng" w="9525">
                      <a:solidFill>
                        <a:srgbClr val="999999"/>
                      </a:solidFill>
                      <a:prstDash val="solid"/>
                      <a:round/>
                      <a:headEnd len="sm" w="sm" type="none"/>
                      <a:tailEnd len="sm" w="sm" type="none"/>
                    </a:lnR>
                    <a:lnB cap="flat" cmpd="sng" w="9525">
                      <a:solidFill>
                        <a:srgbClr val="999999"/>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850"/>
                        <a:buFont typeface="Arial"/>
                        <a:buNone/>
                      </a:pPr>
                      <a:r>
                        <a:rPr lang="en" sz="1300">
                          <a:solidFill>
                            <a:schemeClr val="dk1"/>
                          </a:solidFill>
                        </a:rPr>
                        <a:t>low</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no</a:t>
                      </a:r>
                      <a:endParaRPr sz="1300" u="none" cap="none" strike="noStrike"/>
                    </a:p>
                  </a:txBody>
                  <a:tcPr marT="45725" marB="45725" marR="45725" marL="45725">
                    <a:lnL cap="flat" cmpd="sng" w="9525">
                      <a:solidFill>
                        <a:srgbClr val="999999"/>
                      </a:solidFill>
                      <a:prstDash val="solid"/>
                      <a:round/>
                      <a:headEnd len="sm" w="sm" type="none"/>
                      <a:tailEnd len="sm" w="sm" type="none"/>
                    </a:lnL>
                    <a:lnB cap="flat" cmpd="sng" w="9525">
                      <a:solidFill>
                        <a:srgbClr val="999999"/>
                      </a:solidFill>
                      <a:prstDash val="solid"/>
                      <a:round/>
                      <a:headEnd len="sm" w="sm" type="none"/>
                      <a:tailEnd len="sm" w="sm" type="none"/>
                    </a:lnB>
                  </a:tcPr>
                </a:tc>
              </a:tr>
              <a:tr h="8350">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Phenelzine (NARDIL)</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MDD</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1961</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$43</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250" u="none" cap="none" strike="noStrike"/>
                        <a:t>A &amp; B</a:t>
                      </a:r>
                      <a:endParaRPr sz="125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low</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850"/>
                        <a:buFont typeface="Arial"/>
                        <a:buNone/>
                      </a:pPr>
                      <a:r>
                        <a:rPr lang="en" sz="1300">
                          <a:solidFill>
                            <a:schemeClr val="dk1"/>
                          </a:solidFill>
                        </a:rPr>
                        <a:t>low</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no</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r h="8350">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Selegiline transdermal (EMSAM)</a:t>
                      </a:r>
                      <a:endParaRPr sz="1300"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MDD</a:t>
                      </a:r>
                      <a:endParaRPr sz="1300"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2006</a:t>
                      </a:r>
                      <a:endParaRPr sz="1300"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$1650</a:t>
                      </a:r>
                      <a:endParaRPr sz="1300"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850"/>
                        <a:buFont typeface="Arial"/>
                        <a:buNone/>
                      </a:pPr>
                      <a:r>
                        <a:rPr lang="en" sz="1250" u="none" cap="none" strike="noStrike"/>
                        <a:t>(A) &amp; B</a:t>
                      </a:r>
                      <a:endParaRPr sz="1250"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loss</a:t>
                      </a:r>
                      <a:endParaRPr sz="1300"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low</a:t>
                      </a:r>
                      <a:endParaRPr sz="1300" u="none" cap="none" strike="noStrike"/>
                    </a:p>
                  </a:txBody>
                  <a:tcPr marT="45725" marB="45725" marR="45725" marL="45725" anchor="ctr">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tcPr>
                </a:tc>
                <a:tc>
                  <a:txBody>
                    <a:bodyPr/>
                    <a:lstStyle/>
                    <a:p>
                      <a:pPr indent="0" lvl="0" marL="0" rtl="0" algn="ctr">
                        <a:spcBef>
                          <a:spcPts val="0"/>
                        </a:spcBef>
                        <a:spcAft>
                          <a:spcPts val="0"/>
                        </a:spcAft>
                        <a:buClr>
                          <a:schemeClr val="dk1"/>
                        </a:buClr>
                        <a:buSzPts val="850"/>
                        <a:buFont typeface="Arial"/>
                        <a:buNone/>
                      </a:pPr>
                      <a:r>
                        <a:rPr lang="en" sz="1300">
                          <a:solidFill>
                            <a:schemeClr val="dk1"/>
                          </a:solidFill>
                        </a:rPr>
                        <a:t>low</a:t>
                      </a:r>
                      <a:endParaRPr sz="1300" u="none" cap="none" strike="noStrike"/>
                    </a:p>
                  </a:txBody>
                  <a:tcPr marT="45725" marB="45725" marR="45725" marL="457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no</a:t>
                      </a:r>
                      <a:endParaRPr sz="1300" u="none" cap="none" strike="noStrike"/>
                    </a:p>
                  </a:txBody>
                  <a:tcPr marT="45725" marB="45725" marR="45725" marL="45725" anchor="ctr">
                    <a:lnL cap="flat" cmpd="sng" w="9525">
                      <a:solidFill>
                        <a:srgbClr val="999999"/>
                      </a:solidFill>
                      <a:prstDash val="solid"/>
                      <a:round/>
                      <a:headEnd len="sm" w="sm" type="none"/>
                      <a:tailEnd len="sm" w="sm" type="none"/>
                    </a:lnL>
                    <a:lnT cap="flat" cmpd="sng" w="9525">
                      <a:solidFill>
                        <a:srgbClr val="999999"/>
                      </a:solidFill>
                      <a:prstDash val="solid"/>
                      <a:round/>
                      <a:headEnd len="sm" w="sm" type="none"/>
                      <a:tailEnd len="sm" w="sm" type="none"/>
                    </a:lnT>
                  </a:tcPr>
                </a:tc>
              </a:tr>
              <a:tr h="8350">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Selegiline PO (ELDEPRYL)</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Parkinson’s</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1989</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$26</a:t>
                      </a:r>
                      <a:endParaRPr sz="130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sz="1250" u="none" cap="none" strike="noStrike"/>
                        <a:t>B</a:t>
                      </a:r>
                      <a:endParaRPr sz="125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loss</a:t>
                      </a:r>
                      <a:endParaRPr sz="130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low</a:t>
                      </a:r>
                      <a:endParaRPr sz="1300" u="none" cap="none" strike="noStrike"/>
                    </a:p>
                  </a:txBody>
                  <a:tcPr marT="45725" marB="45725" marR="45725" marL="45725">
                    <a:lnR cap="flat" cmpd="sng" w="9525">
                      <a:solidFill>
                        <a:srgbClr val="999999"/>
                      </a:solidFill>
                      <a:prstDash val="solid"/>
                      <a:round/>
                      <a:headEnd len="sm" w="sm" type="none"/>
                      <a:tailEnd len="sm" w="sm" type="none"/>
                    </a:lnR>
                  </a:tcPr>
                </a:tc>
                <a:tc>
                  <a:txBody>
                    <a:bodyPr/>
                    <a:lstStyle/>
                    <a:p>
                      <a:pPr indent="0" lvl="0" marL="0" rtl="0" algn="ctr">
                        <a:spcBef>
                          <a:spcPts val="0"/>
                        </a:spcBef>
                        <a:spcAft>
                          <a:spcPts val="0"/>
                        </a:spcAft>
                        <a:buClr>
                          <a:schemeClr val="dk1"/>
                        </a:buClr>
                        <a:buSzPts val="850"/>
                        <a:buFont typeface="Arial"/>
                        <a:buNone/>
                      </a:pPr>
                      <a:r>
                        <a:rPr lang="en" sz="1300">
                          <a:solidFill>
                            <a:schemeClr val="dk1"/>
                          </a:solidFill>
                        </a:rPr>
                        <a:t>low</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no</a:t>
                      </a:r>
                      <a:endParaRPr sz="1300" u="none" cap="none" strike="noStrike"/>
                    </a:p>
                  </a:txBody>
                  <a:tcPr marT="45725" marB="45725" marR="45725" marL="45725">
                    <a:lnL cap="flat" cmpd="sng" w="9525">
                      <a:solidFill>
                        <a:srgbClr val="999999"/>
                      </a:solidFill>
                      <a:prstDash val="solid"/>
                      <a:round/>
                      <a:headEnd len="sm" w="sm" type="none"/>
                      <a:tailEnd len="sm" w="sm" type="none"/>
                    </a:lnL>
                  </a:tcPr>
                </a:tc>
              </a:tr>
              <a:tr h="8350">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Rasagiline (AZILECT)</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Parkinson’s</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2006</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$270</a:t>
                      </a:r>
                      <a:endParaRPr sz="130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sz="1250" u="none" cap="none" strike="noStrike"/>
                        <a:t>B</a:t>
                      </a:r>
                      <a:endParaRPr sz="125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loss</a:t>
                      </a:r>
                      <a:endParaRPr sz="130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low</a:t>
                      </a:r>
                      <a:endParaRPr sz="1300" u="none" cap="none" strike="noStrike"/>
                    </a:p>
                  </a:txBody>
                  <a:tcPr marT="45725" marB="45725" marR="45725" marL="45725">
                    <a:lnR cap="flat" cmpd="sng" w="9525">
                      <a:solidFill>
                        <a:srgbClr val="999999"/>
                      </a:solidFill>
                      <a:prstDash val="solid"/>
                      <a:round/>
                      <a:headEnd len="sm" w="sm" type="none"/>
                      <a:tailEnd len="sm" w="sm" type="none"/>
                    </a:lnR>
                  </a:tcPr>
                </a:tc>
                <a:tc>
                  <a:txBody>
                    <a:bodyPr/>
                    <a:lstStyle/>
                    <a:p>
                      <a:pPr indent="0" lvl="0" marL="0" rtl="0" algn="ctr">
                        <a:spcBef>
                          <a:spcPts val="0"/>
                        </a:spcBef>
                        <a:spcAft>
                          <a:spcPts val="0"/>
                        </a:spcAft>
                        <a:buClr>
                          <a:schemeClr val="dk1"/>
                        </a:buClr>
                        <a:buSzPts val="850"/>
                        <a:buFont typeface="Arial"/>
                        <a:buNone/>
                      </a:pPr>
                      <a:r>
                        <a:rPr lang="en" sz="1300">
                          <a:solidFill>
                            <a:schemeClr val="dk1"/>
                          </a:solidFill>
                        </a:rPr>
                        <a:t>low</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no</a:t>
                      </a:r>
                      <a:endParaRPr sz="1300" u="none" cap="none" strike="noStrike"/>
                    </a:p>
                  </a:txBody>
                  <a:tcPr marT="45725" marB="45725" marR="45725" marL="45725">
                    <a:lnL cap="flat" cmpd="sng" w="9525">
                      <a:solidFill>
                        <a:srgbClr val="999999"/>
                      </a:solidFill>
                      <a:prstDash val="solid"/>
                      <a:round/>
                      <a:headEnd len="sm" w="sm" type="none"/>
                      <a:tailEnd len="sm" w="sm" type="none"/>
                    </a:lnL>
                  </a:tcPr>
                </a:tc>
              </a:tr>
              <a:tr h="8350">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Safinamide (XADAGO)</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Parkinson’s</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2017</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$780</a:t>
                      </a:r>
                      <a:endParaRPr sz="130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sz="1250" u="none" cap="none" strike="noStrike"/>
                        <a:t>B</a:t>
                      </a:r>
                      <a:endParaRPr sz="125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sz="1250" u="none" cap="none" strike="noStrike"/>
                        <a:t>-</a:t>
                      </a:r>
                      <a:endParaRPr sz="125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low</a:t>
                      </a:r>
                      <a:endParaRPr sz="1300" u="none" cap="none" strike="noStrike"/>
                    </a:p>
                  </a:txBody>
                  <a:tcPr marT="45725" marB="45725" marR="45725" marL="45725">
                    <a:lnR cap="flat" cmpd="sng" w="9525">
                      <a:solidFill>
                        <a:srgbClr val="999999"/>
                      </a:solidFill>
                      <a:prstDash val="solid"/>
                      <a:round/>
                      <a:headEnd len="sm" w="sm" type="none"/>
                      <a:tailEnd len="sm" w="sm" type="none"/>
                    </a:lnR>
                  </a:tcPr>
                </a:tc>
                <a:tc>
                  <a:txBody>
                    <a:bodyPr/>
                    <a:lstStyle/>
                    <a:p>
                      <a:pPr indent="0" lvl="0" marL="0" rtl="0" algn="ctr">
                        <a:spcBef>
                          <a:spcPts val="0"/>
                        </a:spcBef>
                        <a:spcAft>
                          <a:spcPts val="0"/>
                        </a:spcAft>
                        <a:buClr>
                          <a:schemeClr val="dk1"/>
                        </a:buClr>
                        <a:buSzPts val="850"/>
                        <a:buFont typeface="Arial"/>
                        <a:buNone/>
                      </a:pPr>
                      <a:r>
                        <a:rPr lang="en" sz="1300">
                          <a:solidFill>
                            <a:schemeClr val="dk1"/>
                          </a:solidFill>
                        </a:rPr>
                        <a:t>low</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a:t>y</a:t>
                      </a:r>
                      <a:r>
                        <a:rPr lang="en" sz="1300" u="none" cap="none" strike="noStrike"/>
                        <a:t>es </a:t>
                      </a:r>
                      <a:endParaRPr b="1" sz="1300" u="none" cap="none" strike="noStrike"/>
                    </a:p>
                  </a:txBody>
                  <a:tcPr marT="45725" marB="45725" marR="45725" marL="45725">
                    <a:lnL cap="flat" cmpd="sng" w="9525">
                      <a:solidFill>
                        <a:srgbClr val="999999"/>
                      </a:solidFill>
                      <a:prstDash val="solid"/>
                      <a:round/>
                      <a:headEnd len="sm" w="sm" type="none"/>
                      <a:tailEnd len="sm" w="sm" type="none"/>
                    </a:lnL>
                    <a:solidFill>
                      <a:srgbClr val="FFFF9F"/>
                    </a:solidFill>
                  </a:tcPr>
                </a:tc>
              </a:tr>
            </a:tbl>
          </a:graphicData>
        </a:graphic>
      </p:graphicFrame>
      <p:sp>
        <p:nvSpPr>
          <p:cNvPr id="478" name="Google Shape;478;p60"/>
          <p:cNvSpPr txBox="1"/>
          <p:nvPr/>
        </p:nvSpPr>
        <p:spPr>
          <a:xfrm>
            <a:off x="5457264" y="1041313"/>
            <a:ext cx="315900" cy="416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en" sz="1800" u="none" cap="none" strike="noStrike">
                <a:solidFill>
                  <a:srgbClr val="000000"/>
                </a:solidFill>
                <a:latin typeface="Arial"/>
                <a:ea typeface="Arial"/>
                <a:cs typeface="Arial"/>
                <a:sym typeface="Arial"/>
              </a:rPr>
              <a:t>*</a:t>
            </a:r>
            <a:r>
              <a:rPr b="0" i="0" lang="en" sz="1800" u="none" cap="none" strike="noStrike">
                <a:solidFill>
                  <a:srgbClr val="000000"/>
                </a:solidFill>
                <a:latin typeface="Arial"/>
                <a:ea typeface="Arial"/>
                <a:cs typeface="Arial"/>
                <a:sym typeface="Arial"/>
              </a:rPr>
              <a:t> </a:t>
            </a:r>
            <a:endParaRPr b="0" i="0" sz="1300" u="none" cap="none" strike="noStrike">
              <a:solidFill>
                <a:srgbClr val="000000"/>
              </a:solidFill>
              <a:latin typeface="Arial"/>
              <a:ea typeface="Arial"/>
              <a:cs typeface="Arial"/>
              <a:sym typeface="Arial"/>
            </a:endParaRPr>
          </a:p>
        </p:txBody>
      </p:sp>
      <p:pic>
        <p:nvPicPr>
          <p:cNvPr id="479" name="Google Shape;479;p60"/>
          <p:cNvPicPr preferRelativeResize="0"/>
          <p:nvPr/>
        </p:nvPicPr>
        <p:blipFill rotWithShape="1">
          <a:blip r:embed="rId3">
            <a:alphaModFix/>
          </a:blip>
          <a:srcRect b="0" l="0" r="0" t="0"/>
          <a:stretch/>
        </p:blipFill>
        <p:spPr>
          <a:xfrm>
            <a:off x="168200" y="48657"/>
            <a:ext cx="601075" cy="770800"/>
          </a:xfrm>
          <a:prstGeom prst="rect">
            <a:avLst/>
          </a:prstGeom>
          <a:noFill/>
          <a:ln>
            <a:noFill/>
          </a:ln>
        </p:spPr>
      </p:pic>
      <p:sp>
        <p:nvSpPr>
          <p:cNvPr id="480" name="Google Shape;480;p60"/>
          <p:cNvSpPr txBox="1"/>
          <p:nvPr/>
        </p:nvSpPr>
        <p:spPr>
          <a:xfrm>
            <a:off x="-997850" y="79650"/>
            <a:ext cx="7905900" cy="492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800" u="none" cap="none" strike="noStrike">
                <a:solidFill>
                  <a:srgbClr val="000000"/>
                </a:solidFill>
                <a:latin typeface="Arial"/>
                <a:ea typeface="Arial"/>
                <a:cs typeface="Arial"/>
                <a:sym typeface="Arial"/>
              </a:rPr>
              <a:t>Monoamine Oxidase Inhibitors (MAOIs)</a:t>
            </a:r>
            <a:endParaRPr b="0" i="0" sz="1800" u="none" cap="none" strike="noStrike">
              <a:solidFill>
                <a:srgbClr val="000000"/>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1200"/>
              <a:buFont typeface="Arial"/>
              <a:buNone/>
            </a:pPr>
            <a:r>
              <a:t/>
            </a:r>
            <a:endParaRPr b="0" i="0" sz="1800" u="none" cap="none" strike="noStrike">
              <a:solidFill>
                <a:srgbClr val="000000"/>
              </a:solidFill>
              <a:latin typeface="Arial"/>
              <a:ea typeface="Arial"/>
              <a:cs typeface="Arial"/>
              <a:sym typeface="Arial"/>
            </a:endParaRPr>
          </a:p>
        </p:txBody>
      </p:sp>
      <p:sp>
        <p:nvSpPr>
          <p:cNvPr id="481" name="Google Shape;481;p60"/>
          <p:cNvSpPr txBox="1"/>
          <p:nvPr/>
        </p:nvSpPr>
        <p:spPr>
          <a:xfrm>
            <a:off x="7870866" y="0"/>
            <a:ext cx="1747200" cy="416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0" i="0" lang="en" sz="900" u="sng" cap="none" strike="noStrike">
                <a:solidFill>
                  <a:srgbClr val="000000"/>
                </a:solidFill>
                <a:latin typeface="Arial"/>
                <a:ea typeface="Arial"/>
                <a:cs typeface="Arial"/>
                <a:sym typeface="Arial"/>
              </a:rPr>
              <a:t>5-HT</a:t>
            </a:r>
            <a:r>
              <a:rPr b="0" i="0" lang="en" sz="900" u="none" cap="none" strike="noStrike">
                <a:solidFill>
                  <a:srgbClr val="000000"/>
                </a:solidFill>
                <a:latin typeface="Arial"/>
                <a:ea typeface="Arial"/>
                <a:cs typeface="Arial"/>
                <a:sym typeface="Arial"/>
              </a:rPr>
              <a:t> </a:t>
            </a:r>
            <a:r>
              <a:rPr lang="en" sz="900"/>
              <a:t>–</a:t>
            </a:r>
            <a:r>
              <a:rPr b="0" i="0" lang="en" sz="900" u="none" cap="none" strike="noStrike">
                <a:solidFill>
                  <a:srgbClr val="000000"/>
                </a:solidFill>
                <a:latin typeface="Arial"/>
                <a:ea typeface="Arial"/>
                <a:cs typeface="Arial"/>
                <a:sym typeface="Arial"/>
              </a:rPr>
              <a:t> serotonergic</a:t>
            </a:r>
            <a:endParaRPr sz="900"/>
          </a:p>
          <a:p>
            <a:pPr indent="0" lvl="0" marL="0" marR="0" rtl="0" algn="l">
              <a:lnSpc>
                <a:spcPct val="100000"/>
              </a:lnSpc>
              <a:spcBef>
                <a:spcPts val="0"/>
              </a:spcBef>
              <a:spcAft>
                <a:spcPts val="0"/>
              </a:spcAft>
              <a:buClr>
                <a:srgbClr val="000000"/>
              </a:buClr>
              <a:buSzPts val="700"/>
              <a:buFont typeface="Arial"/>
              <a:buNone/>
            </a:pPr>
            <a:r>
              <a:rPr b="0" i="0" lang="en" sz="900" u="sng" cap="none" strike="noStrike">
                <a:solidFill>
                  <a:srgbClr val="000000"/>
                </a:solidFill>
                <a:latin typeface="Arial"/>
                <a:ea typeface="Arial"/>
                <a:cs typeface="Arial"/>
                <a:sym typeface="Arial"/>
              </a:rPr>
              <a:t>NE</a:t>
            </a:r>
            <a:r>
              <a:rPr b="0" i="0" lang="en" sz="900" u="none" cap="none" strike="noStrike">
                <a:solidFill>
                  <a:srgbClr val="000000"/>
                </a:solidFill>
                <a:latin typeface="Arial"/>
                <a:ea typeface="Arial"/>
                <a:cs typeface="Arial"/>
                <a:sym typeface="Arial"/>
              </a:rPr>
              <a:t> </a:t>
            </a:r>
            <a:r>
              <a:rPr lang="en" sz="900"/>
              <a:t>–</a:t>
            </a:r>
            <a:r>
              <a:rPr b="0" i="0" lang="en" sz="900" u="none" cap="none" strike="noStrike">
                <a:solidFill>
                  <a:srgbClr val="000000"/>
                </a:solidFill>
                <a:latin typeface="Arial"/>
                <a:ea typeface="Arial"/>
                <a:cs typeface="Arial"/>
                <a:sym typeface="Arial"/>
              </a:rPr>
              <a:t> noradrenergic</a:t>
            </a:r>
            <a:endParaRPr sz="900"/>
          </a:p>
          <a:p>
            <a:pPr indent="0" lvl="0" marL="0" marR="0" rtl="0" algn="l">
              <a:lnSpc>
                <a:spcPct val="100000"/>
              </a:lnSpc>
              <a:spcBef>
                <a:spcPts val="0"/>
              </a:spcBef>
              <a:spcAft>
                <a:spcPts val="0"/>
              </a:spcAft>
              <a:buClr>
                <a:srgbClr val="000000"/>
              </a:buClr>
              <a:buSzPts val="700"/>
              <a:buFont typeface="Arial"/>
              <a:buNone/>
            </a:pPr>
            <a:r>
              <a:rPr b="0" i="0" lang="en" sz="900" u="sng" cap="none" strike="noStrike">
                <a:solidFill>
                  <a:srgbClr val="000000"/>
                </a:solidFill>
                <a:latin typeface="Arial"/>
                <a:ea typeface="Arial"/>
                <a:cs typeface="Arial"/>
                <a:sym typeface="Arial"/>
              </a:rPr>
              <a:t>DA</a:t>
            </a:r>
            <a:r>
              <a:rPr b="0" i="0" lang="en" sz="900" u="none" cap="none" strike="noStrike">
                <a:solidFill>
                  <a:srgbClr val="000000"/>
                </a:solidFill>
                <a:latin typeface="Arial"/>
                <a:ea typeface="Arial"/>
                <a:cs typeface="Arial"/>
                <a:sym typeface="Arial"/>
              </a:rPr>
              <a:t> </a:t>
            </a:r>
            <a:r>
              <a:rPr lang="en" sz="900"/>
              <a:t>– </a:t>
            </a:r>
            <a:r>
              <a:rPr b="0" i="0" lang="en" sz="900" u="none" cap="none" strike="noStrike">
                <a:solidFill>
                  <a:srgbClr val="000000"/>
                </a:solidFill>
                <a:latin typeface="Arial"/>
                <a:ea typeface="Arial"/>
                <a:cs typeface="Arial"/>
                <a:sym typeface="Arial"/>
              </a:rPr>
              <a:t>dopaminergic</a:t>
            </a:r>
            <a:endParaRPr b="0" i="0" sz="800" u="none" cap="none" strike="noStrike">
              <a:solidFill>
                <a:srgbClr val="000000"/>
              </a:solidFill>
              <a:latin typeface="Arial"/>
              <a:ea typeface="Arial"/>
              <a:cs typeface="Arial"/>
              <a:sym typeface="Arial"/>
            </a:endParaRPr>
          </a:p>
        </p:txBody>
      </p:sp>
      <p:sp>
        <p:nvSpPr>
          <p:cNvPr id="482" name="Google Shape;482;p60"/>
          <p:cNvSpPr txBox="1"/>
          <p:nvPr/>
        </p:nvSpPr>
        <p:spPr>
          <a:xfrm>
            <a:off x="844301" y="431788"/>
            <a:ext cx="8079300" cy="416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1500" u="none" cap="none" strike="noStrike">
                <a:solidFill>
                  <a:srgbClr val="000000"/>
                </a:solidFill>
                <a:latin typeface="Arial"/>
                <a:ea typeface="Arial"/>
                <a:cs typeface="Arial"/>
                <a:sym typeface="Arial"/>
              </a:rPr>
              <a:t>*</a:t>
            </a:r>
            <a:r>
              <a:rPr b="0" i="0" lang="en" sz="1200" u="none" cap="none" strike="noStrike">
                <a:solidFill>
                  <a:srgbClr val="000000"/>
                </a:solidFill>
                <a:latin typeface="Arial"/>
                <a:ea typeface="Arial"/>
                <a:cs typeface="Arial"/>
                <a:sym typeface="Arial"/>
              </a:rPr>
              <a:t>Selectivity is dose dependent. </a:t>
            </a:r>
            <a:r>
              <a:rPr lang="en" sz="1200"/>
              <a:t>Above</a:t>
            </a:r>
            <a:r>
              <a:rPr b="0" i="0" lang="en" sz="1200" u="none" cap="none" strike="noStrike">
                <a:solidFill>
                  <a:srgbClr val="000000"/>
                </a:solidFill>
                <a:latin typeface="Arial"/>
                <a:ea typeface="Arial"/>
                <a:cs typeface="Arial"/>
                <a:sym typeface="Arial"/>
              </a:rPr>
              <a:t> recommended doses, selective MAO-B inhibitors can also </a:t>
            </a:r>
            <a:r>
              <a:rPr lang="en" sz="1200"/>
              <a:t>inhibit</a:t>
            </a:r>
            <a:r>
              <a:rPr b="0" i="0" lang="en" sz="1200" u="none" cap="none" strike="noStrike">
                <a:solidFill>
                  <a:srgbClr val="000000"/>
                </a:solidFill>
                <a:latin typeface="Arial"/>
                <a:ea typeface="Arial"/>
                <a:cs typeface="Arial"/>
                <a:sym typeface="Arial"/>
              </a:rPr>
              <a:t> MAO-A.</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graphicFrame>
        <p:nvGraphicFramePr>
          <p:cNvPr id="487" name="Google Shape;487;p61"/>
          <p:cNvGraphicFramePr/>
          <p:nvPr/>
        </p:nvGraphicFramePr>
        <p:xfrm>
          <a:off x="112416" y="883135"/>
          <a:ext cx="3000000" cy="3000000"/>
        </p:xfrm>
        <a:graphic>
          <a:graphicData uri="http://schemas.openxmlformats.org/drawingml/2006/table">
            <a:tbl>
              <a:tblPr>
                <a:noFill/>
                <a:tableStyleId>{9CA66A64-FEFE-46EB-AED5-2A8D51E14325}</a:tableStyleId>
              </a:tblPr>
              <a:tblGrid>
                <a:gridCol w="1345525"/>
                <a:gridCol w="1053400"/>
                <a:gridCol w="507800"/>
                <a:gridCol w="582925"/>
                <a:gridCol w="534075"/>
                <a:gridCol w="540075"/>
                <a:gridCol w="512600"/>
                <a:gridCol w="675950"/>
                <a:gridCol w="794000"/>
                <a:gridCol w="652025"/>
                <a:gridCol w="597450"/>
                <a:gridCol w="573300"/>
                <a:gridCol w="592775"/>
              </a:tblGrid>
              <a:tr h="205750">
                <a:tc>
                  <a:txBody>
                    <a:bodyPr/>
                    <a:lstStyle/>
                    <a:p>
                      <a:pPr indent="0" lvl="0" marL="0" marR="0" rtl="0" algn="l">
                        <a:lnSpc>
                          <a:spcPct val="85000"/>
                        </a:lnSpc>
                        <a:spcBef>
                          <a:spcPts val="0"/>
                        </a:spcBef>
                        <a:spcAft>
                          <a:spcPts val="0"/>
                        </a:spcAft>
                        <a:buClr>
                          <a:srgbClr val="000000"/>
                        </a:buClr>
                        <a:buSzPts val="900"/>
                        <a:buFont typeface="Arial"/>
                        <a:buNone/>
                      </a:pPr>
                      <a:r>
                        <a:rPr lang="en" sz="1300" u="none" cap="none" strike="noStrike"/>
                        <a:t>MAOI</a:t>
                      </a:r>
                      <a:endParaRPr sz="13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900"/>
                        <a:buFont typeface="Arial"/>
                        <a:buNone/>
                      </a:pPr>
                      <a:r>
                        <a:rPr lang="en" sz="1300" u="none" cap="none" strike="noStrike"/>
                        <a:t>Use</a:t>
                      </a:r>
                      <a:endParaRPr sz="13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900"/>
                        <a:buFont typeface="Arial"/>
                        <a:buNone/>
                      </a:pPr>
                      <a:r>
                        <a:rPr lang="en" sz="1300" u="none" cap="none" strike="noStrike"/>
                        <a:t>Year</a:t>
                      </a:r>
                      <a:endParaRPr sz="13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900"/>
                        <a:buFont typeface="Arial"/>
                        <a:buNone/>
                      </a:pPr>
                      <a:r>
                        <a:rPr lang="en" sz="1300" u="none" cap="none" strike="noStrike"/>
                        <a:t>Cost/mo </a:t>
                      </a:r>
                      <a:endParaRPr sz="13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900"/>
                        <a:buFont typeface="Arial"/>
                        <a:buNone/>
                      </a:pPr>
                      <a:r>
                        <a:rPr lang="en" sz="1300" u="none" cap="none" strike="noStrike"/>
                        <a:t>5-HT</a:t>
                      </a:r>
                      <a:endParaRPr sz="13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900"/>
                        <a:buFont typeface="Arial"/>
                        <a:buNone/>
                      </a:pPr>
                      <a:r>
                        <a:rPr lang="en" sz="1300" u="none" cap="none" strike="noStrike"/>
                        <a:t>NE</a:t>
                      </a:r>
                      <a:endParaRPr sz="13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900"/>
                        <a:buFont typeface="Arial"/>
                        <a:buNone/>
                      </a:pPr>
                      <a:r>
                        <a:rPr lang="en" sz="1300" u="none" cap="none" strike="noStrike"/>
                        <a:t>DA</a:t>
                      </a:r>
                      <a:endParaRPr sz="13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800"/>
                        <a:buFont typeface="Arial"/>
                        <a:buNone/>
                      </a:pPr>
                      <a:r>
                        <a:rPr lang="en" sz="1300" u="none" cap="none" strike="noStrike"/>
                        <a:t>MAO</a:t>
                      </a:r>
                      <a:endParaRPr sz="1300" u="none" cap="none" strike="noStrike"/>
                    </a:p>
                    <a:p>
                      <a:pPr indent="0" lvl="0" marL="0" marR="0" rtl="0" algn="l">
                        <a:lnSpc>
                          <a:spcPct val="85000"/>
                        </a:lnSpc>
                        <a:spcBef>
                          <a:spcPts val="0"/>
                        </a:spcBef>
                        <a:spcAft>
                          <a:spcPts val="0"/>
                        </a:spcAft>
                        <a:buClr>
                          <a:srgbClr val="000000"/>
                        </a:buClr>
                        <a:buSzPts val="800"/>
                        <a:buFont typeface="Arial"/>
                        <a:buNone/>
                      </a:pPr>
                      <a:r>
                        <a:rPr lang="en" sz="1300"/>
                        <a:t>s</a:t>
                      </a:r>
                      <a:r>
                        <a:rPr lang="en" sz="1300" u="none" cap="none" strike="noStrike"/>
                        <a:t>elect-</a:t>
                      </a:r>
                      <a:endParaRPr sz="1300" u="none" cap="none" strike="noStrike"/>
                    </a:p>
                    <a:p>
                      <a:pPr indent="0" lvl="0" marL="0" marR="0" rtl="0" algn="l">
                        <a:lnSpc>
                          <a:spcPct val="85000"/>
                        </a:lnSpc>
                        <a:spcBef>
                          <a:spcPts val="0"/>
                        </a:spcBef>
                        <a:spcAft>
                          <a:spcPts val="0"/>
                        </a:spcAft>
                        <a:buClr>
                          <a:srgbClr val="000000"/>
                        </a:buClr>
                        <a:buSzPts val="800"/>
                        <a:buFont typeface="Arial"/>
                        <a:buNone/>
                      </a:pPr>
                      <a:r>
                        <a:rPr lang="en" sz="1300" u="none" cap="none" strike="noStrike"/>
                        <a:t>ivity </a:t>
                      </a:r>
                      <a:endParaRPr sz="19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800"/>
                        <a:buFont typeface="Arial"/>
                        <a:buNone/>
                      </a:pPr>
                      <a:r>
                        <a:rPr lang="en" sz="1200" u="none" cap="none" strike="noStrike"/>
                        <a:t>Dietary </a:t>
                      </a:r>
                      <a:endParaRPr sz="1200" u="none" cap="none" strike="noStrike"/>
                    </a:p>
                    <a:p>
                      <a:pPr indent="0" lvl="0" marL="0" marR="0" rtl="0" algn="l">
                        <a:lnSpc>
                          <a:spcPct val="85000"/>
                        </a:lnSpc>
                        <a:spcBef>
                          <a:spcPts val="0"/>
                        </a:spcBef>
                        <a:spcAft>
                          <a:spcPts val="0"/>
                        </a:spcAft>
                        <a:buClr>
                          <a:srgbClr val="000000"/>
                        </a:buClr>
                        <a:buSzPts val="800"/>
                        <a:buFont typeface="Arial"/>
                        <a:buNone/>
                      </a:pPr>
                      <a:r>
                        <a:rPr lang="en" sz="1200" u="none" cap="none" strike="noStrike"/>
                        <a:t>tyramine risk  </a:t>
                      </a:r>
                      <a:endParaRPr sz="12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900"/>
                        <a:buFont typeface="Arial"/>
                        <a:buNone/>
                      </a:pPr>
                      <a:r>
                        <a:rPr lang="en" sz="1300" u="none" cap="none" strike="noStrike"/>
                        <a:t>W</a:t>
                      </a:r>
                      <a:r>
                        <a:rPr lang="en" sz="1300"/>
                        <a:t>t </a:t>
                      </a:r>
                      <a:r>
                        <a:rPr lang="en" sz="1300" u="none" cap="none" strike="noStrike"/>
                        <a:t>gain</a:t>
                      </a:r>
                      <a:endParaRPr sz="13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800"/>
                        <a:buFont typeface="Arial"/>
                        <a:buNone/>
                      </a:pPr>
                      <a:r>
                        <a:rPr lang="en" sz="1300" u="none" cap="none" strike="noStrike"/>
                        <a:t>Sed-</a:t>
                      </a:r>
                      <a:endParaRPr sz="1300" u="none" cap="none" strike="noStrike"/>
                    </a:p>
                    <a:p>
                      <a:pPr indent="0" lvl="0" marL="0" marR="0" rtl="0" algn="l">
                        <a:lnSpc>
                          <a:spcPct val="85000"/>
                        </a:lnSpc>
                        <a:spcBef>
                          <a:spcPts val="0"/>
                        </a:spcBef>
                        <a:spcAft>
                          <a:spcPts val="0"/>
                        </a:spcAft>
                        <a:buClr>
                          <a:srgbClr val="000000"/>
                        </a:buClr>
                        <a:buSzPts val="800"/>
                        <a:buFont typeface="Arial"/>
                        <a:buNone/>
                      </a:pPr>
                      <a:r>
                        <a:rPr lang="en" sz="1300" u="none" cap="none" strike="noStrike"/>
                        <a:t>ation</a:t>
                      </a:r>
                      <a:endParaRPr sz="13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800"/>
                        <a:buFont typeface="Arial"/>
                        <a:buNone/>
                      </a:pPr>
                      <a:r>
                        <a:rPr lang="en" sz="1200" u="none" cap="none" strike="noStrike"/>
                        <a:t>Anti-</a:t>
                      </a:r>
                      <a:endParaRPr sz="1200" u="none" cap="none" strike="noStrike"/>
                    </a:p>
                    <a:p>
                      <a:pPr indent="0" lvl="0" marL="0" marR="0" rtl="0" algn="l">
                        <a:lnSpc>
                          <a:spcPct val="85000"/>
                        </a:lnSpc>
                        <a:spcBef>
                          <a:spcPts val="0"/>
                        </a:spcBef>
                        <a:spcAft>
                          <a:spcPts val="0"/>
                        </a:spcAft>
                        <a:buClr>
                          <a:srgbClr val="000000"/>
                        </a:buClr>
                        <a:buSzPts val="800"/>
                        <a:buFont typeface="Arial"/>
                        <a:buNone/>
                      </a:pPr>
                      <a:r>
                        <a:rPr lang="en" sz="1200"/>
                        <a:t>c</a:t>
                      </a:r>
                      <a:r>
                        <a:rPr lang="en" sz="1200" u="none" cap="none" strike="noStrike"/>
                        <a:t>holi</a:t>
                      </a:r>
                      <a:r>
                        <a:rPr lang="en" sz="1200"/>
                        <a:t>n</a:t>
                      </a:r>
                      <a:endParaRPr sz="1200"/>
                    </a:p>
                    <a:p>
                      <a:pPr indent="0" lvl="0" marL="0" marR="0" rtl="0" algn="l">
                        <a:lnSpc>
                          <a:spcPct val="85000"/>
                        </a:lnSpc>
                        <a:spcBef>
                          <a:spcPts val="0"/>
                        </a:spcBef>
                        <a:spcAft>
                          <a:spcPts val="0"/>
                        </a:spcAft>
                        <a:buClr>
                          <a:srgbClr val="000000"/>
                        </a:buClr>
                        <a:buSzPts val="800"/>
                        <a:buFont typeface="Arial"/>
                        <a:buNone/>
                      </a:pPr>
                      <a:r>
                        <a:rPr lang="en" sz="1200" u="none" cap="none" strike="noStrike"/>
                        <a:t>ergic</a:t>
                      </a:r>
                      <a:endParaRPr sz="1200" u="none" cap="none" strike="noStrike"/>
                    </a:p>
                  </a:txBody>
                  <a:tcPr marT="45725" marB="45725" marR="45725" marL="45725">
                    <a:solidFill>
                      <a:srgbClr val="ECF2F1"/>
                    </a:solidFill>
                  </a:tcPr>
                </a:tc>
                <a:tc>
                  <a:txBody>
                    <a:bodyPr/>
                    <a:lstStyle/>
                    <a:p>
                      <a:pPr indent="0" lvl="0" marL="0" marR="0" rtl="0" algn="l">
                        <a:lnSpc>
                          <a:spcPct val="85000"/>
                        </a:lnSpc>
                        <a:spcBef>
                          <a:spcPts val="0"/>
                        </a:spcBef>
                        <a:spcAft>
                          <a:spcPts val="0"/>
                        </a:spcAft>
                        <a:buClr>
                          <a:srgbClr val="000000"/>
                        </a:buClr>
                        <a:buSzPts val="800"/>
                        <a:buFont typeface="Arial"/>
                        <a:buNone/>
                      </a:pPr>
                      <a:r>
                        <a:rPr lang="en" sz="1200" u="none" cap="none" strike="noStrike"/>
                        <a:t>Rever-</a:t>
                      </a:r>
                      <a:endParaRPr sz="1200" u="none" cap="none" strike="noStrike"/>
                    </a:p>
                    <a:p>
                      <a:pPr indent="0" lvl="0" marL="0" marR="0" rtl="0" algn="l">
                        <a:lnSpc>
                          <a:spcPct val="85000"/>
                        </a:lnSpc>
                        <a:spcBef>
                          <a:spcPts val="0"/>
                        </a:spcBef>
                        <a:spcAft>
                          <a:spcPts val="0"/>
                        </a:spcAft>
                        <a:buClr>
                          <a:srgbClr val="000000"/>
                        </a:buClr>
                        <a:buSzPts val="800"/>
                        <a:buFont typeface="Arial"/>
                        <a:buNone/>
                      </a:pPr>
                      <a:r>
                        <a:rPr lang="en" sz="1200" u="none" cap="none" strike="noStrike"/>
                        <a:t>sible?</a:t>
                      </a:r>
                      <a:endParaRPr sz="1200" u="none" cap="none" strike="noStrike"/>
                    </a:p>
                  </a:txBody>
                  <a:tcPr marT="45725" marB="45725" marR="45725" marL="45725">
                    <a:solidFill>
                      <a:srgbClr val="ECF2F1"/>
                    </a:solidFill>
                  </a:tcPr>
                </a:tc>
              </a:tr>
              <a:tr h="8350">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Tranylcypromine  (PARNATE)</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a:t>MDD</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1961</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$240</a:t>
                      </a:r>
                      <a:endParaRPr sz="130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sz="1250" u="none" cap="none" strike="noStrike"/>
                        <a:t>A &amp; B</a:t>
                      </a:r>
                      <a:endParaRPr sz="125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a:t>-</a:t>
                      </a:r>
                      <a:endParaRPr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low</a:t>
                      </a:r>
                      <a:endParaRPr sz="130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sz="1300"/>
                        <a:t>low</a:t>
                      </a:r>
                      <a:endParaRPr sz="130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no</a:t>
                      </a:r>
                      <a:endParaRPr sz="1300" u="none" cap="none" strike="noStrike"/>
                    </a:p>
                  </a:txBody>
                  <a:tcPr marT="45725" marB="45725" marR="45725" marL="45725"/>
                </a:tc>
              </a:tr>
              <a:tr h="8350">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Isocarboxazid  (MARPLAN)</a:t>
                      </a:r>
                      <a:endParaRPr sz="1300" u="none" cap="none" strike="noStrike"/>
                    </a:p>
                  </a:txBody>
                  <a:tcPr marT="45725" marB="45725" marR="45725" marL="45725">
                    <a:lnB cap="flat" cmpd="sng" w="9525">
                      <a:solidFill>
                        <a:srgbClr val="999999"/>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MDD</a:t>
                      </a:r>
                      <a:endParaRPr sz="1300" u="none" cap="none" strike="noStrike"/>
                    </a:p>
                  </a:txBody>
                  <a:tcPr marT="45725" marB="45725" marR="45725" marL="45725">
                    <a:lnB cap="flat" cmpd="sng" w="9525">
                      <a:solidFill>
                        <a:srgbClr val="999999"/>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1959</a:t>
                      </a:r>
                      <a:endParaRPr sz="1300" u="none" cap="none" strike="noStrike"/>
                    </a:p>
                  </a:txBody>
                  <a:tcPr marT="45725" marB="45725" marR="45725" marL="45725">
                    <a:lnB cap="flat" cmpd="sng" w="9525">
                      <a:solidFill>
                        <a:srgbClr val="999999"/>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$780</a:t>
                      </a:r>
                      <a:endParaRPr sz="1300" u="none" cap="none" strike="noStrike"/>
                    </a:p>
                  </a:txBody>
                  <a:tcPr marT="45725" marB="45725" marR="45725" marL="45725">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250" u="none" cap="none" strike="noStrike"/>
                        <a:t>A &amp; B</a:t>
                      </a:r>
                      <a:endParaRPr sz="1250" u="none" cap="none" strike="noStrike"/>
                    </a:p>
                  </a:txBody>
                  <a:tcPr marT="45725" marB="45725" marR="45725" marL="45725">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low</a:t>
                      </a:r>
                      <a:endParaRPr sz="1300" u="none" cap="none" strike="noStrike"/>
                    </a:p>
                  </a:txBody>
                  <a:tcPr marT="45725" marB="45725" marR="45725" marL="45725">
                    <a:lnB cap="flat" cmpd="sng" w="9525">
                      <a:solidFill>
                        <a:srgbClr val="999999"/>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850"/>
                        <a:buFont typeface="Arial"/>
                        <a:buNone/>
                      </a:pPr>
                      <a:r>
                        <a:rPr lang="en" sz="1300">
                          <a:solidFill>
                            <a:schemeClr val="dk1"/>
                          </a:solidFill>
                        </a:rPr>
                        <a:t>low</a:t>
                      </a:r>
                      <a:endParaRPr sz="1300" u="none" cap="none" strike="noStrike"/>
                    </a:p>
                  </a:txBody>
                  <a:tcPr marT="45725" marB="45725" marR="45725" marL="45725">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no</a:t>
                      </a:r>
                      <a:endParaRPr sz="1300" u="none" cap="none" strike="noStrike"/>
                    </a:p>
                  </a:txBody>
                  <a:tcPr marT="45725" marB="45725" marR="45725" marL="45725">
                    <a:lnB cap="flat" cmpd="sng" w="9525">
                      <a:solidFill>
                        <a:srgbClr val="999999"/>
                      </a:solidFill>
                      <a:prstDash val="solid"/>
                      <a:round/>
                      <a:headEnd len="sm" w="sm" type="none"/>
                      <a:tailEnd len="sm" w="sm" type="none"/>
                    </a:lnB>
                  </a:tcPr>
                </a:tc>
              </a:tr>
              <a:tr h="8350">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Phenelzine (NARDIL)</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MDD</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1961</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$43</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FFFF9F"/>
                    </a:solidFill>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250" u="none" cap="none" strike="noStrike"/>
                        <a:t>A &amp; B</a:t>
                      </a:r>
                      <a:endParaRPr sz="125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low</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850"/>
                        <a:buFont typeface="Arial"/>
                        <a:buNone/>
                      </a:pPr>
                      <a:r>
                        <a:rPr lang="en" sz="1300">
                          <a:solidFill>
                            <a:schemeClr val="dk1"/>
                          </a:solidFill>
                        </a:rPr>
                        <a:t>low</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no</a:t>
                      </a:r>
                      <a:endParaRPr sz="1300" u="none" cap="none" strike="noStrike"/>
                    </a:p>
                  </a:txBody>
                  <a:tcPr marT="45725" marB="45725" marR="45725" marL="457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r h="8350">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Selegiline transdermal (EMSAM)</a:t>
                      </a:r>
                      <a:endParaRPr sz="1300"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MDD</a:t>
                      </a:r>
                      <a:endParaRPr sz="1300"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2006</a:t>
                      </a:r>
                      <a:endParaRPr sz="1300"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$1650</a:t>
                      </a:r>
                      <a:endParaRPr sz="1300"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850"/>
                        <a:buFont typeface="Arial"/>
                        <a:buNone/>
                      </a:pPr>
                      <a:r>
                        <a:rPr lang="en" sz="1250" u="none" cap="none" strike="noStrike"/>
                        <a:t>(A) &amp; B</a:t>
                      </a:r>
                      <a:endParaRPr sz="1250"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loss</a:t>
                      </a:r>
                      <a:endParaRPr sz="1300"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low</a:t>
                      </a:r>
                      <a:endParaRPr sz="1300"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rtl="0" algn="ctr">
                        <a:spcBef>
                          <a:spcPts val="0"/>
                        </a:spcBef>
                        <a:spcAft>
                          <a:spcPts val="0"/>
                        </a:spcAft>
                        <a:buClr>
                          <a:schemeClr val="dk1"/>
                        </a:buClr>
                        <a:buSzPts val="850"/>
                        <a:buFont typeface="Arial"/>
                        <a:buNone/>
                      </a:pPr>
                      <a:r>
                        <a:rPr lang="en" sz="1300">
                          <a:solidFill>
                            <a:schemeClr val="dk1"/>
                          </a:solidFill>
                        </a:rPr>
                        <a:t>low</a:t>
                      </a:r>
                      <a:endParaRPr sz="1300" u="none" cap="none" strike="noStrike"/>
                    </a:p>
                  </a:txBody>
                  <a:tcPr marT="45725" marB="45725" marR="45725" marL="45725" anchor="ctr">
                    <a:lnT cap="flat" cmpd="sng" w="9525">
                      <a:solidFill>
                        <a:srgbClr val="999999"/>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no</a:t>
                      </a:r>
                      <a:endParaRPr sz="1300" u="none" cap="none" strike="noStrike"/>
                    </a:p>
                  </a:txBody>
                  <a:tcPr marT="45725" marB="45725" marR="45725" marL="45725" anchor="ctr">
                    <a:lnT cap="flat" cmpd="sng" w="9525">
                      <a:solidFill>
                        <a:srgbClr val="999999"/>
                      </a:solidFill>
                      <a:prstDash val="solid"/>
                      <a:round/>
                      <a:headEnd len="sm" w="sm" type="none"/>
                      <a:tailEnd len="sm" w="sm" type="none"/>
                    </a:lnT>
                  </a:tcPr>
                </a:tc>
              </a:tr>
              <a:tr h="8350">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Selegiline PO (ELDEPRYL)</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Parkinson’s</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1989</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$26</a:t>
                      </a:r>
                      <a:endParaRPr sz="130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sz="1250" u="none" cap="none" strike="noStrike"/>
                        <a:t>B</a:t>
                      </a:r>
                      <a:endParaRPr sz="125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loss</a:t>
                      </a:r>
                      <a:endParaRPr sz="130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low</a:t>
                      </a:r>
                      <a:endParaRPr sz="1300" u="none" cap="none" strike="noStrike"/>
                    </a:p>
                  </a:txBody>
                  <a:tcPr marT="45725" marB="45725" marR="45725" marL="45725"/>
                </a:tc>
                <a:tc>
                  <a:txBody>
                    <a:bodyPr/>
                    <a:lstStyle/>
                    <a:p>
                      <a:pPr indent="0" lvl="0" marL="0" rtl="0" algn="ctr">
                        <a:spcBef>
                          <a:spcPts val="0"/>
                        </a:spcBef>
                        <a:spcAft>
                          <a:spcPts val="0"/>
                        </a:spcAft>
                        <a:buClr>
                          <a:schemeClr val="dk1"/>
                        </a:buClr>
                        <a:buSzPts val="850"/>
                        <a:buFont typeface="Arial"/>
                        <a:buNone/>
                      </a:pPr>
                      <a:r>
                        <a:rPr lang="en" sz="1300">
                          <a:solidFill>
                            <a:schemeClr val="dk1"/>
                          </a:solidFill>
                        </a:rPr>
                        <a:t>low</a:t>
                      </a:r>
                      <a:endParaRPr sz="130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no</a:t>
                      </a:r>
                      <a:endParaRPr sz="1300" u="none" cap="none" strike="noStrike"/>
                    </a:p>
                  </a:txBody>
                  <a:tcPr marT="45725" marB="45725" marR="45725" marL="45725"/>
                </a:tc>
              </a:tr>
              <a:tr h="8350">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Rasagiline (AZILECT)</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Parkinson’s</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2006</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$270</a:t>
                      </a:r>
                      <a:endParaRPr sz="130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sz="1250" u="none" cap="none" strike="noStrike"/>
                        <a:t>B</a:t>
                      </a:r>
                      <a:endParaRPr sz="125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loss</a:t>
                      </a:r>
                      <a:endParaRPr sz="130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low</a:t>
                      </a:r>
                      <a:endParaRPr sz="1300" u="none" cap="none" strike="noStrike"/>
                    </a:p>
                  </a:txBody>
                  <a:tcPr marT="45725" marB="45725" marR="45725" marL="45725"/>
                </a:tc>
                <a:tc>
                  <a:txBody>
                    <a:bodyPr/>
                    <a:lstStyle/>
                    <a:p>
                      <a:pPr indent="0" lvl="0" marL="0" rtl="0" algn="ctr">
                        <a:spcBef>
                          <a:spcPts val="0"/>
                        </a:spcBef>
                        <a:spcAft>
                          <a:spcPts val="0"/>
                        </a:spcAft>
                        <a:buClr>
                          <a:schemeClr val="dk1"/>
                        </a:buClr>
                        <a:buSzPts val="850"/>
                        <a:buFont typeface="Arial"/>
                        <a:buNone/>
                      </a:pPr>
                      <a:r>
                        <a:rPr lang="en" sz="1300">
                          <a:solidFill>
                            <a:schemeClr val="dk1"/>
                          </a:solidFill>
                        </a:rPr>
                        <a:t>low</a:t>
                      </a:r>
                      <a:endParaRPr sz="130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no</a:t>
                      </a:r>
                      <a:endParaRPr sz="1300" u="none" cap="none" strike="noStrike"/>
                    </a:p>
                  </a:txBody>
                  <a:tcPr marT="45725" marB="45725" marR="45725" marL="45725"/>
                </a:tc>
              </a:tr>
              <a:tr h="8350">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Safinamide (XADAGO)</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Parkinson’s</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2017</a:t>
                      </a:r>
                      <a:endParaRPr sz="1300" u="none" cap="none" strike="noStrike"/>
                    </a:p>
                  </a:txBody>
                  <a:tcPr marT="45725" marB="45725" marR="45725" marL="45725"/>
                </a:tc>
                <a:tc>
                  <a:txBody>
                    <a:bodyPr/>
                    <a:lstStyle/>
                    <a:p>
                      <a:pPr indent="0" lvl="0" marL="0" marR="0" rtl="0" algn="l">
                        <a:lnSpc>
                          <a:spcPct val="100000"/>
                        </a:lnSpc>
                        <a:spcBef>
                          <a:spcPts val="0"/>
                        </a:spcBef>
                        <a:spcAft>
                          <a:spcPts val="0"/>
                        </a:spcAft>
                        <a:buClr>
                          <a:srgbClr val="000000"/>
                        </a:buClr>
                        <a:buSzPts val="850"/>
                        <a:buFont typeface="Arial"/>
                        <a:buNone/>
                      </a:pPr>
                      <a:r>
                        <a:rPr lang="en" sz="1300" u="none" cap="none" strike="noStrike"/>
                        <a:t>$780</a:t>
                      </a:r>
                      <a:endParaRPr sz="130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nchor="ctr"/>
                </a:tc>
                <a:tc>
                  <a:txBody>
                    <a:bodyPr/>
                    <a:lstStyle/>
                    <a:p>
                      <a:pPr indent="0" lvl="0" marL="0" marR="0" rtl="0" algn="ctr">
                        <a:lnSpc>
                          <a:spcPct val="100000"/>
                        </a:lnSpc>
                        <a:spcBef>
                          <a:spcPts val="0"/>
                        </a:spcBef>
                        <a:spcAft>
                          <a:spcPts val="0"/>
                        </a:spcAft>
                        <a:buClr>
                          <a:srgbClr val="000000"/>
                        </a:buClr>
                        <a:buSzPts val="850"/>
                        <a:buFont typeface="Arial"/>
                        <a:buNone/>
                      </a:pPr>
                      <a:r>
                        <a:rPr lang="en" sz="1250" u="none" cap="none" strike="noStrike"/>
                        <a:t>B</a:t>
                      </a:r>
                      <a:endParaRPr sz="125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u="none" cap="none" strike="noStrike"/>
                        <a:t>+/-</a:t>
                      </a:r>
                      <a:endParaRPr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sz="1250" u="none" cap="none" strike="noStrike"/>
                        <a:t>-</a:t>
                      </a:r>
                      <a:endParaRPr sz="125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sz="1300" u="none" cap="none" strike="noStrike"/>
                        <a:t>low</a:t>
                      </a:r>
                      <a:endParaRPr sz="1300" u="none" cap="none" strike="noStrike"/>
                    </a:p>
                  </a:txBody>
                  <a:tcPr marT="45725" marB="45725" marR="45725" marL="45725"/>
                </a:tc>
                <a:tc>
                  <a:txBody>
                    <a:bodyPr/>
                    <a:lstStyle/>
                    <a:p>
                      <a:pPr indent="0" lvl="0" marL="0" rtl="0" algn="ctr">
                        <a:spcBef>
                          <a:spcPts val="0"/>
                        </a:spcBef>
                        <a:spcAft>
                          <a:spcPts val="0"/>
                        </a:spcAft>
                        <a:buClr>
                          <a:schemeClr val="dk1"/>
                        </a:buClr>
                        <a:buSzPts val="850"/>
                        <a:buFont typeface="Arial"/>
                        <a:buNone/>
                      </a:pPr>
                      <a:r>
                        <a:rPr lang="en" sz="1300">
                          <a:solidFill>
                            <a:schemeClr val="dk1"/>
                          </a:solidFill>
                        </a:rPr>
                        <a:t>low</a:t>
                      </a:r>
                      <a:endParaRPr sz="1300" u="none" cap="none" strike="noStrike"/>
                    </a:p>
                  </a:txBody>
                  <a:tcPr marT="45725" marB="45725" marR="45725" marL="45725"/>
                </a:tc>
                <a:tc>
                  <a:txBody>
                    <a:bodyPr/>
                    <a:lstStyle/>
                    <a:p>
                      <a:pPr indent="0" lvl="0" marL="0" marR="0" rtl="0" algn="ctr">
                        <a:lnSpc>
                          <a:spcPct val="100000"/>
                        </a:lnSpc>
                        <a:spcBef>
                          <a:spcPts val="0"/>
                        </a:spcBef>
                        <a:spcAft>
                          <a:spcPts val="0"/>
                        </a:spcAft>
                        <a:buClr>
                          <a:srgbClr val="000000"/>
                        </a:buClr>
                        <a:buSzPts val="850"/>
                        <a:buFont typeface="Arial"/>
                        <a:buNone/>
                      </a:pPr>
                      <a:r>
                        <a:rPr lang="en" sz="1300"/>
                        <a:t>y</a:t>
                      </a:r>
                      <a:r>
                        <a:rPr lang="en" sz="1300" u="none" cap="none" strike="noStrike"/>
                        <a:t>es </a:t>
                      </a:r>
                      <a:endParaRPr b="1" sz="1300" u="none" cap="none" strike="noStrike"/>
                    </a:p>
                  </a:txBody>
                  <a:tcPr marT="45725" marB="45725" marR="45725" marL="45725"/>
                </a:tc>
              </a:tr>
            </a:tbl>
          </a:graphicData>
        </a:graphic>
      </p:graphicFrame>
      <p:sp>
        <p:nvSpPr>
          <p:cNvPr id="488" name="Google Shape;488;p61"/>
          <p:cNvSpPr txBox="1"/>
          <p:nvPr/>
        </p:nvSpPr>
        <p:spPr>
          <a:xfrm>
            <a:off x="5457264" y="1041313"/>
            <a:ext cx="315900" cy="416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en" sz="1800" u="none" cap="none" strike="noStrike">
                <a:solidFill>
                  <a:srgbClr val="000000"/>
                </a:solidFill>
                <a:latin typeface="Arial"/>
                <a:ea typeface="Arial"/>
                <a:cs typeface="Arial"/>
                <a:sym typeface="Arial"/>
              </a:rPr>
              <a:t>*</a:t>
            </a:r>
            <a:r>
              <a:rPr b="0" i="0" lang="en" sz="1800" u="none" cap="none" strike="noStrike">
                <a:solidFill>
                  <a:srgbClr val="000000"/>
                </a:solidFill>
                <a:latin typeface="Arial"/>
                <a:ea typeface="Arial"/>
                <a:cs typeface="Arial"/>
                <a:sym typeface="Arial"/>
              </a:rPr>
              <a:t> </a:t>
            </a:r>
            <a:endParaRPr b="0" i="0" sz="1300" u="none" cap="none" strike="noStrike">
              <a:solidFill>
                <a:srgbClr val="000000"/>
              </a:solidFill>
              <a:latin typeface="Arial"/>
              <a:ea typeface="Arial"/>
              <a:cs typeface="Arial"/>
              <a:sym typeface="Arial"/>
            </a:endParaRPr>
          </a:p>
        </p:txBody>
      </p:sp>
      <p:pic>
        <p:nvPicPr>
          <p:cNvPr id="489" name="Google Shape;489;p61"/>
          <p:cNvPicPr preferRelativeResize="0"/>
          <p:nvPr/>
        </p:nvPicPr>
        <p:blipFill rotWithShape="1">
          <a:blip r:embed="rId3">
            <a:alphaModFix/>
          </a:blip>
          <a:srcRect b="0" l="0" r="0" t="0"/>
          <a:stretch/>
        </p:blipFill>
        <p:spPr>
          <a:xfrm>
            <a:off x="168200" y="48657"/>
            <a:ext cx="601075" cy="770800"/>
          </a:xfrm>
          <a:prstGeom prst="rect">
            <a:avLst/>
          </a:prstGeom>
          <a:noFill/>
          <a:ln>
            <a:noFill/>
          </a:ln>
        </p:spPr>
      </p:pic>
      <p:sp>
        <p:nvSpPr>
          <p:cNvPr id="490" name="Google Shape;490;p61"/>
          <p:cNvSpPr txBox="1"/>
          <p:nvPr/>
        </p:nvSpPr>
        <p:spPr>
          <a:xfrm>
            <a:off x="-997850" y="79650"/>
            <a:ext cx="7905900" cy="492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800" u="none" cap="none" strike="noStrike">
                <a:solidFill>
                  <a:srgbClr val="000000"/>
                </a:solidFill>
                <a:latin typeface="Arial"/>
                <a:ea typeface="Arial"/>
                <a:cs typeface="Arial"/>
                <a:sym typeface="Arial"/>
              </a:rPr>
              <a:t>Monoamine Oxidase Inhibitors (MAOIs)</a:t>
            </a:r>
            <a:endParaRPr b="0" i="0" sz="1800" u="none" cap="none" strike="noStrike">
              <a:solidFill>
                <a:srgbClr val="000000"/>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1200"/>
              <a:buFont typeface="Arial"/>
              <a:buNone/>
            </a:pPr>
            <a:r>
              <a:t/>
            </a:r>
            <a:endParaRPr b="0" i="0" sz="1800" u="none" cap="none" strike="noStrike">
              <a:solidFill>
                <a:srgbClr val="000000"/>
              </a:solidFill>
              <a:latin typeface="Arial"/>
              <a:ea typeface="Arial"/>
              <a:cs typeface="Arial"/>
              <a:sym typeface="Arial"/>
            </a:endParaRPr>
          </a:p>
        </p:txBody>
      </p:sp>
      <p:sp>
        <p:nvSpPr>
          <p:cNvPr id="491" name="Google Shape;491;p61"/>
          <p:cNvSpPr txBox="1"/>
          <p:nvPr/>
        </p:nvSpPr>
        <p:spPr>
          <a:xfrm>
            <a:off x="7870866" y="0"/>
            <a:ext cx="1747200" cy="416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0" i="0" lang="en" sz="900" u="sng" cap="none" strike="noStrike">
                <a:solidFill>
                  <a:srgbClr val="000000"/>
                </a:solidFill>
                <a:latin typeface="Arial"/>
                <a:ea typeface="Arial"/>
                <a:cs typeface="Arial"/>
                <a:sym typeface="Arial"/>
              </a:rPr>
              <a:t>5-HT</a:t>
            </a:r>
            <a:r>
              <a:rPr b="0" i="0" lang="en" sz="900" u="none" cap="none" strike="noStrike">
                <a:solidFill>
                  <a:srgbClr val="000000"/>
                </a:solidFill>
                <a:latin typeface="Arial"/>
                <a:ea typeface="Arial"/>
                <a:cs typeface="Arial"/>
                <a:sym typeface="Arial"/>
              </a:rPr>
              <a:t> </a:t>
            </a:r>
            <a:r>
              <a:rPr lang="en" sz="900"/>
              <a:t>–</a:t>
            </a:r>
            <a:r>
              <a:rPr b="0" i="0" lang="en" sz="900" u="none" cap="none" strike="noStrike">
                <a:solidFill>
                  <a:srgbClr val="000000"/>
                </a:solidFill>
                <a:latin typeface="Arial"/>
                <a:ea typeface="Arial"/>
                <a:cs typeface="Arial"/>
                <a:sym typeface="Arial"/>
              </a:rPr>
              <a:t> serotonergic</a:t>
            </a:r>
            <a:endParaRPr sz="900"/>
          </a:p>
          <a:p>
            <a:pPr indent="0" lvl="0" marL="0" marR="0" rtl="0" algn="l">
              <a:lnSpc>
                <a:spcPct val="100000"/>
              </a:lnSpc>
              <a:spcBef>
                <a:spcPts val="0"/>
              </a:spcBef>
              <a:spcAft>
                <a:spcPts val="0"/>
              </a:spcAft>
              <a:buClr>
                <a:srgbClr val="000000"/>
              </a:buClr>
              <a:buSzPts val="700"/>
              <a:buFont typeface="Arial"/>
              <a:buNone/>
            </a:pPr>
            <a:r>
              <a:rPr b="0" i="0" lang="en" sz="900" u="sng" cap="none" strike="noStrike">
                <a:solidFill>
                  <a:srgbClr val="000000"/>
                </a:solidFill>
                <a:latin typeface="Arial"/>
                <a:ea typeface="Arial"/>
                <a:cs typeface="Arial"/>
                <a:sym typeface="Arial"/>
              </a:rPr>
              <a:t>NE</a:t>
            </a:r>
            <a:r>
              <a:rPr b="0" i="0" lang="en" sz="900" u="none" cap="none" strike="noStrike">
                <a:solidFill>
                  <a:srgbClr val="000000"/>
                </a:solidFill>
                <a:latin typeface="Arial"/>
                <a:ea typeface="Arial"/>
                <a:cs typeface="Arial"/>
                <a:sym typeface="Arial"/>
              </a:rPr>
              <a:t> </a:t>
            </a:r>
            <a:r>
              <a:rPr lang="en" sz="900"/>
              <a:t>–</a:t>
            </a:r>
            <a:r>
              <a:rPr b="0" i="0" lang="en" sz="900" u="none" cap="none" strike="noStrike">
                <a:solidFill>
                  <a:srgbClr val="000000"/>
                </a:solidFill>
                <a:latin typeface="Arial"/>
                <a:ea typeface="Arial"/>
                <a:cs typeface="Arial"/>
                <a:sym typeface="Arial"/>
              </a:rPr>
              <a:t> noradrenergic</a:t>
            </a:r>
            <a:endParaRPr sz="900"/>
          </a:p>
          <a:p>
            <a:pPr indent="0" lvl="0" marL="0" marR="0" rtl="0" algn="l">
              <a:lnSpc>
                <a:spcPct val="100000"/>
              </a:lnSpc>
              <a:spcBef>
                <a:spcPts val="0"/>
              </a:spcBef>
              <a:spcAft>
                <a:spcPts val="0"/>
              </a:spcAft>
              <a:buClr>
                <a:srgbClr val="000000"/>
              </a:buClr>
              <a:buSzPts val="700"/>
              <a:buFont typeface="Arial"/>
              <a:buNone/>
            </a:pPr>
            <a:r>
              <a:rPr b="0" i="0" lang="en" sz="900" u="sng" cap="none" strike="noStrike">
                <a:solidFill>
                  <a:srgbClr val="000000"/>
                </a:solidFill>
                <a:latin typeface="Arial"/>
                <a:ea typeface="Arial"/>
                <a:cs typeface="Arial"/>
                <a:sym typeface="Arial"/>
              </a:rPr>
              <a:t>DA</a:t>
            </a:r>
            <a:r>
              <a:rPr b="0" i="0" lang="en" sz="900" u="none" cap="none" strike="noStrike">
                <a:solidFill>
                  <a:srgbClr val="000000"/>
                </a:solidFill>
                <a:latin typeface="Arial"/>
                <a:ea typeface="Arial"/>
                <a:cs typeface="Arial"/>
                <a:sym typeface="Arial"/>
              </a:rPr>
              <a:t> </a:t>
            </a:r>
            <a:r>
              <a:rPr lang="en" sz="900"/>
              <a:t>– </a:t>
            </a:r>
            <a:r>
              <a:rPr b="0" i="0" lang="en" sz="900" u="none" cap="none" strike="noStrike">
                <a:solidFill>
                  <a:srgbClr val="000000"/>
                </a:solidFill>
                <a:latin typeface="Arial"/>
                <a:ea typeface="Arial"/>
                <a:cs typeface="Arial"/>
                <a:sym typeface="Arial"/>
              </a:rPr>
              <a:t>dopaminergic</a:t>
            </a:r>
            <a:endParaRPr b="0" i="0" sz="800" u="none" cap="none" strike="noStrike">
              <a:solidFill>
                <a:srgbClr val="000000"/>
              </a:solidFill>
              <a:latin typeface="Arial"/>
              <a:ea typeface="Arial"/>
              <a:cs typeface="Arial"/>
              <a:sym typeface="Arial"/>
            </a:endParaRPr>
          </a:p>
        </p:txBody>
      </p:sp>
      <p:sp>
        <p:nvSpPr>
          <p:cNvPr id="492" name="Google Shape;492;p61"/>
          <p:cNvSpPr txBox="1"/>
          <p:nvPr/>
        </p:nvSpPr>
        <p:spPr>
          <a:xfrm>
            <a:off x="844301" y="431788"/>
            <a:ext cx="8079300" cy="416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1500" u="none" cap="none" strike="noStrike">
                <a:solidFill>
                  <a:srgbClr val="000000"/>
                </a:solidFill>
                <a:latin typeface="Arial"/>
                <a:ea typeface="Arial"/>
                <a:cs typeface="Arial"/>
                <a:sym typeface="Arial"/>
              </a:rPr>
              <a:t>*</a:t>
            </a:r>
            <a:r>
              <a:rPr b="0" i="0" lang="en" sz="1200" u="none" cap="none" strike="noStrike">
                <a:solidFill>
                  <a:srgbClr val="000000"/>
                </a:solidFill>
                <a:latin typeface="Arial"/>
                <a:ea typeface="Arial"/>
                <a:cs typeface="Arial"/>
                <a:sym typeface="Arial"/>
              </a:rPr>
              <a:t>Selectivity is dose dependent. </a:t>
            </a:r>
            <a:r>
              <a:rPr lang="en" sz="1200"/>
              <a:t>Above</a:t>
            </a:r>
            <a:r>
              <a:rPr b="0" i="0" lang="en" sz="1200" u="none" cap="none" strike="noStrike">
                <a:solidFill>
                  <a:srgbClr val="000000"/>
                </a:solidFill>
                <a:latin typeface="Arial"/>
                <a:ea typeface="Arial"/>
                <a:cs typeface="Arial"/>
                <a:sym typeface="Arial"/>
              </a:rPr>
              <a:t> recommended doses, selective MAO-B inhibitors can also </a:t>
            </a:r>
            <a:r>
              <a:rPr lang="en" sz="1200"/>
              <a:t>inhibit</a:t>
            </a:r>
            <a:r>
              <a:rPr b="0" i="0" lang="en" sz="1200" u="none" cap="none" strike="noStrike">
                <a:solidFill>
                  <a:srgbClr val="000000"/>
                </a:solidFill>
                <a:latin typeface="Arial"/>
                <a:ea typeface="Arial"/>
                <a:cs typeface="Arial"/>
                <a:sym typeface="Arial"/>
              </a:rPr>
              <a:t> MAO-A.</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p17"/>
          <p:cNvSpPr txBox="1"/>
          <p:nvPr>
            <p:ph idx="1" type="subTitle"/>
          </p:nvPr>
        </p:nvSpPr>
        <p:spPr>
          <a:xfrm>
            <a:off x="1004960" y="131333"/>
            <a:ext cx="32724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Carlat podcast</a:t>
            </a:r>
            <a:endParaRPr/>
          </a:p>
        </p:txBody>
      </p:sp>
      <p:pic>
        <p:nvPicPr>
          <p:cNvPr id="83" name="Google Shape;83;p17"/>
          <p:cNvPicPr preferRelativeResize="0"/>
          <p:nvPr/>
        </p:nvPicPr>
        <p:blipFill>
          <a:blip r:embed="rId3">
            <a:alphaModFix/>
          </a:blip>
          <a:stretch>
            <a:fillRect/>
          </a:stretch>
        </p:blipFill>
        <p:spPr>
          <a:xfrm>
            <a:off x="861885" y="161048"/>
            <a:ext cx="572225" cy="535600"/>
          </a:xfrm>
          <a:prstGeom prst="rect">
            <a:avLst/>
          </a:prstGeom>
          <a:noFill/>
          <a:ln>
            <a:noFill/>
          </a:ln>
        </p:spPr>
      </p:pic>
      <p:sp>
        <p:nvSpPr>
          <p:cNvPr id="84" name="Google Shape;84;p17"/>
          <p:cNvSpPr txBox="1"/>
          <p:nvPr/>
        </p:nvSpPr>
        <p:spPr>
          <a:xfrm>
            <a:off x="861875" y="954225"/>
            <a:ext cx="5256600" cy="1608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Commandment #1</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Do not worsen mental illness with psychiatric medications</a:t>
            </a:r>
            <a:endParaRPr>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Do not start an antidepressant during mania</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Do not start stimulants during psychosis</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t/>
            </a:r>
            <a:endParaRPr sz="600">
              <a:solidFill>
                <a:schemeClr val="dk1"/>
              </a:solidFill>
            </a:endParaRPr>
          </a:p>
          <a:p>
            <a:pPr indent="0" lvl="0" marL="457200" rtl="0" algn="l">
              <a:lnSpc>
                <a:spcPct val="115000"/>
              </a:lnSpc>
              <a:spcBef>
                <a:spcPts val="0"/>
              </a:spcBef>
              <a:spcAft>
                <a:spcPts val="0"/>
              </a:spcAft>
              <a:buNone/>
            </a:pPr>
            <a:r>
              <a:t/>
            </a:r>
            <a:endParaRPr sz="600">
              <a:solidFill>
                <a:schemeClr val="dk1"/>
              </a:solidFill>
            </a:endParaRPr>
          </a:p>
          <a:p>
            <a:pPr indent="0" lvl="0" marL="0" rtl="0" algn="l">
              <a:lnSpc>
                <a:spcPct val="115000"/>
              </a:lnSpc>
              <a:spcBef>
                <a:spcPts val="0"/>
              </a:spcBef>
              <a:spcAft>
                <a:spcPts val="0"/>
              </a:spcAft>
              <a:buNone/>
            </a:pPr>
            <a:r>
              <a:t/>
            </a:r>
            <a:endParaRPr sz="1200"/>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sp>
        <p:nvSpPr>
          <p:cNvPr id="497" name="Google Shape;497;p62"/>
          <p:cNvSpPr txBox="1"/>
          <p:nvPr/>
        </p:nvSpPr>
        <p:spPr>
          <a:xfrm>
            <a:off x="7543795" y="76200"/>
            <a:ext cx="2112600" cy="280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lang="en" sz="1600"/>
              <a:t>1959</a:t>
            </a:r>
            <a:endParaRPr sz="1600"/>
          </a:p>
          <a:p>
            <a:pPr indent="0" lvl="0" marL="0" marR="0" rtl="0" algn="l">
              <a:lnSpc>
                <a:spcPct val="100000"/>
              </a:lnSpc>
              <a:spcBef>
                <a:spcPts val="0"/>
              </a:spcBef>
              <a:spcAft>
                <a:spcPts val="0"/>
              </a:spcAft>
              <a:buClr>
                <a:schemeClr val="dk1"/>
              </a:buClr>
              <a:buSzPts val="1100"/>
              <a:buFont typeface="Arial"/>
              <a:buNone/>
            </a:pPr>
            <a:r>
              <a:rPr lang="en" sz="1600"/>
              <a:t>$262–$286</a:t>
            </a:r>
            <a:endParaRPr sz="1600"/>
          </a:p>
          <a:p>
            <a:pPr indent="0" lvl="0" marL="0" marR="0" rtl="0" algn="l">
              <a:lnSpc>
                <a:spcPct val="100000"/>
              </a:lnSpc>
              <a:spcBef>
                <a:spcPts val="0"/>
              </a:spcBef>
              <a:spcAft>
                <a:spcPts val="0"/>
              </a:spcAft>
              <a:buClr>
                <a:schemeClr val="dk1"/>
              </a:buClr>
              <a:buSzPts val="1100"/>
              <a:buFont typeface="Arial"/>
              <a:buNone/>
            </a:pPr>
            <a:r>
              <a:t/>
            </a:r>
            <a:endParaRPr sz="1600"/>
          </a:p>
          <a:p>
            <a:pPr indent="0" lvl="0" marL="0" marR="0" rtl="0" algn="l">
              <a:lnSpc>
                <a:spcPct val="100000"/>
              </a:lnSpc>
              <a:spcBef>
                <a:spcPts val="0"/>
              </a:spcBef>
              <a:spcAft>
                <a:spcPts val="0"/>
              </a:spcAft>
              <a:buClr>
                <a:srgbClr val="000000"/>
              </a:buClr>
              <a:buSzPts val="800"/>
              <a:buFont typeface="Arial"/>
              <a:buNone/>
            </a:pPr>
            <a:r>
              <a:t/>
            </a:r>
            <a:endParaRPr sz="1600"/>
          </a:p>
        </p:txBody>
      </p:sp>
      <p:sp>
        <p:nvSpPr>
          <p:cNvPr id="498" name="Google Shape;498;p62"/>
          <p:cNvSpPr txBox="1"/>
          <p:nvPr/>
        </p:nvSpPr>
        <p:spPr>
          <a:xfrm>
            <a:off x="8291173" y="3956575"/>
            <a:ext cx="2174100" cy="280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lang="en" sz="1600"/>
              <a:t>10</a:t>
            </a:r>
            <a:endParaRPr sz="1600"/>
          </a:p>
          <a:p>
            <a:pPr indent="0" lvl="0" marL="0" marR="0" rtl="0" algn="l">
              <a:lnSpc>
                <a:spcPct val="100000"/>
              </a:lnSpc>
              <a:spcBef>
                <a:spcPts val="0"/>
              </a:spcBef>
              <a:spcAft>
                <a:spcPts val="0"/>
              </a:spcAft>
              <a:buClr>
                <a:schemeClr val="dk1"/>
              </a:buClr>
              <a:buSzPts val="1100"/>
              <a:buFont typeface="Arial"/>
              <a:buNone/>
            </a:pPr>
            <a:r>
              <a:rPr lang="en" sz="1600"/>
              <a:t>mg</a:t>
            </a:r>
            <a:endParaRPr sz="1600"/>
          </a:p>
          <a:p>
            <a:pPr indent="0" lvl="0" marL="0" marR="0" rtl="0" algn="l">
              <a:lnSpc>
                <a:spcPct val="100000"/>
              </a:lnSpc>
              <a:spcBef>
                <a:spcPts val="0"/>
              </a:spcBef>
              <a:spcAft>
                <a:spcPts val="0"/>
              </a:spcAft>
              <a:buClr>
                <a:srgbClr val="000000"/>
              </a:buClr>
              <a:buSzPts val="600"/>
              <a:buFont typeface="Arial"/>
              <a:buNone/>
            </a:pPr>
            <a:r>
              <a:t/>
            </a:r>
            <a:endParaRPr sz="1600"/>
          </a:p>
        </p:txBody>
      </p:sp>
      <p:cxnSp>
        <p:nvCxnSpPr>
          <p:cNvPr id="499" name="Google Shape;499;p62"/>
          <p:cNvCxnSpPr/>
          <p:nvPr/>
        </p:nvCxnSpPr>
        <p:spPr>
          <a:xfrm>
            <a:off x="7343875" y="1200"/>
            <a:ext cx="0" cy="5141100"/>
          </a:xfrm>
          <a:prstGeom prst="straightConnector1">
            <a:avLst/>
          </a:prstGeom>
          <a:noFill/>
          <a:ln cap="flat" cmpd="sng" w="9525">
            <a:solidFill>
              <a:schemeClr val="dk2"/>
            </a:solidFill>
            <a:prstDash val="solid"/>
            <a:round/>
            <a:headEnd len="med" w="med" type="none"/>
            <a:tailEnd len="med" w="med" type="none"/>
          </a:ln>
        </p:spPr>
      </p:cxnSp>
      <p:sp>
        <p:nvSpPr>
          <p:cNvPr id="500" name="Google Shape;500;p62"/>
          <p:cNvSpPr txBox="1"/>
          <p:nvPr/>
        </p:nvSpPr>
        <p:spPr>
          <a:xfrm>
            <a:off x="19050" y="-38275"/>
            <a:ext cx="3381600" cy="65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Arial"/>
              <a:buNone/>
            </a:pPr>
            <a:r>
              <a:rPr lang="en" sz="1800">
                <a:solidFill>
                  <a:schemeClr val="dk1"/>
                </a:solidFill>
              </a:rPr>
              <a:t>Isocarboxazid (MARPLAN)</a:t>
            </a:r>
            <a:endParaRPr sz="1800">
              <a:solidFill>
                <a:schemeClr val="dk1"/>
              </a:solidFill>
            </a:endParaRPr>
          </a:p>
          <a:p>
            <a:pPr indent="0" lvl="0" marL="0" rtl="0" algn="l">
              <a:lnSpc>
                <a:spcPct val="115000"/>
              </a:lnSpc>
              <a:spcBef>
                <a:spcPts val="0"/>
              </a:spcBef>
              <a:spcAft>
                <a:spcPts val="0"/>
              </a:spcAft>
              <a:buClr>
                <a:schemeClr val="dk1"/>
              </a:buClr>
              <a:buFont typeface="Arial"/>
              <a:buNone/>
            </a:pPr>
            <a:r>
              <a:rPr lang="en" sz="1300">
                <a:solidFill>
                  <a:schemeClr val="dk1"/>
                </a:solidFill>
              </a:rPr>
              <a:t>eye so kar BOX a zid / MAR plan    </a:t>
            </a:r>
            <a:endParaRPr sz="1800">
              <a:solidFill>
                <a:schemeClr val="dk1"/>
              </a:solidFill>
            </a:endParaRPr>
          </a:p>
          <a:p>
            <a:pPr indent="0" lvl="0" marL="0" rtl="0" algn="l">
              <a:lnSpc>
                <a:spcPct val="115000"/>
              </a:lnSpc>
              <a:spcBef>
                <a:spcPts val="0"/>
              </a:spcBef>
              <a:spcAft>
                <a:spcPts val="0"/>
              </a:spcAft>
              <a:buClr>
                <a:schemeClr val="dk1"/>
              </a:buClr>
              <a:buSzPts val="1200"/>
              <a:buFont typeface="Arial"/>
              <a:buNone/>
            </a:pPr>
            <a:r>
              <a:rPr lang="en" sz="1600">
                <a:solidFill>
                  <a:schemeClr val="dk1"/>
                </a:solidFill>
              </a:rPr>
              <a:t>“Ice box Mars plan”</a:t>
            </a:r>
            <a:endParaRPr sz="2200"/>
          </a:p>
        </p:txBody>
      </p:sp>
      <p:sp>
        <p:nvSpPr>
          <p:cNvPr id="501" name="Google Shape;501;p62"/>
          <p:cNvSpPr txBox="1"/>
          <p:nvPr/>
        </p:nvSpPr>
        <p:spPr>
          <a:xfrm>
            <a:off x="28575" y="952325"/>
            <a:ext cx="3308100" cy="19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 Monoamine Oxidase Inhibitor</a:t>
            </a:r>
            <a:endParaRPr sz="2000">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     – Irreversible MAOI</a:t>
            </a:r>
            <a:endParaRPr>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     – MAO-A &amp; MAO-B </a:t>
            </a:r>
            <a:endParaRPr sz="2000">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     – 5-HT &gt; NE &gt; DA</a:t>
            </a:r>
            <a:endParaRPr sz="2000"/>
          </a:p>
        </p:txBody>
      </p:sp>
      <p:pic>
        <p:nvPicPr>
          <p:cNvPr descr="Isocarboxazid structure.svg" id="502" name="Google Shape;502;p62"/>
          <p:cNvPicPr preferRelativeResize="0"/>
          <p:nvPr/>
        </p:nvPicPr>
        <p:blipFill rotWithShape="1">
          <a:blip r:embed="rId3">
            <a:alphaModFix/>
          </a:blip>
          <a:srcRect b="0" l="0" r="0" t="0"/>
          <a:stretch/>
        </p:blipFill>
        <p:spPr>
          <a:xfrm>
            <a:off x="7456105" y="1336754"/>
            <a:ext cx="1630674" cy="864275"/>
          </a:xfrm>
          <a:prstGeom prst="rect">
            <a:avLst/>
          </a:prstGeom>
          <a:noFill/>
          <a:ln>
            <a:noFill/>
          </a:ln>
        </p:spPr>
      </p:pic>
      <p:pic>
        <p:nvPicPr>
          <p:cNvPr descr="clipped result image" id="503" name="Google Shape;503;p62"/>
          <p:cNvPicPr preferRelativeResize="0"/>
          <p:nvPr/>
        </p:nvPicPr>
        <p:blipFill rotWithShape="1">
          <a:blip r:embed="rId4">
            <a:alphaModFix/>
          </a:blip>
          <a:srcRect b="0" l="0" r="0" t="0"/>
          <a:stretch/>
        </p:blipFill>
        <p:spPr>
          <a:xfrm>
            <a:off x="7685853" y="4017101"/>
            <a:ext cx="566400" cy="566400"/>
          </a:xfrm>
          <a:prstGeom prst="rect">
            <a:avLst/>
          </a:prstGeom>
          <a:noFill/>
          <a:ln>
            <a:noFill/>
          </a:ln>
          <a:effectLst>
            <a:outerShdw blurRad="14288" rotWithShape="0" algn="tl" dir="2700000" dist="19050">
              <a:srgbClr val="000000">
                <a:alpha val="29000"/>
              </a:srgbClr>
            </a:outerShdw>
          </a:effectLst>
        </p:spPr>
      </p:pic>
      <p:pic>
        <p:nvPicPr>
          <p:cNvPr id="504" name="Google Shape;504;p62"/>
          <p:cNvPicPr preferRelativeResize="0"/>
          <p:nvPr/>
        </p:nvPicPr>
        <p:blipFill rotWithShape="1">
          <a:blip r:embed="rId5">
            <a:alphaModFix/>
          </a:blip>
          <a:srcRect b="0" l="0" r="0" t="0"/>
          <a:stretch/>
        </p:blipFill>
        <p:spPr>
          <a:xfrm>
            <a:off x="3818241" y="979746"/>
            <a:ext cx="451400" cy="738845"/>
          </a:xfrm>
          <a:prstGeom prst="rect">
            <a:avLst/>
          </a:prstGeom>
          <a:noFill/>
          <a:ln>
            <a:noFill/>
          </a:ln>
        </p:spPr>
      </p:pic>
      <p:pic>
        <p:nvPicPr>
          <p:cNvPr id="505" name="Google Shape;505;p62"/>
          <p:cNvPicPr preferRelativeResize="0"/>
          <p:nvPr/>
        </p:nvPicPr>
        <p:blipFill rotWithShape="1">
          <a:blip r:embed="rId6">
            <a:alphaModFix/>
          </a:blip>
          <a:srcRect b="0" l="0" r="0" t="0"/>
          <a:stretch/>
        </p:blipFill>
        <p:spPr>
          <a:xfrm>
            <a:off x="3792348" y="466798"/>
            <a:ext cx="629453" cy="312499"/>
          </a:xfrm>
          <a:prstGeom prst="rect">
            <a:avLst/>
          </a:prstGeom>
          <a:noFill/>
          <a:ln>
            <a:noFill/>
          </a:ln>
        </p:spPr>
      </p:pic>
      <p:pic>
        <p:nvPicPr>
          <p:cNvPr id="506" name="Google Shape;506;p62"/>
          <p:cNvPicPr preferRelativeResize="0"/>
          <p:nvPr/>
        </p:nvPicPr>
        <p:blipFill rotWithShape="1">
          <a:blip r:embed="rId7">
            <a:alphaModFix/>
          </a:blip>
          <a:srcRect b="0" l="0" r="0" t="0"/>
          <a:stretch/>
        </p:blipFill>
        <p:spPr>
          <a:xfrm>
            <a:off x="3754605" y="538571"/>
            <a:ext cx="658566" cy="599078"/>
          </a:xfrm>
          <a:prstGeom prst="rect">
            <a:avLst/>
          </a:prstGeom>
          <a:noFill/>
          <a:ln>
            <a:noFill/>
          </a:ln>
        </p:spPr>
      </p:pic>
      <p:pic>
        <p:nvPicPr>
          <p:cNvPr descr="clipped result image" id="507" name="Google Shape;507;p62"/>
          <p:cNvPicPr preferRelativeResize="0"/>
          <p:nvPr/>
        </p:nvPicPr>
        <p:blipFill rotWithShape="1">
          <a:blip r:embed="rId8">
            <a:alphaModFix/>
          </a:blip>
          <a:srcRect b="27682" l="0" r="0" t="0"/>
          <a:stretch/>
        </p:blipFill>
        <p:spPr>
          <a:xfrm>
            <a:off x="3026900" y="59125"/>
            <a:ext cx="2049625" cy="5143501"/>
          </a:xfrm>
          <a:prstGeom prst="rect">
            <a:avLst/>
          </a:prstGeom>
          <a:noFill/>
          <a:ln>
            <a:noFill/>
          </a:ln>
        </p:spPr>
      </p:pic>
      <p:pic>
        <p:nvPicPr>
          <p:cNvPr id="508" name="Google Shape;508;p62"/>
          <p:cNvPicPr preferRelativeResize="0"/>
          <p:nvPr/>
        </p:nvPicPr>
        <p:blipFill rotWithShape="1">
          <a:blip r:embed="rId9">
            <a:alphaModFix/>
          </a:blip>
          <a:srcRect b="0" l="0" r="0" t="0"/>
          <a:stretch/>
        </p:blipFill>
        <p:spPr>
          <a:xfrm rot="629168">
            <a:off x="3611131" y="2223993"/>
            <a:ext cx="1175778" cy="515688"/>
          </a:xfrm>
          <a:prstGeom prst="rect">
            <a:avLst/>
          </a:prstGeom>
          <a:noFill/>
          <a:ln>
            <a:noFill/>
          </a:ln>
        </p:spPr>
      </p:pic>
      <p:pic>
        <p:nvPicPr>
          <p:cNvPr id="509" name="Google Shape;509;p62"/>
          <p:cNvPicPr preferRelativeResize="0"/>
          <p:nvPr/>
        </p:nvPicPr>
        <p:blipFill rotWithShape="1">
          <a:blip r:embed="rId10">
            <a:alphaModFix/>
          </a:blip>
          <a:srcRect b="0" l="0" r="0" t="0"/>
          <a:stretch/>
        </p:blipFill>
        <p:spPr>
          <a:xfrm>
            <a:off x="4064623" y="3614900"/>
            <a:ext cx="474953" cy="326140"/>
          </a:xfrm>
          <a:prstGeom prst="rect">
            <a:avLst/>
          </a:prstGeom>
          <a:noFill/>
          <a:ln>
            <a:noFill/>
          </a:ln>
        </p:spPr>
      </p:pic>
      <p:pic>
        <p:nvPicPr>
          <p:cNvPr id="510" name="Google Shape;510;p62"/>
          <p:cNvPicPr preferRelativeResize="0"/>
          <p:nvPr/>
        </p:nvPicPr>
        <p:blipFill rotWithShape="1">
          <a:blip r:embed="rId11">
            <a:alphaModFix/>
          </a:blip>
          <a:srcRect b="0" l="0" r="0" t="0"/>
          <a:stretch/>
        </p:blipFill>
        <p:spPr>
          <a:xfrm>
            <a:off x="3818221" y="3571099"/>
            <a:ext cx="166223" cy="379433"/>
          </a:xfrm>
          <a:prstGeom prst="rect">
            <a:avLst/>
          </a:prstGeom>
          <a:noFill/>
          <a:ln>
            <a:noFill/>
          </a:ln>
        </p:spPr>
      </p:pic>
      <p:pic>
        <p:nvPicPr>
          <p:cNvPr id="511" name="Google Shape;511;p62"/>
          <p:cNvPicPr preferRelativeResize="0"/>
          <p:nvPr/>
        </p:nvPicPr>
        <p:blipFill rotWithShape="1">
          <a:blip r:embed="rId12">
            <a:alphaModFix/>
          </a:blip>
          <a:srcRect b="0" l="0" r="0" t="0"/>
          <a:stretch/>
        </p:blipFill>
        <p:spPr>
          <a:xfrm>
            <a:off x="3953645" y="3992691"/>
            <a:ext cx="204726" cy="371600"/>
          </a:xfrm>
          <a:prstGeom prst="rect">
            <a:avLst/>
          </a:prstGeom>
          <a:noFill/>
          <a:ln>
            <a:noFill/>
          </a:ln>
        </p:spPr>
      </p:pic>
      <p:pic>
        <p:nvPicPr>
          <p:cNvPr id="512" name="Google Shape;512;p62"/>
          <p:cNvPicPr preferRelativeResize="0"/>
          <p:nvPr/>
        </p:nvPicPr>
        <p:blipFill rotWithShape="1">
          <a:blip r:embed="rId13">
            <a:alphaModFix/>
          </a:blip>
          <a:srcRect b="0" l="0" r="0" t="0"/>
          <a:stretch/>
        </p:blipFill>
        <p:spPr>
          <a:xfrm>
            <a:off x="3676516" y="3203504"/>
            <a:ext cx="456097" cy="279735"/>
          </a:xfrm>
          <a:prstGeom prst="rect">
            <a:avLst/>
          </a:prstGeom>
          <a:noFill/>
          <a:ln>
            <a:noFill/>
          </a:ln>
        </p:spPr>
      </p:pic>
      <p:pic>
        <p:nvPicPr>
          <p:cNvPr id="513" name="Google Shape;513;p62"/>
          <p:cNvPicPr preferRelativeResize="0"/>
          <p:nvPr/>
        </p:nvPicPr>
        <p:blipFill rotWithShape="1">
          <a:blip r:embed="rId14">
            <a:alphaModFix/>
          </a:blip>
          <a:srcRect b="0" l="0" r="0" t="0"/>
          <a:stretch/>
        </p:blipFill>
        <p:spPr>
          <a:xfrm>
            <a:off x="4158371" y="3231172"/>
            <a:ext cx="412900" cy="288650"/>
          </a:xfrm>
          <a:prstGeom prst="rect">
            <a:avLst/>
          </a:prstGeom>
          <a:noFill/>
          <a:ln>
            <a:noFill/>
          </a:ln>
        </p:spPr>
      </p:pic>
      <p:pic>
        <p:nvPicPr>
          <p:cNvPr id="514" name="Google Shape;514;p62"/>
          <p:cNvPicPr preferRelativeResize="0"/>
          <p:nvPr/>
        </p:nvPicPr>
        <p:blipFill rotWithShape="1">
          <a:blip r:embed="rId15">
            <a:alphaModFix/>
          </a:blip>
          <a:srcRect b="0" l="0" r="0" t="0"/>
          <a:stretch/>
        </p:blipFill>
        <p:spPr>
          <a:xfrm rot="558393">
            <a:off x="3676516" y="2752311"/>
            <a:ext cx="934750" cy="394652"/>
          </a:xfrm>
          <a:prstGeom prst="rect">
            <a:avLst/>
          </a:prstGeom>
          <a:noFill/>
          <a:ln>
            <a:noFill/>
          </a:ln>
        </p:spPr>
      </p:pic>
      <p:pic>
        <p:nvPicPr>
          <p:cNvPr id="515" name="Google Shape;515;p62"/>
          <p:cNvPicPr preferRelativeResize="0"/>
          <p:nvPr/>
        </p:nvPicPr>
        <p:blipFill rotWithShape="1">
          <a:blip r:embed="rId16">
            <a:alphaModFix/>
          </a:blip>
          <a:srcRect b="0" l="0" r="0" t="0"/>
          <a:stretch/>
        </p:blipFill>
        <p:spPr>
          <a:xfrm flipH="1" rot="268604">
            <a:off x="3770628" y="2741611"/>
            <a:ext cx="757423" cy="368929"/>
          </a:xfrm>
          <a:prstGeom prst="rect">
            <a:avLst/>
          </a:prstGeom>
          <a:noFill/>
          <a:ln>
            <a:noFill/>
          </a:ln>
        </p:spPr>
      </p:pic>
      <p:pic>
        <p:nvPicPr>
          <p:cNvPr descr="Imagen relacionada" id="516" name="Google Shape;516;p62"/>
          <p:cNvPicPr preferRelativeResize="0"/>
          <p:nvPr/>
        </p:nvPicPr>
        <p:blipFill rotWithShape="1">
          <a:blip r:embed="rId17">
            <a:alphaModFix/>
          </a:blip>
          <a:srcRect b="0" l="0" r="0" t="0"/>
          <a:stretch/>
        </p:blipFill>
        <p:spPr>
          <a:xfrm flipH="1">
            <a:off x="4085468" y="4437264"/>
            <a:ext cx="528132" cy="467296"/>
          </a:xfrm>
          <a:prstGeom prst="rect">
            <a:avLst/>
          </a:prstGeom>
          <a:noFill/>
          <a:ln>
            <a:noFill/>
          </a:ln>
        </p:spPr>
      </p:pic>
      <p:pic>
        <p:nvPicPr>
          <p:cNvPr descr="Imagen relacionada" id="517" name="Google Shape;517;p62"/>
          <p:cNvPicPr preferRelativeResize="0"/>
          <p:nvPr/>
        </p:nvPicPr>
        <p:blipFill rotWithShape="1">
          <a:blip r:embed="rId17">
            <a:alphaModFix/>
          </a:blip>
          <a:srcRect b="0" l="0" r="0" t="0"/>
          <a:stretch/>
        </p:blipFill>
        <p:spPr>
          <a:xfrm flipH="1">
            <a:off x="3718906" y="4432408"/>
            <a:ext cx="528132" cy="467296"/>
          </a:xfrm>
          <a:prstGeom prst="rect">
            <a:avLst/>
          </a:prstGeom>
          <a:noFill/>
          <a:ln>
            <a:noFill/>
          </a:ln>
        </p:spPr>
      </p:pic>
      <p:sp>
        <p:nvSpPr>
          <p:cNvPr id="518" name="Google Shape;518;p62"/>
          <p:cNvSpPr/>
          <p:nvPr/>
        </p:nvSpPr>
        <p:spPr>
          <a:xfrm>
            <a:off x="4627953" y="672106"/>
            <a:ext cx="1843200" cy="467400"/>
          </a:xfrm>
          <a:prstGeom prst="wedgeRectCallout">
            <a:avLst>
              <a:gd fmla="val -75743" name="adj1"/>
              <a:gd fmla="val 100036" name="adj2"/>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519" name="Google Shape;519;p62"/>
          <p:cNvSpPr txBox="1"/>
          <p:nvPr/>
        </p:nvSpPr>
        <p:spPr>
          <a:xfrm>
            <a:off x="4733054" y="622524"/>
            <a:ext cx="2027100" cy="206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1200" u="none" cap="none" strike="noStrike">
                <a:solidFill>
                  <a:srgbClr val="000000"/>
                </a:solidFill>
                <a:latin typeface="Arial"/>
                <a:ea typeface="Arial"/>
                <a:cs typeface="Arial"/>
                <a:sym typeface="Arial"/>
              </a:rPr>
              <a:t>To Mars is the plan,</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en" sz="1200" u="none" cap="none" strike="noStrike">
                <a:solidFill>
                  <a:srgbClr val="000000"/>
                </a:solidFill>
                <a:latin typeface="Arial"/>
                <a:ea typeface="Arial"/>
                <a:cs typeface="Arial"/>
                <a:sym typeface="Arial"/>
              </a:rPr>
              <a:t> to escape depression.</a:t>
            </a:r>
            <a:endParaRPr b="0" i="0" sz="1200" u="none" cap="none" strike="noStrike">
              <a:solidFill>
                <a:srgbClr val="000000"/>
              </a:solidFill>
              <a:latin typeface="Arial"/>
              <a:ea typeface="Arial"/>
              <a:cs typeface="Arial"/>
              <a:sym typeface="Arial"/>
            </a:endParaRPr>
          </a:p>
        </p:txBody>
      </p:sp>
      <p:sp>
        <p:nvSpPr>
          <p:cNvPr id="520" name="Google Shape;520;p62"/>
          <p:cNvSpPr txBox="1"/>
          <p:nvPr/>
        </p:nvSpPr>
        <p:spPr>
          <a:xfrm>
            <a:off x="4792744" y="2271116"/>
            <a:ext cx="1403700" cy="275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50"/>
              <a:buFont typeface="Arial"/>
              <a:buNone/>
            </a:pPr>
            <a:r>
              <a:rPr b="0" i="0" lang="en" u="none" cap="none" strike="noStrike">
                <a:solidFill>
                  <a:srgbClr val="000000"/>
                </a:solidFill>
                <a:latin typeface="Arial"/>
                <a:ea typeface="Arial"/>
                <a:cs typeface="Arial"/>
                <a:sym typeface="Arial"/>
              </a:rPr>
              <a:t>aged cheese</a:t>
            </a:r>
            <a:endParaRPr b="0" i="0" u="none" cap="none" strike="noStrike">
              <a:solidFill>
                <a:srgbClr val="000000"/>
              </a:solidFill>
              <a:latin typeface="Arial"/>
              <a:ea typeface="Arial"/>
              <a:cs typeface="Arial"/>
              <a:sym typeface="Arial"/>
            </a:endParaRPr>
          </a:p>
        </p:txBody>
      </p:sp>
      <p:sp>
        <p:nvSpPr>
          <p:cNvPr id="521" name="Google Shape;521;p62"/>
          <p:cNvSpPr txBox="1"/>
          <p:nvPr/>
        </p:nvSpPr>
        <p:spPr>
          <a:xfrm>
            <a:off x="4792750" y="1861475"/>
            <a:ext cx="1368600" cy="342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50"/>
              <a:buFont typeface="Arial"/>
              <a:buNone/>
            </a:pPr>
            <a:r>
              <a:rPr b="0" i="0" lang="en" u="sng" cap="none" strike="noStrike">
                <a:solidFill>
                  <a:srgbClr val="000000"/>
                </a:solidFill>
                <a:latin typeface="Arial"/>
                <a:ea typeface="Arial"/>
                <a:cs typeface="Arial"/>
                <a:sym typeface="Arial"/>
              </a:rPr>
              <a:t>Must not eat</a:t>
            </a:r>
            <a:r>
              <a:rPr b="0" i="0" lang="en" u="none" cap="none" strike="noStrike">
                <a:solidFill>
                  <a:srgbClr val="000000"/>
                </a:solidFill>
                <a:latin typeface="Arial"/>
                <a:ea typeface="Arial"/>
                <a:cs typeface="Arial"/>
                <a:sym typeface="Arial"/>
              </a:rPr>
              <a:t>:</a:t>
            </a:r>
            <a:endParaRPr b="0" i="0" u="none" cap="none" strike="noStrike">
              <a:solidFill>
                <a:srgbClr val="000000"/>
              </a:solidFill>
              <a:latin typeface="Arial"/>
              <a:ea typeface="Arial"/>
              <a:cs typeface="Arial"/>
              <a:sym typeface="Arial"/>
            </a:endParaRPr>
          </a:p>
        </p:txBody>
      </p:sp>
      <p:sp>
        <p:nvSpPr>
          <p:cNvPr id="522" name="Google Shape;522;p62"/>
          <p:cNvSpPr txBox="1"/>
          <p:nvPr/>
        </p:nvSpPr>
        <p:spPr>
          <a:xfrm>
            <a:off x="4800089" y="2747329"/>
            <a:ext cx="1227300" cy="342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50"/>
              <a:buFont typeface="Arial"/>
              <a:buNone/>
            </a:pPr>
            <a:r>
              <a:rPr b="0" i="0" lang="en" u="none" cap="none" strike="noStrike">
                <a:solidFill>
                  <a:srgbClr val="000000"/>
                </a:solidFill>
                <a:latin typeface="Arial"/>
                <a:ea typeface="Arial"/>
                <a:cs typeface="Arial"/>
                <a:sym typeface="Arial"/>
              </a:rPr>
              <a:t>cured meats</a:t>
            </a:r>
            <a:endParaRPr b="0" i="0" u="none" cap="none" strike="noStrike">
              <a:solidFill>
                <a:srgbClr val="000000"/>
              </a:solidFill>
              <a:latin typeface="Arial"/>
              <a:ea typeface="Arial"/>
              <a:cs typeface="Arial"/>
              <a:sym typeface="Arial"/>
            </a:endParaRPr>
          </a:p>
        </p:txBody>
      </p:sp>
      <p:sp>
        <p:nvSpPr>
          <p:cNvPr id="523" name="Google Shape;523;p62"/>
          <p:cNvSpPr txBox="1"/>
          <p:nvPr/>
        </p:nvSpPr>
        <p:spPr>
          <a:xfrm>
            <a:off x="4792740" y="3172885"/>
            <a:ext cx="1227300" cy="255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50"/>
              <a:buFont typeface="Arial"/>
              <a:buNone/>
            </a:pPr>
            <a:r>
              <a:rPr b="0" i="0" lang="en" u="none" cap="none" strike="noStrike">
                <a:solidFill>
                  <a:srgbClr val="000000"/>
                </a:solidFill>
                <a:latin typeface="Arial"/>
                <a:ea typeface="Arial"/>
                <a:cs typeface="Arial"/>
                <a:sym typeface="Arial"/>
              </a:rPr>
              <a:t>fava beans</a:t>
            </a:r>
            <a:endParaRPr b="0" i="0" u="none" cap="none" strike="noStrike">
              <a:solidFill>
                <a:srgbClr val="000000"/>
              </a:solidFill>
              <a:latin typeface="Arial"/>
              <a:ea typeface="Arial"/>
              <a:cs typeface="Arial"/>
              <a:sym typeface="Arial"/>
            </a:endParaRPr>
          </a:p>
        </p:txBody>
      </p:sp>
      <p:sp>
        <p:nvSpPr>
          <p:cNvPr id="524" name="Google Shape;524;p62"/>
          <p:cNvSpPr txBox="1"/>
          <p:nvPr/>
        </p:nvSpPr>
        <p:spPr>
          <a:xfrm>
            <a:off x="4973850" y="4401400"/>
            <a:ext cx="3012000" cy="584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50"/>
              <a:buFont typeface="Arial"/>
              <a:buNone/>
            </a:pPr>
            <a:r>
              <a:rPr lang="en"/>
              <a:t>Unpasteurized beer</a:t>
            </a:r>
            <a:r>
              <a:rPr b="0" i="0" lang="en" u="none" cap="none" strike="noStrike">
                <a:solidFill>
                  <a:srgbClr val="000000"/>
                </a:solidFill>
                <a:latin typeface="Arial"/>
                <a:ea typeface="Arial"/>
                <a:cs typeface="Arial"/>
                <a:sym typeface="Arial"/>
              </a:rPr>
              <a:t> </a:t>
            </a:r>
            <a:endParaRPr b="0" i="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50"/>
              <a:buFont typeface="Arial"/>
              <a:buNone/>
            </a:pPr>
            <a:r>
              <a:rPr lang="en" sz="1200"/>
              <a:t>  </a:t>
            </a:r>
            <a:r>
              <a:rPr b="0" i="0" lang="en" sz="1200" u="none" cap="none" strike="noStrike">
                <a:solidFill>
                  <a:srgbClr val="000000"/>
                </a:solidFill>
                <a:latin typeface="Arial"/>
                <a:ea typeface="Arial"/>
                <a:cs typeface="Arial"/>
                <a:sym typeface="Arial"/>
              </a:rPr>
              <a:t>(Bottled beer is</a:t>
            </a:r>
            <a:r>
              <a:rPr lang="en" sz="1200"/>
              <a:t> usually OK, </a:t>
            </a:r>
            <a:endParaRPr sz="1200"/>
          </a:p>
          <a:p>
            <a:pPr indent="0" lvl="0" marL="0" marR="0" rtl="0" algn="l">
              <a:lnSpc>
                <a:spcPct val="100000"/>
              </a:lnSpc>
              <a:spcBef>
                <a:spcPts val="0"/>
              </a:spcBef>
              <a:spcAft>
                <a:spcPts val="0"/>
              </a:spcAft>
              <a:buClr>
                <a:srgbClr val="000000"/>
              </a:buClr>
              <a:buSzPts val="850"/>
              <a:buFont typeface="Arial"/>
              <a:buNone/>
            </a:pPr>
            <a:r>
              <a:rPr lang="en" sz="1200"/>
              <a:t>     </a:t>
            </a:r>
            <a:r>
              <a:rPr lang="en" sz="1200">
                <a:solidFill>
                  <a:srgbClr val="000000"/>
                </a:solidFill>
              </a:rPr>
              <a:t>draught beer often not OK).</a:t>
            </a:r>
            <a:endParaRPr b="0" i="0" sz="1200" u="none" cap="none" strike="noStrike">
              <a:solidFill>
                <a:srgbClr val="000000"/>
              </a:solidFill>
              <a:latin typeface="Arial"/>
              <a:ea typeface="Arial"/>
              <a:cs typeface="Arial"/>
              <a:sym typeface="Arial"/>
            </a:endParaRPr>
          </a:p>
        </p:txBody>
      </p:sp>
      <p:sp>
        <p:nvSpPr>
          <p:cNvPr id="525" name="Google Shape;525;p62"/>
          <p:cNvSpPr txBox="1"/>
          <p:nvPr/>
        </p:nvSpPr>
        <p:spPr>
          <a:xfrm>
            <a:off x="4794934" y="3996075"/>
            <a:ext cx="1747200" cy="246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50"/>
              <a:buFont typeface="Arial"/>
              <a:buNone/>
            </a:pPr>
            <a:r>
              <a:rPr b="0" i="0" lang="en" u="none" cap="none" strike="noStrike">
                <a:solidFill>
                  <a:srgbClr val="000000"/>
                </a:solidFill>
                <a:latin typeface="Arial"/>
                <a:ea typeface="Arial"/>
                <a:cs typeface="Arial"/>
                <a:sym typeface="Arial"/>
              </a:rPr>
              <a:t>wine</a:t>
            </a:r>
            <a:endParaRPr b="0" i="0" u="none" cap="none" strike="noStrike">
              <a:solidFill>
                <a:srgbClr val="000000"/>
              </a:solidFill>
              <a:latin typeface="Arial"/>
              <a:ea typeface="Arial"/>
              <a:cs typeface="Arial"/>
              <a:sym typeface="Arial"/>
            </a:endParaRPr>
          </a:p>
        </p:txBody>
      </p:sp>
      <p:sp>
        <p:nvSpPr>
          <p:cNvPr id="526" name="Google Shape;526;p62"/>
          <p:cNvSpPr txBox="1"/>
          <p:nvPr/>
        </p:nvSpPr>
        <p:spPr>
          <a:xfrm>
            <a:off x="4777358" y="3539975"/>
            <a:ext cx="2237700" cy="296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50"/>
              <a:buFont typeface="Arial"/>
              <a:buNone/>
            </a:pPr>
            <a:r>
              <a:rPr b="0" i="0" lang="en" u="none" cap="none" strike="noStrike">
                <a:solidFill>
                  <a:srgbClr val="000000"/>
                </a:solidFill>
                <a:latin typeface="Arial"/>
                <a:ea typeface="Arial"/>
                <a:cs typeface="Arial"/>
                <a:sym typeface="Arial"/>
              </a:rPr>
              <a:t>soy sauce,</a:t>
            </a:r>
            <a:r>
              <a:rPr lang="en"/>
              <a:t> </a:t>
            </a:r>
            <a:r>
              <a:rPr b="0" i="0" lang="en" u="none" cap="none" strike="noStrike">
                <a:solidFill>
                  <a:srgbClr val="000000"/>
                </a:solidFill>
                <a:latin typeface="Arial"/>
                <a:ea typeface="Arial"/>
                <a:cs typeface="Arial"/>
                <a:sym typeface="Arial"/>
              </a:rPr>
              <a:t>sauerkraut</a:t>
            </a:r>
            <a:endParaRPr/>
          </a:p>
          <a:p>
            <a:pPr indent="0" lvl="0" marL="0" marR="0" rtl="0" algn="l">
              <a:lnSpc>
                <a:spcPct val="100000"/>
              </a:lnSpc>
              <a:spcBef>
                <a:spcPts val="0"/>
              </a:spcBef>
              <a:spcAft>
                <a:spcPts val="0"/>
              </a:spcAft>
              <a:buClr>
                <a:srgbClr val="000000"/>
              </a:buClr>
              <a:buSzPts val="850"/>
              <a:buFont typeface="Arial"/>
              <a:buNone/>
            </a:pPr>
            <a:r>
              <a:t/>
            </a:r>
            <a:endParaRPr b="0" i="0" u="none" cap="none" strike="noStrike">
              <a:solidFill>
                <a:srgbClr val="000000"/>
              </a:solidFill>
              <a:highlight>
                <a:srgbClr val="FFFF9F"/>
              </a:highlight>
              <a:latin typeface="Arial"/>
              <a:ea typeface="Arial"/>
              <a:cs typeface="Arial"/>
              <a:sym typeface="Arial"/>
            </a:endParaRPr>
          </a:p>
        </p:txBody>
      </p:sp>
      <p:pic>
        <p:nvPicPr>
          <p:cNvPr id="527" name="Google Shape;527;p62"/>
          <p:cNvPicPr preferRelativeResize="0"/>
          <p:nvPr/>
        </p:nvPicPr>
        <p:blipFill rotWithShape="1">
          <a:blip r:embed="rId18">
            <a:alphaModFix/>
          </a:blip>
          <a:srcRect b="0" l="0" r="0" t="0"/>
          <a:stretch/>
        </p:blipFill>
        <p:spPr>
          <a:xfrm>
            <a:off x="7656600" y="2551902"/>
            <a:ext cx="566400" cy="726323"/>
          </a:xfrm>
          <a:prstGeom prst="rect">
            <a:avLst/>
          </a:prstGeom>
          <a:noFill/>
          <a:ln>
            <a:noFill/>
          </a:ln>
        </p:spPr>
      </p:pic>
      <p:sp>
        <p:nvSpPr>
          <p:cNvPr id="528" name="Google Shape;528;p62"/>
          <p:cNvSpPr txBox="1"/>
          <p:nvPr/>
        </p:nvSpPr>
        <p:spPr>
          <a:xfrm>
            <a:off x="8208295" y="2698763"/>
            <a:ext cx="2112600" cy="280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lang="en" sz="1600"/>
              <a:t>MAOI</a:t>
            </a:r>
            <a:endParaRPr sz="1800"/>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2" name="Shape 532"/>
        <p:cNvGrpSpPr/>
        <p:nvPr/>
      </p:nvGrpSpPr>
      <p:grpSpPr>
        <a:xfrm>
          <a:off x="0" y="0"/>
          <a:ext cx="0" cy="0"/>
          <a:chOff x="0" y="0"/>
          <a:chExt cx="0" cy="0"/>
        </a:xfrm>
      </p:grpSpPr>
      <p:sp>
        <p:nvSpPr>
          <p:cNvPr id="533" name="Google Shape;533;p63"/>
          <p:cNvSpPr txBox="1"/>
          <p:nvPr/>
        </p:nvSpPr>
        <p:spPr>
          <a:xfrm>
            <a:off x="1138280" y="3566021"/>
            <a:ext cx="2022000" cy="6228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850"/>
              <a:buFont typeface="Arial"/>
              <a:buNone/>
            </a:pPr>
            <a:r>
              <a:rPr b="0" i="0" lang="en" u="none" cap="none" strike="noStrike">
                <a:solidFill>
                  <a:srgbClr val="000000"/>
                </a:solidFill>
                <a:latin typeface="Arial"/>
                <a:ea typeface="Arial"/>
                <a:cs typeface="Arial"/>
                <a:sym typeface="Arial"/>
              </a:rPr>
              <a:t>Tyramine</a:t>
            </a:r>
            <a:r>
              <a:rPr lang="en"/>
              <a:t>—“</a:t>
            </a:r>
            <a:r>
              <a:rPr b="0" i="0" lang="en" u="none" cap="none" strike="noStrike">
                <a:solidFill>
                  <a:srgbClr val="000000"/>
                </a:solidFill>
                <a:latin typeface="Arial"/>
                <a:ea typeface="Arial"/>
                <a:cs typeface="Arial"/>
                <a:sym typeface="Arial"/>
              </a:rPr>
              <a:t>tire rim</a:t>
            </a:r>
            <a:r>
              <a:rPr lang="en"/>
              <a:t>”</a:t>
            </a:r>
            <a:r>
              <a:rPr b="0" i="0" lang="en" u="none" cap="none" strike="noStrike">
                <a:solidFill>
                  <a:srgbClr val="000000"/>
                </a:solidFill>
                <a:latin typeface="Arial"/>
                <a:ea typeface="Arial"/>
                <a:cs typeface="Arial"/>
                <a:sym typeface="Arial"/>
              </a:rPr>
              <a:t> </a:t>
            </a:r>
            <a:endParaRPr b="0" i="0" u="none" cap="none" strike="noStrike">
              <a:solidFill>
                <a:srgbClr val="000000"/>
              </a:solidFill>
              <a:latin typeface="Arial"/>
              <a:ea typeface="Arial"/>
              <a:cs typeface="Arial"/>
              <a:sym typeface="Arial"/>
            </a:endParaRPr>
          </a:p>
        </p:txBody>
      </p:sp>
      <p:grpSp>
        <p:nvGrpSpPr>
          <p:cNvPr id="534" name="Google Shape;534;p63"/>
          <p:cNvGrpSpPr/>
          <p:nvPr/>
        </p:nvGrpSpPr>
        <p:grpSpPr>
          <a:xfrm>
            <a:off x="1054021" y="4213013"/>
            <a:ext cx="2022000" cy="705220"/>
            <a:chOff x="-2263615" y="6817944"/>
            <a:chExt cx="3442289" cy="1200579"/>
          </a:xfrm>
        </p:grpSpPr>
        <p:pic>
          <p:nvPicPr>
            <p:cNvPr descr="Tyramine.svg" id="535" name="Google Shape;535;p63"/>
            <p:cNvPicPr preferRelativeResize="0"/>
            <p:nvPr/>
          </p:nvPicPr>
          <p:blipFill rotWithShape="1">
            <a:blip r:embed="rId3">
              <a:alphaModFix/>
            </a:blip>
            <a:srcRect b="0" l="0" r="0" t="0"/>
            <a:stretch/>
          </p:blipFill>
          <p:spPr>
            <a:xfrm>
              <a:off x="-2263615" y="6817944"/>
              <a:ext cx="3442289" cy="1200579"/>
            </a:xfrm>
            <a:prstGeom prst="rect">
              <a:avLst/>
            </a:prstGeom>
            <a:noFill/>
            <a:ln>
              <a:noFill/>
            </a:ln>
          </p:spPr>
        </p:pic>
        <p:pic>
          <p:nvPicPr>
            <p:cNvPr id="536" name="Google Shape;536;p63"/>
            <p:cNvPicPr preferRelativeResize="0"/>
            <p:nvPr/>
          </p:nvPicPr>
          <p:blipFill rotWithShape="1">
            <a:blip r:embed="rId4">
              <a:alphaModFix/>
            </a:blip>
            <a:srcRect b="0" l="0" r="0" t="0"/>
            <a:stretch/>
          </p:blipFill>
          <p:spPr>
            <a:xfrm>
              <a:off x="-1420882" y="7021517"/>
              <a:ext cx="801371" cy="763272"/>
            </a:xfrm>
            <a:prstGeom prst="rect">
              <a:avLst/>
            </a:prstGeom>
            <a:noFill/>
            <a:ln>
              <a:noFill/>
            </a:ln>
          </p:spPr>
        </p:pic>
      </p:grpSp>
      <p:sp>
        <p:nvSpPr>
          <p:cNvPr id="537" name="Google Shape;537;p63"/>
          <p:cNvSpPr txBox="1"/>
          <p:nvPr/>
        </p:nvSpPr>
        <p:spPr>
          <a:xfrm>
            <a:off x="6836197" y="4288238"/>
            <a:ext cx="2634000" cy="134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u="none" cap="none" strike="noStrike">
                <a:solidFill>
                  <a:srgbClr val="000000"/>
                </a:solidFill>
                <a:latin typeface="Arial"/>
                <a:ea typeface="Arial"/>
                <a:cs typeface="Arial"/>
                <a:sym typeface="Arial"/>
              </a:rPr>
              <a:t>Tyramine accumulates, causing hypertensive crisis. </a:t>
            </a:r>
            <a:endParaRPr b="0" i="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t/>
            </a:r>
            <a:endParaRPr b="1" i="0" sz="900" u="none" cap="none" strike="noStrike">
              <a:solidFill>
                <a:srgbClr val="000000"/>
              </a:solidFill>
              <a:latin typeface="Times New Roman"/>
              <a:ea typeface="Times New Roman"/>
              <a:cs typeface="Times New Roman"/>
              <a:sym typeface="Times New Roman"/>
            </a:endParaRPr>
          </a:p>
        </p:txBody>
      </p:sp>
      <p:pic>
        <p:nvPicPr>
          <p:cNvPr id="538" name="Google Shape;538;p63"/>
          <p:cNvPicPr preferRelativeResize="0"/>
          <p:nvPr/>
        </p:nvPicPr>
        <p:blipFill rotWithShape="1">
          <a:blip r:embed="rId5">
            <a:alphaModFix/>
          </a:blip>
          <a:srcRect b="0" l="0" r="0" t="0"/>
          <a:stretch/>
        </p:blipFill>
        <p:spPr>
          <a:xfrm>
            <a:off x="5729263" y="775604"/>
            <a:ext cx="293970" cy="481165"/>
          </a:xfrm>
          <a:prstGeom prst="rect">
            <a:avLst/>
          </a:prstGeom>
          <a:noFill/>
          <a:ln>
            <a:noFill/>
          </a:ln>
        </p:spPr>
      </p:pic>
      <p:pic>
        <p:nvPicPr>
          <p:cNvPr descr="clipped result image" id="539" name="Google Shape;539;p63"/>
          <p:cNvPicPr preferRelativeResize="0"/>
          <p:nvPr/>
        </p:nvPicPr>
        <p:blipFill rotWithShape="1">
          <a:blip r:embed="rId6">
            <a:alphaModFix/>
          </a:blip>
          <a:srcRect b="0" l="0" r="0" t="0"/>
          <a:stretch/>
        </p:blipFill>
        <p:spPr>
          <a:xfrm>
            <a:off x="5213907" y="176066"/>
            <a:ext cx="1334805" cy="4631611"/>
          </a:xfrm>
          <a:prstGeom prst="rect">
            <a:avLst/>
          </a:prstGeom>
          <a:noFill/>
          <a:ln>
            <a:noFill/>
          </a:ln>
        </p:spPr>
      </p:pic>
      <p:pic>
        <p:nvPicPr>
          <p:cNvPr id="540" name="Google Shape;540;p63"/>
          <p:cNvPicPr preferRelativeResize="0"/>
          <p:nvPr/>
        </p:nvPicPr>
        <p:blipFill rotWithShape="1">
          <a:blip r:embed="rId7">
            <a:alphaModFix/>
          </a:blip>
          <a:srcRect b="0" l="0" r="0" t="0"/>
          <a:stretch/>
        </p:blipFill>
        <p:spPr>
          <a:xfrm>
            <a:off x="5712401" y="441553"/>
            <a:ext cx="409926" cy="203511"/>
          </a:xfrm>
          <a:prstGeom prst="rect">
            <a:avLst/>
          </a:prstGeom>
          <a:noFill/>
          <a:ln>
            <a:noFill/>
          </a:ln>
        </p:spPr>
      </p:pic>
      <p:pic>
        <p:nvPicPr>
          <p:cNvPr id="541" name="Google Shape;541;p63"/>
          <p:cNvPicPr preferRelativeResize="0"/>
          <p:nvPr/>
        </p:nvPicPr>
        <p:blipFill rotWithShape="1">
          <a:blip r:embed="rId8">
            <a:alphaModFix/>
          </a:blip>
          <a:srcRect b="0" l="0" r="0" t="0"/>
          <a:stretch/>
        </p:blipFill>
        <p:spPr>
          <a:xfrm>
            <a:off x="5687821" y="488294"/>
            <a:ext cx="428880" cy="390145"/>
          </a:xfrm>
          <a:prstGeom prst="rect">
            <a:avLst/>
          </a:prstGeom>
          <a:noFill/>
          <a:ln>
            <a:noFill/>
          </a:ln>
        </p:spPr>
      </p:pic>
      <p:pic>
        <p:nvPicPr>
          <p:cNvPr descr="Tyramine.svg" id="542" name="Google Shape;542;p63"/>
          <p:cNvPicPr preferRelativeResize="0"/>
          <p:nvPr/>
        </p:nvPicPr>
        <p:blipFill rotWithShape="1">
          <a:blip r:embed="rId3">
            <a:alphaModFix/>
          </a:blip>
          <a:srcRect b="0" l="0" r="0" t="0"/>
          <a:stretch/>
        </p:blipFill>
        <p:spPr>
          <a:xfrm rot="2583682">
            <a:off x="6245250" y="4396880"/>
            <a:ext cx="595125" cy="222575"/>
          </a:xfrm>
          <a:prstGeom prst="rect">
            <a:avLst/>
          </a:prstGeom>
          <a:noFill/>
          <a:ln>
            <a:noFill/>
          </a:ln>
        </p:spPr>
      </p:pic>
      <p:pic>
        <p:nvPicPr>
          <p:cNvPr descr="Tyramine.svg" id="543" name="Google Shape;543;p63"/>
          <p:cNvPicPr preferRelativeResize="0"/>
          <p:nvPr/>
        </p:nvPicPr>
        <p:blipFill rotWithShape="1">
          <a:blip r:embed="rId3">
            <a:alphaModFix/>
          </a:blip>
          <a:srcRect b="0" l="0" r="0" t="0"/>
          <a:stretch/>
        </p:blipFill>
        <p:spPr>
          <a:xfrm rot="-1923577">
            <a:off x="4896335" y="4471403"/>
            <a:ext cx="560956" cy="209796"/>
          </a:xfrm>
          <a:prstGeom prst="rect">
            <a:avLst/>
          </a:prstGeom>
          <a:noFill/>
          <a:ln>
            <a:noFill/>
          </a:ln>
        </p:spPr>
      </p:pic>
      <p:pic>
        <p:nvPicPr>
          <p:cNvPr id="544" name="Google Shape;544;p63"/>
          <p:cNvPicPr preferRelativeResize="0"/>
          <p:nvPr/>
        </p:nvPicPr>
        <p:blipFill rotWithShape="1">
          <a:blip r:embed="rId4">
            <a:alphaModFix/>
          </a:blip>
          <a:srcRect b="0" l="0" r="0" t="0"/>
          <a:stretch/>
        </p:blipFill>
        <p:spPr>
          <a:xfrm rot="-1923568">
            <a:off x="5043891" y="4553188"/>
            <a:ext cx="130591" cy="133378"/>
          </a:xfrm>
          <a:prstGeom prst="rect">
            <a:avLst/>
          </a:prstGeom>
          <a:noFill/>
          <a:ln>
            <a:noFill/>
          </a:ln>
        </p:spPr>
      </p:pic>
      <p:pic>
        <p:nvPicPr>
          <p:cNvPr id="545" name="Google Shape;545;p63"/>
          <p:cNvPicPr preferRelativeResize="0"/>
          <p:nvPr/>
        </p:nvPicPr>
        <p:blipFill rotWithShape="1">
          <a:blip r:embed="rId4">
            <a:alphaModFix/>
          </a:blip>
          <a:srcRect b="0" l="0" r="0" t="0"/>
          <a:stretch/>
        </p:blipFill>
        <p:spPr>
          <a:xfrm rot="2583694">
            <a:off x="6413780" y="4376010"/>
            <a:ext cx="138547" cy="141503"/>
          </a:xfrm>
          <a:prstGeom prst="rect">
            <a:avLst/>
          </a:prstGeom>
          <a:noFill/>
          <a:ln>
            <a:noFill/>
          </a:ln>
        </p:spPr>
      </p:pic>
      <p:pic>
        <p:nvPicPr>
          <p:cNvPr id="546" name="Google Shape;546;p63"/>
          <p:cNvPicPr preferRelativeResize="0"/>
          <p:nvPr/>
        </p:nvPicPr>
        <p:blipFill rotWithShape="1">
          <a:blip r:embed="rId9">
            <a:alphaModFix/>
          </a:blip>
          <a:srcRect b="0" l="0" r="0" t="0"/>
          <a:stretch/>
        </p:blipFill>
        <p:spPr>
          <a:xfrm rot="629169">
            <a:off x="5594385" y="1585906"/>
            <a:ext cx="765712" cy="335836"/>
          </a:xfrm>
          <a:prstGeom prst="rect">
            <a:avLst/>
          </a:prstGeom>
          <a:noFill/>
          <a:ln>
            <a:noFill/>
          </a:ln>
        </p:spPr>
      </p:pic>
      <p:pic>
        <p:nvPicPr>
          <p:cNvPr id="547" name="Google Shape;547;p63"/>
          <p:cNvPicPr preferRelativeResize="0"/>
          <p:nvPr/>
        </p:nvPicPr>
        <p:blipFill rotWithShape="1">
          <a:blip r:embed="rId10">
            <a:alphaModFix/>
          </a:blip>
          <a:srcRect b="0" l="0" r="0" t="0"/>
          <a:stretch/>
        </p:blipFill>
        <p:spPr>
          <a:xfrm>
            <a:off x="5889717" y="2491718"/>
            <a:ext cx="309308" cy="212394"/>
          </a:xfrm>
          <a:prstGeom prst="rect">
            <a:avLst/>
          </a:prstGeom>
          <a:noFill/>
          <a:ln>
            <a:noFill/>
          </a:ln>
        </p:spPr>
      </p:pic>
      <p:pic>
        <p:nvPicPr>
          <p:cNvPr id="548" name="Google Shape;548;p63"/>
          <p:cNvPicPr preferRelativeResize="0"/>
          <p:nvPr/>
        </p:nvPicPr>
        <p:blipFill rotWithShape="1">
          <a:blip r:embed="rId11">
            <a:alphaModFix/>
          </a:blip>
          <a:srcRect b="0" l="0" r="0" t="0"/>
          <a:stretch/>
        </p:blipFill>
        <p:spPr>
          <a:xfrm>
            <a:off x="5729250" y="2463193"/>
            <a:ext cx="108251" cy="247102"/>
          </a:xfrm>
          <a:prstGeom prst="rect">
            <a:avLst/>
          </a:prstGeom>
          <a:noFill/>
          <a:ln>
            <a:noFill/>
          </a:ln>
        </p:spPr>
      </p:pic>
      <p:pic>
        <p:nvPicPr>
          <p:cNvPr id="549" name="Google Shape;549;p63"/>
          <p:cNvPicPr preferRelativeResize="0"/>
          <p:nvPr/>
        </p:nvPicPr>
        <p:blipFill rotWithShape="1">
          <a:blip r:embed="rId12">
            <a:alphaModFix/>
          </a:blip>
          <a:srcRect b="0" l="0" r="0" t="0"/>
          <a:stretch/>
        </p:blipFill>
        <p:spPr>
          <a:xfrm>
            <a:off x="5817443" y="2737750"/>
            <a:ext cx="133326" cy="242000"/>
          </a:xfrm>
          <a:prstGeom prst="rect">
            <a:avLst/>
          </a:prstGeom>
          <a:noFill/>
          <a:ln>
            <a:noFill/>
          </a:ln>
        </p:spPr>
      </p:pic>
      <p:pic>
        <p:nvPicPr>
          <p:cNvPr id="550" name="Google Shape;550;p63"/>
          <p:cNvPicPr preferRelativeResize="0"/>
          <p:nvPr/>
        </p:nvPicPr>
        <p:blipFill rotWithShape="1">
          <a:blip r:embed="rId13">
            <a:alphaModFix/>
          </a:blip>
          <a:srcRect b="0" l="0" r="0" t="0"/>
          <a:stretch/>
        </p:blipFill>
        <p:spPr>
          <a:xfrm>
            <a:off x="5636966" y="2223801"/>
            <a:ext cx="297028" cy="182174"/>
          </a:xfrm>
          <a:prstGeom prst="rect">
            <a:avLst/>
          </a:prstGeom>
          <a:noFill/>
          <a:ln>
            <a:noFill/>
          </a:ln>
        </p:spPr>
      </p:pic>
      <p:pic>
        <p:nvPicPr>
          <p:cNvPr id="551" name="Google Shape;551;p63"/>
          <p:cNvPicPr preferRelativeResize="0"/>
          <p:nvPr/>
        </p:nvPicPr>
        <p:blipFill rotWithShape="1">
          <a:blip r:embed="rId14">
            <a:alphaModFix/>
          </a:blip>
          <a:srcRect b="0" l="0" r="0" t="0"/>
          <a:stretch/>
        </p:blipFill>
        <p:spPr>
          <a:xfrm>
            <a:off x="5950769" y="2241820"/>
            <a:ext cx="268897" cy="187980"/>
          </a:xfrm>
          <a:prstGeom prst="rect">
            <a:avLst/>
          </a:prstGeom>
          <a:noFill/>
          <a:ln>
            <a:noFill/>
          </a:ln>
        </p:spPr>
      </p:pic>
      <p:pic>
        <p:nvPicPr>
          <p:cNvPr id="552" name="Google Shape;552;p63"/>
          <p:cNvPicPr preferRelativeResize="0"/>
          <p:nvPr/>
        </p:nvPicPr>
        <p:blipFill rotWithShape="1">
          <a:blip r:embed="rId15">
            <a:alphaModFix/>
          </a:blip>
          <a:srcRect b="0" l="0" r="0" t="0"/>
          <a:stretch/>
        </p:blipFill>
        <p:spPr>
          <a:xfrm rot="558398">
            <a:off x="5636966" y="1929967"/>
            <a:ext cx="608745" cy="257013"/>
          </a:xfrm>
          <a:prstGeom prst="rect">
            <a:avLst/>
          </a:prstGeom>
          <a:noFill/>
          <a:ln>
            <a:noFill/>
          </a:ln>
        </p:spPr>
      </p:pic>
      <p:pic>
        <p:nvPicPr>
          <p:cNvPr id="553" name="Google Shape;553;p63"/>
          <p:cNvPicPr preferRelativeResize="0"/>
          <p:nvPr/>
        </p:nvPicPr>
        <p:blipFill rotWithShape="1">
          <a:blip r:embed="rId16">
            <a:alphaModFix/>
          </a:blip>
          <a:srcRect b="0" l="0" r="0" t="0"/>
          <a:stretch/>
        </p:blipFill>
        <p:spPr>
          <a:xfrm flipH="1" rot="268604">
            <a:off x="5698256" y="1922999"/>
            <a:ext cx="493262" cy="240261"/>
          </a:xfrm>
          <a:prstGeom prst="rect">
            <a:avLst/>
          </a:prstGeom>
          <a:noFill/>
          <a:ln>
            <a:noFill/>
          </a:ln>
        </p:spPr>
      </p:pic>
      <p:pic>
        <p:nvPicPr>
          <p:cNvPr descr="Imagen relacionada" id="554" name="Google Shape;554;p63"/>
          <p:cNvPicPr preferRelativeResize="0"/>
          <p:nvPr/>
        </p:nvPicPr>
        <p:blipFill rotWithShape="1">
          <a:blip r:embed="rId17">
            <a:alphaModFix/>
          </a:blip>
          <a:srcRect b="0" l="0" r="0" t="0"/>
          <a:stretch/>
        </p:blipFill>
        <p:spPr>
          <a:xfrm flipH="1">
            <a:off x="5903290" y="3027273"/>
            <a:ext cx="343941" cy="304319"/>
          </a:xfrm>
          <a:prstGeom prst="rect">
            <a:avLst/>
          </a:prstGeom>
          <a:noFill/>
          <a:ln>
            <a:noFill/>
          </a:ln>
        </p:spPr>
      </p:pic>
      <p:pic>
        <p:nvPicPr>
          <p:cNvPr descr="Imagen relacionada" id="555" name="Google Shape;555;p63"/>
          <p:cNvPicPr preferRelativeResize="0"/>
          <p:nvPr/>
        </p:nvPicPr>
        <p:blipFill rotWithShape="1">
          <a:blip r:embed="rId17">
            <a:alphaModFix/>
          </a:blip>
          <a:srcRect b="0" l="0" r="0" t="0"/>
          <a:stretch/>
        </p:blipFill>
        <p:spPr>
          <a:xfrm flipH="1">
            <a:off x="5664571" y="3024111"/>
            <a:ext cx="343941" cy="304319"/>
          </a:xfrm>
          <a:prstGeom prst="rect">
            <a:avLst/>
          </a:prstGeom>
          <a:noFill/>
          <a:ln>
            <a:noFill/>
          </a:ln>
        </p:spPr>
      </p:pic>
      <p:sp>
        <p:nvSpPr>
          <p:cNvPr id="556" name="Google Shape;556;p63"/>
          <p:cNvSpPr txBox="1"/>
          <p:nvPr/>
        </p:nvSpPr>
        <p:spPr>
          <a:xfrm>
            <a:off x="6459903" y="1497550"/>
            <a:ext cx="1728000" cy="179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50"/>
              <a:buFont typeface="Arial"/>
              <a:buNone/>
            </a:pPr>
            <a:r>
              <a:rPr b="0" i="0" lang="en" u="none" cap="none" strike="noStrike">
                <a:solidFill>
                  <a:srgbClr val="000000"/>
                </a:solidFill>
                <a:latin typeface="Arial"/>
                <a:ea typeface="Arial"/>
                <a:cs typeface="Arial"/>
                <a:sym typeface="Arial"/>
              </a:rPr>
              <a:t>aged cheese</a:t>
            </a:r>
            <a:endParaRPr b="0" i="0" u="none" cap="none" strike="noStrike">
              <a:solidFill>
                <a:srgbClr val="000000"/>
              </a:solidFill>
              <a:latin typeface="Arial"/>
              <a:ea typeface="Arial"/>
              <a:cs typeface="Arial"/>
              <a:sym typeface="Arial"/>
            </a:endParaRPr>
          </a:p>
        </p:txBody>
      </p:sp>
      <p:sp>
        <p:nvSpPr>
          <p:cNvPr id="557" name="Google Shape;557;p63"/>
          <p:cNvSpPr txBox="1"/>
          <p:nvPr/>
        </p:nvSpPr>
        <p:spPr>
          <a:xfrm>
            <a:off x="6459903" y="1193725"/>
            <a:ext cx="1300500" cy="223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50"/>
              <a:buFont typeface="Arial"/>
              <a:buNone/>
            </a:pPr>
            <a:r>
              <a:rPr b="0" i="0" lang="en" u="sng" cap="none" strike="noStrike">
                <a:solidFill>
                  <a:srgbClr val="000000"/>
                </a:solidFill>
                <a:latin typeface="Arial"/>
                <a:ea typeface="Arial"/>
                <a:cs typeface="Arial"/>
                <a:sym typeface="Arial"/>
              </a:rPr>
              <a:t>Must not eat</a:t>
            </a:r>
            <a:r>
              <a:rPr b="0" i="0" lang="en" u="none" cap="none" strike="noStrike">
                <a:solidFill>
                  <a:srgbClr val="000000"/>
                </a:solidFill>
                <a:latin typeface="Arial"/>
                <a:ea typeface="Arial"/>
                <a:cs typeface="Arial"/>
                <a:sym typeface="Arial"/>
              </a:rPr>
              <a:t>:</a:t>
            </a:r>
            <a:endParaRPr b="0" i="0" u="none" cap="none" strike="noStrike">
              <a:solidFill>
                <a:srgbClr val="000000"/>
              </a:solidFill>
              <a:latin typeface="Arial"/>
              <a:ea typeface="Arial"/>
              <a:cs typeface="Arial"/>
              <a:sym typeface="Arial"/>
            </a:endParaRPr>
          </a:p>
        </p:txBody>
      </p:sp>
      <p:sp>
        <p:nvSpPr>
          <p:cNvPr id="558" name="Google Shape;558;p63"/>
          <p:cNvSpPr txBox="1"/>
          <p:nvPr/>
        </p:nvSpPr>
        <p:spPr>
          <a:xfrm>
            <a:off x="6449621" y="1831575"/>
            <a:ext cx="1496400" cy="223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50"/>
              <a:buFont typeface="Arial"/>
              <a:buNone/>
            </a:pPr>
            <a:r>
              <a:rPr b="0" i="0" lang="en" u="none" cap="none" strike="noStrike">
                <a:solidFill>
                  <a:srgbClr val="000000"/>
                </a:solidFill>
                <a:latin typeface="Arial"/>
                <a:ea typeface="Arial"/>
                <a:cs typeface="Arial"/>
                <a:sym typeface="Arial"/>
              </a:rPr>
              <a:t>cured meats</a:t>
            </a:r>
            <a:endParaRPr b="0" i="0" u="none" cap="none" strike="noStrike">
              <a:solidFill>
                <a:srgbClr val="000000"/>
              </a:solidFill>
              <a:latin typeface="Arial"/>
              <a:ea typeface="Arial"/>
              <a:cs typeface="Arial"/>
              <a:sym typeface="Arial"/>
            </a:endParaRPr>
          </a:p>
        </p:txBody>
      </p:sp>
      <p:sp>
        <p:nvSpPr>
          <p:cNvPr id="559" name="Google Shape;559;p63"/>
          <p:cNvSpPr txBox="1"/>
          <p:nvPr/>
        </p:nvSpPr>
        <p:spPr>
          <a:xfrm>
            <a:off x="6447551" y="2122896"/>
            <a:ext cx="1771200" cy="166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50"/>
              <a:buFont typeface="Arial"/>
              <a:buNone/>
            </a:pPr>
            <a:r>
              <a:rPr b="0" i="0" lang="en" u="none" cap="none" strike="noStrike">
                <a:solidFill>
                  <a:srgbClr val="000000"/>
                </a:solidFill>
                <a:latin typeface="Arial"/>
                <a:ea typeface="Arial"/>
                <a:cs typeface="Arial"/>
                <a:sym typeface="Arial"/>
              </a:rPr>
              <a:t>fava beans</a:t>
            </a:r>
            <a:endParaRPr b="0" i="0" u="none" cap="none" strike="noStrike">
              <a:solidFill>
                <a:srgbClr val="000000"/>
              </a:solidFill>
              <a:latin typeface="Arial"/>
              <a:ea typeface="Arial"/>
              <a:cs typeface="Arial"/>
              <a:sym typeface="Arial"/>
            </a:endParaRPr>
          </a:p>
        </p:txBody>
      </p:sp>
      <p:sp>
        <p:nvSpPr>
          <p:cNvPr id="560" name="Google Shape;560;p63"/>
          <p:cNvSpPr txBox="1"/>
          <p:nvPr/>
        </p:nvSpPr>
        <p:spPr>
          <a:xfrm>
            <a:off x="6451091" y="2654225"/>
            <a:ext cx="1638900" cy="160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50"/>
              <a:buFont typeface="Arial"/>
              <a:buNone/>
            </a:pPr>
            <a:r>
              <a:rPr b="0" i="0" lang="en" u="none" cap="none" strike="noStrike">
                <a:solidFill>
                  <a:srgbClr val="000000"/>
                </a:solidFill>
                <a:latin typeface="Arial"/>
                <a:ea typeface="Arial"/>
                <a:cs typeface="Arial"/>
                <a:sym typeface="Arial"/>
              </a:rPr>
              <a:t>wine</a:t>
            </a:r>
            <a:endParaRPr b="0" i="0" u="none" cap="none" strike="noStrike">
              <a:solidFill>
                <a:srgbClr val="000000"/>
              </a:solidFill>
              <a:latin typeface="Arial"/>
              <a:ea typeface="Arial"/>
              <a:cs typeface="Arial"/>
              <a:sym typeface="Arial"/>
            </a:endParaRPr>
          </a:p>
        </p:txBody>
      </p:sp>
      <p:sp>
        <p:nvSpPr>
          <p:cNvPr id="561" name="Google Shape;561;p63"/>
          <p:cNvSpPr txBox="1"/>
          <p:nvPr/>
        </p:nvSpPr>
        <p:spPr>
          <a:xfrm>
            <a:off x="6443922" y="2384588"/>
            <a:ext cx="1977900" cy="193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50"/>
              <a:buFont typeface="Arial"/>
              <a:buNone/>
            </a:pPr>
            <a:r>
              <a:rPr b="0" i="0" lang="en" u="none" cap="none" strike="noStrike">
                <a:solidFill>
                  <a:srgbClr val="000000"/>
                </a:solidFill>
                <a:latin typeface="Arial"/>
                <a:ea typeface="Arial"/>
                <a:cs typeface="Arial"/>
                <a:sym typeface="Arial"/>
              </a:rPr>
              <a:t>soy sauce,</a:t>
            </a:r>
            <a:r>
              <a:rPr lang="en"/>
              <a:t> </a:t>
            </a:r>
            <a:r>
              <a:rPr b="0" i="0" lang="en" u="none" cap="none" strike="noStrike">
                <a:solidFill>
                  <a:srgbClr val="000000"/>
                </a:solidFill>
                <a:latin typeface="Arial"/>
                <a:ea typeface="Arial"/>
                <a:cs typeface="Arial"/>
                <a:sym typeface="Arial"/>
              </a:rPr>
              <a:t>sauerkraut</a:t>
            </a:r>
            <a:endParaRPr/>
          </a:p>
          <a:p>
            <a:pPr indent="0" lvl="0" marL="0" marR="0" rtl="0" algn="l">
              <a:lnSpc>
                <a:spcPct val="100000"/>
              </a:lnSpc>
              <a:spcBef>
                <a:spcPts val="0"/>
              </a:spcBef>
              <a:spcAft>
                <a:spcPts val="0"/>
              </a:spcAft>
              <a:buClr>
                <a:srgbClr val="000000"/>
              </a:buClr>
              <a:buSzPts val="850"/>
              <a:buFont typeface="Arial"/>
              <a:buNone/>
            </a:pPr>
            <a:r>
              <a:t/>
            </a:r>
            <a:endParaRPr b="0" i="0" u="none" cap="none" strike="noStrike">
              <a:solidFill>
                <a:srgbClr val="000000"/>
              </a:solidFill>
              <a:highlight>
                <a:srgbClr val="FFFF9F"/>
              </a:highlight>
              <a:latin typeface="Arial"/>
              <a:ea typeface="Arial"/>
              <a:cs typeface="Arial"/>
              <a:sym typeface="Arial"/>
            </a:endParaRPr>
          </a:p>
        </p:txBody>
      </p:sp>
      <p:cxnSp>
        <p:nvCxnSpPr>
          <p:cNvPr id="562" name="Google Shape;562;p63"/>
          <p:cNvCxnSpPr/>
          <p:nvPr/>
        </p:nvCxnSpPr>
        <p:spPr>
          <a:xfrm>
            <a:off x="3160275" y="4565625"/>
            <a:ext cx="1638900" cy="0"/>
          </a:xfrm>
          <a:prstGeom prst="straightConnector1">
            <a:avLst/>
          </a:prstGeom>
          <a:noFill/>
          <a:ln cap="flat" cmpd="sng" w="19050">
            <a:solidFill>
              <a:srgbClr val="003B68"/>
            </a:solidFill>
            <a:prstDash val="solid"/>
            <a:round/>
            <a:headEnd len="med" w="med" type="none"/>
            <a:tailEnd len="med" w="med" type="triangle"/>
          </a:ln>
        </p:spPr>
      </p:cxnSp>
      <p:pic>
        <p:nvPicPr>
          <p:cNvPr descr="Tyramine.svg" id="563" name="Google Shape;563;p63"/>
          <p:cNvPicPr preferRelativeResize="0"/>
          <p:nvPr/>
        </p:nvPicPr>
        <p:blipFill rotWithShape="1">
          <a:blip r:embed="rId3">
            <a:alphaModFix/>
          </a:blip>
          <a:srcRect b="0" l="0" r="0" t="0"/>
          <a:stretch/>
        </p:blipFill>
        <p:spPr>
          <a:xfrm rot="-1923577">
            <a:off x="5138535" y="4661578"/>
            <a:ext cx="560956" cy="209796"/>
          </a:xfrm>
          <a:prstGeom prst="rect">
            <a:avLst/>
          </a:prstGeom>
          <a:noFill/>
          <a:ln>
            <a:noFill/>
          </a:ln>
        </p:spPr>
      </p:pic>
      <p:pic>
        <p:nvPicPr>
          <p:cNvPr id="564" name="Google Shape;564;p63"/>
          <p:cNvPicPr preferRelativeResize="0"/>
          <p:nvPr/>
        </p:nvPicPr>
        <p:blipFill rotWithShape="1">
          <a:blip r:embed="rId4">
            <a:alphaModFix/>
          </a:blip>
          <a:srcRect b="0" l="0" r="0" t="0"/>
          <a:stretch/>
        </p:blipFill>
        <p:spPr>
          <a:xfrm rot="-1923568">
            <a:off x="5286091" y="4743363"/>
            <a:ext cx="130591" cy="133378"/>
          </a:xfrm>
          <a:prstGeom prst="rect">
            <a:avLst/>
          </a:prstGeom>
          <a:noFill/>
          <a:ln>
            <a:noFill/>
          </a:ln>
        </p:spPr>
      </p:pic>
      <p:pic>
        <p:nvPicPr>
          <p:cNvPr descr="Tyramine.svg" id="565" name="Google Shape;565;p63"/>
          <p:cNvPicPr preferRelativeResize="0"/>
          <p:nvPr/>
        </p:nvPicPr>
        <p:blipFill rotWithShape="1">
          <a:blip r:embed="rId3">
            <a:alphaModFix/>
          </a:blip>
          <a:srcRect b="0" l="0" r="0" t="0"/>
          <a:stretch/>
        </p:blipFill>
        <p:spPr>
          <a:xfrm rot="-1923577">
            <a:off x="5361485" y="4800828"/>
            <a:ext cx="560956" cy="209796"/>
          </a:xfrm>
          <a:prstGeom prst="rect">
            <a:avLst/>
          </a:prstGeom>
          <a:noFill/>
          <a:ln>
            <a:noFill/>
          </a:ln>
        </p:spPr>
      </p:pic>
      <p:pic>
        <p:nvPicPr>
          <p:cNvPr id="566" name="Google Shape;566;p63"/>
          <p:cNvPicPr preferRelativeResize="0"/>
          <p:nvPr/>
        </p:nvPicPr>
        <p:blipFill rotWithShape="1">
          <a:blip r:embed="rId4">
            <a:alphaModFix/>
          </a:blip>
          <a:srcRect b="0" l="0" r="0" t="0"/>
          <a:stretch/>
        </p:blipFill>
        <p:spPr>
          <a:xfrm rot="-1923568">
            <a:off x="5509041" y="4882613"/>
            <a:ext cx="130591" cy="133378"/>
          </a:xfrm>
          <a:prstGeom prst="rect">
            <a:avLst/>
          </a:prstGeom>
          <a:noFill/>
          <a:ln>
            <a:noFill/>
          </a:ln>
        </p:spPr>
      </p:pic>
      <p:pic>
        <p:nvPicPr>
          <p:cNvPr descr="Tyramine.svg" id="567" name="Google Shape;567;p63"/>
          <p:cNvPicPr preferRelativeResize="0"/>
          <p:nvPr/>
        </p:nvPicPr>
        <p:blipFill rotWithShape="1">
          <a:blip r:embed="rId3">
            <a:alphaModFix/>
          </a:blip>
          <a:srcRect b="0" l="0" r="0" t="0"/>
          <a:stretch/>
        </p:blipFill>
        <p:spPr>
          <a:xfrm rot="2977766">
            <a:off x="6130950" y="4630405"/>
            <a:ext cx="595125" cy="222575"/>
          </a:xfrm>
          <a:prstGeom prst="rect">
            <a:avLst/>
          </a:prstGeom>
          <a:noFill/>
          <a:ln>
            <a:noFill/>
          </a:ln>
        </p:spPr>
      </p:pic>
      <p:pic>
        <p:nvPicPr>
          <p:cNvPr id="568" name="Google Shape;568;p63"/>
          <p:cNvPicPr preferRelativeResize="0"/>
          <p:nvPr/>
        </p:nvPicPr>
        <p:blipFill rotWithShape="1">
          <a:blip r:embed="rId4">
            <a:alphaModFix/>
          </a:blip>
          <a:srcRect b="0" l="0" r="0" t="0"/>
          <a:stretch/>
        </p:blipFill>
        <p:spPr>
          <a:xfrm rot="2977780">
            <a:off x="6306896" y="4603102"/>
            <a:ext cx="138547" cy="141503"/>
          </a:xfrm>
          <a:prstGeom prst="rect">
            <a:avLst/>
          </a:prstGeom>
          <a:noFill/>
          <a:ln>
            <a:noFill/>
          </a:ln>
        </p:spPr>
      </p:pic>
      <p:pic>
        <p:nvPicPr>
          <p:cNvPr descr="Tyramine.svg" id="569" name="Google Shape;569;p63"/>
          <p:cNvPicPr preferRelativeResize="0"/>
          <p:nvPr/>
        </p:nvPicPr>
        <p:blipFill rotWithShape="1">
          <a:blip r:embed="rId3">
            <a:alphaModFix/>
          </a:blip>
          <a:srcRect b="0" l="0" r="0" t="0"/>
          <a:stretch/>
        </p:blipFill>
        <p:spPr>
          <a:xfrm rot="3278655">
            <a:off x="5899387" y="4794443"/>
            <a:ext cx="595125" cy="222575"/>
          </a:xfrm>
          <a:prstGeom prst="rect">
            <a:avLst/>
          </a:prstGeom>
          <a:noFill/>
          <a:ln>
            <a:noFill/>
          </a:ln>
        </p:spPr>
      </p:pic>
      <p:pic>
        <p:nvPicPr>
          <p:cNvPr id="570" name="Google Shape;570;p63"/>
          <p:cNvPicPr preferRelativeResize="0"/>
          <p:nvPr/>
        </p:nvPicPr>
        <p:blipFill rotWithShape="1">
          <a:blip r:embed="rId4">
            <a:alphaModFix/>
          </a:blip>
          <a:srcRect b="0" l="0" r="0" t="0"/>
          <a:stretch/>
        </p:blipFill>
        <p:spPr>
          <a:xfrm rot="3278662">
            <a:off x="6081464" y="4762824"/>
            <a:ext cx="138547" cy="141503"/>
          </a:xfrm>
          <a:prstGeom prst="rect">
            <a:avLst/>
          </a:prstGeom>
          <a:noFill/>
          <a:ln>
            <a:noFill/>
          </a:ln>
        </p:spPr>
      </p:pic>
      <p:sp>
        <p:nvSpPr>
          <p:cNvPr id="571" name="Google Shape;571;p63"/>
          <p:cNvSpPr txBox="1"/>
          <p:nvPr/>
        </p:nvSpPr>
        <p:spPr>
          <a:xfrm>
            <a:off x="6451137" y="3011938"/>
            <a:ext cx="3012000" cy="584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50"/>
              <a:buFont typeface="Arial"/>
              <a:buNone/>
            </a:pPr>
            <a:r>
              <a:rPr lang="en"/>
              <a:t>Unpasteurized beer</a:t>
            </a:r>
            <a:r>
              <a:rPr b="0" i="0" lang="en" u="none" cap="none" strike="noStrike">
                <a:solidFill>
                  <a:srgbClr val="000000"/>
                </a:solidFill>
                <a:latin typeface="Arial"/>
                <a:ea typeface="Arial"/>
                <a:cs typeface="Arial"/>
                <a:sym typeface="Arial"/>
              </a:rPr>
              <a:t> </a:t>
            </a:r>
            <a:endParaRPr b="0" i="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50"/>
              <a:buFont typeface="Arial"/>
              <a:buNone/>
            </a:pPr>
            <a:r>
              <a:rPr lang="en" sz="1200"/>
              <a:t>  </a:t>
            </a:r>
            <a:r>
              <a:rPr b="0" i="0" lang="en" sz="1200" u="none" cap="none" strike="noStrike">
                <a:solidFill>
                  <a:srgbClr val="000000"/>
                </a:solidFill>
                <a:latin typeface="Arial"/>
                <a:ea typeface="Arial"/>
                <a:cs typeface="Arial"/>
                <a:sym typeface="Arial"/>
              </a:rPr>
              <a:t>(Bottled beer is</a:t>
            </a:r>
            <a:r>
              <a:rPr lang="en" sz="1200"/>
              <a:t> usually OK, </a:t>
            </a:r>
            <a:endParaRPr sz="1200"/>
          </a:p>
          <a:p>
            <a:pPr indent="0" lvl="0" marL="0" marR="0" rtl="0" algn="l">
              <a:lnSpc>
                <a:spcPct val="100000"/>
              </a:lnSpc>
              <a:spcBef>
                <a:spcPts val="0"/>
              </a:spcBef>
              <a:spcAft>
                <a:spcPts val="0"/>
              </a:spcAft>
              <a:buClr>
                <a:srgbClr val="000000"/>
              </a:buClr>
              <a:buSzPts val="850"/>
              <a:buFont typeface="Arial"/>
              <a:buNone/>
            </a:pPr>
            <a:r>
              <a:rPr lang="en" sz="1200"/>
              <a:t>     </a:t>
            </a:r>
            <a:r>
              <a:rPr lang="en" sz="1200">
                <a:solidFill>
                  <a:srgbClr val="000000"/>
                </a:solidFill>
              </a:rPr>
              <a:t>draught beer often not OK).</a:t>
            </a:r>
            <a:endParaRPr b="0" i="0" sz="1200" u="none" cap="none" strike="noStrike">
              <a:solidFill>
                <a:srgbClr val="000000"/>
              </a:solidFill>
              <a:latin typeface="Arial"/>
              <a:ea typeface="Arial"/>
              <a:cs typeface="Arial"/>
              <a:sym typeface="Arial"/>
            </a:endParaRPr>
          </a:p>
        </p:txBody>
      </p:sp>
      <p:sp>
        <p:nvSpPr>
          <p:cNvPr id="572" name="Google Shape;572;p63"/>
          <p:cNvSpPr/>
          <p:nvPr/>
        </p:nvSpPr>
        <p:spPr>
          <a:xfrm>
            <a:off x="7552425" y="4589600"/>
            <a:ext cx="1090500" cy="3042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6" name="Shape 576"/>
        <p:cNvGrpSpPr/>
        <p:nvPr/>
      </p:nvGrpSpPr>
      <p:grpSpPr>
        <a:xfrm>
          <a:off x="0" y="0"/>
          <a:ext cx="0" cy="0"/>
          <a:chOff x="0" y="0"/>
          <a:chExt cx="0" cy="0"/>
        </a:xfrm>
      </p:grpSpPr>
      <p:sp>
        <p:nvSpPr>
          <p:cNvPr id="577" name="Google Shape;577;p64"/>
          <p:cNvSpPr txBox="1"/>
          <p:nvPr/>
        </p:nvSpPr>
        <p:spPr>
          <a:xfrm>
            <a:off x="1138280" y="3566021"/>
            <a:ext cx="2022000" cy="6228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850"/>
              <a:buFont typeface="Arial"/>
              <a:buNone/>
            </a:pPr>
            <a:r>
              <a:rPr b="0" i="0" lang="en" u="none" cap="none" strike="noStrike">
                <a:solidFill>
                  <a:srgbClr val="000000"/>
                </a:solidFill>
                <a:latin typeface="Arial"/>
                <a:ea typeface="Arial"/>
                <a:cs typeface="Arial"/>
                <a:sym typeface="Arial"/>
              </a:rPr>
              <a:t>Tyramine</a:t>
            </a:r>
            <a:r>
              <a:rPr lang="en"/>
              <a:t>—“</a:t>
            </a:r>
            <a:r>
              <a:rPr b="0" i="0" lang="en" u="none" cap="none" strike="noStrike">
                <a:solidFill>
                  <a:srgbClr val="000000"/>
                </a:solidFill>
                <a:latin typeface="Arial"/>
                <a:ea typeface="Arial"/>
                <a:cs typeface="Arial"/>
                <a:sym typeface="Arial"/>
              </a:rPr>
              <a:t>tire rim</a:t>
            </a:r>
            <a:r>
              <a:rPr lang="en"/>
              <a:t>”</a:t>
            </a:r>
            <a:r>
              <a:rPr b="0" i="0" lang="en" u="none" cap="none" strike="noStrike">
                <a:solidFill>
                  <a:srgbClr val="000000"/>
                </a:solidFill>
                <a:latin typeface="Arial"/>
                <a:ea typeface="Arial"/>
                <a:cs typeface="Arial"/>
                <a:sym typeface="Arial"/>
              </a:rPr>
              <a:t> </a:t>
            </a:r>
            <a:endParaRPr b="0" i="0" u="none" cap="none" strike="noStrike">
              <a:solidFill>
                <a:srgbClr val="000000"/>
              </a:solidFill>
              <a:latin typeface="Arial"/>
              <a:ea typeface="Arial"/>
              <a:cs typeface="Arial"/>
              <a:sym typeface="Arial"/>
            </a:endParaRPr>
          </a:p>
        </p:txBody>
      </p:sp>
      <p:grpSp>
        <p:nvGrpSpPr>
          <p:cNvPr id="578" name="Google Shape;578;p64"/>
          <p:cNvGrpSpPr/>
          <p:nvPr/>
        </p:nvGrpSpPr>
        <p:grpSpPr>
          <a:xfrm>
            <a:off x="1054021" y="4213013"/>
            <a:ext cx="2022000" cy="705220"/>
            <a:chOff x="-2263615" y="6817944"/>
            <a:chExt cx="3442289" cy="1200579"/>
          </a:xfrm>
        </p:grpSpPr>
        <p:pic>
          <p:nvPicPr>
            <p:cNvPr descr="Tyramine.svg" id="579" name="Google Shape;579;p64"/>
            <p:cNvPicPr preferRelativeResize="0"/>
            <p:nvPr/>
          </p:nvPicPr>
          <p:blipFill rotWithShape="1">
            <a:blip r:embed="rId3">
              <a:alphaModFix/>
            </a:blip>
            <a:srcRect b="0" l="0" r="0" t="0"/>
            <a:stretch/>
          </p:blipFill>
          <p:spPr>
            <a:xfrm>
              <a:off x="-2263615" y="6817944"/>
              <a:ext cx="3442289" cy="1200579"/>
            </a:xfrm>
            <a:prstGeom prst="rect">
              <a:avLst/>
            </a:prstGeom>
            <a:noFill/>
            <a:ln>
              <a:noFill/>
            </a:ln>
          </p:spPr>
        </p:pic>
        <p:pic>
          <p:nvPicPr>
            <p:cNvPr id="580" name="Google Shape;580;p64"/>
            <p:cNvPicPr preferRelativeResize="0"/>
            <p:nvPr/>
          </p:nvPicPr>
          <p:blipFill rotWithShape="1">
            <a:blip r:embed="rId4">
              <a:alphaModFix/>
            </a:blip>
            <a:srcRect b="0" l="0" r="0" t="0"/>
            <a:stretch/>
          </p:blipFill>
          <p:spPr>
            <a:xfrm>
              <a:off x="-1420882" y="7021517"/>
              <a:ext cx="801371" cy="763272"/>
            </a:xfrm>
            <a:prstGeom prst="rect">
              <a:avLst/>
            </a:prstGeom>
            <a:noFill/>
            <a:ln>
              <a:noFill/>
            </a:ln>
          </p:spPr>
        </p:pic>
      </p:grpSp>
      <p:sp>
        <p:nvSpPr>
          <p:cNvPr id="581" name="Google Shape;581;p64"/>
          <p:cNvSpPr txBox="1"/>
          <p:nvPr/>
        </p:nvSpPr>
        <p:spPr>
          <a:xfrm>
            <a:off x="6836197" y="4288238"/>
            <a:ext cx="2634000" cy="134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u="none" cap="none" strike="noStrike">
                <a:solidFill>
                  <a:srgbClr val="000000"/>
                </a:solidFill>
                <a:latin typeface="Arial"/>
                <a:ea typeface="Arial"/>
                <a:cs typeface="Arial"/>
                <a:sym typeface="Arial"/>
              </a:rPr>
              <a:t>Tyramine accumulates, causing hypertensive crisis. </a:t>
            </a:r>
            <a:endParaRPr b="0" i="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t/>
            </a:r>
            <a:endParaRPr b="1" i="0" sz="900" u="none" cap="none" strike="noStrike">
              <a:solidFill>
                <a:srgbClr val="000000"/>
              </a:solidFill>
              <a:latin typeface="Times New Roman"/>
              <a:ea typeface="Times New Roman"/>
              <a:cs typeface="Times New Roman"/>
              <a:sym typeface="Times New Roman"/>
            </a:endParaRPr>
          </a:p>
        </p:txBody>
      </p:sp>
      <p:pic>
        <p:nvPicPr>
          <p:cNvPr id="582" name="Google Shape;582;p64"/>
          <p:cNvPicPr preferRelativeResize="0"/>
          <p:nvPr/>
        </p:nvPicPr>
        <p:blipFill rotWithShape="1">
          <a:blip r:embed="rId5">
            <a:alphaModFix/>
          </a:blip>
          <a:srcRect b="0" l="0" r="0" t="0"/>
          <a:stretch/>
        </p:blipFill>
        <p:spPr>
          <a:xfrm>
            <a:off x="5729263" y="775604"/>
            <a:ext cx="293970" cy="481165"/>
          </a:xfrm>
          <a:prstGeom prst="rect">
            <a:avLst/>
          </a:prstGeom>
          <a:noFill/>
          <a:ln>
            <a:noFill/>
          </a:ln>
        </p:spPr>
      </p:pic>
      <p:pic>
        <p:nvPicPr>
          <p:cNvPr descr="clipped result image" id="583" name="Google Shape;583;p64"/>
          <p:cNvPicPr preferRelativeResize="0"/>
          <p:nvPr/>
        </p:nvPicPr>
        <p:blipFill rotWithShape="1">
          <a:blip r:embed="rId6">
            <a:alphaModFix/>
          </a:blip>
          <a:srcRect b="0" l="0" r="0" t="0"/>
          <a:stretch/>
        </p:blipFill>
        <p:spPr>
          <a:xfrm>
            <a:off x="5213907" y="176066"/>
            <a:ext cx="1334805" cy="4631611"/>
          </a:xfrm>
          <a:prstGeom prst="rect">
            <a:avLst/>
          </a:prstGeom>
          <a:noFill/>
          <a:ln>
            <a:noFill/>
          </a:ln>
        </p:spPr>
      </p:pic>
      <p:pic>
        <p:nvPicPr>
          <p:cNvPr id="584" name="Google Shape;584;p64"/>
          <p:cNvPicPr preferRelativeResize="0"/>
          <p:nvPr/>
        </p:nvPicPr>
        <p:blipFill rotWithShape="1">
          <a:blip r:embed="rId7">
            <a:alphaModFix/>
          </a:blip>
          <a:srcRect b="0" l="0" r="0" t="0"/>
          <a:stretch/>
        </p:blipFill>
        <p:spPr>
          <a:xfrm>
            <a:off x="5712401" y="441553"/>
            <a:ext cx="409926" cy="203511"/>
          </a:xfrm>
          <a:prstGeom prst="rect">
            <a:avLst/>
          </a:prstGeom>
          <a:noFill/>
          <a:ln>
            <a:noFill/>
          </a:ln>
        </p:spPr>
      </p:pic>
      <p:pic>
        <p:nvPicPr>
          <p:cNvPr id="585" name="Google Shape;585;p64"/>
          <p:cNvPicPr preferRelativeResize="0"/>
          <p:nvPr/>
        </p:nvPicPr>
        <p:blipFill rotWithShape="1">
          <a:blip r:embed="rId8">
            <a:alphaModFix/>
          </a:blip>
          <a:srcRect b="0" l="0" r="0" t="0"/>
          <a:stretch/>
        </p:blipFill>
        <p:spPr>
          <a:xfrm>
            <a:off x="5687821" y="488294"/>
            <a:ext cx="428880" cy="390145"/>
          </a:xfrm>
          <a:prstGeom prst="rect">
            <a:avLst/>
          </a:prstGeom>
          <a:noFill/>
          <a:ln>
            <a:noFill/>
          </a:ln>
        </p:spPr>
      </p:pic>
      <p:pic>
        <p:nvPicPr>
          <p:cNvPr descr="Tyramine.svg" id="586" name="Google Shape;586;p64"/>
          <p:cNvPicPr preferRelativeResize="0"/>
          <p:nvPr/>
        </p:nvPicPr>
        <p:blipFill rotWithShape="1">
          <a:blip r:embed="rId3">
            <a:alphaModFix/>
          </a:blip>
          <a:srcRect b="0" l="0" r="0" t="0"/>
          <a:stretch/>
        </p:blipFill>
        <p:spPr>
          <a:xfrm rot="2583682">
            <a:off x="6245250" y="4396880"/>
            <a:ext cx="595125" cy="222575"/>
          </a:xfrm>
          <a:prstGeom prst="rect">
            <a:avLst/>
          </a:prstGeom>
          <a:noFill/>
          <a:ln>
            <a:noFill/>
          </a:ln>
        </p:spPr>
      </p:pic>
      <p:pic>
        <p:nvPicPr>
          <p:cNvPr descr="Tyramine.svg" id="587" name="Google Shape;587;p64"/>
          <p:cNvPicPr preferRelativeResize="0"/>
          <p:nvPr/>
        </p:nvPicPr>
        <p:blipFill rotWithShape="1">
          <a:blip r:embed="rId3">
            <a:alphaModFix/>
          </a:blip>
          <a:srcRect b="0" l="0" r="0" t="0"/>
          <a:stretch/>
        </p:blipFill>
        <p:spPr>
          <a:xfrm rot="-1923577">
            <a:off x="4896335" y="4471403"/>
            <a:ext cx="560956" cy="209796"/>
          </a:xfrm>
          <a:prstGeom prst="rect">
            <a:avLst/>
          </a:prstGeom>
          <a:noFill/>
          <a:ln>
            <a:noFill/>
          </a:ln>
        </p:spPr>
      </p:pic>
      <p:pic>
        <p:nvPicPr>
          <p:cNvPr id="588" name="Google Shape;588;p64"/>
          <p:cNvPicPr preferRelativeResize="0"/>
          <p:nvPr/>
        </p:nvPicPr>
        <p:blipFill rotWithShape="1">
          <a:blip r:embed="rId4">
            <a:alphaModFix/>
          </a:blip>
          <a:srcRect b="0" l="0" r="0" t="0"/>
          <a:stretch/>
        </p:blipFill>
        <p:spPr>
          <a:xfrm rot="-1923568">
            <a:off x="5043891" y="4553188"/>
            <a:ext cx="130591" cy="133378"/>
          </a:xfrm>
          <a:prstGeom prst="rect">
            <a:avLst/>
          </a:prstGeom>
          <a:noFill/>
          <a:ln>
            <a:noFill/>
          </a:ln>
        </p:spPr>
      </p:pic>
      <p:pic>
        <p:nvPicPr>
          <p:cNvPr id="589" name="Google Shape;589;p64"/>
          <p:cNvPicPr preferRelativeResize="0"/>
          <p:nvPr/>
        </p:nvPicPr>
        <p:blipFill rotWithShape="1">
          <a:blip r:embed="rId4">
            <a:alphaModFix/>
          </a:blip>
          <a:srcRect b="0" l="0" r="0" t="0"/>
          <a:stretch/>
        </p:blipFill>
        <p:spPr>
          <a:xfrm rot="2583694">
            <a:off x="6413780" y="4376010"/>
            <a:ext cx="138547" cy="141503"/>
          </a:xfrm>
          <a:prstGeom prst="rect">
            <a:avLst/>
          </a:prstGeom>
          <a:noFill/>
          <a:ln>
            <a:noFill/>
          </a:ln>
        </p:spPr>
      </p:pic>
      <p:pic>
        <p:nvPicPr>
          <p:cNvPr id="590" name="Google Shape;590;p64"/>
          <p:cNvPicPr preferRelativeResize="0"/>
          <p:nvPr/>
        </p:nvPicPr>
        <p:blipFill rotWithShape="1">
          <a:blip r:embed="rId9">
            <a:alphaModFix/>
          </a:blip>
          <a:srcRect b="0" l="0" r="0" t="0"/>
          <a:stretch/>
        </p:blipFill>
        <p:spPr>
          <a:xfrm rot="629169">
            <a:off x="5594385" y="1585906"/>
            <a:ext cx="765712" cy="335836"/>
          </a:xfrm>
          <a:prstGeom prst="rect">
            <a:avLst/>
          </a:prstGeom>
          <a:noFill/>
          <a:ln>
            <a:noFill/>
          </a:ln>
        </p:spPr>
      </p:pic>
      <p:pic>
        <p:nvPicPr>
          <p:cNvPr id="591" name="Google Shape;591;p64"/>
          <p:cNvPicPr preferRelativeResize="0"/>
          <p:nvPr/>
        </p:nvPicPr>
        <p:blipFill rotWithShape="1">
          <a:blip r:embed="rId10">
            <a:alphaModFix/>
          </a:blip>
          <a:srcRect b="0" l="0" r="0" t="0"/>
          <a:stretch/>
        </p:blipFill>
        <p:spPr>
          <a:xfrm>
            <a:off x="5889717" y="2491718"/>
            <a:ext cx="309308" cy="212394"/>
          </a:xfrm>
          <a:prstGeom prst="rect">
            <a:avLst/>
          </a:prstGeom>
          <a:noFill/>
          <a:ln>
            <a:noFill/>
          </a:ln>
        </p:spPr>
      </p:pic>
      <p:pic>
        <p:nvPicPr>
          <p:cNvPr id="592" name="Google Shape;592;p64"/>
          <p:cNvPicPr preferRelativeResize="0"/>
          <p:nvPr/>
        </p:nvPicPr>
        <p:blipFill rotWithShape="1">
          <a:blip r:embed="rId11">
            <a:alphaModFix/>
          </a:blip>
          <a:srcRect b="0" l="0" r="0" t="0"/>
          <a:stretch/>
        </p:blipFill>
        <p:spPr>
          <a:xfrm>
            <a:off x="5729250" y="2463193"/>
            <a:ext cx="108251" cy="247102"/>
          </a:xfrm>
          <a:prstGeom prst="rect">
            <a:avLst/>
          </a:prstGeom>
          <a:noFill/>
          <a:ln>
            <a:noFill/>
          </a:ln>
        </p:spPr>
      </p:pic>
      <p:pic>
        <p:nvPicPr>
          <p:cNvPr id="593" name="Google Shape;593;p64"/>
          <p:cNvPicPr preferRelativeResize="0"/>
          <p:nvPr/>
        </p:nvPicPr>
        <p:blipFill rotWithShape="1">
          <a:blip r:embed="rId12">
            <a:alphaModFix/>
          </a:blip>
          <a:srcRect b="0" l="0" r="0" t="0"/>
          <a:stretch/>
        </p:blipFill>
        <p:spPr>
          <a:xfrm>
            <a:off x="5817443" y="2737750"/>
            <a:ext cx="133326" cy="242000"/>
          </a:xfrm>
          <a:prstGeom prst="rect">
            <a:avLst/>
          </a:prstGeom>
          <a:noFill/>
          <a:ln>
            <a:noFill/>
          </a:ln>
        </p:spPr>
      </p:pic>
      <p:pic>
        <p:nvPicPr>
          <p:cNvPr id="594" name="Google Shape;594;p64"/>
          <p:cNvPicPr preferRelativeResize="0"/>
          <p:nvPr/>
        </p:nvPicPr>
        <p:blipFill rotWithShape="1">
          <a:blip r:embed="rId13">
            <a:alphaModFix/>
          </a:blip>
          <a:srcRect b="0" l="0" r="0" t="0"/>
          <a:stretch/>
        </p:blipFill>
        <p:spPr>
          <a:xfrm>
            <a:off x="5636966" y="2223801"/>
            <a:ext cx="297028" cy="182174"/>
          </a:xfrm>
          <a:prstGeom prst="rect">
            <a:avLst/>
          </a:prstGeom>
          <a:noFill/>
          <a:ln>
            <a:noFill/>
          </a:ln>
        </p:spPr>
      </p:pic>
      <p:pic>
        <p:nvPicPr>
          <p:cNvPr id="595" name="Google Shape;595;p64"/>
          <p:cNvPicPr preferRelativeResize="0"/>
          <p:nvPr/>
        </p:nvPicPr>
        <p:blipFill rotWithShape="1">
          <a:blip r:embed="rId14">
            <a:alphaModFix/>
          </a:blip>
          <a:srcRect b="0" l="0" r="0" t="0"/>
          <a:stretch/>
        </p:blipFill>
        <p:spPr>
          <a:xfrm>
            <a:off x="5950769" y="2241820"/>
            <a:ext cx="268897" cy="187980"/>
          </a:xfrm>
          <a:prstGeom prst="rect">
            <a:avLst/>
          </a:prstGeom>
          <a:noFill/>
          <a:ln>
            <a:noFill/>
          </a:ln>
        </p:spPr>
      </p:pic>
      <p:pic>
        <p:nvPicPr>
          <p:cNvPr id="596" name="Google Shape;596;p64"/>
          <p:cNvPicPr preferRelativeResize="0"/>
          <p:nvPr/>
        </p:nvPicPr>
        <p:blipFill rotWithShape="1">
          <a:blip r:embed="rId15">
            <a:alphaModFix/>
          </a:blip>
          <a:srcRect b="0" l="0" r="0" t="0"/>
          <a:stretch/>
        </p:blipFill>
        <p:spPr>
          <a:xfrm rot="558398">
            <a:off x="5636966" y="1929967"/>
            <a:ext cx="608745" cy="257013"/>
          </a:xfrm>
          <a:prstGeom prst="rect">
            <a:avLst/>
          </a:prstGeom>
          <a:noFill/>
          <a:ln>
            <a:noFill/>
          </a:ln>
        </p:spPr>
      </p:pic>
      <p:pic>
        <p:nvPicPr>
          <p:cNvPr id="597" name="Google Shape;597;p64"/>
          <p:cNvPicPr preferRelativeResize="0"/>
          <p:nvPr/>
        </p:nvPicPr>
        <p:blipFill rotWithShape="1">
          <a:blip r:embed="rId16">
            <a:alphaModFix/>
          </a:blip>
          <a:srcRect b="0" l="0" r="0" t="0"/>
          <a:stretch/>
        </p:blipFill>
        <p:spPr>
          <a:xfrm flipH="1" rot="268604">
            <a:off x="5698256" y="1922999"/>
            <a:ext cx="493262" cy="240261"/>
          </a:xfrm>
          <a:prstGeom prst="rect">
            <a:avLst/>
          </a:prstGeom>
          <a:noFill/>
          <a:ln>
            <a:noFill/>
          </a:ln>
        </p:spPr>
      </p:pic>
      <p:pic>
        <p:nvPicPr>
          <p:cNvPr descr="Imagen relacionada" id="598" name="Google Shape;598;p64"/>
          <p:cNvPicPr preferRelativeResize="0"/>
          <p:nvPr/>
        </p:nvPicPr>
        <p:blipFill rotWithShape="1">
          <a:blip r:embed="rId17">
            <a:alphaModFix/>
          </a:blip>
          <a:srcRect b="0" l="0" r="0" t="0"/>
          <a:stretch/>
        </p:blipFill>
        <p:spPr>
          <a:xfrm flipH="1">
            <a:off x="5903290" y="3027273"/>
            <a:ext cx="343941" cy="304319"/>
          </a:xfrm>
          <a:prstGeom prst="rect">
            <a:avLst/>
          </a:prstGeom>
          <a:noFill/>
          <a:ln>
            <a:noFill/>
          </a:ln>
        </p:spPr>
      </p:pic>
      <p:pic>
        <p:nvPicPr>
          <p:cNvPr descr="Imagen relacionada" id="599" name="Google Shape;599;p64"/>
          <p:cNvPicPr preferRelativeResize="0"/>
          <p:nvPr/>
        </p:nvPicPr>
        <p:blipFill rotWithShape="1">
          <a:blip r:embed="rId17">
            <a:alphaModFix/>
          </a:blip>
          <a:srcRect b="0" l="0" r="0" t="0"/>
          <a:stretch/>
        </p:blipFill>
        <p:spPr>
          <a:xfrm flipH="1">
            <a:off x="5664571" y="3024111"/>
            <a:ext cx="343941" cy="304319"/>
          </a:xfrm>
          <a:prstGeom prst="rect">
            <a:avLst/>
          </a:prstGeom>
          <a:noFill/>
          <a:ln>
            <a:noFill/>
          </a:ln>
        </p:spPr>
      </p:pic>
      <p:sp>
        <p:nvSpPr>
          <p:cNvPr id="600" name="Google Shape;600;p64"/>
          <p:cNvSpPr txBox="1"/>
          <p:nvPr/>
        </p:nvSpPr>
        <p:spPr>
          <a:xfrm>
            <a:off x="6459903" y="1497550"/>
            <a:ext cx="1728000" cy="179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50"/>
              <a:buFont typeface="Arial"/>
              <a:buNone/>
            </a:pPr>
            <a:r>
              <a:rPr b="0" i="0" lang="en" u="none" cap="none" strike="noStrike">
                <a:solidFill>
                  <a:srgbClr val="000000"/>
                </a:solidFill>
                <a:latin typeface="Arial"/>
                <a:ea typeface="Arial"/>
                <a:cs typeface="Arial"/>
                <a:sym typeface="Arial"/>
              </a:rPr>
              <a:t>aged cheese</a:t>
            </a:r>
            <a:endParaRPr b="0" i="0" u="none" cap="none" strike="noStrike">
              <a:solidFill>
                <a:srgbClr val="000000"/>
              </a:solidFill>
              <a:latin typeface="Arial"/>
              <a:ea typeface="Arial"/>
              <a:cs typeface="Arial"/>
              <a:sym typeface="Arial"/>
            </a:endParaRPr>
          </a:p>
        </p:txBody>
      </p:sp>
      <p:sp>
        <p:nvSpPr>
          <p:cNvPr id="601" name="Google Shape;601;p64"/>
          <p:cNvSpPr txBox="1"/>
          <p:nvPr/>
        </p:nvSpPr>
        <p:spPr>
          <a:xfrm>
            <a:off x="6459903" y="1193725"/>
            <a:ext cx="1300500" cy="223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50"/>
              <a:buFont typeface="Arial"/>
              <a:buNone/>
            </a:pPr>
            <a:r>
              <a:rPr b="0" i="0" lang="en" u="sng" cap="none" strike="noStrike">
                <a:solidFill>
                  <a:srgbClr val="000000"/>
                </a:solidFill>
                <a:latin typeface="Arial"/>
                <a:ea typeface="Arial"/>
                <a:cs typeface="Arial"/>
                <a:sym typeface="Arial"/>
              </a:rPr>
              <a:t>Must not eat</a:t>
            </a:r>
            <a:r>
              <a:rPr b="0" i="0" lang="en" u="none" cap="none" strike="noStrike">
                <a:solidFill>
                  <a:srgbClr val="000000"/>
                </a:solidFill>
                <a:latin typeface="Arial"/>
                <a:ea typeface="Arial"/>
                <a:cs typeface="Arial"/>
                <a:sym typeface="Arial"/>
              </a:rPr>
              <a:t>:</a:t>
            </a:r>
            <a:endParaRPr b="0" i="0" u="none" cap="none" strike="noStrike">
              <a:solidFill>
                <a:srgbClr val="000000"/>
              </a:solidFill>
              <a:latin typeface="Arial"/>
              <a:ea typeface="Arial"/>
              <a:cs typeface="Arial"/>
              <a:sym typeface="Arial"/>
            </a:endParaRPr>
          </a:p>
        </p:txBody>
      </p:sp>
      <p:sp>
        <p:nvSpPr>
          <p:cNvPr id="602" name="Google Shape;602;p64"/>
          <p:cNvSpPr txBox="1"/>
          <p:nvPr/>
        </p:nvSpPr>
        <p:spPr>
          <a:xfrm>
            <a:off x="6449621" y="1831575"/>
            <a:ext cx="1496400" cy="223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50"/>
              <a:buFont typeface="Arial"/>
              <a:buNone/>
            </a:pPr>
            <a:r>
              <a:rPr b="0" i="0" lang="en" u="none" cap="none" strike="noStrike">
                <a:solidFill>
                  <a:srgbClr val="000000"/>
                </a:solidFill>
                <a:latin typeface="Arial"/>
                <a:ea typeface="Arial"/>
                <a:cs typeface="Arial"/>
                <a:sym typeface="Arial"/>
              </a:rPr>
              <a:t>cured meats</a:t>
            </a:r>
            <a:endParaRPr b="0" i="0" u="none" cap="none" strike="noStrike">
              <a:solidFill>
                <a:srgbClr val="000000"/>
              </a:solidFill>
              <a:latin typeface="Arial"/>
              <a:ea typeface="Arial"/>
              <a:cs typeface="Arial"/>
              <a:sym typeface="Arial"/>
            </a:endParaRPr>
          </a:p>
        </p:txBody>
      </p:sp>
      <p:sp>
        <p:nvSpPr>
          <p:cNvPr id="603" name="Google Shape;603;p64"/>
          <p:cNvSpPr txBox="1"/>
          <p:nvPr/>
        </p:nvSpPr>
        <p:spPr>
          <a:xfrm>
            <a:off x="6447551" y="2122896"/>
            <a:ext cx="1771200" cy="166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50"/>
              <a:buFont typeface="Arial"/>
              <a:buNone/>
            </a:pPr>
            <a:r>
              <a:rPr b="0" i="0" lang="en" u="none" cap="none" strike="noStrike">
                <a:solidFill>
                  <a:srgbClr val="000000"/>
                </a:solidFill>
                <a:latin typeface="Arial"/>
                <a:ea typeface="Arial"/>
                <a:cs typeface="Arial"/>
                <a:sym typeface="Arial"/>
              </a:rPr>
              <a:t>fava beans</a:t>
            </a:r>
            <a:endParaRPr b="0" i="0" u="none" cap="none" strike="noStrike">
              <a:solidFill>
                <a:srgbClr val="000000"/>
              </a:solidFill>
              <a:latin typeface="Arial"/>
              <a:ea typeface="Arial"/>
              <a:cs typeface="Arial"/>
              <a:sym typeface="Arial"/>
            </a:endParaRPr>
          </a:p>
        </p:txBody>
      </p:sp>
      <p:sp>
        <p:nvSpPr>
          <p:cNvPr id="604" name="Google Shape;604;p64"/>
          <p:cNvSpPr txBox="1"/>
          <p:nvPr/>
        </p:nvSpPr>
        <p:spPr>
          <a:xfrm>
            <a:off x="6451091" y="2654225"/>
            <a:ext cx="1638900" cy="160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50"/>
              <a:buFont typeface="Arial"/>
              <a:buNone/>
            </a:pPr>
            <a:r>
              <a:rPr b="0" i="0" lang="en" u="none" cap="none" strike="noStrike">
                <a:solidFill>
                  <a:srgbClr val="000000"/>
                </a:solidFill>
                <a:latin typeface="Arial"/>
                <a:ea typeface="Arial"/>
                <a:cs typeface="Arial"/>
                <a:sym typeface="Arial"/>
              </a:rPr>
              <a:t>wine</a:t>
            </a:r>
            <a:endParaRPr b="0" i="0" u="none" cap="none" strike="noStrike">
              <a:solidFill>
                <a:srgbClr val="000000"/>
              </a:solidFill>
              <a:latin typeface="Arial"/>
              <a:ea typeface="Arial"/>
              <a:cs typeface="Arial"/>
              <a:sym typeface="Arial"/>
            </a:endParaRPr>
          </a:p>
        </p:txBody>
      </p:sp>
      <p:sp>
        <p:nvSpPr>
          <p:cNvPr id="605" name="Google Shape;605;p64"/>
          <p:cNvSpPr txBox="1"/>
          <p:nvPr/>
        </p:nvSpPr>
        <p:spPr>
          <a:xfrm>
            <a:off x="6443922" y="2384588"/>
            <a:ext cx="1977900" cy="193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50"/>
              <a:buFont typeface="Arial"/>
              <a:buNone/>
            </a:pPr>
            <a:r>
              <a:rPr b="0" i="0" lang="en" u="none" cap="none" strike="noStrike">
                <a:solidFill>
                  <a:srgbClr val="000000"/>
                </a:solidFill>
                <a:latin typeface="Arial"/>
                <a:ea typeface="Arial"/>
                <a:cs typeface="Arial"/>
                <a:sym typeface="Arial"/>
              </a:rPr>
              <a:t>soy sauce,</a:t>
            </a:r>
            <a:r>
              <a:rPr lang="en"/>
              <a:t> </a:t>
            </a:r>
            <a:r>
              <a:rPr b="0" i="0" lang="en" u="none" cap="none" strike="noStrike">
                <a:solidFill>
                  <a:srgbClr val="000000"/>
                </a:solidFill>
                <a:latin typeface="Arial"/>
                <a:ea typeface="Arial"/>
                <a:cs typeface="Arial"/>
                <a:sym typeface="Arial"/>
              </a:rPr>
              <a:t>sauerkraut</a:t>
            </a:r>
            <a:endParaRPr/>
          </a:p>
          <a:p>
            <a:pPr indent="0" lvl="0" marL="0" marR="0" rtl="0" algn="l">
              <a:lnSpc>
                <a:spcPct val="100000"/>
              </a:lnSpc>
              <a:spcBef>
                <a:spcPts val="0"/>
              </a:spcBef>
              <a:spcAft>
                <a:spcPts val="0"/>
              </a:spcAft>
              <a:buClr>
                <a:srgbClr val="000000"/>
              </a:buClr>
              <a:buSzPts val="850"/>
              <a:buFont typeface="Arial"/>
              <a:buNone/>
            </a:pPr>
            <a:r>
              <a:t/>
            </a:r>
            <a:endParaRPr b="0" i="0" u="none" cap="none" strike="noStrike">
              <a:solidFill>
                <a:srgbClr val="000000"/>
              </a:solidFill>
              <a:highlight>
                <a:srgbClr val="FFFF9F"/>
              </a:highlight>
              <a:latin typeface="Arial"/>
              <a:ea typeface="Arial"/>
              <a:cs typeface="Arial"/>
              <a:sym typeface="Arial"/>
            </a:endParaRPr>
          </a:p>
        </p:txBody>
      </p:sp>
      <p:cxnSp>
        <p:nvCxnSpPr>
          <p:cNvPr id="606" name="Google Shape;606;p64"/>
          <p:cNvCxnSpPr/>
          <p:nvPr/>
        </p:nvCxnSpPr>
        <p:spPr>
          <a:xfrm>
            <a:off x="3160275" y="4565625"/>
            <a:ext cx="1638900" cy="0"/>
          </a:xfrm>
          <a:prstGeom prst="straightConnector1">
            <a:avLst/>
          </a:prstGeom>
          <a:noFill/>
          <a:ln cap="flat" cmpd="sng" w="19050">
            <a:solidFill>
              <a:srgbClr val="003B68"/>
            </a:solidFill>
            <a:prstDash val="solid"/>
            <a:round/>
            <a:headEnd len="med" w="med" type="none"/>
            <a:tailEnd len="med" w="med" type="triangle"/>
          </a:ln>
        </p:spPr>
      </p:cxnSp>
      <p:pic>
        <p:nvPicPr>
          <p:cNvPr descr="Tyramine.svg" id="607" name="Google Shape;607;p64"/>
          <p:cNvPicPr preferRelativeResize="0"/>
          <p:nvPr/>
        </p:nvPicPr>
        <p:blipFill rotWithShape="1">
          <a:blip r:embed="rId3">
            <a:alphaModFix/>
          </a:blip>
          <a:srcRect b="0" l="0" r="0" t="0"/>
          <a:stretch/>
        </p:blipFill>
        <p:spPr>
          <a:xfrm rot="-1923577">
            <a:off x="5138535" y="4661578"/>
            <a:ext cx="560956" cy="209796"/>
          </a:xfrm>
          <a:prstGeom prst="rect">
            <a:avLst/>
          </a:prstGeom>
          <a:noFill/>
          <a:ln>
            <a:noFill/>
          </a:ln>
        </p:spPr>
      </p:pic>
      <p:pic>
        <p:nvPicPr>
          <p:cNvPr id="608" name="Google Shape;608;p64"/>
          <p:cNvPicPr preferRelativeResize="0"/>
          <p:nvPr/>
        </p:nvPicPr>
        <p:blipFill rotWithShape="1">
          <a:blip r:embed="rId4">
            <a:alphaModFix/>
          </a:blip>
          <a:srcRect b="0" l="0" r="0" t="0"/>
          <a:stretch/>
        </p:blipFill>
        <p:spPr>
          <a:xfrm rot="-1923568">
            <a:off x="5286091" y="4743363"/>
            <a:ext cx="130591" cy="133378"/>
          </a:xfrm>
          <a:prstGeom prst="rect">
            <a:avLst/>
          </a:prstGeom>
          <a:noFill/>
          <a:ln>
            <a:noFill/>
          </a:ln>
        </p:spPr>
      </p:pic>
      <p:pic>
        <p:nvPicPr>
          <p:cNvPr descr="Tyramine.svg" id="609" name="Google Shape;609;p64"/>
          <p:cNvPicPr preferRelativeResize="0"/>
          <p:nvPr/>
        </p:nvPicPr>
        <p:blipFill rotWithShape="1">
          <a:blip r:embed="rId3">
            <a:alphaModFix/>
          </a:blip>
          <a:srcRect b="0" l="0" r="0" t="0"/>
          <a:stretch/>
        </p:blipFill>
        <p:spPr>
          <a:xfrm rot="-1923577">
            <a:off x="5361485" y="4800828"/>
            <a:ext cx="560956" cy="209796"/>
          </a:xfrm>
          <a:prstGeom prst="rect">
            <a:avLst/>
          </a:prstGeom>
          <a:noFill/>
          <a:ln>
            <a:noFill/>
          </a:ln>
        </p:spPr>
      </p:pic>
      <p:pic>
        <p:nvPicPr>
          <p:cNvPr id="610" name="Google Shape;610;p64"/>
          <p:cNvPicPr preferRelativeResize="0"/>
          <p:nvPr/>
        </p:nvPicPr>
        <p:blipFill rotWithShape="1">
          <a:blip r:embed="rId4">
            <a:alphaModFix/>
          </a:blip>
          <a:srcRect b="0" l="0" r="0" t="0"/>
          <a:stretch/>
        </p:blipFill>
        <p:spPr>
          <a:xfrm rot="-1923568">
            <a:off x="5509041" y="4882613"/>
            <a:ext cx="130591" cy="133378"/>
          </a:xfrm>
          <a:prstGeom prst="rect">
            <a:avLst/>
          </a:prstGeom>
          <a:noFill/>
          <a:ln>
            <a:noFill/>
          </a:ln>
        </p:spPr>
      </p:pic>
      <p:pic>
        <p:nvPicPr>
          <p:cNvPr descr="Tyramine.svg" id="611" name="Google Shape;611;p64"/>
          <p:cNvPicPr preferRelativeResize="0"/>
          <p:nvPr/>
        </p:nvPicPr>
        <p:blipFill rotWithShape="1">
          <a:blip r:embed="rId3">
            <a:alphaModFix/>
          </a:blip>
          <a:srcRect b="0" l="0" r="0" t="0"/>
          <a:stretch/>
        </p:blipFill>
        <p:spPr>
          <a:xfrm rot="2977766">
            <a:off x="6130950" y="4630405"/>
            <a:ext cx="595125" cy="222575"/>
          </a:xfrm>
          <a:prstGeom prst="rect">
            <a:avLst/>
          </a:prstGeom>
          <a:noFill/>
          <a:ln>
            <a:noFill/>
          </a:ln>
        </p:spPr>
      </p:pic>
      <p:pic>
        <p:nvPicPr>
          <p:cNvPr id="612" name="Google Shape;612;p64"/>
          <p:cNvPicPr preferRelativeResize="0"/>
          <p:nvPr/>
        </p:nvPicPr>
        <p:blipFill rotWithShape="1">
          <a:blip r:embed="rId4">
            <a:alphaModFix/>
          </a:blip>
          <a:srcRect b="0" l="0" r="0" t="0"/>
          <a:stretch/>
        </p:blipFill>
        <p:spPr>
          <a:xfrm rot="2977780">
            <a:off x="6306896" y="4603102"/>
            <a:ext cx="138547" cy="141503"/>
          </a:xfrm>
          <a:prstGeom prst="rect">
            <a:avLst/>
          </a:prstGeom>
          <a:noFill/>
          <a:ln>
            <a:noFill/>
          </a:ln>
        </p:spPr>
      </p:pic>
      <p:pic>
        <p:nvPicPr>
          <p:cNvPr descr="Tyramine.svg" id="613" name="Google Shape;613;p64"/>
          <p:cNvPicPr preferRelativeResize="0"/>
          <p:nvPr/>
        </p:nvPicPr>
        <p:blipFill rotWithShape="1">
          <a:blip r:embed="rId3">
            <a:alphaModFix/>
          </a:blip>
          <a:srcRect b="0" l="0" r="0" t="0"/>
          <a:stretch/>
        </p:blipFill>
        <p:spPr>
          <a:xfrm rot="3278655">
            <a:off x="5899387" y="4794443"/>
            <a:ext cx="595125" cy="222575"/>
          </a:xfrm>
          <a:prstGeom prst="rect">
            <a:avLst/>
          </a:prstGeom>
          <a:noFill/>
          <a:ln>
            <a:noFill/>
          </a:ln>
        </p:spPr>
      </p:pic>
      <p:pic>
        <p:nvPicPr>
          <p:cNvPr id="614" name="Google Shape;614;p64"/>
          <p:cNvPicPr preferRelativeResize="0"/>
          <p:nvPr/>
        </p:nvPicPr>
        <p:blipFill rotWithShape="1">
          <a:blip r:embed="rId4">
            <a:alphaModFix/>
          </a:blip>
          <a:srcRect b="0" l="0" r="0" t="0"/>
          <a:stretch/>
        </p:blipFill>
        <p:spPr>
          <a:xfrm rot="3278662">
            <a:off x="6081464" y="4762824"/>
            <a:ext cx="138547" cy="141503"/>
          </a:xfrm>
          <a:prstGeom prst="rect">
            <a:avLst/>
          </a:prstGeom>
          <a:noFill/>
          <a:ln>
            <a:noFill/>
          </a:ln>
        </p:spPr>
      </p:pic>
      <p:sp>
        <p:nvSpPr>
          <p:cNvPr id="615" name="Google Shape;615;p64"/>
          <p:cNvSpPr txBox="1"/>
          <p:nvPr/>
        </p:nvSpPr>
        <p:spPr>
          <a:xfrm>
            <a:off x="6451137" y="3011938"/>
            <a:ext cx="3012000" cy="584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50"/>
              <a:buFont typeface="Arial"/>
              <a:buNone/>
            </a:pPr>
            <a:r>
              <a:rPr lang="en"/>
              <a:t>Unpasteurized beer</a:t>
            </a:r>
            <a:r>
              <a:rPr b="0" i="0" lang="en" u="none" cap="none" strike="noStrike">
                <a:solidFill>
                  <a:srgbClr val="000000"/>
                </a:solidFill>
                <a:latin typeface="Arial"/>
                <a:ea typeface="Arial"/>
                <a:cs typeface="Arial"/>
                <a:sym typeface="Arial"/>
              </a:rPr>
              <a:t> </a:t>
            </a:r>
            <a:endParaRPr b="0" i="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50"/>
              <a:buFont typeface="Arial"/>
              <a:buNone/>
            </a:pPr>
            <a:r>
              <a:rPr lang="en" sz="1200"/>
              <a:t>  </a:t>
            </a:r>
            <a:r>
              <a:rPr b="0" i="0" lang="en" sz="1200" u="none" cap="none" strike="noStrike">
                <a:solidFill>
                  <a:srgbClr val="000000"/>
                </a:solidFill>
                <a:latin typeface="Arial"/>
                <a:ea typeface="Arial"/>
                <a:cs typeface="Arial"/>
                <a:sym typeface="Arial"/>
              </a:rPr>
              <a:t>(Bottled beer is</a:t>
            </a:r>
            <a:r>
              <a:rPr lang="en" sz="1200"/>
              <a:t> usually OK, </a:t>
            </a:r>
            <a:endParaRPr sz="1200"/>
          </a:p>
          <a:p>
            <a:pPr indent="0" lvl="0" marL="0" marR="0" rtl="0" algn="l">
              <a:lnSpc>
                <a:spcPct val="100000"/>
              </a:lnSpc>
              <a:spcBef>
                <a:spcPts val="0"/>
              </a:spcBef>
              <a:spcAft>
                <a:spcPts val="0"/>
              </a:spcAft>
              <a:buClr>
                <a:srgbClr val="000000"/>
              </a:buClr>
              <a:buSzPts val="850"/>
              <a:buFont typeface="Arial"/>
              <a:buNone/>
            </a:pPr>
            <a:r>
              <a:rPr lang="en" sz="1200"/>
              <a:t>     </a:t>
            </a:r>
            <a:r>
              <a:rPr lang="en" sz="1200">
                <a:solidFill>
                  <a:srgbClr val="000000"/>
                </a:solidFill>
              </a:rPr>
              <a:t>draught beer often not OK).</a:t>
            </a:r>
            <a:endParaRPr b="0" i="0" sz="1200" u="none" cap="none" strike="noStrike">
              <a:solidFill>
                <a:srgbClr val="000000"/>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9" name="Shape 619"/>
        <p:cNvGrpSpPr/>
        <p:nvPr/>
      </p:nvGrpSpPr>
      <p:grpSpPr>
        <a:xfrm>
          <a:off x="0" y="0"/>
          <a:ext cx="0" cy="0"/>
          <a:chOff x="0" y="0"/>
          <a:chExt cx="0" cy="0"/>
        </a:xfrm>
      </p:grpSpPr>
      <p:cxnSp>
        <p:nvCxnSpPr>
          <p:cNvPr id="620" name="Google Shape;620;p65"/>
          <p:cNvCxnSpPr/>
          <p:nvPr/>
        </p:nvCxnSpPr>
        <p:spPr>
          <a:xfrm flipH="1" rot="10800000">
            <a:off x="3829150" y="189950"/>
            <a:ext cx="1848900" cy="549300"/>
          </a:xfrm>
          <a:prstGeom prst="straightConnector1">
            <a:avLst/>
          </a:prstGeom>
          <a:noFill/>
          <a:ln cap="flat" cmpd="sng" w="19050">
            <a:solidFill>
              <a:srgbClr val="003B68"/>
            </a:solidFill>
            <a:prstDash val="solid"/>
            <a:round/>
            <a:headEnd len="med" w="med" type="none"/>
            <a:tailEnd len="med" w="med" type="triangle"/>
          </a:ln>
        </p:spPr>
      </p:cxnSp>
      <p:sp>
        <p:nvSpPr>
          <p:cNvPr id="621" name="Google Shape;621;p65"/>
          <p:cNvSpPr/>
          <p:nvPr/>
        </p:nvSpPr>
        <p:spPr>
          <a:xfrm>
            <a:off x="168200" y="103750"/>
            <a:ext cx="3751500" cy="1649400"/>
          </a:xfrm>
          <a:prstGeom prst="rect">
            <a:avLst/>
          </a:prstGeom>
          <a:solidFill>
            <a:srgbClr val="ECF2F1"/>
          </a:solidFill>
          <a:ln cap="flat" cmpd="sng" w="9525">
            <a:solidFill>
              <a:srgbClr val="003B68"/>
            </a:solidFill>
            <a:prstDash val="solid"/>
            <a:round/>
            <a:headEnd len="sm" w="sm" type="none"/>
            <a:tailEnd len="sm" w="sm" type="none"/>
          </a:ln>
        </p:spPr>
        <p:txBody>
          <a:bodyPr anchorCtr="0" anchor="ctr" bIns="91425" lIns="274300" spcFirstLastPara="1" rIns="91425" wrap="square" tIns="91425">
            <a:noAutofit/>
          </a:bodyPr>
          <a:lstStyle/>
          <a:p>
            <a:pPr indent="0" lvl="0" marL="0" rtl="0" algn="just">
              <a:spcBef>
                <a:spcPts val="0"/>
              </a:spcBef>
              <a:spcAft>
                <a:spcPts val="0"/>
              </a:spcAft>
              <a:buNone/>
            </a:pPr>
            <a:r>
              <a:t/>
            </a:r>
            <a:endParaRPr sz="800">
              <a:solidFill>
                <a:srgbClr val="000000"/>
              </a:solidFill>
            </a:endParaRPr>
          </a:p>
          <a:p>
            <a:pPr indent="0" lvl="0" marL="0" rtl="0" algn="just">
              <a:spcBef>
                <a:spcPts val="0"/>
              </a:spcBef>
              <a:spcAft>
                <a:spcPts val="0"/>
              </a:spcAft>
              <a:buNone/>
            </a:pPr>
            <a:r>
              <a:rPr lang="en">
                <a:solidFill>
                  <a:srgbClr val="000000"/>
                </a:solidFill>
              </a:rPr>
              <a:t>The following information applies to all of </a:t>
            </a:r>
            <a:endParaRPr>
              <a:solidFill>
                <a:srgbClr val="000000"/>
              </a:solidFill>
            </a:endParaRPr>
          </a:p>
          <a:p>
            <a:pPr indent="0" lvl="0" marL="0" rtl="0" algn="just">
              <a:spcBef>
                <a:spcPts val="0"/>
              </a:spcBef>
              <a:spcAft>
                <a:spcPts val="0"/>
              </a:spcAft>
              <a:buNone/>
            </a:pPr>
            <a:r>
              <a:rPr lang="en">
                <a:solidFill>
                  <a:srgbClr val="000000"/>
                </a:solidFill>
              </a:rPr>
              <a:t>the </a:t>
            </a:r>
            <a:r>
              <a:rPr lang="en">
                <a:solidFill>
                  <a:srgbClr val="000000"/>
                </a:solidFill>
                <a:highlight>
                  <a:srgbClr val="FFFF9F"/>
                </a:highlight>
              </a:rPr>
              <a:t>non-selective</a:t>
            </a:r>
            <a:r>
              <a:rPr lang="en">
                <a:solidFill>
                  <a:srgbClr val="000000"/>
                </a:solidFill>
              </a:rPr>
              <a:t> MAO inhibitors used for </a:t>
            </a:r>
            <a:endParaRPr>
              <a:solidFill>
                <a:srgbClr val="000000"/>
              </a:solidFill>
            </a:endParaRPr>
          </a:p>
          <a:p>
            <a:pPr indent="0" lvl="0" marL="0" rtl="0" algn="just">
              <a:spcBef>
                <a:spcPts val="0"/>
              </a:spcBef>
              <a:spcAft>
                <a:spcPts val="0"/>
              </a:spcAft>
              <a:buClr>
                <a:srgbClr val="000000"/>
              </a:buClr>
              <a:buSzPts val="850"/>
              <a:buFont typeface="Arial"/>
              <a:buNone/>
            </a:pPr>
            <a:r>
              <a:rPr lang="en">
                <a:solidFill>
                  <a:srgbClr val="000000"/>
                </a:solidFill>
              </a:rPr>
              <a:t>treatment of depression —”</a:t>
            </a:r>
            <a:r>
              <a:rPr lang="en" u="sng">
                <a:solidFill>
                  <a:srgbClr val="000000"/>
                </a:solidFill>
              </a:rPr>
              <a:t>TIP</a:t>
            </a:r>
            <a:r>
              <a:rPr lang="en">
                <a:solidFill>
                  <a:srgbClr val="000000"/>
                </a:solidFill>
              </a:rPr>
              <a:t>”</a:t>
            </a:r>
            <a:endParaRPr>
              <a:solidFill>
                <a:srgbClr val="000000"/>
              </a:solidFill>
            </a:endParaRPr>
          </a:p>
          <a:p>
            <a:pPr indent="0" lvl="0" marL="0" rtl="0" algn="just">
              <a:spcBef>
                <a:spcPts val="0"/>
              </a:spcBef>
              <a:spcAft>
                <a:spcPts val="0"/>
              </a:spcAft>
              <a:buClr>
                <a:srgbClr val="000000"/>
              </a:buClr>
              <a:buSzPts val="1100"/>
              <a:buFont typeface="Arial"/>
              <a:buNone/>
            </a:pPr>
            <a:r>
              <a:rPr lang="en" sz="1000">
                <a:solidFill>
                  <a:srgbClr val="000000"/>
                </a:solidFill>
              </a:rPr>
              <a:t>  </a:t>
            </a:r>
            <a:endParaRPr sz="1000">
              <a:solidFill>
                <a:srgbClr val="000000"/>
              </a:solidFill>
            </a:endParaRPr>
          </a:p>
          <a:p>
            <a:pPr indent="0" lvl="0" marL="0" rtl="0" algn="just">
              <a:lnSpc>
                <a:spcPct val="115000"/>
              </a:lnSpc>
              <a:spcBef>
                <a:spcPts val="0"/>
              </a:spcBef>
              <a:spcAft>
                <a:spcPts val="0"/>
              </a:spcAft>
              <a:buClr>
                <a:srgbClr val="000000"/>
              </a:buClr>
              <a:buSzPts val="1100"/>
              <a:buFont typeface="Arial"/>
              <a:buNone/>
            </a:pPr>
            <a:r>
              <a:rPr lang="en">
                <a:solidFill>
                  <a:srgbClr val="000000"/>
                </a:solidFill>
              </a:rPr>
              <a:t>  ►  </a:t>
            </a:r>
            <a:r>
              <a:rPr b="1" lang="en">
                <a:solidFill>
                  <a:srgbClr val="000000"/>
                </a:solidFill>
              </a:rPr>
              <a:t>T</a:t>
            </a:r>
            <a:r>
              <a:rPr lang="en">
                <a:solidFill>
                  <a:srgbClr val="000000"/>
                </a:solidFill>
              </a:rPr>
              <a:t>ranylcypromine  (PARNATE) </a:t>
            </a:r>
            <a:endParaRPr>
              <a:solidFill>
                <a:srgbClr val="000000"/>
              </a:solidFill>
            </a:endParaRPr>
          </a:p>
          <a:p>
            <a:pPr indent="0" lvl="0" marL="0" rtl="0" algn="just">
              <a:lnSpc>
                <a:spcPct val="115000"/>
              </a:lnSpc>
              <a:spcBef>
                <a:spcPts val="0"/>
              </a:spcBef>
              <a:spcAft>
                <a:spcPts val="0"/>
              </a:spcAft>
              <a:buClr>
                <a:srgbClr val="000000"/>
              </a:buClr>
              <a:buSzPts val="1100"/>
              <a:buFont typeface="Arial"/>
              <a:buNone/>
            </a:pPr>
            <a:r>
              <a:rPr lang="en">
                <a:solidFill>
                  <a:srgbClr val="000000"/>
                </a:solidFill>
              </a:rPr>
              <a:t>  ►  </a:t>
            </a:r>
            <a:r>
              <a:rPr b="1" lang="en">
                <a:solidFill>
                  <a:srgbClr val="000000"/>
                </a:solidFill>
              </a:rPr>
              <a:t>I</a:t>
            </a:r>
            <a:r>
              <a:rPr lang="en">
                <a:solidFill>
                  <a:srgbClr val="000000"/>
                </a:solidFill>
              </a:rPr>
              <a:t>socarboxazid  (MARPLAN)</a:t>
            </a:r>
            <a:endParaRPr>
              <a:solidFill>
                <a:srgbClr val="000000"/>
              </a:solidFill>
            </a:endParaRPr>
          </a:p>
          <a:p>
            <a:pPr indent="0" lvl="0" marL="0" rtl="0" algn="just">
              <a:lnSpc>
                <a:spcPct val="115000"/>
              </a:lnSpc>
              <a:spcBef>
                <a:spcPts val="0"/>
              </a:spcBef>
              <a:spcAft>
                <a:spcPts val="0"/>
              </a:spcAft>
              <a:buClr>
                <a:srgbClr val="000000"/>
              </a:buClr>
              <a:buSzPts val="1100"/>
              <a:buFont typeface="Arial"/>
              <a:buNone/>
            </a:pPr>
            <a:r>
              <a:rPr lang="en">
                <a:solidFill>
                  <a:srgbClr val="000000"/>
                </a:solidFill>
              </a:rPr>
              <a:t>  ►  </a:t>
            </a:r>
            <a:r>
              <a:rPr b="1" lang="en">
                <a:solidFill>
                  <a:srgbClr val="000000"/>
                </a:solidFill>
              </a:rPr>
              <a:t>P</a:t>
            </a:r>
            <a:r>
              <a:rPr lang="en">
                <a:solidFill>
                  <a:srgbClr val="000000"/>
                </a:solidFill>
              </a:rPr>
              <a:t>henelzine (NARDIL) </a:t>
            </a:r>
            <a:endParaRPr>
              <a:solidFill>
                <a:srgbClr val="000000"/>
              </a:solidFill>
            </a:endParaRPr>
          </a:p>
          <a:p>
            <a:pPr indent="0" lvl="0" marL="0" rtl="0" algn="just">
              <a:spcBef>
                <a:spcPts val="0"/>
              </a:spcBef>
              <a:spcAft>
                <a:spcPts val="0"/>
              </a:spcAft>
              <a:buClr>
                <a:srgbClr val="000000"/>
              </a:buClr>
              <a:buSzPts val="1100"/>
              <a:buFont typeface="Arial"/>
              <a:buNone/>
            </a:pPr>
            <a:r>
              <a:t/>
            </a:r>
            <a:endParaRPr sz="800">
              <a:solidFill>
                <a:srgbClr val="000000"/>
              </a:solidFill>
            </a:endParaRPr>
          </a:p>
        </p:txBody>
      </p:sp>
      <p:sp>
        <p:nvSpPr>
          <p:cNvPr id="622" name="Google Shape;622;p65"/>
          <p:cNvSpPr txBox="1"/>
          <p:nvPr/>
        </p:nvSpPr>
        <p:spPr>
          <a:xfrm>
            <a:off x="1138280" y="3566021"/>
            <a:ext cx="2022000" cy="6228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850"/>
              <a:buFont typeface="Arial"/>
              <a:buNone/>
            </a:pPr>
            <a:r>
              <a:rPr b="0" i="0" lang="en" u="none" cap="none" strike="noStrike">
                <a:solidFill>
                  <a:srgbClr val="000000"/>
                </a:solidFill>
                <a:latin typeface="Arial"/>
                <a:ea typeface="Arial"/>
                <a:cs typeface="Arial"/>
                <a:sym typeface="Arial"/>
              </a:rPr>
              <a:t>Tyramine</a:t>
            </a:r>
            <a:r>
              <a:rPr lang="en"/>
              <a:t>—“</a:t>
            </a:r>
            <a:r>
              <a:rPr b="0" i="0" lang="en" u="none" cap="none" strike="noStrike">
                <a:solidFill>
                  <a:srgbClr val="000000"/>
                </a:solidFill>
                <a:latin typeface="Arial"/>
                <a:ea typeface="Arial"/>
                <a:cs typeface="Arial"/>
                <a:sym typeface="Arial"/>
              </a:rPr>
              <a:t>tire rim</a:t>
            </a:r>
            <a:r>
              <a:rPr lang="en"/>
              <a:t>”</a:t>
            </a:r>
            <a:r>
              <a:rPr b="0" i="0" lang="en" u="none" cap="none" strike="noStrike">
                <a:solidFill>
                  <a:srgbClr val="000000"/>
                </a:solidFill>
                <a:latin typeface="Arial"/>
                <a:ea typeface="Arial"/>
                <a:cs typeface="Arial"/>
                <a:sym typeface="Arial"/>
              </a:rPr>
              <a:t> </a:t>
            </a:r>
            <a:endParaRPr b="0" i="0" u="none" cap="none" strike="noStrike">
              <a:solidFill>
                <a:srgbClr val="000000"/>
              </a:solidFill>
              <a:latin typeface="Arial"/>
              <a:ea typeface="Arial"/>
              <a:cs typeface="Arial"/>
              <a:sym typeface="Arial"/>
            </a:endParaRPr>
          </a:p>
        </p:txBody>
      </p:sp>
      <p:grpSp>
        <p:nvGrpSpPr>
          <p:cNvPr id="623" name="Google Shape;623;p65"/>
          <p:cNvGrpSpPr/>
          <p:nvPr/>
        </p:nvGrpSpPr>
        <p:grpSpPr>
          <a:xfrm>
            <a:off x="1054021" y="4213013"/>
            <a:ext cx="2022000" cy="705220"/>
            <a:chOff x="-2263615" y="6817944"/>
            <a:chExt cx="3442289" cy="1200579"/>
          </a:xfrm>
        </p:grpSpPr>
        <p:pic>
          <p:nvPicPr>
            <p:cNvPr descr="Tyramine.svg" id="624" name="Google Shape;624;p65"/>
            <p:cNvPicPr preferRelativeResize="0"/>
            <p:nvPr/>
          </p:nvPicPr>
          <p:blipFill rotWithShape="1">
            <a:blip r:embed="rId3">
              <a:alphaModFix/>
            </a:blip>
            <a:srcRect b="0" l="0" r="0" t="0"/>
            <a:stretch/>
          </p:blipFill>
          <p:spPr>
            <a:xfrm>
              <a:off x="-2263615" y="6817944"/>
              <a:ext cx="3442289" cy="1200579"/>
            </a:xfrm>
            <a:prstGeom prst="rect">
              <a:avLst/>
            </a:prstGeom>
            <a:noFill/>
            <a:ln>
              <a:noFill/>
            </a:ln>
          </p:spPr>
        </p:pic>
        <p:pic>
          <p:nvPicPr>
            <p:cNvPr id="625" name="Google Shape;625;p65"/>
            <p:cNvPicPr preferRelativeResize="0"/>
            <p:nvPr/>
          </p:nvPicPr>
          <p:blipFill rotWithShape="1">
            <a:blip r:embed="rId4">
              <a:alphaModFix/>
            </a:blip>
            <a:srcRect b="0" l="0" r="0" t="0"/>
            <a:stretch/>
          </p:blipFill>
          <p:spPr>
            <a:xfrm>
              <a:off x="-1420882" y="7021517"/>
              <a:ext cx="801371" cy="763272"/>
            </a:xfrm>
            <a:prstGeom prst="rect">
              <a:avLst/>
            </a:prstGeom>
            <a:noFill/>
            <a:ln>
              <a:noFill/>
            </a:ln>
          </p:spPr>
        </p:pic>
      </p:grpSp>
      <p:sp>
        <p:nvSpPr>
          <p:cNvPr id="626" name="Google Shape;626;p65"/>
          <p:cNvSpPr txBox="1"/>
          <p:nvPr/>
        </p:nvSpPr>
        <p:spPr>
          <a:xfrm>
            <a:off x="6836197" y="4288238"/>
            <a:ext cx="2634000" cy="134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u="none" cap="none" strike="noStrike">
                <a:solidFill>
                  <a:srgbClr val="000000"/>
                </a:solidFill>
                <a:latin typeface="Arial"/>
                <a:ea typeface="Arial"/>
                <a:cs typeface="Arial"/>
                <a:sym typeface="Arial"/>
              </a:rPr>
              <a:t>Tyramine accumulates, causing hypertensive crisis. </a:t>
            </a:r>
            <a:endParaRPr b="0" i="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t/>
            </a:r>
            <a:endParaRPr b="1" i="0" sz="900" u="none" cap="none" strike="noStrike">
              <a:solidFill>
                <a:srgbClr val="000000"/>
              </a:solidFill>
              <a:latin typeface="Times New Roman"/>
              <a:ea typeface="Times New Roman"/>
              <a:cs typeface="Times New Roman"/>
              <a:sym typeface="Times New Roman"/>
            </a:endParaRPr>
          </a:p>
        </p:txBody>
      </p:sp>
      <p:pic>
        <p:nvPicPr>
          <p:cNvPr id="627" name="Google Shape;627;p65"/>
          <p:cNvPicPr preferRelativeResize="0"/>
          <p:nvPr/>
        </p:nvPicPr>
        <p:blipFill rotWithShape="1">
          <a:blip r:embed="rId5">
            <a:alphaModFix/>
          </a:blip>
          <a:srcRect b="0" l="0" r="0" t="0"/>
          <a:stretch/>
        </p:blipFill>
        <p:spPr>
          <a:xfrm>
            <a:off x="5729263" y="775604"/>
            <a:ext cx="293970" cy="481165"/>
          </a:xfrm>
          <a:prstGeom prst="rect">
            <a:avLst/>
          </a:prstGeom>
          <a:noFill/>
          <a:ln>
            <a:noFill/>
          </a:ln>
        </p:spPr>
      </p:pic>
      <p:pic>
        <p:nvPicPr>
          <p:cNvPr descr="clipped result image" id="628" name="Google Shape;628;p65"/>
          <p:cNvPicPr preferRelativeResize="0"/>
          <p:nvPr/>
        </p:nvPicPr>
        <p:blipFill rotWithShape="1">
          <a:blip r:embed="rId6">
            <a:alphaModFix/>
          </a:blip>
          <a:srcRect b="0" l="0" r="0" t="0"/>
          <a:stretch/>
        </p:blipFill>
        <p:spPr>
          <a:xfrm>
            <a:off x="5213907" y="176066"/>
            <a:ext cx="1334805" cy="4631611"/>
          </a:xfrm>
          <a:prstGeom prst="rect">
            <a:avLst/>
          </a:prstGeom>
          <a:noFill/>
          <a:ln>
            <a:noFill/>
          </a:ln>
        </p:spPr>
      </p:pic>
      <p:pic>
        <p:nvPicPr>
          <p:cNvPr id="629" name="Google Shape;629;p65"/>
          <p:cNvPicPr preferRelativeResize="0"/>
          <p:nvPr/>
        </p:nvPicPr>
        <p:blipFill rotWithShape="1">
          <a:blip r:embed="rId7">
            <a:alphaModFix/>
          </a:blip>
          <a:srcRect b="0" l="0" r="0" t="0"/>
          <a:stretch/>
        </p:blipFill>
        <p:spPr>
          <a:xfrm>
            <a:off x="5712401" y="441553"/>
            <a:ext cx="409926" cy="203511"/>
          </a:xfrm>
          <a:prstGeom prst="rect">
            <a:avLst/>
          </a:prstGeom>
          <a:noFill/>
          <a:ln>
            <a:noFill/>
          </a:ln>
        </p:spPr>
      </p:pic>
      <p:pic>
        <p:nvPicPr>
          <p:cNvPr id="630" name="Google Shape;630;p65"/>
          <p:cNvPicPr preferRelativeResize="0"/>
          <p:nvPr/>
        </p:nvPicPr>
        <p:blipFill rotWithShape="1">
          <a:blip r:embed="rId8">
            <a:alphaModFix/>
          </a:blip>
          <a:srcRect b="0" l="0" r="0" t="0"/>
          <a:stretch/>
        </p:blipFill>
        <p:spPr>
          <a:xfrm>
            <a:off x="5687821" y="488294"/>
            <a:ext cx="428880" cy="390145"/>
          </a:xfrm>
          <a:prstGeom prst="rect">
            <a:avLst/>
          </a:prstGeom>
          <a:noFill/>
          <a:ln>
            <a:noFill/>
          </a:ln>
        </p:spPr>
      </p:pic>
      <p:pic>
        <p:nvPicPr>
          <p:cNvPr descr="Tyramine.svg" id="631" name="Google Shape;631;p65"/>
          <p:cNvPicPr preferRelativeResize="0"/>
          <p:nvPr/>
        </p:nvPicPr>
        <p:blipFill rotWithShape="1">
          <a:blip r:embed="rId3">
            <a:alphaModFix/>
          </a:blip>
          <a:srcRect b="0" l="0" r="0" t="0"/>
          <a:stretch/>
        </p:blipFill>
        <p:spPr>
          <a:xfrm rot="2583682">
            <a:off x="6245250" y="4396880"/>
            <a:ext cx="595125" cy="222575"/>
          </a:xfrm>
          <a:prstGeom prst="rect">
            <a:avLst/>
          </a:prstGeom>
          <a:noFill/>
          <a:ln>
            <a:noFill/>
          </a:ln>
        </p:spPr>
      </p:pic>
      <p:pic>
        <p:nvPicPr>
          <p:cNvPr descr="Tyramine.svg" id="632" name="Google Shape;632;p65"/>
          <p:cNvPicPr preferRelativeResize="0"/>
          <p:nvPr/>
        </p:nvPicPr>
        <p:blipFill rotWithShape="1">
          <a:blip r:embed="rId3">
            <a:alphaModFix/>
          </a:blip>
          <a:srcRect b="0" l="0" r="0" t="0"/>
          <a:stretch/>
        </p:blipFill>
        <p:spPr>
          <a:xfrm rot="-1923577">
            <a:off x="4896335" y="4471403"/>
            <a:ext cx="560956" cy="209796"/>
          </a:xfrm>
          <a:prstGeom prst="rect">
            <a:avLst/>
          </a:prstGeom>
          <a:noFill/>
          <a:ln>
            <a:noFill/>
          </a:ln>
        </p:spPr>
      </p:pic>
      <p:pic>
        <p:nvPicPr>
          <p:cNvPr id="633" name="Google Shape;633;p65"/>
          <p:cNvPicPr preferRelativeResize="0"/>
          <p:nvPr/>
        </p:nvPicPr>
        <p:blipFill rotWithShape="1">
          <a:blip r:embed="rId4">
            <a:alphaModFix/>
          </a:blip>
          <a:srcRect b="0" l="0" r="0" t="0"/>
          <a:stretch/>
        </p:blipFill>
        <p:spPr>
          <a:xfrm rot="-1923568">
            <a:off x="5043891" y="4553188"/>
            <a:ext cx="130591" cy="133378"/>
          </a:xfrm>
          <a:prstGeom prst="rect">
            <a:avLst/>
          </a:prstGeom>
          <a:noFill/>
          <a:ln>
            <a:noFill/>
          </a:ln>
        </p:spPr>
      </p:pic>
      <p:pic>
        <p:nvPicPr>
          <p:cNvPr id="634" name="Google Shape;634;p65"/>
          <p:cNvPicPr preferRelativeResize="0"/>
          <p:nvPr/>
        </p:nvPicPr>
        <p:blipFill rotWithShape="1">
          <a:blip r:embed="rId4">
            <a:alphaModFix/>
          </a:blip>
          <a:srcRect b="0" l="0" r="0" t="0"/>
          <a:stretch/>
        </p:blipFill>
        <p:spPr>
          <a:xfrm rot="2583694">
            <a:off x="6413780" y="4376010"/>
            <a:ext cx="138547" cy="141503"/>
          </a:xfrm>
          <a:prstGeom prst="rect">
            <a:avLst/>
          </a:prstGeom>
          <a:noFill/>
          <a:ln>
            <a:noFill/>
          </a:ln>
        </p:spPr>
      </p:pic>
      <p:pic>
        <p:nvPicPr>
          <p:cNvPr id="635" name="Google Shape;635;p65"/>
          <p:cNvPicPr preferRelativeResize="0"/>
          <p:nvPr/>
        </p:nvPicPr>
        <p:blipFill rotWithShape="1">
          <a:blip r:embed="rId9">
            <a:alphaModFix/>
          </a:blip>
          <a:srcRect b="0" l="0" r="0" t="0"/>
          <a:stretch/>
        </p:blipFill>
        <p:spPr>
          <a:xfrm rot="629169">
            <a:off x="5594385" y="1585906"/>
            <a:ext cx="765712" cy="335836"/>
          </a:xfrm>
          <a:prstGeom prst="rect">
            <a:avLst/>
          </a:prstGeom>
          <a:noFill/>
          <a:ln>
            <a:noFill/>
          </a:ln>
        </p:spPr>
      </p:pic>
      <p:pic>
        <p:nvPicPr>
          <p:cNvPr id="636" name="Google Shape;636;p65"/>
          <p:cNvPicPr preferRelativeResize="0"/>
          <p:nvPr/>
        </p:nvPicPr>
        <p:blipFill rotWithShape="1">
          <a:blip r:embed="rId10">
            <a:alphaModFix/>
          </a:blip>
          <a:srcRect b="0" l="0" r="0" t="0"/>
          <a:stretch/>
        </p:blipFill>
        <p:spPr>
          <a:xfrm>
            <a:off x="5889717" y="2491718"/>
            <a:ext cx="309308" cy="212394"/>
          </a:xfrm>
          <a:prstGeom prst="rect">
            <a:avLst/>
          </a:prstGeom>
          <a:noFill/>
          <a:ln>
            <a:noFill/>
          </a:ln>
        </p:spPr>
      </p:pic>
      <p:pic>
        <p:nvPicPr>
          <p:cNvPr id="637" name="Google Shape;637;p65"/>
          <p:cNvPicPr preferRelativeResize="0"/>
          <p:nvPr/>
        </p:nvPicPr>
        <p:blipFill rotWithShape="1">
          <a:blip r:embed="rId11">
            <a:alphaModFix/>
          </a:blip>
          <a:srcRect b="0" l="0" r="0" t="0"/>
          <a:stretch/>
        </p:blipFill>
        <p:spPr>
          <a:xfrm>
            <a:off x="5729250" y="2463193"/>
            <a:ext cx="108251" cy="247102"/>
          </a:xfrm>
          <a:prstGeom prst="rect">
            <a:avLst/>
          </a:prstGeom>
          <a:noFill/>
          <a:ln>
            <a:noFill/>
          </a:ln>
        </p:spPr>
      </p:pic>
      <p:pic>
        <p:nvPicPr>
          <p:cNvPr id="638" name="Google Shape;638;p65"/>
          <p:cNvPicPr preferRelativeResize="0"/>
          <p:nvPr/>
        </p:nvPicPr>
        <p:blipFill rotWithShape="1">
          <a:blip r:embed="rId12">
            <a:alphaModFix/>
          </a:blip>
          <a:srcRect b="0" l="0" r="0" t="0"/>
          <a:stretch/>
        </p:blipFill>
        <p:spPr>
          <a:xfrm>
            <a:off x="5817443" y="2737750"/>
            <a:ext cx="133326" cy="242000"/>
          </a:xfrm>
          <a:prstGeom prst="rect">
            <a:avLst/>
          </a:prstGeom>
          <a:noFill/>
          <a:ln>
            <a:noFill/>
          </a:ln>
        </p:spPr>
      </p:pic>
      <p:pic>
        <p:nvPicPr>
          <p:cNvPr id="639" name="Google Shape;639;p65"/>
          <p:cNvPicPr preferRelativeResize="0"/>
          <p:nvPr/>
        </p:nvPicPr>
        <p:blipFill rotWithShape="1">
          <a:blip r:embed="rId13">
            <a:alphaModFix/>
          </a:blip>
          <a:srcRect b="0" l="0" r="0" t="0"/>
          <a:stretch/>
        </p:blipFill>
        <p:spPr>
          <a:xfrm>
            <a:off x="5636966" y="2223801"/>
            <a:ext cx="297028" cy="182174"/>
          </a:xfrm>
          <a:prstGeom prst="rect">
            <a:avLst/>
          </a:prstGeom>
          <a:noFill/>
          <a:ln>
            <a:noFill/>
          </a:ln>
        </p:spPr>
      </p:pic>
      <p:pic>
        <p:nvPicPr>
          <p:cNvPr id="640" name="Google Shape;640;p65"/>
          <p:cNvPicPr preferRelativeResize="0"/>
          <p:nvPr/>
        </p:nvPicPr>
        <p:blipFill rotWithShape="1">
          <a:blip r:embed="rId14">
            <a:alphaModFix/>
          </a:blip>
          <a:srcRect b="0" l="0" r="0" t="0"/>
          <a:stretch/>
        </p:blipFill>
        <p:spPr>
          <a:xfrm>
            <a:off x="5950769" y="2241820"/>
            <a:ext cx="268897" cy="187980"/>
          </a:xfrm>
          <a:prstGeom prst="rect">
            <a:avLst/>
          </a:prstGeom>
          <a:noFill/>
          <a:ln>
            <a:noFill/>
          </a:ln>
        </p:spPr>
      </p:pic>
      <p:pic>
        <p:nvPicPr>
          <p:cNvPr id="641" name="Google Shape;641;p65"/>
          <p:cNvPicPr preferRelativeResize="0"/>
          <p:nvPr/>
        </p:nvPicPr>
        <p:blipFill rotWithShape="1">
          <a:blip r:embed="rId15">
            <a:alphaModFix/>
          </a:blip>
          <a:srcRect b="0" l="0" r="0" t="0"/>
          <a:stretch/>
        </p:blipFill>
        <p:spPr>
          <a:xfrm rot="558398">
            <a:off x="5636966" y="1929967"/>
            <a:ext cx="608745" cy="257013"/>
          </a:xfrm>
          <a:prstGeom prst="rect">
            <a:avLst/>
          </a:prstGeom>
          <a:noFill/>
          <a:ln>
            <a:noFill/>
          </a:ln>
        </p:spPr>
      </p:pic>
      <p:pic>
        <p:nvPicPr>
          <p:cNvPr id="642" name="Google Shape;642;p65"/>
          <p:cNvPicPr preferRelativeResize="0"/>
          <p:nvPr/>
        </p:nvPicPr>
        <p:blipFill rotWithShape="1">
          <a:blip r:embed="rId16">
            <a:alphaModFix/>
          </a:blip>
          <a:srcRect b="0" l="0" r="0" t="0"/>
          <a:stretch/>
        </p:blipFill>
        <p:spPr>
          <a:xfrm flipH="1" rot="268604">
            <a:off x="5698256" y="1922999"/>
            <a:ext cx="493262" cy="240261"/>
          </a:xfrm>
          <a:prstGeom prst="rect">
            <a:avLst/>
          </a:prstGeom>
          <a:noFill/>
          <a:ln>
            <a:noFill/>
          </a:ln>
        </p:spPr>
      </p:pic>
      <p:pic>
        <p:nvPicPr>
          <p:cNvPr descr="Imagen relacionada" id="643" name="Google Shape;643;p65"/>
          <p:cNvPicPr preferRelativeResize="0"/>
          <p:nvPr/>
        </p:nvPicPr>
        <p:blipFill rotWithShape="1">
          <a:blip r:embed="rId17">
            <a:alphaModFix/>
          </a:blip>
          <a:srcRect b="0" l="0" r="0" t="0"/>
          <a:stretch/>
        </p:blipFill>
        <p:spPr>
          <a:xfrm flipH="1">
            <a:off x="5903290" y="3027273"/>
            <a:ext cx="343941" cy="304319"/>
          </a:xfrm>
          <a:prstGeom prst="rect">
            <a:avLst/>
          </a:prstGeom>
          <a:noFill/>
          <a:ln>
            <a:noFill/>
          </a:ln>
        </p:spPr>
      </p:pic>
      <p:pic>
        <p:nvPicPr>
          <p:cNvPr descr="Imagen relacionada" id="644" name="Google Shape;644;p65"/>
          <p:cNvPicPr preferRelativeResize="0"/>
          <p:nvPr/>
        </p:nvPicPr>
        <p:blipFill rotWithShape="1">
          <a:blip r:embed="rId17">
            <a:alphaModFix/>
          </a:blip>
          <a:srcRect b="0" l="0" r="0" t="0"/>
          <a:stretch/>
        </p:blipFill>
        <p:spPr>
          <a:xfrm flipH="1">
            <a:off x="5664571" y="3024111"/>
            <a:ext cx="343941" cy="304319"/>
          </a:xfrm>
          <a:prstGeom prst="rect">
            <a:avLst/>
          </a:prstGeom>
          <a:noFill/>
          <a:ln>
            <a:noFill/>
          </a:ln>
        </p:spPr>
      </p:pic>
      <p:sp>
        <p:nvSpPr>
          <p:cNvPr id="645" name="Google Shape;645;p65"/>
          <p:cNvSpPr txBox="1"/>
          <p:nvPr/>
        </p:nvSpPr>
        <p:spPr>
          <a:xfrm>
            <a:off x="6459903" y="1497550"/>
            <a:ext cx="1728000" cy="179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50"/>
              <a:buFont typeface="Arial"/>
              <a:buNone/>
            </a:pPr>
            <a:r>
              <a:rPr b="0" i="0" lang="en" u="none" cap="none" strike="noStrike">
                <a:solidFill>
                  <a:srgbClr val="000000"/>
                </a:solidFill>
                <a:latin typeface="Arial"/>
                <a:ea typeface="Arial"/>
                <a:cs typeface="Arial"/>
                <a:sym typeface="Arial"/>
              </a:rPr>
              <a:t>aged cheese</a:t>
            </a:r>
            <a:endParaRPr b="0" i="0" u="none" cap="none" strike="noStrike">
              <a:solidFill>
                <a:srgbClr val="000000"/>
              </a:solidFill>
              <a:latin typeface="Arial"/>
              <a:ea typeface="Arial"/>
              <a:cs typeface="Arial"/>
              <a:sym typeface="Arial"/>
            </a:endParaRPr>
          </a:p>
        </p:txBody>
      </p:sp>
      <p:sp>
        <p:nvSpPr>
          <p:cNvPr id="646" name="Google Shape;646;p65"/>
          <p:cNvSpPr txBox="1"/>
          <p:nvPr/>
        </p:nvSpPr>
        <p:spPr>
          <a:xfrm>
            <a:off x="6459903" y="1193725"/>
            <a:ext cx="1300500" cy="223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50"/>
              <a:buFont typeface="Arial"/>
              <a:buNone/>
            </a:pPr>
            <a:r>
              <a:rPr b="0" i="0" lang="en" u="sng" cap="none" strike="noStrike">
                <a:solidFill>
                  <a:srgbClr val="000000"/>
                </a:solidFill>
                <a:latin typeface="Arial"/>
                <a:ea typeface="Arial"/>
                <a:cs typeface="Arial"/>
                <a:sym typeface="Arial"/>
              </a:rPr>
              <a:t>Must not eat</a:t>
            </a:r>
            <a:r>
              <a:rPr b="0" i="0" lang="en" u="none" cap="none" strike="noStrike">
                <a:solidFill>
                  <a:srgbClr val="000000"/>
                </a:solidFill>
                <a:latin typeface="Arial"/>
                <a:ea typeface="Arial"/>
                <a:cs typeface="Arial"/>
                <a:sym typeface="Arial"/>
              </a:rPr>
              <a:t>:</a:t>
            </a:r>
            <a:endParaRPr b="0" i="0" u="none" cap="none" strike="noStrike">
              <a:solidFill>
                <a:srgbClr val="000000"/>
              </a:solidFill>
              <a:latin typeface="Arial"/>
              <a:ea typeface="Arial"/>
              <a:cs typeface="Arial"/>
              <a:sym typeface="Arial"/>
            </a:endParaRPr>
          </a:p>
        </p:txBody>
      </p:sp>
      <p:sp>
        <p:nvSpPr>
          <p:cNvPr id="647" name="Google Shape;647;p65"/>
          <p:cNvSpPr txBox="1"/>
          <p:nvPr/>
        </p:nvSpPr>
        <p:spPr>
          <a:xfrm>
            <a:off x="6449621" y="1831575"/>
            <a:ext cx="1496400" cy="223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50"/>
              <a:buFont typeface="Arial"/>
              <a:buNone/>
            </a:pPr>
            <a:r>
              <a:rPr b="0" i="0" lang="en" u="none" cap="none" strike="noStrike">
                <a:solidFill>
                  <a:srgbClr val="000000"/>
                </a:solidFill>
                <a:latin typeface="Arial"/>
                <a:ea typeface="Arial"/>
                <a:cs typeface="Arial"/>
                <a:sym typeface="Arial"/>
              </a:rPr>
              <a:t>cured meats</a:t>
            </a:r>
            <a:endParaRPr b="0" i="0" u="none" cap="none" strike="noStrike">
              <a:solidFill>
                <a:srgbClr val="000000"/>
              </a:solidFill>
              <a:latin typeface="Arial"/>
              <a:ea typeface="Arial"/>
              <a:cs typeface="Arial"/>
              <a:sym typeface="Arial"/>
            </a:endParaRPr>
          </a:p>
        </p:txBody>
      </p:sp>
      <p:sp>
        <p:nvSpPr>
          <p:cNvPr id="648" name="Google Shape;648;p65"/>
          <p:cNvSpPr txBox="1"/>
          <p:nvPr/>
        </p:nvSpPr>
        <p:spPr>
          <a:xfrm>
            <a:off x="6447551" y="2122896"/>
            <a:ext cx="1771200" cy="166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50"/>
              <a:buFont typeface="Arial"/>
              <a:buNone/>
            </a:pPr>
            <a:r>
              <a:rPr b="0" i="0" lang="en" u="none" cap="none" strike="noStrike">
                <a:solidFill>
                  <a:srgbClr val="000000"/>
                </a:solidFill>
                <a:latin typeface="Arial"/>
                <a:ea typeface="Arial"/>
                <a:cs typeface="Arial"/>
                <a:sym typeface="Arial"/>
              </a:rPr>
              <a:t>fava beans</a:t>
            </a:r>
            <a:endParaRPr b="0" i="0" u="none" cap="none" strike="noStrike">
              <a:solidFill>
                <a:srgbClr val="000000"/>
              </a:solidFill>
              <a:latin typeface="Arial"/>
              <a:ea typeface="Arial"/>
              <a:cs typeface="Arial"/>
              <a:sym typeface="Arial"/>
            </a:endParaRPr>
          </a:p>
        </p:txBody>
      </p:sp>
      <p:sp>
        <p:nvSpPr>
          <p:cNvPr id="649" name="Google Shape;649;p65"/>
          <p:cNvSpPr txBox="1"/>
          <p:nvPr/>
        </p:nvSpPr>
        <p:spPr>
          <a:xfrm>
            <a:off x="6451091" y="2654225"/>
            <a:ext cx="1638900" cy="160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50"/>
              <a:buFont typeface="Arial"/>
              <a:buNone/>
            </a:pPr>
            <a:r>
              <a:rPr b="0" i="0" lang="en" u="none" cap="none" strike="noStrike">
                <a:solidFill>
                  <a:srgbClr val="000000"/>
                </a:solidFill>
                <a:latin typeface="Arial"/>
                <a:ea typeface="Arial"/>
                <a:cs typeface="Arial"/>
                <a:sym typeface="Arial"/>
              </a:rPr>
              <a:t>wine</a:t>
            </a:r>
            <a:endParaRPr b="0" i="0" u="none" cap="none" strike="noStrike">
              <a:solidFill>
                <a:srgbClr val="000000"/>
              </a:solidFill>
              <a:latin typeface="Arial"/>
              <a:ea typeface="Arial"/>
              <a:cs typeface="Arial"/>
              <a:sym typeface="Arial"/>
            </a:endParaRPr>
          </a:p>
        </p:txBody>
      </p:sp>
      <p:sp>
        <p:nvSpPr>
          <p:cNvPr id="650" name="Google Shape;650;p65"/>
          <p:cNvSpPr txBox="1"/>
          <p:nvPr/>
        </p:nvSpPr>
        <p:spPr>
          <a:xfrm>
            <a:off x="6443922" y="2384588"/>
            <a:ext cx="1977900" cy="193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50"/>
              <a:buFont typeface="Arial"/>
              <a:buNone/>
            </a:pPr>
            <a:r>
              <a:rPr b="0" i="0" lang="en" u="none" cap="none" strike="noStrike">
                <a:solidFill>
                  <a:srgbClr val="000000"/>
                </a:solidFill>
                <a:latin typeface="Arial"/>
                <a:ea typeface="Arial"/>
                <a:cs typeface="Arial"/>
                <a:sym typeface="Arial"/>
              </a:rPr>
              <a:t>soy sauce,</a:t>
            </a:r>
            <a:r>
              <a:rPr lang="en"/>
              <a:t> </a:t>
            </a:r>
            <a:r>
              <a:rPr b="0" i="0" lang="en" u="none" cap="none" strike="noStrike">
                <a:solidFill>
                  <a:srgbClr val="000000"/>
                </a:solidFill>
                <a:latin typeface="Arial"/>
                <a:ea typeface="Arial"/>
                <a:cs typeface="Arial"/>
                <a:sym typeface="Arial"/>
              </a:rPr>
              <a:t>sauerkraut</a:t>
            </a:r>
            <a:endParaRPr/>
          </a:p>
          <a:p>
            <a:pPr indent="0" lvl="0" marL="0" marR="0" rtl="0" algn="l">
              <a:lnSpc>
                <a:spcPct val="100000"/>
              </a:lnSpc>
              <a:spcBef>
                <a:spcPts val="0"/>
              </a:spcBef>
              <a:spcAft>
                <a:spcPts val="0"/>
              </a:spcAft>
              <a:buClr>
                <a:srgbClr val="000000"/>
              </a:buClr>
              <a:buSzPts val="850"/>
              <a:buFont typeface="Arial"/>
              <a:buNone/>
            </a:pPr>
            <a:r>
              <a:t/>
            </a:r>
            <a:endParaRPr b="0" i="0" u="none" cap="none" strike="noStrike">
              <a:solidFill>
                <a:srgbClr val="000000"/>
              </a:solidFill>
              <a:highlight>
                <a:srgbClr val="FFFF9F"/>
              </a:highlight>
              <a:latin typeface="Arial"/>
              <a:ea typeface="Arial"/>
              <a:cs typeface="Arial"/>
              <a:sym typeface="Arial"/>
            </a:endParaRPr>
          </a:p>
        </p:txBody>
      </p:sp>
      <p:sp>
        <p:nvSpPr>
          <p:cNvPr id="651" name="Google Shape;651;p65"/>
          <p:cNvSpPr txBox="1"/>
          <p:nvPr/>
        </p:nvSpPr>
        <p:spPr>
          <a:xfrm>
            <a:off x="5593026" y="-97291"/>
            <a:ext cx="656400" cy="248400"/>
          </a:xfrm>
          <a:prstGeom prst="rect">
            <a:avLst/>
          </a:prstGeom>
          <a:noFill/>
          <a:ln>
            <a:noFill/>
          </a:ln>
        </p:spPr>
        <p:txBody>
          <a:bodyPr anchorCtr="0" anchor="t" bIns="91425" lIns="91425" spcFirstLastPara="1" rIns="91425" wrap="square" tIns="91425">
            <a:noAutofit/>
          </a:bodyPr>
          <a:lstStyle/>
          <a:p>
            <a:pPr indent="0" lvl="0" marL="0" marR="0" rtl="0" algn="just">
              <a:lnSpc>
                <a:spcPct val="115000"/>
              </a:lnSpc>
              <a:spcBef>
                <a:spcPts val="0"/>
              </a:spcBef>
              <a:spcAft>
                <a:spcPts val="0"/>
              </a:spcAft>
              <a:buClr>
                <a:srgbClr val="000000"/>
              </a:buClr>
              <a:buSzPts val="850"/>
              <a:buFont typeface="Arial"/>
              <a:buNone/>
            </a:pPr>
            <a:r>
              <a:rPr lang="en"/>
              <a:t>“TIP”</a:t>
            </a:r>
            <a:endParaRPr b="0" i="0" u="none" cap="none" strike="noStrike">
              <a:solidFill>
                <a:srgbClr val="000000"/>
              </a:solidFill>
              <a:latin typeface="Arial"/>
              <a:ea typeface="Arial"/>
              <a:cs typeface="Arial"/>
              <a:sym typeface="Arial"/>
            </a:endParaRPr>
          </a:p>
        </p:txBody>
      </p:sp>
      <p:cxnSp>
        <p:nvCxnSpPr>
          <p:cNvPr id="652" name="Google Shape;652;p65"/>
          <p:cNvCxnSpPr/>
          <p:nvPr/>
        </p:nvCxnSpPr>
        <p:spPr>
          <a:xfrm>
            <a:off x="3160275" y="4565625"/>
            <a:ext cx="1638900" cy="0"/>
          </a:xfrm>
          <a:prstGeom prst="straightConnector1">
            <a:avLst/>
          </a:prstGeom>
          <a:noFill/>
          <a:ln cap="flat" cmpd="sng" w="19050">
            <a:solidFill>
              <a:srgbClr val="003B68"/>
            </a:solidFill>
            <a:prstDash val="solid"/>
            <a:round/>
            <a:headEnd len="med" w="med" type="none"/>
            <a:tailEnd len="med" w="med" type="triangle"/>
          </a:ln>
        </p:spPr>
      </p:cxnSp>
      <p:pic>
        <p:nvPicPr>
          <p:cNvPr descr="Tyramine.svg" id="653" name="Google Shape;653;p65"/>
          <p:cNvPicPr preferRelativeResize="0"/>
          <p:nvPr/>
        </p:nvPicPr>
        <p:blipFill rotWithShape="1">
          <a:blip r:embed="rId3">
            <a:alphaModFix/>
          </a:blip>
          <a:srcRect b="0" l="0" r="0" t="0"/>
          <a:stretch/>
        </p:blipFill>
        <p:spPr>
          <a:xfrm rot="-1923577">
            <a:off x="5138535" y="4661578"/>
            <a:ext cx="560956" cy="209796"/>
          </a:xfrm>
          <a:prstGeom prst="rect">
            <a:avLst/>
          </a:prstGeom>
          <a:noFill/>
          <a:ln>
            <a:noFill/>
          </a:ln>
        </p:spPr>
      </p:pic>
      <p:pic>
        <p:nvPicPr>
          <p:cNvPr id="654" name="Google Shape;654;p65"/>
          <p:cNvPicPr preferRelativeResize="0"/>
          <p:nvPr/>
        </p:nvPicPr>
        <p:blipFill rotWithShape="1">
          <a:blip r:embed="rId4">
            <a:alphaModFix/>
          </a:blip>
          <a:srcRect b="0" l="0" r="0" t="0"/>
          <a:stretch/>
        </p:blipFill>
        <p:spPr>
          <a:xfrm rot="-1923568">
            <a:off x="5286091" y="4743363"/>
            <a:ext cx="130591" cy="133378"/>
          </a:xfrm>
          <a:prstGeom prst="rect">
            <a:avLst/>
          </a:prstGeom>
          <a:noFill/>
          <a:ln>
            <a:noFill/>
          </a:ln>
        </p:spPr>
      </p:pic>
      <p:pic>
        <p:nvPicPr>
          <p:cNvPr descr="Tyramine.svg" id="655" name="Google Shape;655;p65"/>
          <p:cNvPicPr preferRelativeResize="0"/>
          <p:nvPr/>
        </p:nvPicPr>
        <p:blipFill rotWithShape="1">
          <a:blip r:embed="rId3">
            <a:alphaModFix/>
          </a:blip>
          <a:srcRect b="0" l="0" r="0" t="0"/>
          <a:stretch/>
        </p:blipFill>
        <p:spPr>
          <a:xfrm rot="-1923577">
            <a:off x="5361485" y="4800828"/>
            <a:ext cx="560956" cy="209796"/>
          </a:xfrm>
          <a:prstGeom prst="rect">
            <a:avLst/>
          </a:prstGeom>
          <a:noFill/>
          <a:ln>
            <a:noFill/>
          </a:ln>
        </p:spPr>
      </p:pic>
      <p:pic>
        <p:nvPicPr>
          <p:cNvPr id="656" name="Google Shape;656;p65"/>
          <p:cNvPicPr preferRelativeResize="0"/>
          <p:nvPr/>
        </p:nvPicPr>
        <p:blipFill rotWithShape="1">
          <a:blip r:embed="rId4">
            <a:alphaModFix/>
          </a:blip>
          <a:srcRect b="0" l="0" r="0" t="0"/>
          <a:stretch/>
        </p:blipFill>
        <p:spPr>
          <a:xfrm rot="-1923568">
            <a:off x="5509041" y="4882613"/>
            <a:ext cx="130591" cy="133378"/>
          </a:xfrm>
          <a:prstGeom prst="rect">
            <a:avLst/>
          </a:prstGeom>
          <a:noFill/>
          <a:ln>
            <a:noFill/>
          </a:ln>
        </p:spPr>
      </p:pic>
      <p:pic>
        <p:nvPicPr>
          <p:cNvPr descr="Tyramine.svg" id="657" name="Google Shape;657;p65"/>
          <p:cNvPicPr preferRelativeResize="0"/>
          <p:nvPr/>
        </p:nvPicPr>
        <p:blipFill rotWithShape="1">
          <a:blip r:embed="rId3">
            <a:alphaModFix/>
          </a:blip>
          <a:srcRect b="0" l="0" r="0" t="0"/>
          <a:stretch/>
        </p:blipFill>
        <p:spPr>
          <a:xfrm rot="2977766">
            <a:off x="6130950" y="4630405"/>
            <a:ext cx="595125" cy="222575"/>
          </a:xfrm>
          <a:prstGeom prst="rect">
            <a:avLst/>
          </a:prstGeom>
          <a:noFill/>
          <a:ln>
            <a:noFill/>
          </a:ln>
        </p:spPr>
      </p:pic>
      <p:pic>
        <p:nvPicPr>
          <p:cNvPr id="658" name="Google Shape;658;p65"/>
          <p:cNvPicPr preferRelativeResize="0"/>
          <p:nvPr/>
        </p:nvPicPr>
        <p:blipFill rotWithShape="1">
          <a:blip r:embed="rId4">
            <a:alphaModFix/>
          </a:blip>
          <a:srcRect b="0" l="0" r="0" t="0"/>
          <a:stretch/>
        </p:blipFill>
        <p:spPr>
          <a:xfrm rot="2977780">
            <a:off x="6306896" y="4603102"/>
            <a:ext cx="138547" cy="141503"/>
          </a:xfrm>
          <a:prstGeom prst="rect">
            <a:avLst/>
          </a:prstGeom>
          <a:noFill/>
          <a:ln>
            <a:noFill/>
          </a:ln>
        </p:spPr>
      </p:pic>
      <p:pic>
        <p:nvPicPr>
          <p:cNvPr descr="Tyramine.svg" id="659" name="Google Shape;659;p65"/>
          <p:cNvPicPr preferRelativeResize="0"/>
          <p:nvPr/>
        </p:nvPicPr>
        <p:blipFill rotWithShape="1">
          <a:blip r:embed="rId3">
            <a:alphaModFix/>
          </a:blip>
          <a:srcRect b="0" l="0" r="0" t="0"/>
          <a:stretch/>
        </p:blipFill>
        <p:spPr>
          <a:xfrm rot="3278655">
            <a:off x="5899387" y="4794443"/>
            <a:ext cx="595125" cy="222575"/>
          </a:xfrm>
          <a:prstGeom prst="rect">
            <a:avLst/>
          </a:prstGeom>
          <a:noFill/>
          <a:ln>
            <a:noFill/>
          </a:ln>
        </p:spPr>
      </p:pic>
      <p:pic>
        <p:nvPicPr>
          <p:cNvPr id="660" name="Google Shape;660;p65"/>
          <p:cNvPicPr preferRelativeResize="0"/>
          <p:nvPr/>
        </p:nvPicPr>
        <p:blipFill rotWithShape="1">
          <a:blip r:embed="rId4">
            <a:alphaModFix/>
          </a:blip>
          <a:srcRect b="0" l="0" r="0" t="0"/>
          <a:stretch/>
        </p:blipFill>
        <p:spPr>
          <a:xfrm rot="3278662">
            <a:off x="6081464" y="4762824"/>
            <a:ext cx="138547" cy="141503"/>
          </a:xfrm>
          <a:prstGeom prst="rect">
            <a:avLst/>
          </a:prstGeom>
          <a:noFill/>
          <a:ln>
            <a:noFill/>
          </a:ln>
        </p:spPr>
      </p:pic>
      <p:sp>
        <p:nvSpPr>
          <p:cNvPr id="661" name="Google Shape;661;p65"/>
          <p:cNvSpPr txBox="1"/>
          <p:nvPr/>
        </p:nvSpPr>
        <p:spPr>
          <a:xfrm>
            <a:off x="6451137" y="3011938"/>
            <a:ext cx="3012000" cy="584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50"/>
              <a:buFont typeface="Arial"/>
              <a:buNone/>
            </a:pPr>
            <a:r>
              <a:rPr lang="en"/>
              <a:t>Unpasteurized beer</a:t>
            </a:r>
            <a:r>
              <a:rPr b="0" i="0" lang="en" u="none" cap="none" strike="noStrike">
                <a:solidFill>
                  <a:srgbClr val="000000"/>
                </a:solidFill>
                <a:latin typeface="Arial"/>
                <a:ea typeface="Arial"/>
                <a:cs typeface="Arial"/>
                <a:sym typeface="Arial"/>
              </a:rPr>
              <a:t> </a:t>
            </a:r>
            <a:endParaRPr b="0" i="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50"/>
              <a:buFont typeface="Arial"/>
              <a:buNone/>
            </a:pPr>
            <a:r>
              <a:rPr lang="en" sz="1200"/>
              <a:t>  </a:t>
            </a:r>
            <a:r>
              <a:rPr b="0" i="0" lang="en" sz="1200" u="none" cap="none" strike="noStrike">
                <a:solidFill>
                  <a:srgbClr val="000000"/>
                </a:solidFill>
                <a:latin typeface="Arial"/>
                <a:ea typeface="Arial"/>
                <a:cs typeface="Arial"/>
                <a:sym typeface="Arial"/>
              </a:rPr>
              <a:t>(Bottled beer is</a:t>
            </a:r>
            <a:r>
              <a:rPr lang="en" sz="1200"/>
              <a:t> usually OK, </a:t>
            </a:r>
            <a:endParaRPr sz="1200"/>
          </a:p>
          <a:p>
            <a:pPr indent="0" lvl="0" marL="0" marR="0" rtl="0" algn="l">
              <a:lnSpc>
                <a:spcPct val="100000"/>
              </a:lnSpc>
              <a:spcBef>
                <a:spcPts val="0"/>
              </a:spcBef>
              <a:spcAft>
                <a:spcPts val="0"/>
              </a:spcAft>
              <a:buClr>
                <a:srgbClr val="000000"/>
              </a:buClr>
              <a:buSzPts val="850"/>
              <a:buFont typeface="Arial"/>
              <a:buNone/>
            </a:pPr>
            <a:r>
              <a:rPr lang="en" sz="1200"/>
              <a:t>     </a:t>
            </a:r>
            <a:r>
              <a:rPr lang="en" sz="1200">
                <a:solidFill>
                  <a:srgbClr val="000000"/>
                </a:solidFill>
              </a:rPr>
              <a:t>draught beer often not OK).</a:t>
            </a:r>
            <a:endParaRPr b="0" i="0" sz="1200" u="none" cap="none" strike="noStrike">
              <a:solidFill>
                <a:srgbClr val="000000"/>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5" name="Shape 665"/>
        <p:cNvGrpSpPr/>
        <p:nvPr/>
      </p:nvGrpSpPr>
      <p:grpSpPr>
        <a:xfrm>
          <a:off x="0" y="0"/>
          <a:ext cx="0" cy="0"/>
          <a:chOff x="0" y="0"/>
          <a:chExt cx="0" cy="0"/>
        </a:xfrm>
      </p:grpSpPr>
      <p:sp>
        <p:nvSpPr>
          <p:cNvPr id="666" name="Google Shape;666;p66"/>
          <p:cNvSpPr txBox="1"/>
          <p:nvPr/>
        </p:nvSpPr>
        <p:spPr>
          <a:xfrm>
            <a:off x="19050" y="-38283"/>
            <a:ext cx="7005600" cy="65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Arial"/>
              <a:buNone/>
            </a:pPr>
            <a:r>
              <a:rPr lang="en" sz="1800">
                <a:solidFill>
                  <a:schemeClr val="dk1"/>
                </a:solidFill>
              </a:rPr>
              <a:t>Isocarboxazid </a:t>
            </a:r>
            <a:endParaRPr sz="1800">
              <a:solidFill>
                <a:schemeClr val="dk1"/>
              </a:solidFill>
            </a:endParaRPr>
          </a:p>
          <a:p>
            <a:pPr indent="0" lvl="0" marL="0" rtl="0" algn="l">
              <a:spcBef>
                <a:spcPts val="0"/>
              </a:spcBef>
              <a:spcAft>
                <a:spcPts val="0"/>
              </a:spcAft>
              <a:buClr>
                <a:schemeClr val="dk1"/>
              </a:buClr>
              <a:buSzPts val="1400"/>
              <a:buFont typeface="Arial"/>
              <a:buNone/>
            </a:pPr>
            <a:r>
              <a:rPr lang="en" sz="1800">
                <a:solidFill>
                  <a:schemeClr val="dk1"/>
                </a:solidFill>
              </a:rPr>
              <a:t>(MARPLAN)</a:t>
            </a:r>
            <a:endParaRPr sz="1800">
              <a:solidFill>
                <a:schemeClr val="dk1"/>
              </a:solidFill>
            </a:endParaRPr>
          </a:p>
          <a:p>
            <a:pPr indent="0" lvl="0" marL="0" marR="0" rtl="0" algn="l">
              <a:lnSpc>
                <a:spcPct val="100000"/>
              </a:lnSpc>
              <a:spcBef>
                <a:spcPts val="0"/>
              </a:spcBef>
              <a:spcAft>
                <a:spcPts val="0"/>
              </a:spcAft>
              <a:buClr>
                <a:srgbClr val="000000"/>
              </a:buClr>
              <a:buSzPts val="1400"/>
              <a:buFont typeface="Arial"/>
              <a:buNone/>
            </a:pPr>
            <a:r>
              <a:t/>
            </a:r>
            <a:endParaRPr sz="1800"/>
          </a:p>
        </p:txBody>
      </p:sp>
      <p:sp>
        <p:nvSpPr>
          <p:cNvPr id="667" name="Google Shape;667;p66"/>
          <p:cNvSpPr txBox="1"/>
          <p:nvPr/>
        </p:nvSpPr>
        <p:spPr>
          <a:xfrm>
            <a:off x="2507400" y="106025"/>
            <a:ext cx="4015500" cy="111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t/>
            </a:r>
            <a:endParaRPr>
              <a:solidFill>
                <a:schemeClr val="dk1"/>
              </a:solidFill>
            </a:endParaRPr>
          </a:p>
          <a:p>
            <a:pPr indent="0" lvl="0" marL="0" marR="0" rtl="0" algn="l">
              <a:lnSpc>
                <a:spcPct val="100000"/>
              </a:lnSpc>
              <a:spcBef>
                <a:spcPts val="0"/>
              </a:spcBef>
              <a:spcAft>
                <a:spcPts val="0"/>
              </a:spcAft>
              <a:buClr>
                <a:srgbClr val="000000"/>
              </a:buClr>
              <a:buSzPts val="1100"/>
              <a:buFont typeface="Arial"/>
              <a:buNone/>
            </a:pPr>
            <a:r>
              <a:rPr lang="en">
                <a:solidFill>
                  <a:schemeClr val="dk1"/>
                </a:solidFill>
              </a:rPr>
              <a:t>The first MAOI</a:t>
            </a:r>
            <a:endParaRPr>
              <a:solidFill>
                <a:schemeClr val="dk1"/>
              </a:solidFill>
            </a:endParaRPr>
          </a:p>
          <a:p>
            <a:pPr indent="0" lvl="0" marL="0" marR="0" rtl="0" algn="l">
              <a:lnSpc>
                <a:spcPct val="100000"/>
              </a:lnSpc>
              <a:spcBef>
                <a:spcPts val="0"/>
              </a:spcBef>
              <a:spcAft>
                <a:spcPts val="0"/>
              </a:spcAft>
              <a:buClr>
                <a:srgbClr val="000000"/>
              </a:buClr>
              <a:buSzPts val="1100"/>
              <a:buFont typeface="Arial"/>
              <a:buNone/>
            </a:pPr>
            <a:r>
              <a:t/>
            </a:r>
            <a:endParaRPr>
              <a:solidFill>
                <a:schemeClr val="dk1"/>
              </a:solidFill>
            </a:endParaRPr>
          </a:p>
          <a:p>
            <a:pPr indent="0" lvl="0" marL="0" marR="0" rtl="0" algn="l">
              <a:lnSpc>
                <a:spcPct val="100000"/>
              </a:lnSpc>
              <a:spcBef>
                <a:spcPts val="0"/>
              </a:spcBef>
              <a:spcAft>
                <a:spcPts val="0"/>
              </a:spcAft>
              <a:buClr>
                <a:srgbClr val="000000"/>
              </a:buClr>
              <a:buSzPts val="1100"/>
              <a:buFont typeface="Arial"/>
              <a:buNone/>
            </a:pPr>
            <a:r>
              <a:rPr lang="en">
                <a:solidFill>
                  <a:schemeClr val="dk1"/>
                </a:solidFill>
              </a:rPr>
              <a:t>The least-prescribed of all available antidepressants.</a:t>
            </a:r>
            <a:endParaRPr sz="2000"/>
          </a:p>
        </p:txBody>
      </p:sp>
      <p:sp>
        <p:nvSpPr>
          <p:cNvPr id="668" name="Google Shape;668;p66"/>
          <p:cNvSpPr txBox="1"/>
          <p:nvPr/>
        </p:nvSpPr>
        <p:spPr>
          <a:xfrm>
            <a:off x="110598" y="696725"/>
            <a:ext cx="2415900" cy="13731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100"/>
              <a:buFont typeface="Arial"/>
              <a:buNone/>
            </a:pPr>
            <a:r>
              <a:rPr b="0" i="0" lang="en" u="none" cap="none" strike="noStrike">
                <a:solidFill>
                  <a:srgbClr val="000000"/>
                </a:solidFill>
                <a:latin typeface="Arial"/>
                <a:ea typeface="Arial"/>
                <a:cs typeface="Arial"/>
                <a:sym typeface="Arial"/>
              </a:rPr>
              <a:t>FDA</a:t>
            </a:r>
            <a:r>
              <a:rPr lang="en"/>
              <a:t>-</a:t>
            </a:r>
            <a:r>
              <a:rPr b="0" i="0" lang="en" u="none" cap="none" strike="noStrike">
                <a:solidFill>
                  <a:srgbClr val="000000"/>
                </a:solidFill>
                <a:latin typeface="Arial"/>
                <a:ea typeface="Arial"/>
                <a:cs typeface="Arial"/>
                <a:sym typeface="Arial"/>
              </a:rPr>
              <a:t>approved for: </a:t>
            </a:r>
            <a:endParaRPr/>
          </a:p>
          <a:p>
            <a:pPr indent="0" lvl="0" marL="0" marR="0" rtl="0" algn="l">
              <a:lnSpc>
                <a:spcPct val="100000"/>
              </a:lnSpc>
              <a:spcBef>
                <a:spcPts val="0"/>
              </a:spcBef>
              <a:spcAft>
                <a:spcPts val="0"/>
              </a:spcAft>
              <a:buSzPts val="1100"/>
              <a:buNone/>
            </a:pPr>
            <a:r>
              <a:rPr lang="en"/>
              <a:t>  ❖ Depression</a:t>
            </a:r>
            <a:endParaRPr/>
          </a:p>
          <a:p>
            <a:pPr indent="0" lvl="0" marL="0" marR="0" rtl="0" algn="l">
              <a:lnSpc>
                <a:spcPct val="100000"/>
              </a:lnSpc>
              <a:spcBef>
                <a:spcPts val="0"/>
              </a:spcBef>
              <a:spcAft>
                <a:spcPts val="0"/>
              </a:spcAft>
              <a:buNone/>
            </a:pPr>
            <a:r>
              <a:t/>
            </a:r>
            <a:endParaRPr/>
          </a:p>
        </p:txBody>
      </p:sp>
      <p:cxnSp>
        <p:nvCxnSpPr>
          <p:cNvPr id="669" name="Google Shape;669;p66"/>
          <p:cNvCxnSpPr/>
          <p:nvPr/>
        </p:nvCxnSpPr>
        <p:spPr>
          <a:xfrm>
            <a:off x="2131975" y="1200"/>
            <a:ext cx="0" cy="5141100"/>
          </a:xfrm>
          <a:prstGeom prst="straightConnector1">
            <a:avLst/>
          </a:prstGeom>
          <a:noFill/>
          <a:ln cap="flat" cmpd="sng" w="9525">
            <a:solidFill>
              <a:schemeClr val="dk2"/>
            </a:solidFill>
            <a:prstDash val="solid"/>
            <a:round/>
            <a:headEnd len="med" w="med" type="none"/>
            <a:tailEnd len="med" w="med" type="none"/>
          </a:ln>
        </p:spPr>
      </p:cxnSp>
      <p:pic>
        <p:nvPicPr>
          <p:cNvPr id="670" name="Google Shape;670;p66"/>
          <p:cNvPicPr preferRelativeResize="0"/>
          <p:nvPr/>
        </p:nvPicPr>
        <p:blipFill rotWithShape="1">
          <a:blip r:embed="rId3">
            <a:alphaModFix/>
          </a:blip>
          <a:srcRect b="0" l="0" r="0" t="0"/>
          <a:stretch/>
        </p:blipFill>
        <p:spPr>
          <a:xfrm>
            <a:off x="758043" y="1927582"/>
            <a:ext cx="213520" cy="349488"/>
          </a:xfrm>
          <a:prstGeom prst="rect">
            <a:avLst/>
          </a:prstGeom>
          <a:noFill/>
          <a:ln>
            <a:noFill/>
          </a:ln>
        </p:spPr>
      </p:pic>
      <p:pic>
        <p:nvPicPr>
          <p:cNvPr descr="clipped result image" id="671" name="Google Shape;671;p66"/>
          <p:cNvPicPr preferRelativeResize="0"/>
          <p:nvPr/>
        </p:nvPicPr>
        <p:blipFill rotWithShape="1">
          <a:blip r:embed="rId4">
            <a:alphaModFix/>
          </a:blip>
          <a:srcRect b="0" l="0" r="0" t="0"/>
          <a:stretch/>
        </p:blipFill>
        <p:spPr>
          <a:xfrm>
            <a:off x="383720" y="1492118"/>
            <a:ext cx="969518" cy="3364097"/>
          </a:xfrm>
          <a:prstGeom prst="rect">
            <a:avLst/>
          </a:prstGeom>
          <a:noFill/>
          <a:ln>
            <a:noFill/>
          </a:ln>
        </p:spPr>
      </p:pic>
      <p:pic>
        <p:nvPicPr>
          <p:cNvPr descr="Tyramine.svg" id="672" name="Google Shape;672;p66"/>
          <p:cNvPicPr preferRelativeResize="0"/>
          <p:nvPr/>
        </p:nvPicPr>
        <p:blipFill rotWithShape="1">
          <a:blip r:embed="rId5">
            <a:alphaModFix/>
          </a:blip>
          <a:srcRect b="0" l="0" r="0" t="0"/>
          <a:stretch/>
        </p:blipFill>
        <p:spPr>
          <a:xfrm rot="4083728">
            <a:off x="1019910" y="4827324"/>
            <a:ext cx="252984" cy="94619"/>
          </a:xfrm>
          <a:prstGeom prst="rect">
            <a:avLst/>
          </a:prstGeom>
          <a:noFill/>
          <a:ln>
            <a:noFill/>
          </a:ln>
        </p:spPr>
      </p:pic>
      <p:pic>
        <p:nvPicPr>
          <p:cNvPr descr="Tyramine.svg" id="673" name="Google Shape;673;p66"/>
          <p:cNvPicPr preferRelativeResize="0"/>
          <p:nvPr/>
        </p:nvPicPr>
        <p:blipFill rotWithShape="1">
          <a:blip r:embed="rId5">
            <a:alphaModFix/>
          </a:blip>
          <a:srcRect b="0" l="0" r="0" t="0"/>
          <a:stretch/>
        </p:blipFill>
        <p:spPr>
          <a:xfrm rot="3749916">
            <a:off x="1134634" y="4742720"/>
            <a:ext cx="252984" cy="94619"/>
          </a:xfrm>
          <a:prstGeom prst="rect">
            <a:avLst/>
          </a:prstGeom>
          <a:noFill/>
          <a:ln>
            <a:noFill/>
          </a:ln>
        </p:spPr>
      </p:pic>
      <p:pic>
        <p:nvPicPr>
          <p:cNvPr descr="Tyramine.svg" id="674" name="Google Shape;674;p66"/>
          <p:cNvPicPr preferRelativeResize="0"/>
          <p:nvPr/>
        </p:nvPicPr>
        <p:blipFill rotWithShape="1">
          <a:blip r:embed="rId5">
            <a:alphaModFix/>
          </a:blip>
          <a:srcRect b="0" l="0" r="0" t="0"/>
          <a:stretch/>
        </p:blipFill>
        <p:spPr>
          <a:xfrm rot="7887211">
            <a:off x="580821" y="4972945"/>
            <a:ext cx="253002" cy="94609"/>
          </a:xfrm>
          <a:prstGeom prst="rect">
            <a:avLst/>
          </a:prstGeom>
          <a:noFill/>
          <a:ln>
            <a:noFill/>
          </a:ln>
        </p:spPr>
      </p:pic>
      <p:pic>
        <p:nvPicPr>
          <p:cNvPr descr="Tyramine.svg" id="675" name="Google Shape;675;p66"/>
          <p:cNvPicPr preferRelativeResize="0"/>
          <p:nvPr/>
        </p:nvPicPr>
        <p:blipFill rotWithShape="1">
          <a:blip r:embed="rId5">
            <a:alphaModFix/>
          </a:blip>
          <a:srcRect b="0" l="0" r="0" t="0"/>
          <a:stretch/>
        </p:blipFill>
        <p:spPr>
          <a:xfrm rot="-1923632">
            <a:off x="383720" y="4686414"/>
            <a:ext cx="252989" cy="94619"/>
          </a:xfrm>
          <a:prstGeom prst="rect">
            <a:avLst/>
          </a:prstGeom>
          <a:noFill/>
          <a:ln>
            <a:noFill/>
          </a:ln>
        </p:spPr>
      </p:pic>
      <p:pic>
        <p:nvPicPr>
          <p:cNvPr descr="Tyramine.svg" id="676" name="Google Shape;676;p66"/>
          <p:cNvPicPr preferRelativeResize="0"/>
          <p:nvPr/>
        </p:nvPicPr>
        <p:blipFill rotWithShape="1">
          <a:blip r:embed="rId5">
            <a:alphaModFix/>
          </a:blip>
          <a:srcRect b="0" l="0" r="0" t="0"/>
          <a:stretch/>
        </p:blipFill>
        <p:spPr>
          <a:xfrm rot="6821895">
            <a:off x="748292" y="5040175"/>
            <a:ext cx="253003" cy="94608"/>
          </a:xfrm>
          <a:prstGeom prst="rect">
            <a:avLst/>
          </a:prstGeom>
          <a:noFill/>
          <a:ln>
            <a:noFill/>
          </a:ln>
        </p:spPr>
      </p:pic>
      <p:pic>
        <p:nvPicPr>
          <p:cNvPr descr="Tyramine.svg" id="677" name="Google Shape;677;p66"/>
          <p:cNvPicPr preferRelativeResize="0"/>
          <p:nvPr/>
        </p:nvPicPr>
        <p:blipFill rotWithShape="1">
          <a:blip r:embed="rId5">
            <a:alphaModFix/>
          </a:blip>
          <a:srcRect b="0" l="0" r="0" t="0"/>
          <a:stretch/>
        </p:blipFill>
        <p:spPr>
          <a:xfrm rot="4979910">
            <a:off x="964433" y="4975678"/>
            <a:ext cx="252984" cy="94619"/>
          </a:xfrm>
          <a:prstGeom prst="rect">
            <a:avLst/>
          </a:prstGeom>
          <a:noFill/>
          <a:ln>
            <a:noFill/>
          </a:ln>
        </p:spPr>
      </p:pic>
      <p:pic>
        <p:nvPicPr>
          <p:cNvPr descr="Tyramine.svg" id="678" name="Google Shape;678;p66"/>
          <p:cNvPicPr preferRelativeResize="0"/>
          <p:nvPr/>
        </p:nvPicPr>
        <p:blipFill rotWithShape="1">
          <a:blip r:embed="rId5">
            <a:alphaModFix/>
          </a:blip>
          <a:srcRect b="0" l="0" r="0" t="0"/>
          <a:stretch/>
        </p:blipFill>
        <p:spPr>
          <a:xfrm rot="-3038978">
            <a:off x="472479" y="4828557"/>
            <a:ext cx="252996" cy="94618"/>
          </a:xfrm>
          <a:prstGeom prst="rect">
            <a:avLst/>
          </a:prstGeom>
          <a:noFill/>
          <a:ln>
            <a:noFill/>
          </a:ln>
        </p:spPr>
      </p:pic>
      <p:pic>
        <p:nvPicPr>
          <p:cNvPr id="679" name="Google Shape;679;p66"/>
          <p:cNvPicPr preferRelativeResize="0"/>
          <p:nvPr/>
        </p:nvPicPr>
        <p:blipFill rotWithShape="1">
          <a:blip r:embed="rId6">
            <a:alphaModFix/>
          </a:blip>
          <a:srcRect b="0" l="0" r="0" t="0"/>
          <a:stretch/>
        </p:blipFill>
        <p:spPr>
          <a:xfrm rot="-1923605">
            <a:off x="450268" y="4723299"/>
            <a:ext cx="58896" cy="60154"/>
          </a:xfrm>
          <a:prstGeom prst="rect">
            <a:avLst/>
          </a:prstGeom>
          <a:noFill/>
          <a:ln>
            <a:noFill/>
          </a:ln>
        </p:spPr>
      </p:pic>
      <p:pic>
        <p:nvPicPr>
          <p:cNvPr id="680" name="Google Shape;680;p66"/>
          <p:cNvPicPr preferRelativeResize="0"/>
          <p:nvPr/>
        </p:nvPicPr>
        <p:blipFill rotWithShape="1">
          <a:blip r:embed="rId6">
            <a:alphaModFix/>
          </a:blip>
          <a:srcRect b="0" l="0" r="0" t="0"/>
          <a:stretch/>
        </p:blipFill>
        <p:spPr>
          <a:xfrm rot="4979974">
            <a:off x="1058318" y="4958354"/>
            <a:ext cx="58896" cy="60154"/>
          </a:xfrm>
          <a:prstGeom prst="rect">
            <a:avLst/>
          </a:prstGeom>
          <a:noFill/>
          <a:ln>
            <a:noFill/>
          </a:ln>
        </p:spPr>
      </p:pic>
      <p:pic>
        <p:nvPicPr>
          <p:cNvPr id="681" name="Google Shape;681;p66"/>
          <p:cNvPicPr preferRelativeResize="0"/>
          <p:nvPr/>
        </p:nvPicPr>
        <p:blipFill rotWithShape="1">
          <a:blip r:embed="rId6">
            <a:alphaModFix/>
          </a:blip>
          <a:srcRect b="0" l="0" r="0" t="0"/>
          <a:stretch/>
        </p:blipFill>
        <p:spPr>
          <a:xfrm rot="-3038944">
            <a:off x="546289" y="4872621"/>
            <a:ext cx="58897" cy="60153"/>
          </a:xfrm>
          <a:prstGeom prst="rect">
            <a:avLst/>
          </a:prstGeom>
          <a:noFill/>
          <a:ln>
            <a:noFill/>
          </a:ln>
        </p:spPr>
      </p:pic>
      <p:pic>
        <p:nvPicPr>
          <p:cNvPr id="682" name="Google Shape;682;p66"/>
          <p:cNvPicPr preferRelativeResize="0"/>
          <p:nvPr/>
        </p:nvPicPr>
        <p:blipFill rotWithShape="1">
          <a:blip r:embed="rId6">
            <a:alphaModFix/>
          </a:blip>
          <a:srcRect b="0" l="0" r="0" t="0"/>
          <a:stretch/>
        </p:blipFill>
        <p:spPr>
          <a:xfrm rot="4083667">
            <a:off x="1104830" y="4810166"/>
            <a:ext cx="58896" cy="60155"/>
          </a:xfrm>
          <a:prstGeom prst="rect">
            <a:avLst/>
          </a:prstGeom>
          <a:noFill/>
          <a:ln>
            <a:noFill/>
          </a:ln>
        </p:spPr>
      </p:pic>
      <p:pic>
        <p:nvPicPr>
          <p:cNvPr id="683" name="Google Shape;683;p66"/>
          <p:cNvPicPr preferRelativeResize="0"/>
          <p:nvPr/>
        </p:nvPicPr>
        <p:blipFill rotWithShape="1">
          <a:blip r:embed="rId6">
            <a:alphaModFix/>
          </a:blip>
          <a:srcRect b="0" l="0" r="0" t="0"/>
          <a:stretch/>
        </p:blipFill>
        <p:spPr>
          <a:xfrm rot="3749910">
            <a:off x="1216410" y="4726883"/>
            <a:ext cx="58896" cy="60153"/>
          </a:xfrm>
          <a:prstGeom prst="rect">
            <a:avLst/>
          </a:prstGeom>
          <a:noFill/>
          <a:ln>
            <a:noFill/>
          </a:ln>
        </p:spPr>
      </p:pic>
      <p:pic>
        <p:nvPicPr>
          <p:cNvPr id="684" name="Google Shape;684;p66"/>
          <p:cNvPicPr preferRelativeResize="0"/>
          <p:nvPr/>
        </p:nvPicPr>
        <p:blipFill rotWithShape="1">
          <a:blip r:embed="rId6">
            <a:alphaModFix/>
          </a:blip>
          <a:srcRect b="0" l="0" r="0" t="0"/>
          <a:stretch/>
        </p:blipFill>
        <p:spPr>
          <a:xfrm rot="7887238">
            <a:off x="703598" y="4964969"/>
            <a:ext cx="58900" cy="60149"/>
          </a:xfrm>
          <a:prstGeom prst="rect">
            <a:avLst/>
          </a:prstGeom>
          <a:noFill/>
          <a:ln>
            <a:noFill/>
          </a:ln>
        </p:spPr>
      </p:pic>
      <p:pic>
        <p:nvPicPr>
          <p:cNvPr id="685" name="Google Shape;685;p66"/>
          <p:cNvPicPr preferRelativeResize="0"/>
          <p:nvPr/>
        </p:nvPicPr>
        <p:blipFill rotWithShape="1">
          <a:blip r:embed="rId6">
            <a:alphaModFix/>
          </a:blip>
          <a:srcRect b="0" l="0" r="0" t="0"/>
          <a:stretch/>
        </p:blipFill>
        <p:spPr>
          <a:xfrm rot="6821906">
            <a:off x="862134" y="5026055"/>
            <a:ext cx="58899" cy="60148"/>
          </a:xfrm>
          <a:prstGeom prst="rect">
            <a:avLst/>
          </a:prstGeom>
          <a:noFill/>
          <a:ln>
            <a:noFill/>
          </a:ln>
        </p:spPr>
      </p:pic>
      <p:pic>
        <p:nvPicPr>
          <p:cNvPr id="686" name="Google Shape;686;p66"/>
          <p:cNvPicPr preferRelativeResize="0"/>
          <p:nvPr/>
        </p:nvPicPr>
        <p:blipFill rotWithShape="1">
          <a:blip r:embed="rId7">
            <a:alphaModFix/>
          </a:blip>
          <a:srcRect b="0" l="0" r="0" t="0"/>
          <a:stretch/>
        </p:blipFill>
        <p:spPr>
          <a:xfrm rot="629164">
            <a:off x="660076" y="2516132"/>
            <a:ext cx="556164" cy="243929"/>
          </a:xfrm>
          <a:prstGeom prst="rect">
            <a:avLst/>
          </a:prstGeom>
          <a:noFill/>
          <a:ln>
            <a:noFill/>
          </a:ln>
        </p:spPr>
      </p:pic>
      <p:pic>
        <p:nvPicPr>
          <p:cNvPr id="687" name="Google Shape;687;p66"/>
          <p:cNvPicPr preferRelativeResize="0"/>
          <p:nvPr/>
        </p:nvPicPr>
        <p:blipFill rotWithShape="1">
          <a:blip r:embed="rId8">
            <a:alphaModFix/>
          </a:blip>
          <a:srcRect b="0" l="0" r="0" t="0"/>
          <a:stretch/>
        </p:blipFill>
        <p:spPr>
          <a:xfrm>
            <a:off x="874586" y="3174054"/>
            <a:ext cx="224663" cy="154269"/>
          </a:xfrm>
          <a:prstGeom prst="rect">
            <a:avLst/>
          </a:prstGeom>
          <a:noFill/>
          <a:ln>
            <a:noFill/>
          </a:ln>
        </p:spPr>
      </p:pic>
      <p:pic>
        <p:nvPicPr>
          <p:cNvPr id="688" name="Google Shape;688;p66"/>
          <p:cNvPicPr preferRelativeResize="0"/>
          <p:nvPr/>
        </p:nvPicPr>
        <p:blipFill rotWithShape="1">
          <a:blip r:embed="rId9">
            <a:alphaModFix/>
          </a:blip>
          <a:srcRect b="0" l="0" r="0" t="0"/>
          <a:stretch/>
        </p:blipFill>
        <p:spPr>
          <a:xfrm>
            <a:off x="758033" y="3153335"/>
            <a:ext cx="78627" cy="179478"/>
          </a:xfrm>
          <a:prstGeom prst="rect">
            <a:avLst/>
          </a:prstGeom>
          <a:noFill/>
          <a:ln>
            <a:noFill/>
          </a:ln>
        </p:spPr>
      </p:pic>
      <p:pic>
        <p:nvPicPr>
          <p:cNvPr id="689" name="Google Shape;689;p66"/>
          <p:cNvPicPr preferRelativeResize="0"/>
          <p:nvPr/>
        </p:nvPicPr>
        <p:blipFill rotWithShape="1">
          <a:blip r:embed="rId10">
            <a:alphaModFix/>
          </a:blip>
          <a:srcRect b="0" l="0" r="0" t="0"/>
          <a:stretch/>
        </p:blipFill>
        <p:spPr>
          <a:xfrm>
            <a:off x="822091" y="3352755"/>
            <a:ext cx="96839" cy="175773"/>
          </a:xfrm>
          <a:prstGeom prst="rect">
            <a:avLst/>
          </a:prstGeom>
          <a:noFill/>
          <a:ln>
            <a:noFill/>
          </a:ln>
        </p:spPr>
      </p:pic>
      <p:pic>
        <p:nvPicPr>
          <p:cNvPr id="690" name="Google Shape;690;p66"/>
          <p:cNvPicPr preferRelativeResize="0"/>
          <p:nvPr/>
        </p:nvPicPr>
        <p:blipFill rotWithShape="1">
          <a:blip r:embed="rId11">
            <a:alphaModFix/>
          </a:blip>
          <a:srcRect b="0" l="0" r="0" t="0"/>
          <a:stretch/>
        </p:blipFill>
        <p:spPr>
          <a:xfrm>
            <a:off x="691004" y="2979457"/>
            <a:ext cx="215742" cy="132319"/>
          </a:xfrm>
          <a:prstGeom prst="rect">
            <a:avLst/>
          </a:prstGeom>
          <a:noFill/>
          <a:ln>
            <a:noFill/>
          </a:ln>
        </p:spPr>
      </p:pic>
      <p:pic>
        <p:nvPicPr>
          <p:cNvPr id="691" name="Google Shape;691;p66"/>
          <p:cNvPicPr preferRelativeResize="0"/>
          <p:nvPr/>
        </p:nvPicPr>
        <p:blipFill rotWithShape="1">
          <a:blip r:embed="rId12">
            <a:alphaModFix/>
          </a:blip>
          <a:srcRect b="0" l="0" r="0" t="0"/>
          <a:stretch/>
        </p:blipFill>
        <p:spPr>
          <a:xfrm>
            <a:off x="918930" y="2992544"/>
            <a:ext cx="195311" cy="136535"/>
          </a:xfrm>
          <a:prstGeom prst="rect">
            <a:avLst/>
          </a:prstGeom>
          <a:noFill/>
          <a:ln>
            <a:noFill/>
          </a:ln>
        </p:spPr>
      </p:pic>
      <p:pic>
        <p:nvPicPr>
          <p:cNvPr id="692" name="Google Shape;692;p66"/>
          <p:cNvPicPr preferRelativeResize="0"/>
          <p:nvPr/>
        </p:nvPicPr>
        <p:blipFill rotWithShape="1">
          <a:blip r:embed="rId13">
            <a:alphaModFix/>
          </a:blip>
          <a:srcRect b="0" l="0" r="0" t="0"/>
          <a:stretch/>
        </p:blipFill>
        <p:spPr>
          <a:xfrm rot="558395">
            <a:off x="691004" y="2766035"/>
            <a:ext cx="442153" cy="186677"/>
          </a:xfrm>
          <a:prstGeom prst="rect">
            <a:avLst/>
          </a:prstGeom>
          <a:noFill/>
          <a:ln>
            <a:noFill/>
          </a:ln>
        </p:spPr>
      </p:pic>
      <p:pic>
        <p:nvPicPr>
          <p:cNvPr id="693" name="Google Shape;693;p66"/>
          <p:cNvPicPr preferRelativeResize="0"/>
          <p:nvPr/>
        </p:nvPicPr>
        <p:blipFill rotWithShape="1">
          <a:blip r:embed="rId14">
            <a:alphaModFix/>
          </a:blip>
          <a:srcRect b="0" l="0" r="0" t="0"/>
          <a:stretch/>
        </p:blipFill>
        <p:spPr>
          <a:xfrm flipH="1" rot="268594">
            <a:off x="735521" y="2760974"/>
            <a:ext cx="358275" cy="174510"/>
          </a:xfrm>
          <a:prstGeom prst="rect">
            <a:avLst/>
          </a:prstGeom>
          <a:noFill/>
          <a:ln>
            <a:noFill/>
          </a:ln>
        </p:spPr>
      </p:pic>
      <p:pic>
        <p:nvPicPr>
          <p:cNvPr descr="Imagen relacionada" id="694" name="Google Shape;694;p66"/>
          <p:cNvPicPr preferRelativeResize="0"/>
          <p:nvPr/>
        </p:nvPicPr>
        <p:blipFill rotWithShape="1">
          <a:blip r:embed="rId15">
            <a:alphaModFix/>
          </a:blip>
          <a:srcRect b="0" l="0" r="0" t="0"/>
          <a:stretch/>
        </p:blipFill>
        <p:spPr>
          <a:xfrm flipH="1">
            <a:off x="884446" y="3563046"/>
            <a:ext cx="249816" cy="221039"/>
          </a:xfrm>
          <a:prstGeom prst="rect">
            <a:avLst/>
          </a:prstGeom>
          <a:noFill/>
          <a:ln>
            <a:noFill/>
          </a:ln>
        </p:spPr>
      </p:pic>
      <p:pic>
        <p:nvPicPr>
          <p:cNvPr descr="Imagen relacionada" id="695" name="Google Shape;695;p66"/>
          <p:cNvPicPr preferRelativeResize="0"/>
          <p:nvPr/>
        </p:nvPicPr>
        <p:blipFill rotWithShape="1">
          <a:blip r:embed="rId15">
            <a:alphaModFix/>
          </a:blip>
          <a:srcRect b="0" l="0" r="0" t="0"/>
          <a:stretch/>
        </p:blipFill>
        <p:spPr>
          <a:xfrm flipH="1">
            <a:off x="711056" y="3560749"/>
            <a:ext cx="249816" cy="221039"/>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9" name="Shape 699"/>
        <p:cNvGrpSpPr/>
        <p:nvPr/>
      </p:nvGrpSpPr>
      <p:grpSpPr>
        <a:xfrm>
          <a:off x="0" y="0"/>
          <a:ext cx="0" cy="0"/>
          <a:chOff x="0" y="0"/>
          <a:chExt cx="0" cy="0"/>
        </a:xfrm>
      </p:grpSpPr>
      <p:sp>
        <p:nvSpPr>
          <p:cNvPr id="700" name="Google Shape;700;p67"/>
          <p:cNvSpPr txBox="1"/>
          <p:nvPr/>
        </p:nvSpPr>
        <p:spPr>
          <a:xfrm>
            <a:off x="19050" y="-38283"/>
            <a:ext cx="7005600" cy="65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Arial"/>
              <a:buNone/>
            </a:pPr>
            <a:r>
              <a:rPr lang="en" sz="1800">
                <a:solidFill>
                  <a:schemeClr val="dk1"/>
                </a:solidFill>
              </a:rPr>
              <a:t>Isocarboxazid </a:t>
            </a:r>
            <a:endParaRPr sz="1800">
              <a:solidFill>
                <a:schemeClr val="dk1"/>
              </a:solidFill>
            </a:endParaRPr>
          </a:p>
          <a:p>
            <a:pPr indent="0" lvl="0" marL="0" rtl="0" algn="l">
              <a:spcBef>
                <a:spcPts val="0"/>
              </a:spcBef>
              <a:spcAft>
                <a:spcPts val="0"/>
              </a:spcAft>
              <a:buClr>
                <a:schemeClr val="dk1"/>
              </a:buClr>
              <a:buSzPts val="1400"/>
              <a:buFont typeface="Arial"/>
              <a:buNone/>
            </a:pPr>
            <a:r>
              <a:rPr lang="en" sz="1800">
                <a:solidFill>
                  <a:schemeClr val="dk1"/>
                </a:solidFill>
              </a:rPr>
              <a:t>(MARPLAN)</a:t>
            </a:r>
            <a:endParaRPr sz="1800">
              <a:solidFill>
                <a:schemeClr val="dk1"/>
              </a:solidFill>
            </a:endParaRPr>
          </a:p>
          <a:p>
            <a:pPr indent="0" lvl="0" marL="0" marR="0" rtl="0" algn="l">
              <a:lnSpc>
                <a:spcPct val="100000"/>
              </a:lnSpc>
              <a:spcBef>
                <a:spcPts val="0"/>
              </a:spcBef>
              <a:spcAft>
                <a:spcPts val="0"/>
              </a:spcAft>
              <a:buClr>
                <a:srgbClr val="000000"/>
              </a:buClr>
              <a:buSzPts val="1400"/>
              <a:buFont typeface="Arial"/>
              <a:buNone/>
            </a:pPr>
            <a:r>
              <a:t/>
            </a:r>
            <a:endParaRPr sz="1800"/>
          </a:p>
        </p:txBody>
      </p:sp>
      <p:sp>
        <p:nvSpPr>
          <p:cNvPr id="701" name="Google Shape;701;p67"/>
          <p:cNvSpPr txBox="1"/>
          <p:nvPr/>
        </p:nvSpPr>
        <p:spPr>
          <a:xfrm>
            <a:off x="2507400" y="106025"/>
            <a:ext cx="4015500" cy="111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800"/>
              <a:buFont typeface="Arial"/>
              <a:buNone/>
            </a:pPr>
            <a:r>
              <a:rPr lang="en">
                <a:solidFill>
                  <a:schemeClr val="dk1"/>
                </a:solidFill>
              </a:rPr>
              <a:t>Dynamic interactions</a:t>
            </a:r>
            <a:endParaRPr>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 Serotonergic (strong) – contraindicated</a:t>
            </a:r>
            <a:endParaRPr>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    with other serotonergics </a:t>
            </a:r>
            <a:endParaRPr>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 Blocks tyramine breakdown</a:t>
            </a:r>
            <a:endParaRPr>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    (food interaction)</a:t>
            </a:r>
            <a:endParaRPr>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 Anticholinergic (mild)</a:t>
            </a:r>
            <a:endParaRPr>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 Hyp</a:t>
            </a:r>
            <a:r>
              <a:rPr lang="en" u="sng">
                <a:solidFill>
                  <a:schemeClr val="dk1"/>
                </a:solidFill>
              </a:rPr>
              <a:t>er</a:t>
            </a:r>
            <a:r>
              <a:rPr lang="en">
                <a:solidFill>
                  <a:schemeClr val="dk1"/>
                </a:solidFill>
              </a:rPr>
              <a:t>tensive effects</a:t>
            </a:r>
            <a:endParaRPr>
              <a:solidFill>
                <a:schemeClr val="dk1"/>
              </a:solidFill>
            </a:endParaRPr>
          </a:p>
          <a:p>
            <a:pPr indent="0" lvl="0" marL="0" rtl="0" algn="l">
              <a:spcBef>
                <a:spcPts val="0"/>
              </a:spcBef>
              <a:spcAft>
                <a:spcPts val="0"/>
              </a:spcAft>
              <a:buClr>
                <a:schemeClr val="dk1"/>
              </a:buClr>
              <a:buFont typeface="Arial"/>
              <a:buNone/>
            </a:pPr>
            <a:r>
              <a:t/>
            </a:r>
            <a:endParaRPr>
              <a:solidFill>
                <a:schemeClr val="dk1"/>
              </a:solidFill>
            </a:endParaRPr>
          </a:p>
          <a:p>
            <a:pPr indent="0" lvl="0" marL="0" rtl="0" algn="l">
              <a:lnSpc>
                <a:spcPct val="115000"/>
              </a:lnSpc>
              <a:spcBef>
                <a:spcPts val="0"/>
              </a:spcBef>
              <a:spcAft>
                <a:spcPts val="0"/>
              </a:spcAft>
              <a:buClr>
                <a:schemeClr val="dk1"/>
              </a:buClr>
              <a:buFont typeface="Arial"/>
              <a:buNone/>
            </a:pPr>
            <a:r>
              <a:rPr lang="en">
                <a:solidFill>
                  <a:schemeClr val="dk1"/>
                </a:solidFill>
                <a:highlight>
                  <a:srgbClr val="FFFF9F"/>
                </a:highlight>
              </a:rPr>
              <a:t>Kinetic</a:t>
            </a:r>
            <a:r>
              <a:rPr lang="en">
                <a:solidFill>
                  <a:schemeClr val="dk1"/>
                </a:solidFill>
              </a:rPr>
              <a:t> interactions </a:t>
            </a:r>
            <a:endParaRPr>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 </a:t>
            </a:r>
            <a:r>
              <a:rPr lang="en">
                <a:solidFill>
                  <a:schemeClr val="dk1"/>
                </a:solidFill>
                <a:highlight>
                  <a:srgbClr val="FFFF9F"/>
                </a:highlight>
              </a:rPr>
              <a:t>None significant—“in a bubble”</a:t>
            </a:r>
            <a:endParaRPr>
              <a:solidFill>
                <a:schemeClr val="dk1"/>
              </a:solidFill>
              <a:highlight>
                <a:srgbClr val="FFFF9F"/>
              </a:highlight>
            </a:endParaRPr>
          </a:p>
          <a:p>
            <a:pPr indent="0" lvl="0" marL="0" rtl="0" algn="l">
              <a:spcBef>
                <a:spcPts val="0"/>
              </a:spcBef>
              <a:spcAft>
                <a:spcPts val="0"/>
              </a:spcAft>
              <a:buClr>
                <a:schemeClr val="dk1"/>
              </a:buClr>
              <a:buFont typeface="Arial"/>
              <a:buNone/>
            </a:pPr>
            <a:r>
              <a:t/>
            </a:r>
            <a:endParaRPr>
              <a:solidFill>
                <a:schemeClr val="dk1"/>
              </a:solidFill>
            </a:endParaRPr>
          </a:p>
          <a:p>
            <a:pPr indent="0" lvl="0" marL="0" rtl="0" algn="l">
              <a:spcBef>
                <a:spcPts val="0"/>
              </a:spcBef>
              <a:spcAft>
                <a:spcPts val="0"/>
              </a:spcAft>
              <a:buClr>
                <a:schemeClr val="dk1"/>
              </a:buClr>
              <a:buFont typeface="Arial"/>
              <a:buNone/>
            </a:pPr>
            <a:r>
              <a:t/>
            </a:r>
            <a:endParaRPr>
              <a:solidFill>
                <a:schemeClr val="dk1"/>
              </a:solidFill>
            </a:endParaRPr>
          </a:p>
          <a:p>
            <a:pPr indent="0" lvl="0" marL="0" rtl="0" algn="l">
              <a:spcBef>
                <a:spcPts val="0"/>
              </a:spcBef>
              <a:spcAft>
                <a:spcPts val="0"/>
              </a:spcAft>
              <a:buClr>
                <a:schemeClr val="dk1"/>
              </a:buClr>
              <a:buFont typeface="Arial"/>
              <a:buNone/>
            </a:pPr>
            <a:r>
              <a:t/>
            </a:r>
            <a:endParaRPr>
              <a:solidFill>
                <a:schemeClr val="dk1"/>
              </a:solidFill>
            </a:endParaRPr>
          </a:p>
          <a:p>
            <a:pPr indent="0" lvl="0" marL="0" rtl="0" algn="l">
              <a:spcBef>
                <a:spcPts val="0"/>
              </a:spcBef>
              <a:spcAft>
                <a:spcPts val="0"/>
              </a:spcAft>
              <a:buClr>
                <a:schemeClr val="dk1"/>
              </a:buClr>
              <a:buSzPts val="800"/>
              <a:buFont typeface="Arial"/>
              <a:buNone/>
            </a:pPr>
            <a:r>
              <a:t/>
            </a:r>
            <a:endParaRPr>
              <a:solidFill>
                <a:schemeClr val="dk1"/>
              </a:solidFill>
            </a:endParaRPr>
          </a:p>
          <a:p>
            <a:pPr indent="0" lvl="0" marL="0" rtl="0" algn="l">
              <a:spcBef>
                <a:spcPts val="0"/>
              </a:spcBef>
              <a:spcAft>
                <a:spcPts val="0"/>
              </a:spcAft>
              <a:buClr>
                <a:schemeClr val="dk1"/>
              </a:buClr>
              <a:buSzPts val="800"/>
              <a:buFont typeface="Arial"/>
              <a:buNone/>
            </a:pPr>
            <a:r>
              <a:t/>
            </a:r>
            <a:endParaRPr>
              <a:solidFill>
                <a:schemeClr val="dk1"/>
              </a:solidFill>
            </a:endParaRPr>
          </a:p>
          <a:p>
            <a:pPr indent="0" lvl="0" marL="0" marR="0" rtl="0" algn="l">
              <a:lnSpc>
                <a:spcPct val="100000"/>
              </a:lnSpc>
              <a:spcBef>
                <a:spcPts val="0"/>
              </a:spcBef>
              <a:spcAft>
                <a:spcPts val="0"/>
              </a:spcAft>
              <a:buClr>
                <a:srgbClr val="000000"/>
              </a:buClr>
              <a:buSzPts val="1100"/>
              <a:buFont typeface="Arial"/>
              <a:buNone/>
            </a:pPr>
            <a:r>
              <a:t/>
            </a:r>
            <a:endParaRPr sz="2000"/>
          </a:p>
        </p:txBody>
      </p:sp>
      <p:sp>
        <p:nvSpPr>
          <p:cNvPr id="702" name="Google Shape;702;p67"/>
          <p:cNvSpPr txBox="1"/>
          <p:nvPr/>
        </p:nvSpPr>
        <p:spPr>
          <a:xfrm>
            <a:off x="110598" y="696725"/>
            <a:ext cx="2415900" cy="13731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100"/>
              <a:buFont typeface="Arial"/>
              <a:buNone/>
            </a:pPr>
            <a:r>
              <a:rPr b="0" i="0" lang="en" u="none" cap="none" strike="noStrike">
                <a:solidFill>
                  <a:srgbClr val="000000"/>
                </a:solidFill>
                <a:latin typeface="Arial"/>
                <a:ea typeface="Arial"/>
                <a:cs typeface="Arial"/>
                <a:sym typeface="Arial"/>
              </a:rPr>
              <a:t>FDA</a:t>
            </a:r>
            <a:r>
              <a:rPr lang="en"/>
              <a:t>-</a:t>
            </a:r>
            <a:r>
              <a:rPr b="0" i="0" lang="en" u="none" cap="none" strike="noStrike">
                <a:solidFill>
                  <a:srgbClr val="000000"/>
                </a:solidFill>
                <a:latin typeface="Arial"/>
                <a:ea typeface="Arial"/>
                <a:cs typeface="Arial"/>
                <a:sym typeface="Arial"/>
              </a:rPr>
              <a:t>approved for: </a:t>
            </a:r>
            <a:endParaRPr/>
          </a:p>
          <a:p>
            <a:pPr indent="0" lvl="0" marL="0" marR="0" rtl="0" algn="l">
              <a:lnSpc>
                <a:spcPct val="100000"/>
              </a:lnSpc>
              <a:spcBef>
                <a:spcPts val="0"/>
              </a:spcBef>
              <a:spcAft>
                <a:spcPts val="0"/>
              </a:spcAft>
              <a:buSzPts val="1100"/>
              <a:buNone/>
            </a:pPr>
            <a:r>
              <a:rPr lang="en"/>
              <a:t>  ❖ Depression</a:t>
            </a:r>
            <a:endParaRPr/>
          </a:p>
          <a:p>
            <a:pPr indent="0" lvl="0" marL="0" marR="0" rtl="0" algn="l">
              <a:lnSpc>
                <a:spcPct val="100000"/>
              </a:lnSpc>
              <a:spcBef>
                <a:spcPts val="0"/>
              </a:spcBef>
              <a:spcAft>
                <a:spcPts val="0"/>
              </a:spcAft>
              <a:buNone/>
            </a:pPr>
            <a:r>
              <a:t/>
            </a:r>
            <a:endParaRPr/>
          </a:p>
        </p:txBody>
      </p:sp>
      <p:cxnSp>
        <p:nvCxnSpPr>
          <p:cNvPr id="703" name="Google Shape;703;p67"/>
          <p:cNvCxnSpPr/>
          <p:nvPr/>
        </p:nvCxnSpPr>
        <p:spPr>
          <a:xfrm>
            <a:off x="2131975" y="1200"/>
            <a:ext cx="0" cy="5141100"/>
          </a:xfrm>
          <a:prstGeom prst="straightConnector1">
            <a:avLst/>
          </a:prstGeom>
          <a:noFill/>
          <a:ln cap="flat" cmpd="sng" w="9525">
            <a:solidFill>
              <a:schemeClr val="dk2"/>
            </a:solidFill>
            <a:prstDash val="solid"/>
            <a:round/>
            <a:headEnd len="med" w="med" type="none"/>
            <a:tailEnd len="med" w="med" type="none"/>
          </a:ln>
        </p:spPr>
      </p:cxnSp>
      <p:pic>
        <p:nvPicPr>
          <p:cNvPr id="704" name="Google Shape;704;p67"/>
          <p:cNvPicPr preferRelativeResize="0"/>
          <p:nvPr/>
        </p:nvPicPr>
        <p:blipFill rotWithShape="1">
          <a:blip r:embed="rId3">
            <a:alphaModFix/>
          </a:blip>
          <a:srcRect b="0" l="0" r="0" t="0"/>
          <a:stretch/>
        </p:blipFill>
        <p:spPr>
          <a:xfrm>
            <a:off x="758043" y="1927582"/>
            <a:ext cx="213520" cy="349488"/>
          </a:xfrm>
          <a:prstGeom prst="rect">
            <a:avLst/>
          </a:prstGeom>
          <a:noFill/>
          <a:ln>
            <a:noFill/>
          </a:ln>
        </p:spPr>
      </p:pic>
      <p:pic>
        <p:nvPicPr>
          <p:cNvPr descr="clipped result image" id="705" name="Google Shape;705;p67"/>
          <p:cNvPicPr preferRelativeResize="0"/>
          <p:nvPr/>
        </p:nvPicPr>
        <p:blipFill rotWithShape="1">
          <a:blip r:embed="rId4">
            <a:alphaModFix/>
          </a:blip>
          <a:srcRect b="0" l="0" r="0" t="0"/>
          <a:stretch/>
        </p:blipFill>
        <p:spPr>
          <a:xfrm>
            <a:off x="383720" y="1492118"/>
            <a:ext cx="969518" cy="3364097"/>
          </a:xfrm>
          <a:prstGeom prst="rect">
            <a:avLst/>
          </a:prstGeom>
          <a:noFill/>
          <a:ln>
            <a:noFill/>
          </a:ln>
        </p:spPr>
      </p:pic>
      <p:pic>
        <p:nvPicPr>
          <p:cNvPr descr="Tyramine.svg" id="706" name="Google Shape;706;p67"/>
          <p:cNvPicPr preferRelativeResize="0"/>
          <p:nvPr/>
        </p:nvPicPr>
        <p:blipFill rotWithShape="1">
          <a:blip r:embed="rId5">
            <a:alphaModFix/>
          </a:blip>
          <a:srcRect b="0" l="0" r="0" t="0"/>
          <a:stretch/>
        </p:blipFill>
        <p:spPr>
          <a:xfrm rot="4083728">
            <a:off x="1019910" y="4827324"/>
            <a:ext cx="252984" cy="94619"/>
          </a:xfrm>
          <a:prstGeom prst="rect">
            <a:avLst/>
          </a:prstGeom>
          <a:noFill/>
          <a:ln>
            <a:noFill/>
          </a:ln>
        </p:spPr>
      </p:pic>
      <p:pic>
        <p:nvPicPr>
          <p:cNvPr descr="Tyramine.svg" id="707" name="Google Shape;707;p67"/>
          <p:cNvPicPr preferRelativeResize="0"/>
          <p:nvPr/>
        </p:nvPicPr>
        <p:blipFill rotWithShape="1">
          <a:blip r:embed="rId5">
            <a:alphaModFix/>
          </a:blip>
          <a:srcRect b="0" l="0" r="0" t="0"/>
          <a:stretch/>
        </p:blipFill>
        <p:spPr>
          <a:xfrm rot="3749916">
            <a:off x="1134634" y="4742720"/>
            <a:ext cx="252984" cy="94619"/>
          </a:xfrm>
          <a:prstGeom prst="rect">
            <a:avLst/>
          </a:prstGeom>
          <a:noFill/>
          <a:ln>
            <a:noFill/>
          </a:ln>
        </p:spPr>
      </p:pic>
      <p:pic>
        <p:nvPicPr>
          <p:cNvPr descr="Tyramine.svg" id="708" name="Google Shape;708;p67"/>
          <p:cNvPicPr preferRelativeResize="0"/>
          <p:nvPr/>
        </p:nvPicPr>
        <p:blipFill rotWithShape="1">
          <a:blip r:embed="rId5">
            <a:alphaModFix/>
          </a:blip>
          <a:srcRect b="0" l="0" r="0" t="0"/>
          <a:stretch/>
        </p:blipFill>
        <p:spPr>
          <a:xfrm rot="7887211">
            <a:off x="580821" y="4972945"/>
            <a:ext cx="253002" cy="94609"/>
          </a:xfrm>
          <a:prstGeom prst="rect">
            <a:avLst/>
          </a:prstGeom>
          <a:noFill/>
          <a:ln>
            <a:noFill/>
          </a:ln>
        </p:spPr>
      </p:pic>
      <p:pic>
        <p:nvPicPr>
          <p:cNvPr descr="Tyramine.svg" id="709" name="Google Shape;709;p67"/>
          <p:cNvPicPr preferRelativeResize="0"/>
          <p:nvPr/>
        </p:nvPicPr>
        <p:blipFill rotWithShape="1">
          <a:blip r:embed="rId5">
            <a:alphaModFix/>
          </a:blip>
          <a:srcRect b="0" l="0" r="0" t="0"/>
          <a:stretch/>
        </p:blipFill>
        <p:spPr>
          <a:xfrm rot="-1923632">
            <a:off x="383720" y="4686414"/>
            <a:ext cx="252989" cy="94619"/>
          </a:xfrm>
          <a:prstGeom prst="rect">
            <a:avLst/>
          </a:prstGeom>
          <a:noFill/>
          <a:ln>
            <a:noFill/>
          </a:ln>
        </p:spPr>
      </p:pic>
      <p:pic>
        <p:nvPicPr>
          <p:cNvPr descr="Tyramine.svg" id="710" name="Google Shape;710;p67"/>
          <p:cNvPicPr preferRelativeResize="0"/>
          <p:nvPr/>
        </p:nvPicPr>
        <p:blipFill rotWithShape="1">
          <a:blip r:embed="rId5">
            <a:alphaModFix/>
          </a:blip>
          <a:srcRect b="0" l="0" r="0" t="0"/>
          <a:stretch/>
        </p:blipFill>
        <p:spPr>
          <a:xfrm rot="6821895">
            <a:off x="748292" y="5040175"/>
            <a:ext cx="253003" cy="94608"/>
          </a:xfrm>
          <a:prstGeom prst="rect">
            <a:avLst/>
          </a:prstGeom>
          <a:noFill/>
          <a:ln>
            <a:noFill/>
          </a:ln>
        </p:spPr>
      </p:pic>
      <p:pic>
        <p:nvPicPr>
          <p:cNvPr descr="Tyramine.svg" id="711" name="Google Shape;711;p67"/>
          <p:cNvPicPr preferRelativeResize="0"/>
          <p:nvPr/>
        </p:nvPicPr>
        <p:blipFill rotWithShape="1">
          <a:blip r:embed="rId5">
            <a:alphaModFix/>
          </a:blip>
          <a:srcRect b="0" l="0" r="0" t="0"/>
          <a:stretch/>
        </p:blipFill>
        <p:spPr>
          <a:xfrm rot="4979910">
            <a:off x="964433" y="4975678"/>
            <a:ext cx="252984" cy="94619"/>
          </a:xfrm>
          <a:prstGeom prst="rect">
            <a:avLst/>
          </a:prstGeom>
          <a:noFill/>
          <a:ln>
            <a:noFill/>
          </a:ln>
        </p:spPr>
      </p:pic>
      <p:pic>
        <p:nvPicPr>
          <p:cNvPr descr="Tyramine.svg" id="712" name="Google Shape;712;p67"/>
          <p:cNvPicPr preferRelativeResize="0"/>
          <p:nvPr/>
        </p:nvPicPr>
        <p:blipFill rotWithShape="1">
          <a:blip r:embed="rId5">
            <a:alphaModFix/>
          </a:blip>
          <a:srcRect b="0" l="0" r="0" t="0"/>
          <a:stretch/>
        </p:blipFill>
        <p:spPr>
          <a:xfrm rot="-3038978">
            <a:off x="472479" y="4828557"/>
            <a:ext cx="252996" cy="94618"/>
          </a:xfrm>
          <a:prstGeom prst="rect">
            <a:avLst/>
          </a:prstGeom>
          <a:noFill/>
          <a:ln>
            <a:noFill/>
          </a:ln>
        </p:spPr>
      </p:pic>
      <p:pic>
        <p:nvPicPr>
          <p:cNvPr id="713" name="Google Shape;713;p67"/>
          <p:cNvPicPr preferRelativeResize="0"/>
          <p:nvPr/>
        </p:nvPicPr>
        <p:blipFill rotWithShape="1">
          <a:blip r:embed="rId6">
            <a:alphaModFix/>
          </a:blip>
          <a:srcRect b="0" l="0" r="0" t="0"/>
          <a:stretch/>
        </p:blipFill>
        <p:spPr>
          <a:xfrm rot="-1923605">
            <a:off x="450268" y="4723299"/>
            <a:ext cx="58896" cy="60154"/>
          </a:xfrm>
          <a:prstGeom prst="rect">
            <a:avLst/>
          </a:prstGeom>
          <a:noFill/>
          <a:ln>
            <a:noFill/>
          </a:ln>
        </p:spPr>
      </p:pic>
      <p:pic>
        <p:nvPicPr>
          <p:cNvPr id="714" name="Google Shape;714;p67"/>
          <p:cNvPicPr preferRelativeResize="0"/>
          <p:nvPr/>
        </p:nvPicPr>
        <p:blipFill rotWithShape="1">
          <a:blip r:embed="rId6">
            <a:alphaModFix/>
          </a:blip>
          <a:srcRect b="0" l="0" r="0" t="0"/>
          <a:stretch/>
        </p:blipFill>
        <p:spPr>
          <a:xfrm rot="4979974">
            <a:off x="1058318" y="4958354"/>
            <a:ext cx="58896" cy="60154"/>
          </a:xfrm>
          <a:prstGeom prst="rect">
            <a:avLst/>
          </a:prstGeom>
          <a:noFill/>
          <a:ln>
            <a:noFill/>
          </a:ln>
        </p:spPr>
      </p:pic>
      <p:pic>
        <p:nvPicPr>
          <p:cNvPr id="715" name="Google Shape;715;p67"/>
          <p:cNvPicPr preferRelativeResize="0"/>
          <p:nvPr/>
        </p:nvPicPr>
        <p:blipFill rotWithShape="1">
          <a:blip r:embed="rId6">
            <a:alphaModFix/>
          </a:blip>
          <a:srcRect b="0" l="0" r="0" t="0"/>
          <a:stretch/>
        </p:blipFill>
        <p:spPr>
          <a:xfrm rot="-3038944">
            <a:off x="546289" y="4872621"/>
            <a:ext cx="58897" cy="60153"/>
          </a:xfrm>
          <a:prstGeom prst="rect">
            <a:avLst/>
          </a:prstGeom>
          <a:noFill/>
          <a:ln>
            <a:noFill/>
          </a:ln>
        </p:spPr>
      </p:pic>
      <p:pic>
        <p:nvPicPr>
          <p:cNvPr id="716" name="Google Shape;716;p67"/>
          <p:cNvPicPr preferRelativeResize="0"/>
          <p:nvPr/>
        </p:nvPicPr>
        <p:blipFill rotWithShape="1">
          <a:blip r:embed="rId6">
            <a:alphaModFix/>
          </a:blip>
          <a:srcRect b="0" l="0" r="0" t="0"/>
          <a:stretch/>
        </p:blipFill>
        <p:spPr>
          <a:xfrm rot="4083667">
            <a:off x="1104830" y="4810166"/>
            <a:ext cx="58896" cy="60155"/>
          </a:xfrm>
          <a:prstGeom prst="rect">
            <a:avLst/>
          </a:prstGeom>
          <a:noFill/>
          <a:ln>
            <a:noFill/>
          </a:ln>
        </p:spPr>
      </p:pic>
      <p:pic>
        <p:nvPicPr>
          <p:cNvPr id="717" name="Google Shape;717;p67"/>
          <p:cNvPicPr preferRelativeResize="0"/>
          <p:nvPr/>
        </p:nvPicPr>
        <p:blipFill rotWithShape="1">
          <a:blip r:embed="rId6">
            <a:alphaModFix/>
          </a:blip>
          <a:srcRect b="0" l="0" r="0" t="0"/>
          <a:stretch/>
        </p:blipFill>
        <p:spPr>
          <a:xfrm rot="3749910">
            <a:off x="1216410" y="4726883"/>
            <a:ext cx="58896" cy="60153"/>
          </a:xfrm>
          <a:prstGeom prst="rect">
            <a:avLst/>
          </a:prstGeom>
          <a:noFill/>
          <a:ln>
            <a:noFill/>
          </a:ln>
        </p:spPr>
      </p:pic>
      <p:pic>
        <p:nvPicPr>
          <p:cNvPr id="718" name="Google Shape;718;p67"/>
          <p:cNvPicPr preferRelativeResize="0"/>
          <p:nvPr/>
        </p:nvPicPr>
        <p:blipFill rotWithShape="1">
          <a:blip r:embed="rId6">
            <a:alphaModFix/>
          </a:blip>
          <a:srcRect b="0" l="0" r="0" t="0"/>
          <a:stretch/>
        </p:blipFill>
        <p:spPr>
          <a:xfrm rot="7887238">
            <a:off x="703598" y="4964969"/>
            <a:ext cx="58900" cy="60149"/>
          </a:xfrm>
          <a:prstGeom prst="rect">
            <a:avLst/>
          </a:prstGeom>
          <a:noFill/>
          <a:ln>
            <a:noFill/>
          </a:ln>
        </p:spPr>
      </p:pic>
      <p:pic>
        <p:nvPicPr>
          <p:cNvPr id="719" name="Google Shape;719;p67"/>
          <p:cNvPicPr preferRelativeResize="0"/>
          <p:nvPr/>
        </p:nvPicPr>
        <p:blipFill rotWithShape="1">
          <a:blip r:embed="rId6">
            <a:alphaModFix/>
          </a:blip>
          <a:srcRect b="0" l="0" r="0" t="0"/>
          <a:stretch/>
        </p:blipFill>
        <p:spPr>
          <a:xfrm rot="6821906">
            <a:off x="862134" y="5026055"/>
            <a:ext cx="58899" cy="60148"/>
          </a:xfrm>
          <a:prstGeom prst="rect">
            <a:avLst/>
          </a:prstGeom>
          <a:noFill/>
          <a:ln>
            <a:noFill/>
          </a:ln>
        </p:spPr>
      </p:pic>
      <p:pic>
        <p:nvPicPr>
          <p:cNvPr id="720" name="Google Shape;720;p67"/>
          <p:cNvPicPr preferRelativeResize="0"/>
          <p:nvPr/>
        </p:nvPicPr>
        <p:blipFill rotWithShape="1">
          <a:blip r:embed="rId7">
            <a:alphaModFix/>
          </a:blip>
          <a:srcRect b="0" l="0" r="0" t="0"/>
          <a:stretch/>
        </p:blipFill>
        <p:spPr>
          <a:xfrm rot="629164">
            <a:off x="660076" y="2516132"/>
            <a:ext cx="556164" cy="243929"/>
          </a:xfrm>
          <a:prstGeom prst="rect">
            <a:avLst/>
          </a:prstGeom>
          <a:noFill/>
          <a:ln>
            <a:noFill/>
          </a:ln>
        </p:spPr>
      </p:pic>
      <p:pic>
        <p:nvPicPr>
          <p:cNvPr id="721" name="Google Shape;721;p67"/>
          <p:cNvPicPr preferRelativeResize="0"/>
          <p:nvPr/>
        </p:nvPicPr>
        <p:blipFill rotWithShape="1">
          <a:blip r:embed="rId8">
            <a:alphaModFix/>
          </a:blip>
          <a:srcRect b="0" l="0" r="0" t="0"/>
          <a:stretch/>
        </p:blipFill>
        <p:spPr>
          <a:xfrm>
            <a:off x="874586" y="3174054"/>
            <a:ext cx="224663" cy="154269"/>
          </a:xfrm>
          <a:prstGeom prst="rect">
            <a:avLst/>
          </a:prstGeom>
          <a:noFill/>
          <a:ln>
            <a:noFill/>
          </a:ln>
        </p:spPr>
      </p:pic>
      <p:pic>
        <p:nvPicPr>
          <p:cNvPr id="722" name="Google Shape;722;p67"/>
          <p:cNvPicPr preferRelativeResize="0"/>
          <p:nvPr/>
        </p:nvPicPr>
        <p:blipFill rotWithShape="1">
          <a:blip r:embed="rId9">
            <a:alphaModFix/>
          </a:blip>
          <a:srcRect b="0" l="0" r="0" t="0"/>
          <a:stretch/>
        </p:blipFill>
        <p:spPr>
          <a:xfrm>
            <a:off x="758033" y="3153335"/>
            <a:ext cx="78627" cy="179478"/>
          </a:xfrm>
          <a:prstGeom prst="rect">
            <a:avLst/>
          </a:prstGeom>
          <a:noFill/>
          <a:ln>
            <a:noFill/>
          </a:ln>
        </p:spPr>
      </p:pic>
      <p:pic>
        <p:nvPicPr>
          <p:cNvPr id="723" name="Google Shape;723;p67"/>
          <p:cNvPicPr preferRelativeResize="0"/>
          <p:nvPr/>
        </p:nvPicPr>
        <p:blipFill rotWithShape="1">
          <a:blip r:embed="rId10">
            <a:alphaModFix/>
          </a:blip>
          <a:srcRect b="0" l="0" r="0" t="0"/>
          <a:stretch/>
        </p:blipFill>
        <p:spPr>
          <a:xfrm>
            <a:off x="822091" y="3352755"/>
            <a:ext cx="96839" cy="175773"/>
          </a:xfrm>
          <a:prstGeom prst="rect">
            <a:avLst/>
          </a:prstGeom>
          <a:noFill/>
          <a:ln>
            <a:noFill/>
          </a:ln>
        </p:spPr>
      </p:pic>
      <p:pic>
        <p:nvPicPr>
          <p:cNvPr id="724" name="Google Shape;724;p67"/>
          <p:cNvPicPr preferRelativeResize="0"/>
          <p:nvPr/>
        </p:nvPicPr>
        <p:blipFill rotWithShape="1">
          <a:blip r:embed="rId11">
            <a:alphaModFix/>
          </a:blip>
          <a:srcRect b="0" l="0" r="0" t="0"/>
          <a:stretch/>
        </p:blipFill>
        <p:spPr>
          <a:xfrm>
            <a:off x="691004" y="2979457"/>
            <a:ext cx="215742" cy="132319"/>
          </a:xfrm>
          <a:prstGeom prst="rect">
            <a:avLst/>
          </a:prstGeom>
          <a:noFill/>
          <a:ln>
            <a:noFill/>
          </a:ln>
        </p:spPr>
      </p:pic>
      <p:pic>
        <p:nvPicPr>
          <p:cNvPr id="725" name="Google Shape;725;p67"/>
          <p:cNvPicPr preferRelativeResize="0"/>
          <p:nvPr/>
        </p:nvPicPr>
        <p:blipFill rotWithShape="1">
          <a:blip r:embed="rId12">
            <a:alphaModFix/>
          </a:blip>
          <a:srcRect b="0" l="0" r="0" t="0"/>
          <a:stretch/>
        </p:blipFill>
        <p:spPr>
          <a:xfrm>
            <a:off x="918930" y="2992544"/>
            <a:ext cx="195311" cy="136535"/>
          </a:xfrm>
          <a:prstGeom prst="rect">
            <a:avLst/>
          </a:prstGeom>
          <a:noFill/>
          <a:ln>
            <a:noFill/>
          </a:ln>
        </p:spPr>
      </p:pic>
      <p:pic>
        <p:nvPicPr>
          <p:cNvPr id="726" name="Google Shape;726;p67"/>
          <p:cNvPicPr preferRelativeResize="0"/>
          <p:nvPr/>
        </p:nvPicPr>
        <p:blipFill rotWithShape="1">
          <a:blip r:embed="rId13">
            <a:alphaModFix/>
          </a:blip>
          <a:srcRect b="0" l="0" r="0" t="0"/>
          <a:stretch/>
        </p:blipFill>
        <p:spPr>
          <a:xfrm rot="558395">
            <a:off x="691004" y="2766035"/>
            <a:ext cx="442153" cy="186677"/>
          </a:xfrm>
          <a:prstGeom prst="rect">
            <a:avLst/>
          </a:prstGeom>
          <a:noFill/>
          <a:ln>
            <a:noFill/>
          </a:ln>
        </p:spPr>
      </p:pic>
      <p:pic>
        <p:nvPicPr>
          <p:cNvPr id="727" name="Google Shape;727;p67"/>
          <p:cNvPicPr preferRelativeResize="0"/>
          <p:nvPr/>
        </p:nvPicPr>
        <p:blipFill rotWithShape="1">
          <a:blip r:embed="rId14">
            <a:alphaModFix/>
          </a:blip>
          <a:srcRect b="0" l="0" r="0" t="0"/>
          <a:stretch/>
        </p:blipFill>
        <p:spPr>
          <a:xfrm flipH="1" rot="268594">
            <a:off x="735521" y="2760974"/>
            <a:ext cx="358275" cy="174510"/>
          </a:xfrm>
          <a:prstGeom prst="rect">
            <a:avLst/>
          </a:prstGeom>
          <a:noFill/>
          <a:ln>
            <a:noFill/>
          </a:ln>
        </p:spPr>
      </p:pic>
      <p:pic>
        <p:nvPicPr>
          <p:cNvPr descr="Imagen relacionada" id="728" name="Google Shape;728;p67"/>
          <p:cNvPicPr preferRelativeResize="0"/>
          <p:nvPr/>
        </p:nvPicPr>
        <p:blipFill rotWithShape="1">
          <a:blip r:embed="rId15">
            <a:alphaModFix/>
          </a:blip>
          <a:srcRect b="0" l="0" r="0" t="0"/>
          <a:stretch/>
        </p:blipFill>
        <p:spPr>
          <a:xfrm flipH="1">
            <a:off x="884446" y="3563046"/>
            <a:ext cx="249816" cy="221039"/>
          </a:xfrm>
          <a:prstGeom prst="rect">
            <a:avLst/>
          </a:prstGeom>
          <a:noFill/>
          <a:ln>
            <a:noFill/>
          </a:ln>
        </p:spPr>
      </p:pic>
      <p:pic>
        <p:nvPicPr>
          <p:cNvPr descr="Imagen relacionada" id="729" name="Google Shape;729;p67"/>
          <p:cNvPicPr preferRelativeResize="0"/>
          <p:nvPr/>
        </p:nvPicPr>
        <p:blipFill rotWithShape="1">
          <a:blip r:embed="rId15">
            <a:alphaModFix/>
          </a:blip>
          <a:srcRect b="0" l="0" r="0" t="0"/>
          <a:stretch/>
        </p:blipFill>
        <p:spPr>
          <a:xfrm flipH="1">
            <a:off x="711056" y="3560749"/>
            <a:ext cx="249816" cy="221039"/>
          </a:xfrm>
          <a:prstGeom prst="rect">
            <a:avLst/>
          </a:prstGeom>
          <a:noFill/>
          <a:ln>
            <a:noFill/>
          </a:ln>
        </p:spPr>
      </p:pic>
      <p:grpSp>
        <p:nvGrpSpPr>
          <p:cNvPr id="730" name="Google Shape;730;p67"/>
          <p:cNvGrpSpPr/>
          <p:nvPr/>
        </p:nvGrpSpPr>
        <p:grpSpPr>
          <a:xfrm>
            <a:off x="2758575" y="2984725"/>
            <a:ext cx="1373078" cy="1373100"/>
            <a:chOff x="6956575" y="2808625"/>
            <a:chExt cx="1373078" cy="1373100"/>
          </a:xfrm>
        </p:grpSpPr>
        <p:grpSp>
          <p:nvGrpSpPr>
            <p:cNvPr id="731" name="Google Shape;731;p67"/>
            <p:cNvGrpSpPr/>
            <p:nvPr/>
          </p:nvGrpSpPr>
          <p:grpSpPr>
            <a:xfrm>
              <a:off x="7216972" y="2906875"/>
              <a:ext cx="858478" cy="1116900"/>
              <a:chOff x="7216972" y="2906875"/>
              <a:chExt cx="858478" cy="1116900"/>
            </a:xfrm>
          </p:grpSpPr>
          <p:pic>
            <p:nvPicPr>
              <p:cNvPr descr="clipped result image" id="732" name="Google Shape;732;p67"/>
              <p:cNvPicPr preferRelativeResize="0"/>
              <p:nvPr/>
            </p:nvPicPr>
            <p:blipFill rotWithShape="1">
              <a:blip r:embed="rId16">
                <a:alphaModFix/>
              </a:blip>
              <a:srcRect b="0" l="0" r="0" t="0"/>
              <a:stretch/>
            </p:blipFill>
            <p:spPr>
              <a:xfrm rot="-247890">
                <a:off x="7251284" y="2929349"/>
                <a:ext cx="659082" cy="976289"/>
              </a:xfrm>
              <a:prstGeom prst="rect">
                <a:avLst/>
              </a:prstGeom>
              <a:noFill/>
              <a:ln>
                <a:noFill/>
              </a:ln>
            </p:spPr>
          </p:pic>
          <p:pic>
            <p:nvPicPr>
              <p:cNvPr descr="clipped result image" id="733" name="Google Shape;733;p67"/>
              <p:cNvPicPr preferRelativeResize="0"/>
              <p:nvPr/>
            </p:nvPicPr>
            <p:blipFill rotWithShape="1">
              <a:blip r:embed="rId17">
                <a:alphaModFix/>
              </a:blip>
              <a:srcRect b="0" l="0" r="0" t="0"/>
              <a:stretch/>
            </p:blipFill>
            <p:spPr>
              <a:xfrm>
                <a:off x="7543096" y="3548133"/>
                <a:ext cx="532354" cy="475642"/>
              </a:xfrm>
              <a:prstGeom prst="rect">
                <a:avLst/>
              </a:prstGeom>
              <a:noFill/>
              <a:ln>
                <a:noFill/>
              </a:ln>
            </p:spPr>
          </p:pic>
        </p:grpSp>
        <p:pic>
          <p:nvPicPr>
            <p:cNvPr descr="Resultado de imagen para bubble png" id="734" name="Google Shape;734;p67"/>
            <p:cNvPicPr preferRelativeResize="0"/>
            <p:nvPr/>
          </p:nvPicPr>
          <p:blipFill rotWithShape="1">
            <a:blip r:embed="rId18">
              <a:alphaModFix amt="63000"/>
            </a:blip>
            <a:srcRect b="0" l="0" r="0" t="0"/>
            <a:stretch/>
          </p:blipFill>
          <p:spPr>
            <a:xfrm>
              <a:off x="6956575" y="2808625"/>
              <a:ext cx="1373078" cy="1373100"/>
            </a:xfrm>
            <a:prstGeom prst="rect">
              <a:avLst/>
            </a:prstGeom>
            <a:noFill/>
            <a:ln>
              <a:noFill/>
            </a:ln>
          </p:spPr>
        </p:pic>
      </p:gr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8" name="Shape 738"/>
        <p:cNvGrpSpPr/>
        <p:nvPr/>
      </p:nvGrpSpPr>
      <p:grpSpPr>
        <a:xfrm>
          <a:off x="0" y="0"/>
          <a:ext cx="0" cy="0"/>
          <a:chOff x="0" y="0"/>
          <a:chExt cx="0" cy="0"/>
        </a:xfrm>
      </p:grpSpPr>
      <p:sp>
        <p:nvSpPr>
          <p:cNvPr id="739" name="Google Shape;739;p68"/>
          <p:cNvSpPr txBox="1"/>
          <p:nvPr/>
        </p:nvSpPr>
        <p:spPr>
          <a:xfrm>
            <a:off x="7543795" y="152400"/>
            <a:ext cx="2112600" cy="280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lang="en" sz="1600"/>
              <a:t>1961</a:t>
            </a:r>
            <a:endParaRPr sz="1600"/>
          </a:p>
          <a:p>
            <a:pPr indent="0" lvl="0" marL="0" marR="0" rtl="0" algn="l">
              <a:lnSpc>
                <a:spcPct val="100000"/>
              </a:lnSpc>
              <a:spcBef>
                <a:spcPts val="0"/>
              </a:spcBef>
              <a:spcAft>
                <a:spcPts val="0"/>
              </a:spcAft>
              <a:buClr>
                <a:schemeClr val="dk1"/>
              </a:buClr>
              <a:buSzPts val="1100"/>
              <a:buFont typeface="Arial"/>
              <a:buNone/>
            </a:pPr>
            <a:r>
              <a:rPr lang="en" sz="1600"/>
              <a:t>$25–$86</a:t>
            </a:r>
            <a:endParaRPr sz="1600"/>
          </a:p>
          <a:p>
            <a:pPr indent="0" lvl="0" marL="0" marR="0" rtl="0" algn="l">
              <a:lnSpc>
                <a:spcPct val="100000"/>
              </a:lnSpc>
              <a:spcBef>
                <a:spcPts val="0"/>
              </a:spcBef>
              <a:spcAft>
                <a:spcPts val="0"/>
              </a:spcAft>
              <a:buClr>
                <a:schemeClr val="dk1"/>
              </a:buClr>
              <a:buSzPts val="1100"/>
              <a:buFont typeface="Arial"/>
              <a:buNone/>
            </a:pPr>
            <a:r>
              <a:t/>
            </a:r>
            <a:endParaRPr sz="1600"/>
          </a:p>
          <a:p>
            <a:pPr indent="0" lvl="0" marL="0" marR="0" rtl="0" algn="l">
              <a:lnSpc>
                <a:spcPct val="100000"/>
              </a:lnSpc>
              <a:spcBef>
                <a:spcPts val="0"/>
              </a:spcBef>
              <a:spcAft>
                <a:spcPts val="0"/>
              </a:spcAft>
              <a:buClr>
                <a:srgbClr val="000000"/>
              </a:buClr>
              <a:buSzPts val="800"/>
              <a:buFont typeface="Arial"/>
              <a:buNone/>
            </a:pPr>
            <a:r>
              <a:t/>
            </a:r>
            <a:endParaRPr sz="1600"/>
          </a:p>
        </p:txBody>
      </p:sp>
      <p:sp>
        <p:nvSpPr>
          <p:cNvPr id="740" name="Google Shape;740;p68"/>
          <p:cNvSpPr txBox="1"/>
          <p:nvPr/>
        </p:nvSpPr>
        <p:spPr>
          <a:xfrm>
            <a:off x="8078973" y="4045500"/>
            <a:ext cx="2174100" cy="280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lang="en" sz="1600"/>
              <a:t>15 mg</a:t>
            </a:r>
            <a:endParaRPr sz="1600"/>
          </a:p>
        </p:txBody>
      </p:sp>
      <p:cxnSp>
        <p:nvCxnSpPr>
          <p:cNvPr id="741" name="Google Shape;741;p68"/>
          <p:cNvCxnSpPr/>
          <p:nvPr/>
        </p:nvCxnSpPr>
        <p:spPr>
          <a:xfrm>
            <a:off x="6962875" y="1200"/>
            <a:ext cx="0" cy="5141100"/>
          </a:xfrm>
          <a:prstGeom prst="straightConnector1">
            <a:avLst/>
          </a:prstGeom>
          <a:noFill/>
          <a:ln cap="flat" cmpd="sng" w="9525">
            <a:solidFill>
              <a:schemeClr val="dk2"/>
            </a:solidFill>
            <a:prstDash val="solid"/>
            <a:round/>
            <a:headEnd len="med" w="med" type="none"/>
            <a:tailEnd len="med" w="med" type="none"/>
          </a:ln>
        </p:spPr>
      </p:cxnSp>
      <p:sp>
        <p:nvSpPr>
          <p:cNvPr id="742" name="Google Shape;742;p68"/>
          <p:cNvSpPr txBox="1"/>
          <p:nvPr/>
        </p:nvSpPr>
        <p:spPr>
          <a:xfrm>
            <a:off x="19050" y="-38275"/>
            <a:ext cx="3381600" cy="65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Arial"/>
              <a:buNone/>
            </a:pPr>
            <a:r>
              <a:rPr lang="en" sz="1800">
                <a:solidFill>
                  <a:schemeClr val="dk1"/>
                </a:solidFill>
              </a:rPr>
              <a:t>Phenelzine (</a:t>
            </a:r>
            <a:r>
              <a:rPr lang="en" sz="1800" u="sng">
                <a:solidFill>
                  <a:schemeClr val="dk1"/>
                </a:solidFill>
              </a:rPr>
              <a:t>NAR</a:t>
            </a:r>
            <a:r>
              <a:rPr lang="en" sz="1800">
                <a:solidFill>
                  <a:schemeClr val="dk1"/>
                </a:solidFill>
              </a:rPr>
              <a:t>DIL)                    </a:t>
            </a:r>
            <a:endParaRPr sz="1800">
              <a:solidFill>
                <a:schemeClr val="dk1"/>
              </a:solidFill>
            </a:endParaRPr>
          </a:p>
          <a:p>
            <a:pPr indent="0" lvl="0" marL="0" rtl="0" algn="l">
              <a:lnSpc>
                <a:spcPct val="115000"/>
              </a:lnSpc>
              <a:spcBef>
                <a:spcPts val="0"/>
              </a:spcBef>
              <a:spcAft>
                <a:spcPts val="0"/>
              </a:spcAft>
              <a:buClr>
                <a:schemeClr val="dk1"/>
              </a:buClr>
              <a:buFont typeface="Arial"/>
              <a:buNone/>
            </a:pPr>
            <a:r>
              <a:rPr lang="en" sz="1300">
                <a:solidFill>
                  <a:schemeClr val="dk1"/>
                </a:solidFill>
              </a:rPr>
              <a:t>FEN el zeen / NAR dil    </a:t>
            </a:r>
            <a:endParaRPr sz="1800">
              <a:solidFill>
                <a:schemeClr val="dk1"/>
              </a:solidFill>
            </a:endParaRPr>
          </a:p>
          <a:p>
            <a:pPr indent="0" lvl="0" marL="0" rtl="0" algn="l">
              <a:lnSpc>
                <a:spcPct val="115000"/>
              </a:lnSpc>
              <a:spcBef>
                <a:spcPts val="0"/>
              </a:spcBef>
              <a:spcAft>
                <a:spcPts val="0"/>
              </a:spcAft>
              <a:buClr>
                <a:schemeClr val="dk1"/>
              </a:buClr>
              <a:buSzPts val="1200"/>
              <a:buFont typeface="Arial"/>
              <a:buNone/>
            </a:pPr>
            <a:r>
              <a:rPr lang="en" sz="1600">
                <a:solidFill>
                  <a:schemeClr val="dk1"/>
                </a:solidFill>
                <a:highlight>
                  <a:srgbClr val="FFFF9F"/>
                </a:highlight>
              </a:rPr>
              <a:t>“G</a:t>
            </a:r>
            <a:r>
              <a:rPr lang="en" sz="1600" u="sng">
                <a:solidFill>
                  <a:schemeClr val="dk1"/>
                </a:solidFill>
                <a:highlight>
                  <a:srgbClr val="FFFF9F"/>
                </a:highlight>
              </a:rPr>
              <a:t>nar</a:t>
            </a:r>
            <a:r>
              <a:rPr lang="en" sz="1600">
                <a:solidFill>
                  <a:schemeClr val="dk1"/>
                </a:solidFill>
                <a:highlight>
                  <a:srgbClr val="FFFF9F"/>
                </a:highlight>
              </a:rPr>
              <a:t>ly Funnel”</a:t>
            </a:r>
            <a:endParaRPr sz="2200">
              <a:highlight>
                <a:srgbClr val="FFFF9F"/>
              </a:highlight>
            </a:endParaRPr>
          </a:p>
        </p:txBody>
      </p:sp>
      <p:sp>
        <p:nvSpPr>
          <p:cNvPr id="743" name="Google Shape;743;p68"/>
          <p:cNvSpPr txBox="1"/>
          <p:nvPr/>
        </p:nvSpPr>
        <p:spPr>
          <a:xfrm>
            <a:off x="28575" y="952325"/>
            <a:ext cx="3308100" cy="19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 Monoamine Oxidase Inhibitor</a:t>
            </a:r>
            <a:endParaRPr sz="2000">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     – Irreversible MAOI</a:t>
            </a:r>
            <a:endParaRPr>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     – MAO-A &amp; MAO-B </a:t>
            </a:r>
            <a:endParaRPr sz="2000">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     – 5-HT &gt; NE &gt; DA</a:t>
            </a:r>
            <a:endParaRPr sz="2000"/>
          </a:p>
        </p:txBody>
      </p:sp>
      <p:pic>
        <p:nvPicPr>
          <p:cNvPr descr="Phenelzine2DACS.svg" id="744" name="Google Shape;744;p68"/>
          <p:cNvPicPr preferRelativeResize="0"/>
          <p:nvPr/>
        </p:nvPicPr>
        <p:blipFill rotWithShape="1">
          <a:blip r:embed="rId3">
            <a:alphaModFix/>
          </a:blip>
          <a:srcRect b="0" l="0" r="0" t="0"/>
          <a:stretch/>
        </p:blipFill>
        <p:spPr>
          <a:xfrm>
            <a:off x="7287827" y="1212095"/>
            <a:ext cx="1674300" cy="776302"/>
          </a:xfrm>
          <a:prstGeom prst="rect">
            <a:avLst/>
          </a:prstGeom>
          <a:noFill/>
          <a:ln>
            <a:noFill/>
          </a:ln>
        </p:spPr>
      </p:pic>
      <p:pic>
        <p:nvPicPr>
          <p:cNvPr descr="clipped result image" id="745" name="Google Shape;745;p68"/>
          <p:cNvPicPr preferRelativeResize="0"/>
          <p:nvPr/>
        </p:nvPicPr>
        <p:blipFill rotWithShape="1">
          <a:blip r:embed="rId4">
            <a:alphaModFix/>
          </a:blip>
          <a:srcRect b="0" l="0" r="0" t="0"/>
          <a:stretch/>
        </p:blipFill>
        <p:spPr>
          <a:xfrm>
            <a:off x="7425176" y="3917913"/>
            <a:ext cx="632825" cy="632878"/>
          </a:xfrm>
          <a:prstGeom prst="rect">
            <a:avLst/>
          </a:prstGeom>
          <a:noFill/>
          <a:ln>
            <a:noFill/>
          </a:ln>
          <a:effectLst>
            <a:outerShdw blurRad="14288" rotWithShape="0" algn="bl" dir="5400000" dist="9525">
              <a:srgbClr val="000000">
                <a:alpha val="35000"/>
              </a:srgbClr>
            </a:outerShdw>
          </a:effectLst>
        </p:spPr>
      </p:pic>
      <p:pic>
        <p:nvPicPr>
          <p:cNvPr id="746" name="Google Shape;746;p68"/>
          <p:cNvPicPr preferRelativeResize="0"/>
          <p:nvPr/>
        </p:nvPicPr>
        <p:blipFill rotWithShape="1">
          <a:blip r:embed="rId5">
            <a:alphaModFix/>
          </a:blip>
          <a:srcRect b="0" l="0" r="0" t="0"/>
          <a:stretch/>
        </p:blipFill>
        <p:spPr>
          <a:xfrm>
            <a:off x="4071502" y="2172295"/>
            <a:ext cx="1860637" cy="2848281"/>
          </a:xfrm>
          <a:prstGeom prst="rect">
            <a:avLst/>
          </a:prstGeom>
          <a:noFill/>
          <a:ln>
            <a:noFill/>
          </a:ln>
        </p:spPr>
      </p:pic>
      <p:pic>
        <p:nvPicPr>
          <p:cNvPr id="747" name="Google Shape;747;p68"/>
          <p:cNvPicPr preferRelativeResize="0"/>
          <p:nvPr/>
        </p:nvPicPr>
        <p:blipFill rotWithShape="1">
          <a:blip r:embed="rId6">
            <a:alphaModFix/>
          </a:blip>
          <a:srcRect b="0" l="0" r="0" t="0"/>
          <a:stretch/>
        </p:blipFill>
        <p:spPr>
          <a:xfrm rot="10800000">
            <a:off x="3944850" y="762026"/>
            <a:ext cx="2113954" cy="2201733"/>
          </a:xfrm>
          <a:prstGeom prst="rect">
            <a:avLst/>
          </a:prstGeom>
          <a:noFill/>
          <a:ln>
            <a:noFill/>
          </a:ln>
        </p:spPr>
      </p:pic>
      <p:sp>
        <p:nvSpPr>
          <p:cNvPr id="748" name="Google Shape;748;p68"/>
          <p:cNvSpPr/>
          <p:nvPr/>
        </p:nvSpPr>
        <p:spPr>
          <a:xfrm>
            <a:off x="2190848" y="2477100"/>
            <a:ext cx="1538400" cy="1251600"/>
          </a:xfrm>
          <a:prstGeom prst="wedgeRectCallout">
            <a:avLst>
              <a:gd fmla="val 105407" name="adj1"/>
              <a:gd fmla="val 55439" name="adj2"/>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749" name="Google Shape;749;p68"/>
          <p:cNvPicPr preferRelativeResize="0"/>
          <p:nvPr/>
        </p:nvPicPr>
        <p:blipFill rotWithShape="1">
          <a:blip r:embed="rId7">
            <a:alphaModFix/>
          </a:blip>
          <a:srcRect b="0" l="0" r="0" t="0"/>
          <a:stretch/>
        </p:blipFill>
        <p:spPr>
          <a:xfrm flipH="1">
            <a:off x="4452917" y="91925"/>
            <a:ext cx="1224917" cy="619384"/>
          </a:xfrm>
          <a:prstGeom prst="rect">
            <a:avLst/>
          </a:prstGeom>
          <a:noFill/>
          <a:ln>
            <a:noFill/>
          </a:ln>
        </p:spPr>
      </p:pic>
      <p:pic>
        <p:nvPicPr>
          <p:cNvPr id="750" name="Google Shape;750;p68"/>
          <p:cNvPicPr preferRelativeResize="0"/>
          <p:nvPr/>
        </p:nvPicPr>
        <p:blipFill rotWithShape="1">
          <a:blip r:embed="rId8">
            <a:alphaModFix/>
          </a:blip>
          <a:srcRect b="0" l="0" r="0" t="0"/>
          <a:stretch/>
        </p:blipFill>
        <p:spPr>
          <a:xfrm flipH="1">
            <a:off x="4449081" y="165527"/>
            <a:ext cx="1281558" cy="1478271"/>
          </a:xfrm>
          <a:prstGeom prst="rect">
            <a:avLst/>
          </a:prstGeom>
          <a:noFill/>
          <a:ln>
            <a:noFill/>
          </a:ln>
        </p:spPr>
      </p:pic>
      <p:sp>
        <p:nvSpPr>
          <p:cNvPr id="751" name="Google Shape;751;p68"/>
          <p:cNvSpPr txBox="1"/>
          <p:nvPr/>
        </p:nvSpPr>
        <p:spPr>
          <a:xfrm>
            <a:off x="2271800" y="2570525"/>
            <a:ext cx="1610700" cy="434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0" i="0" lang="en" u="none" cap="none" strike="noStrike">
                <a:solidFill>
                  <a:srgbClr val="000000"/>
                </a:solidFill>
                <a:latin typeface="Arial"/>
                <a:ea typeface="Arial"/>
                <a:cs typeface="Arial"/>
                <a:sym typeface="Arial"/>
              </a:rPr>
              <a:t>How could I be depressed</a:t>
            </a:r>
            <a:r>
              <a:rPr lang="en"/>
              <a:t> with</a:t>
            </a:r>
            <a:r>
              <a:rPr b="0" i="0" lang="en" u="none" cap="none" strike="noStrike">
                <a:solidFill>
                  <a:srgbClr val="000000"/>
                </a:solidFill>
                <a:latin typeface="Arial"/>
                <a:ea typeface="Arial"/>
                <a:cs typeface="Arial"/>
                <a:sym typeface="Arial"/>
              </a:rPr>
              <a:t> this (g)narly phunnel?</a:t>
            </a:r>
            <a:endParaRPr b="0" i="0" u="none" cap="none" strike="noStrike">
              <a:solidFill>
                <a:srgbClr val="000000"/>
              </a:solidFill>
              <a:latin typeface="Arial"/>
              <a:ea typeface="Arial"/>
              <a:cs typeface="Arial"/>
              <a:sym typeface="Arial"/>
            </a:endParaRPr>
          </a:p>
        </p:txBody>
      </p:sp>
      <p:pic>
        <p:nvPicPr>
          <p:cNvPr id="752" name="Google Shape;752;p68"/>
          <p:cNvPicPr preferRelativeResize="0"/>
          <p:nvPr/>
        </p:nvPicPr>
        <p:blipFill rotWithShape="1">
          <a:blip r:embed="rId9">
            <a:alphaModFix/>
          </a:blip>
          <a:srcRect b="0" l="0" r="0" t="0"/>
          <a:stretch/>
        </p:blipFill>
        <p:spPr>
          <a:xfrm>
            <a:off x="7504200" y="2628102"/>
            <a:ext cx="566400" cy="726323"/>
          </a:xfrm>
          <a:prstGeom prst="rect">
            <a:avLst/>
          </a:prstGeom>
          <a:noFill/>
          <a:ln>
            <a:noFill/>
          </a:ln>
        </p:spPr>
      </p:pic>
      <p:sp>
        <p:nvSpPr>
          <p:cNvPr id="753" name="Google Shape;753;p68"/>
          <p:cNvSpPr txBox="1"/>
          <p:nvPr/>
        </p:nvSpPr>
        <p:spPr>
          <a:xfrm>
            <a:off x="8055895" y="2774963"/>
            <a:ext cx="2112600" cy="280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lang="en" sz="1600"/>
              <a:t>MAOI</a:t>
            </a:r>
            <a:endParaRPr sz="1800"/>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7" name="Shape 757"/>
        <p:cNvGrpSpPr/>
        <p:nvPr/>
      </p:nvGrpSpPr>
      <p:grpSpPr>
        <a:xfrm>
          <a:off x="0" y="0"/>
          <a:ext cx="0" cy="0"/>
          <a:chOff x="0" y="0"/>
          <a:chExt cx="0" cy="0"/>
        </a:xfrm>
      </p:grpSpPr>
      <p:sp>
        <p:nvSpPr>
          <p:cNvPr id="758" name="Google Shape;758;p69"/>
          <p:cNvSpPr txBox="1"/>
          <p:nvPr/>
        </p:nvSpPr>
        <p:spPr>
          <a:xfrm>
            <a:off x="7543795" y="152400"/>
            <a:ext cx="2112600" cy="280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lang="en" sz="1600"/>
              <a:t>1961</a:t>
            </a:r>
            <a:endParaRPr sz="1600"/>
          </a:p>
          <a:p>
            <a:pPr indent="0" lvl="0" marL="0" marR="0" rtl="0" algn="l">
              <a:lnSpc>
                <a:spcPct val="100000"/>
              </a:lnSpc>
              <a:spcBef>
                <a:spcPts val="0"/>
              </a:spcBef>
              <a:spcAft>
                <a:spcPts val="0"/>
              </a:spcAft>
              <a:buClr>
                <a:schemeClr val="dk1"/>
              </a:buClr>
              <a:buSzPts val="1100"/>
              <a:buFont typeface="Arial"/>
              <a:buNone/>
            </a:pPr>
            <a:r>
              <a:rPr lang="en" sz="1600"/>
              <a:t>$25–$86</a:t>
            </a:r>
            <a:endParaRPr sz="1600"/>
          </a:p>
          <a:p>
            <a:pPr indent="0" lvl="0" marL="0" marR="0" rtl="0" algn="l">
              <a:lnSpc>
                <a:spcPct val="100000"/>
              </a:lnSpc>
              <a:spcBef>
                <a:spcPts val="0"/>
              </a:spcBef>
              <a:spcAft>
                <a:spcPts val="0"/>
              </a:spcAft>
              <a:buClr>
                <a:schemeClr val="dk1"/>
              </a:buClr>
              <a:buSzPts val="1100"/>
              <a:buFont typeface="Arial"/>
              <a:buNone/>
            </a:pPr>
            <a:r>
              <a:t/>
            </a:r>
            <a:endParaRPr sz="1600"/>
          </a:p>
          <a:p>
            <a:pPr indent="0" lvl="0" marL="0" marR="0" rtl="0" algn="l">
              <a:lnSpc>
                <a:spcPct val="100000"/>
              </a:lnSpc>
              <a:spcBef>
                <a:spcPts val="0"/>
              </a:spcBef>
              <a:spcAft>
                <a:spcPts val="0"/>
              </a:spcAft>
              <a:buClr>
                <a:srgbClr val="000000"/>
              </a:buClr>
              <a:buSzPts val="800"/>
              <a:buFont typeface="Arial"/>
              <a:buNone/>
            </a:pPr>
            <a:r>
              <a:t/>
            </a:r>
            <a:endParaRPr sz="1600"/>
          </a:p>
        </p:txBody>
      </p:sp>
      <p:sp>
        <p:nvSpPr>
          <p:cNvPr id="759" name="Google Shape;759;p69"/>
          <p:cNvSpPr txBox="1"/>
          <p:nvPr/>
        </p:nvSpPr>
        <p:spPr>
          <a:xfrm>
            <a:off x="8078973" y="4045500"/>
            <a:ext cx="2174100" cy="280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lang="en" sz="1600"/>
              <a:t>15 mg</a:t>
            </a:r>
            <a:endParaRPr sz="1600"/>
          </a:p>
        </p:txBody>
      </p:sp>
      <p:cxnSp>
        <p:nvCxnSpPr>
          <p:cNvPr id="760" name="Google Shape;760;p69"/>
          <p:cNvCxnSpPr/>
          <p:nvPr/>
        </p:nvCxnSpPr>
        <p:spPr>
          <a:xfrm>
            <a:off x="6962875" y="1200"/>
            <a:ext cx="0" cy="5141100"/>
          </a:xfrm>
          <a:prstGeom prst="straightConnector1">
            <a:avLst/>
          </a:prstGeom>
          <a:noFill/>
          <a:ln cap="flat" cmpd="sng" w="9525">
            <a:solidFill>
              <a:schemeClr val="dk2"/>
            </a:solidFill>
            <a:prstDash val="solid"/>
            <a:round/>
            <a:headEnd len="med" w="med" type="none"/>
            <a:tailEnd len="med" w="med" type="none"/>
          </a:ln>
        </p:spPr>
      </p:cxnSp>
      <p:sp>
        <p:nvSpPr>
          <p:cNvPr id="761" name="Google Shape;761;p69"/>
          <p:cNvSpPr txBox="1"/>
          <p:nvPr/>
        </p:nvSpPr>
        <p:spPr>
          <a:xfrm>
            <a:off x="19050" y="-38275"/>
            <a:ext cx="3381600" cy="65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Arial"/>
              <a:buNone/>
            </a:pPr>
            <a:r>
              <a:rPr lang="en" sz="1800">
                <a:solidFill>
                  <a:schemeClr val="dk1"/>
                </a:solidFill>
              </a:rPr>
              <a:t>Phenelzine (</a:t>
            </a:r>
            <a:r>
              <a:rPr lang="en" sz="1800" u="sng">
                <a:solidFill>
                  <a:schemeClr val="dk1"/>
                </a:solidFill>
              </a:rPr>
              <a:t>NAR</a:t>
            </a:r>
            <a:r>
              <a:rPr lang="en" sz="1800">
                <a:solidFill>
                  <a:schemeClr val="dk1"/>
                </a:solidFill>
              </a:rPr>
              <a:t>DIL)                    </a:t>
            </a:r>
            <a:endParaRPr sz="1800">
              <a:solidFill>
                <a:schemeClr val="dk1"/>
              </a:solidFill>
            </a:endParaRPr>
          </a:p>
          <a:p>
            <a:pPr indent="0" lvl="0" marL="0" rtl="0" algn="l">
              <a:lnSpc>
                <a:spcPct val="115000"/>
              </a:lnSpc>
              <a:spcBef>
                <a:spcPts val="0"/>
              </a:spcBef>
              <a:spcAft>
                <a:spcPts val="0"/>
              </a:spcAft>
              <a:buClr>
                <a:schemeClr val="dk1"/>
              </a:buClr>
              <a:buFont typeface="Arial"/>
              <a:buNone/>
            </a:pPr>
            <a:r>
              <a:rPr lang="en" sz="1300">
                <a:solidFill>
                  <a:schemeClr val="dk1"/>
                </a:solidFill>
              </a:rPr>
              <a:t>FEN el zeen / NAR dil    </a:t>
            </a:r>
            <a:endParaRPr sz="1800">
              <a:solidFill>
                <a:schemeClr val="dk1"/>
              </a:solidFill>
            </a:endParaRPr>
          </a:p>
          <a:p>
            <a:pPr indent="0" lvl="0" marL="0" rtl="0" algn="l">
              <a:lnSpc>
                <a:spcPct val="115000"/>
              </a:lnSpc>
              <a:spcBef>
                <a:spcPts val="0"/>
              </a:spcBef>
              <a:spcAft>
                <a:spcPts val="0"/>
              </a:spcAft>
              <a:buClr>
                <a:schemeClr val="dk1"/>
              </a:buClr>
              <a:buSzPts val="1200"/>
              <a:buFont typeface="Arial"/>
              <a:buNone/>
            </a:pPr>
            <a:r>
              <a:rPr lang="en" sz="1600">
                <a:solidFill>
                  <a:schemeClr val="dk1"/>
                </a:solidFill>
                <a:highlight>
                  <a:srgbClr val="FFFF9F"/>
                </a:highlight>
              </a:rPr>
              <a:t>“G</a:t>
            </a:r>
            <a:r>
              <a:rPr lang="en" sz="1600" u="sng">
                <a:solidFill>
                  <a:schemeClr val="dk1"/>
                </a:solidFill>
                <a:highlight>
                  <a:srgbClr val="FFFF9F"/>
                </a:highlight>
              </a:rPr>
              <a:t>nar</a:t>
            </a:r>
            <a:r>
              <a:rPr lang="en" sz="1600">
                <a:solidFill>
                  <a:schemeClr val="dk1"/>
                </a:solidFill>
                <a:highlight>
                  <a:srgbClr val="FFFF9F"/>
                </a:highlight>
              </a:rPr>
              <a:t>ly Funnel”</a:t>
            </a:r>
            <a:endParaRPr sz="2200">
              <a:highlight>
                <a:srgbClr val="FFFF9F"/>
              </a:highlight>
            </a:endParaRPr>
          </a:p>
        </p:txBody>
      </p:sp>
      <p:sp>
        <p:nvSpPr>
          <p:cNvPr id="762" name="Google Shape;762;p69"/>
          <p:cNvSpPr txBox="1"/>
          <p:nvPr/>
        </p:nvSpPr>
        <p:spPr>
          <a:xfrm>
            <a:off x="28575" y="952325"/>
            <a:ext cx="3308100" cy="19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 Monoamine Oxidase Inhibitor</a:t>
            </a:r>
            <a:endParaRPr sz="2000">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     – Irreversible MAOI</a:t>
            </a:r>
            <a:endParaRPr>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     – MAO-A &amp; MAO-B </a:t>
            </a:r>
            <a:endParaRPr sz="2000">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     – 5-HT &gt; NE &gt; DA</a:t>
            </a:r>
            <a:endParaRPr sz="2000"/>
          </a:p>
        </p:txBody>
      </p:sp>
      <p:pic>
        <p:nvPicPr>
          <p:cNvPr descr="Phenelzine2DACS.svg" id="763" name="Google Shape;763;p69"/>
          <p:cNvPicPr preferRelativeResize="0"/>
          <p:nvPr/>
        </p:nvPicPr>
        <p:blipFill rotWithShape="1">
          <a:blip r:embed="rId3">
            <a:alphaModFix/>
          </a:blip>
          <a:srcRect b="0" l="0" r="0" t="0"/>
          <a:stretch/>
        </p:blipFill>
        <p:spPr>
          <a:xfrm>
            <a:off x="7287827" y="1212095"/>
            <a:ext cx="1674300" cy="776302"/>
          </a:xfrm>
          <a:prstGeom prst="rect">
            <a:avLst/>
          </a:prstGeom>
          <a:noFill/>
          <a:ln>
            <a:noFill/>
          </a:ln>
        </p:spPr>
      </p:pic>
      <p:pic>
        <p:nvPicPr>
          <p:cNvPr descr="clipped result image" id="764" name="Google Shape;764;p69"/>
          <p:cNvPicPr preferRelativeResize="0"/>
          <p:nvPr/>
        </p:nvPicPr>
        <p:blipFill rotWithShape="1">
          <a:blip r:embed="rId4">
            <a:alphaModFix/>
          </a:blip>
          <a:srcRect b="0" l="0" r="0" t="0"/>
          <a:stretch/>
        </p:blipFill>
        <p:spPr>
          <a:xfrm>
            <a:off x="7425176" y="3917913"/>
            <a:ext cx="632825" cy="632878"/>
          </a:xfrm>
          <a:prstGeom prst="rect">
            <a:avLst/>
          </a:prstGeom>
          <a:noFill/>
          <a:ln>
            <a:noFill/>
          </a:ln>
          <a:effectLst>
            <a:outerShdw blurRad="14288" rotWithShape="0" algn="bl" dir="5400000" dist="9525">
              <a:srgbClr val="000000">
                <a:alpha val="35000"/>
              </a:srgbClr>
            </a:outerShdw>
          </a:effectLst>
        </p:spPr>
      </p:pic>
      <p:pic>
        <p:nvPicPr>
          <p:cNvPr id="765" name="Google Shape;765;p69"/>
          <p:cNvPicPr preferRelativeResize="0"/>
          <p:nvPr/>
        </p:nvPicPr>
        <p:blipFill rotWithShape="1">
          <a:blip r:embed="rId5">
            <a:alphaModFix/>
          </a:blip>
          <a:srcRect b="0" l="0" r="0" t="0"/>
          <a:stretch/>
        </p:blipFill>
        <p:spPr>
          <a:xfrm>
            <a:off x="4071502" y="2172295"/>
            <a:ext cx="1860637" cy="2848281"/>
          </a:xfrm>
          <a:prstGeom prst="rect">
            <a:avLst/>
          </a:prstGeom>
          <a:noFill/>
          <a:ln>
            <a:noFill/>
          </a:ln>
        </p:spPr>
      </p:pic>
      <p:pic>
        <p:nvPicPr>
          <p:cNvPr id="766" name="Google Shape;766;p69"/>
          <p:cNvPicPr preferRelativeResize="0"/>
          <p:nvPr/>
        </p:nvPicPr>
        <p:blipFill rotWithShape="1">
          <a:blip r:embed="rId6">
            <a:alphaModFix/>
          </a:blip>
          <a:srcRect b="0" l="0" r="0" t="0"/>
          <a:stretch/>
        </p:blipFill>
        <p:spPr>
          <a:xfrm rot="10800000">
            <a:off x="3944850" y="762026"/>
            <a:ext cx="2113954" cy="2201733"/>
          </a:xfrm>
          <a:prstGeom prst="rect">
            <a:avLst/>
          </a:prstGeom>
          <a:noFill/>
          <a:ln>
            <a:noFill/>
          </a:ln>
        </p:spPr>
      </p:pic>
      <p:sp>
        <p:nvSpPr>
          <p:cNvPr id="767" name="Google Shape;767;p69"/>
          <p:cNvSpPr/>
          <p:nvPr/>
        </p:nvSpPr>
        <p:spPr>
          <a:xfrm>
            <a:off x="2190848" y="2477100"/>
            <a:ext cx="1538400" cy="1251600"/>
          </a:xfrm>
          <a:prstGeom prst="wedgeRectCallout">
            <a:avLst>
              <a:gd fmla="val 105407" name="adj1"/>
              <a:gd fmla="val 55439" name="adj2"/>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768" name="Google Shape;768;p69"/>
          <p:cNvPicPr preferRelativeResize="0"/>
          <p:nvPr/>
        </p:nvPicPr>
        <p:blipFill rotWithShape="1">
          <a:blip r:embed="rId7">
            <a:alphaModFix/>
          </a:blip>
          <a:srcRect b="0" l="0" r="0" t="0"/>
          <a:stretch/>
        </p:blipFill>
        <p:spPr>
          <a:xfrm flipH="1">
            <a:off x="4452917" y="91925"/>
            <a:ext cx="1224917" cy="619384"/>
          </a:xfrm>
          <a:prstGeom prst="rect">
            <a:avLst/>
          </a:prstGeom>
          <a:noFill/>
          <a:ln>
            <a:noFill/>
          </a:ln>
        </p:spPr>
      </p:pic>
      <p:pic>
        <p:nvPicPr>
          <p:cNvPr id="769" name="Google Shape;769;p69"/>
          <p:cNvPicPr preferRelativeResize="0"/>
          <p:nvPr/>
        </p:nvPicPr>
        <p:blipFill rotWithShape="1">
          <a:blip r:embed="rId8">
            <a:alphaModFix/>
          </a:blip>
          <a:srcRect b="0" l="0" r="0" t="0"/>
          <a:stretch/>
        </p:blipFill>
        <p:spPr>
          <a:xfrm flipH="1">
            <a:off x="4449081" y="165527"/>
            <a:ext cx="1281558" cy="1478271"/>
          </a:xfrm>
          <a:prstGeom prst="rect">
            <a:avLst/>
          </a:prstGeom>
          <a:noFill/>
          <a:ln>
            <a:noFill/>
          </a:ln>
        </p:spPr>
      </p:pic>
      <p:sp>
        <p:nvSpPr>
          <p:cNvPr id="770" name="Google Shape;770;p69"/>
          <p:cNvSpPr txBox="1"/>
          <p:nvPr/>
        </p:nvSpPr>
        <p:spPr>
          <a:xfrm>
            <a:off x="2271800" y="2570525"/>
            <a:ext cx="1610700" cy="434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0" i="0" lang="en" u="none" cap="none" strike="noStrike">
                <a:solidFill>
                  <a:srgbClr val="000000"/>
                </a:solidFill>
                <a:latin typeface="Arial"/>
                <a:ea typeface="Arial"/>
                <a:cs typeface="Arial"/>
                <a:sym typeface="Arial"/>
              </a:rPr>
              <a:t>How could I be depressed</a:t>
            </a:r>
            <a:r>
              <a:rPr lang="en"/>
              <a:t> with</a:t>
            </a:r>
            <a:r>
              <a:rPr b="0" i="0" lang="en" u="none" cap="none" strike="noStrike">
                <a:solidFill>
                  <a:srgbClr val="000000"/>
                </a:solidFill>
                <a:latin typeface="Arial"/>
                <a:ea typeface="Arial"/>
                <a:cs typeface="Arial"/>
                <a:sym typeface="Arial"/>
              </a:rPr>
              <a:t> this (g)narly phunnel?</a:t>
            </a:r>
            <a:endParaRPr b="0" i="0" u="none" cap="none" strike="noStrike">
              <a:solidFill>
                <a:srgbClr val="000000"/>
              </a:solidFill>
              <a:latin typeface="Arial"/>
              <a:ea typeface="Arial"/>
              <a:cs typeface="Arial"/>
              <a:sym typeface="Arial"/>
            </a:endParaRPr>
          </a:p>
        </p:txBody>
      </p:sp>
      <p:pic>
        <p:nvPicPr>
          <p:cNvPr id="771" name="Google Shape;771;p69"/>
          <p:cNvPicPr preferRelativeResize="0"/>
          <p:nvPr/>
        </p:nvPicPr>
        <p:blipFill rotWithShape="1">
          <a:blip r:embed="rId9">
            <a:alphaModFix/>
          </a:blip>
          <a:srcRect b="0" l="0" r="0" t="0"/>
          <a:stretch/>
        </p:blipFill>
        <p:spPr>
          <a:xfrm>
            <a:off x="7504200" y="2628102"/>
            <a:ext cx="566400" cy="726323"/>
          </a:xfrm>
          <a:prstGeom prst="rect">
            <a:avLst/>
          </a:prstGeom>
          <a:noFill/>
          <a:ln>
            <a:noFill/>
          </a:ln>
        </p:spPr>
      </p:pic>
      <p:sp>
        <p:nvSpPr>
          <p:cNvPr id="772" name="Google Shape;772;p69"/>
          <p:cNvSpPr txBox="1"/>
          <p:nvPr/>
        </p:nvSpPr>
        <p:spPr>
          <a:xfrm>
            <a:off x="8055895" y="2774963"/>
            <a:ext cx="2112600" cy="280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lang="en" sz="1600"/>
              <a:t>MAOI</a:t>
            </a:r>
            <a:endParaRPr sz="1800"/>
          </a:p>
        </p:txBody>
      </p:sp>
      <p:pic>
        <p:nvPicPr>
          <p:cNvPr id="773" name="Google Shape;773;p69"/>
          <p:cNvPicPr preferRelativeResize="0"/>
          <p:nvPr/>
        </p:nvPicPr>
        <p:blipFill>
          <a:blip r:embed="rId10">
            <a:alphaModFix/>
          </a:blip>
          <a:stretch>
            <a:fillRect/>
          </a:stretch>
        </p:blipFill>
        <p:spPr>
          <a:xfrm>
            <a:off x="203063" y="2103923"/>
            <a:ext cx="4102237" cy="1774675"/>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7" name="Shape 777"/>
        <p:cNvGrpSpPr/>
        <p:nvPr/>
      </p:nvGrpSpPr>
      <p:grpSpPr>
        <a:xfrm>
          <a:off x="0" y="0"/>
          <a:ext cx="0" cy="0"/>
          <a:chOff x="0" y="0"/>
          <a:chExt cx="0" cy="0"/>
        </a:xfrm>
      </p:grpSpPr>
      <p:cxnSp>
        <p:nvCxnSpPr>
          <p:cNvPr id="778" name="Google Shape;778;p70"/>
          <p:cNvCxnSpPr/>
          <p:nvPr/>
        </p:nvCxnSpPr>
        <p:spPr>
          <a:xfrm>
            <a:off x="6962875" y="1200"/>
            <a:ext cx="0" cy="5141100"/>
          </a:xfrm>
          <a:prstGeom prst="straightConnector1">
            <a:avLst/>
          </a:prstGeom>
          <a:noFill/>
          <a:ln cap="flat" cmpd="sng" w="9525">
            <a:solidFill>
              <a:schemeClr val="dk2"/>
            </a:solidFill>
            <a:prstDash val="solid"/>
            <a:round/>
            <a:headEnd len="med" w="med" type="none"/>
            <a:tailEnd len="med" w="med" type="none"/>
          </a:ln>
        </p:spPr>
      </p:cxnSp>
      <p:sp>
        <p:nvSpPr>
          <p:cNvPr id="779" name="Google Shape;779;p70"/>
          <p:cNvSpPr txBox="1"/>
          <p:nvPr/>
        </p:nvSpPr>
        <p:spPr>
          <a:xfrm>
            <a:off x="19050" y="-38275"/>
            <a:ext cx="3381600" cy="65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Arial"/>
              <a:buNone/>
            </a:pPr>
            <a:r>
              <a:rPr lang="en" sz="1800">
                <a:solidFill>
                  <a:schemeClr val="dk1"/>
                </a:solidFill>
              </a:rPr>
              <a:t>Phenelzine (</a:t>
            </a:r>
            <a:r>
              <a:rPr lang="en" sz="1800" u="sng">
                <a:solidFill>
                  <a:schemeClr val="dk1"/>
                </a:solidFill>
              </a:rPr>
              <a:t>NAR</a:t>
            </a:r>
            <a:r>
              <a:rPr lang="en" sz="1800">
                <a:solidFill>
                  <a:schemeClr val="dk1"/>
                </a:solidFill>
              </a:rPr>
              <a:t>DIL)                    </a:t>
            </a:r>
            <a:endParaRPr sz="1800">
              <a:solidFill>
                <a:schemeClr val="dk1"/>
              </a:solidFill>
            </a:endParaRPr>
          </a:p>
          <a:p>
            <a:pPr indent="0" lvl="0" marL="0" rtl="0" algn="l">
              <a:lnSpc>
                <a:spcPct val="115000"/>
              </a:lnSpc>
              <a:spcBef>
                <a:spcPts val="0"/>
              </a:spcBef>
              <a:spcAft>
                <a:spcPts val="0"/>
              </a:spcAft>
              <a:buClr>
                <a:schemeClr val="dk1"/>
              </a:buClr>
              <a:buFont typeface="Arial"/>
              <a:buNone/>
            </a:pPr>
            <a:r>
              <a:rPr lang="en" sz="1300">
                <a:solidFill>
                  <a:schemeClr val="dk1"/>
                </a:solidFill>
              </a:rPr>
              <a:t>FEN el zeen / NAR dil    </a:t>
            </a:r>
            <a:endParaRPr sz="1800">
              <a:solidFill>
                <a:schemeClr val="dk1"/>
              </a:solidFill>
            </a:endParaRPr>
          </a:p>
          <a:p>
            <a:pPr indent="0" lvl="0" marL="0" rtl="0" algn="l">
              <a:lnSpc>
                <a:spcPct val="115000"/>
              </a:lnSpc>
              <a:spcBef>
                <a:spcPts val="0"/>
              </a:spcBef>
              <a:spcAft>
                <a:spcPts val="0"/>
              </a:spcAft>
              <a:buClr>
                <a:schemeClr val="dk1"/>
              </a:buClr>
              <a:buSzPts val="1200"/>
              <a:buFont typeface="Arial"/>
              <a:buNone/>
            </a:pPr>
            <a:r>
              <a:rPr lang="en" sz="1600">
                <a:solidFill>
                  <a:schemeClr val="dk1"/>
                </a:solidFill>
              </a:rPr>
              <a:t>“G</a:t>
            </a:r>
            <a:r>
              <a:rPr lang="en" sz="1600" u="sng">
                <a:solidFill>
                  <a:schemeClr val="dk1"/>
                </a:solidFill>
              </a:rPr>
              <a:t>nar</a:t>
            </a:r>
            <a:r>
              <a:rPr lang="en" sz="1600">
                <a:solidFill>
                  <a:schemeClr val="dk1"/>
                </a:solidFill>
              </a:rPr>
              <a:t>ly Funnel”</a:t>
            </a:r>
            <a:endParaRPr sz="2200"/>
          </a:p>
        </p:txBody>
      </p:sp>
      <p:sp>
        <p:nvSpPr>
          <p:cNvPr id="780" name="Google Shape;780;p70"/>
          <p:cNvSpPr txBox="1"/>
          <p:nvPr/>
        </p:nvSpPr>
        <p:spPr>
          <a:xfrm>
            <a:off x="28575" y="952325"/>
            <a:ext cx="3308100" cy="19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 Monoamine Oxidase Inhibitor</a:t>
            </a:r>
            <a:endParaRPr sz="2000">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     – Irreversible MAOI</a:t>
            </a:r>
            <a:endParaRPr>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     – MAO-A &amp; MAO-B </a:t>
            </a:r>
            <a:endParaRPr sz="2000">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     – 5-HT &gt; NE &gt; DA</a:t>
            </a:r>
            <a:endParaRPr sz="2000"/>
          </a:p>
        </p:txBody>
      </p:sp>
      <p:pic>
        <p:nvPicPr>
          <p:cNvPr id="781" name="Google Shape;781;p70"/>
          <p:cNvPicPr preferRelativeResize="0"/>
          <p:nvPr/>
        </p:nvPicPr>
        <p:blipFill rotWithShape="1">
          <a:blip r:embed="rId3">
            <a:alphaModFix/>
          </a:blip>
          <a:srcRect b="0" l="0" r="0" t="0"/>
          <a:stretch/>
        </p:blipFill>
        <p:spPr>
          <a:xfrm>
            <a:off x="4071502" y="2172295"/>
            <a:ext cx="1860637" cy="2848281"/>
          </a:xfrm>
          <a:prstGeom prst="rect">
            <a:avLst/>
          </a:prstGeom>
          <a:noFill/>
          <a:ln>
            <a:noFill/>
          </a:ln>
        </p:spPr>
      </p:pic>
      <p:pic>
        <p:nvPicPr>
          <p:cNvPr id="782" name="Google Shape;782;p70"/>
          <p:cNvPicPr preferRelativeResize="0"/>
          <p:nvPr/>
        </p:nvPicPr>
        <p:blipFill rotWithShape="1">
          <a:blip r:embed="rId4">
            <a:alphaModFix/>
          </a:blip>
          <a:srcRect b="0" l="0" r="0" t="0"/>
          <a:stretch/>
        </p:blipFill>
        <p:spPr>
          <a:xfrm rot="10800000">
            <a:off x="3944850" y="762026"/>
            <a:ext cx="2113954" cy="2201733"/>
          </a:xfrm>
          <a:prstGeom prst="rect">
            <a:avLst/>
          </a:prstGeom>
          <a:noFill/>
          <a:ln>
            <a:noFill/>
          </a:ln>
        </p:spPr>
      </p:pic>
      <p:sp>
        <p:nvSpPr>
          <p:cNvPr id="783" name="Google Shape;783;p70"/>
          <p:cNvSpPr/>
          <p:nvPr/>
        </p:nvSpPr>
        <p:spPr>
          <a:xfrm>
            <a:off x="2190848" y="2477100"/>
            <a:ext cx="1538400" cy="1251600"/>
          </a:xfrm>
          <a:prstGeom prst="wedgeRectCallout">
            <a:avLst>
              <a:gd fmla="val 105407" name="adj1"/>
              <a:gd fmla="val 55439" name="adj2"/>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784" name="Google Shape;784;p70"/>
          <p:cNvPicPr preferRelativeResize="0"/>
          <p:nvPr/>
        </p:nvPicPr>
        <p:blipFill rotWithShape="1">
          <a:blip r:embed="rId5">
            <a:alphaModFix/>
          </a:blip>
          <a:srcRect b="0" l="0" r="0" t="0"/>
          <a:stretch/>
        </p:blipFill>
        <p:spPr>
          <a:xfrm flipH="1">
            <a:off x="4452917" y="91925"/>
            <a:ext cx="1224917" cy="619384"/>
          </a:xfrm>
          <a:prstGeom prst="rect">
            <a:avLst/>
          </a:prstGeom>
          <a:noFill/>
          <a:ln>
            <a:noFill/>
          </a:ln>
        </p:spPr>
      </p:pic>
      <p:pic>
        <p:nvPicPr>
          <p:cNvPr id="785" name="Google Shape;785;p70"/>
          <p:cNvPicPr preferRelativeResize="0"/>
          <p:nvPr/>
        </p:nvPicPr>
        <p:blipFill rotWithShape="1">
          <a:blip r:embed="rId6">
            <a:alphaModFix/>
          </a:blip>
          <a:srcRect b="0" l="0" r="0" t="0"/>
          <a:stretch/>
        </p:blipFill>
        <p:spPr>
          <a:xfrm flipH="1">
            <a:off x="4449081" y="165527"/>
            <a:ext cx="1281558" cy="1478271"/>
          </a:xfrm>
          <a:prstGeom prst="rect">
            <a:avLst/>
          </a:prstGeom>
          <a:noFill/>
          <a:ln>
            <a:noFill/>
          </a:ln>
        </p:spPr>
      </p:pic>
      <p:sp>
        <p:nvSpPr>
          <p:cNvPr id="786" name="Google Shape;786;p70"/>
          <p:cNvSpPr txBox="1"/>
          <p:nvPr/>
        </p:nvSpPr>
        <p:spPr>
          <a:xfrm>
            <a:off x="2271800" y="2570525"/>
            <a:ext cx="1610700" cy="434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0" i="0" lang="en" u="none" cap="none" strike="noStrike">
                <a:solidFill>
                  <a:srgbClr val="000000"/>
                </a:solidFill>
                <a:latin typeface="Arial"/>
                <a:ea typeface="Arial"/>
                <a:cs typeface="Arial"/>
                <a:sym typeface="Arial"/>
              </a:rPr>
              <a:t>How could I be depressed</a:t>
            </a:r>
            <a:r>
              <a:rPr lang="en"/>
              <a:t> with</a:t>
            </a:r>
            <a:r>
              <a:rPr b="0" i="0" lang="en" u="none" cap="none" strike="noStrike">
                <a:solidFill>
                  <a:srgbClr val="000000"/>
                </a:solidFill>
                <a:latin typeface="Arial"/>
                <a:ea typeface="Arial"/>
                <a:cs typeface="Arial"/>
                <a:sym typeface="Arial"/>
              </a:rPr>
              <a:t> this (g)narly phunnel?</a:t>
            </a:r>
            <a:endParaRPr b="0" i="0" u="none" cap="none" strike="noStrike">
              <a:solidFill>
                <a:srgbClr val="000000"/>
              </a:solidFill>
              <a:latin typeface="Arial"/>
              <a:ea typeface="Arial"/>
              <a:cs typeface="Arial"/>
              <a:sym typeface="Arial"/>
            </a:endParaRPr>
          </a:p>
        </p:txBody>
      </p:sp>
      <p:sp>
        <p:nvSpPr>
          <p:cNvPr id="787" name="Google Shape;787;p70"/>
          <p:cNvSpPr txBox="1"/>
          <p:nvPr/>
        </p:nvSpPr>
        <p:spPr>
          <a:xfrm>
            <a:off x="7161075" y="378800"/>
            <a:ext cx="1538400" cy="19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lang="en">
                <a:solidFill>
                  <a:schemeClr val="dk1"/>
                </a:solidFill>
              </a:rPr>
              <a:t>The MAOI with some weight gain</a:t>
            </a:r>
            <a:endParaRPr>
              <a:solidFill>
                <a:schemeClr val="dk1"/>
              </a:solidFill>
            </a:endParaRPr>
          </a:p>
          <a:p>
            <a:pPr indent="0" lvl="0" marL="0" rtl="0" algn="l">
              <a:spcBef>
                <a:spcPts val="0"/>
              </a:spcBef>
              <a:spcAft>
                <a:spcPts val="0"/>
              </a:spcAft>
              <a:buClr>
                <a:schemeClr val="dk1"/>
              </a:buClr>
              <a:buFont typeface="Arial"/>
              <a:buNone/>
            </a:pPr>
            <a:r>
              <a:t/>
            </a:r>
            <a:endParaRPr>
              <a:solidFill>
                <a:schemeClr val="dk1"/>
              </a:solidFill>
            </a:endParaRPr>
          </a:p>
          <a:p>
            <a:pPr indent="0" lvl="0" marL="0" rtl="0" algn="l">
              <a:spcBef>
                <a:spcPts val="0"/>
              </a:spcBef>
              <a:spcAft>
                <a:spcPts val="0"/>
              </a:spcAft>
              <a:buClr>
                <a:schemeClr val="dk1"/>
              </a:buClr>
              <a:buFont typeface="Arial"/>
              <a:buNone/>
            </a:pPr>
            <a:r>
              <a:t/>
            </a:r>
            <a:endParaRPr>
              <a:solidFill>
                <a:schemeClr val="dk1"/>
              </a:solidFill>
            </a:endParaRPr>
          </a:p>
        </p:txBody>
      </p:sp>
      <p:pic>
        <p:nvPicPr>
          <p:cNvPr id="788" name="Google Shape;788;p70"/>
          <p:cNvPicPr preferRelativeResize="0"/>
          <p:nvPr/>
        </p:nvPicPr>
        <p:blipFill rotWithShape="1">
          <a:blip r:embed="rId3">
            <a:alphaModFix/>
          </a:blip>
          <a:srcRect b="0" l="0" r="0" t="0"/>
          <a:stretch/>
        </p:blipFill>
        <p:spPr>
          <a:xfrm>
            <a:off x="8043951" y="1753549"/>
            <a:ext cx="805374" cy="1232877"/>
          </a:xfrm>
          <a:prstGeom prst="rect">
            <a:avLst/>
          </a:prstGeom>
          <a:noFill/>
          <a:ln>
            <a:noFill/>
          </a:ln>
        </p:spPr>
      </p:pic>
      <p:pic>
        <p:nvPicPr>
          <p:cNvPr id="789" name="Google Shape;789;p70"/>
          <p:cNvPicPr preferRelativeResize="0"/>
          <p:nvPr/>
        </p:nvPicPr>
        <p:blipFill rotWithShape="1">
          <a:blip r:embed="rId4">
            <a:alphaModFix/>
          </a:blip>
          <a:srcRect b="0" l="0" r="0" t="0"/>
          <a:stretch/>
        </p:blipFill>
        <p:spPr>
          <a:xfrm rot="10800000">
            <a:off x="7989130" y="1143115"/>
            <a:ext cx="915022" cy="953019"/>
          </a:xfrm>
          <a:prstGeom prst="rect">
            <a:avLst/>
          </a:prstGeom>
          <a:noFill/>
          <a:ln>
            <a:noFill/>
          </a:ln>
        </p:spPr>
      </p:pic>
      <p:sp>
        <p:nvSpPr>
          <p:cNvPr id="790" name="Google Shape;790;p70"/>
          <p:cNvSpPr/>
          <p:nvPr/>
        </p:nvSpPr>
        <p:spPr>
          <a:xfrm>
            <a:off x="6914100" y="1428450"/>
            <a:ext cx="745500" cy="953100"/>
          </a:xfrm>
          <a:prstGeom prst="wedgeRectCallout">
            <a:avLst>
              <a:gd fmla="val 95087" name="adj1"/>
              <a:gd fmla="val 34671" name="adj2"/>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1" name="Google Shape;791;p70"/>
          <p:cNvSpPr txBox="1"/>
          <p:nvPr/>
        </p:nvSpPr>
        <p:spPr>
          <a:xfrm>
            <a:off x="7049502" y="1525573"/>
            <a:ext cx="697200" cy="188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lang="en"/>
              <a:t>Do I look phat?</a:t>
            </a:r>
            <a:endParaRPr b="0" i="0" u="none" cap="none" strike="noStrike">
              <a:solidFill>
                <a:srgbClr val="000000"/>
              </a:solidFill>
              <a:latin typeface="Arial"/>
              <a:ea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5" name="Shape 795"/>
        <p:cNvGrpSpPr/>
        <p:nvPr/>
      </p:nvGrpSpPr>
      <p:grpSpPr>
        <a:xfrm>
          <a:off x="0" y="0"/>
          <a:ext cx="0" cy="0"/>
          <a:chOff x="0" y="0"/>
          <a:chExt cx="0" cy="0"/>
        </a:xfrm>
      </p:grpSpPr>
      <p:cxnSp>
        <p:nvCxnSpPr>
          <p:cNvPr id="796" name="Google Shape;796;p71"/>
          <p:cNvCxnSpPr/>
          <p:nvPr/>
        </p:nvCxnSpPr>
        <p:spPr>
          <a:xfrm>
            <a:off x="6962875" y="1200"/>
            <a:ext cx="0" cy="5141100"/>
          </a:xfrm>
          <a:prstGeom prst="straightConnector1">
            <a:avLst/>
          </a:prstGeom>
          <a:noFill/>
          <a:ln cap="flat" cmpd="sng" w="9525">
            <a:solidFill>
              <a:schemeClr val="dk2"/>
            </a:solidFill>
            <a:prstDash val="solid"/>
            <a:round/>
            <a:headEnd len="med" w="med" type="none"/>
            <a:tailEnd len="med" w="med" type="none"/>
          </a:ln>
        </p:spPr>
      </p:cxnSp>
      <p:sp>
        <p:nvSpPr>
          <p:cNvPr id="797" name="Google Shape;797;p71"/>
          <p:cNvSpPr txBox="1"/>
          <p:nvPr/>
        </p:nvSpPr>
        <p:spPr>
          <a:xfrm>
            <a:off x="19050" y="-38275"/>
            <a:ext cx="3381600" cy="65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Arial"/>
              <a:buNone/>
            </a:pPr>
            <a:r>
              <a:rPr lang="en" sz="1800">
                <a:solidFill>
                  <a:schemeClr val="dk1"/>
                </a:solidFill>
              </a:rPr>
              <a:t>Phenelzine (</a:t>
            </a:r>
            <a:r>
              <a:rPr lang="en" sz="1800" u="sng">
                <a:solidFill>
                  <a:schemeClr val="dk1"/>
                </a:solidFill>
              </a:rPr>
              <a:t>NAR</a:t>
            </a:r>
            <a:r>
              <a:rPr lang="en" sz="1800">
                <a:solidFill>
                  <a:schemeClr val="dk1"/>
                </a:solidFill>
              </a:rPr>
              <a:t>DIL)                    </a:t>
            </a:r>
            <a:endParaRPr sz="1800">
              <a:solidFill>
                <a:schemeClr val="dk1"/>
              </a:solidFill>
            </a:endParaRPr>
          </a:p>
          <a:p>
            <a:pPr indent="0" lvl="0" marL="0" rtl="0" algn="l">
              <a:lnSpc>
                <a:spcPct val="115000"/>
              </a:lnSpc>
              <a:spcBef>
                <a:spcPts val="0"/>
              </a:spcBef>
              <a:spcAft>
                <a:spcPts val="0"/>
              </a:spcAft>
              <a:buClr>
                <a:schemeClr val="dk1"/>
              </a:buClr>
              <a:buFont typeface="Arial"/>
              <a:buNone/>
            </a:pPr>
            <a:r>
              <a:rPr lang="en" sz="1300">
                <a:solidFill>
                  <a:schemeClr val="dk1"/>
                </a:solidFill>
              </a:rPr>
              <a:t>FEN el zeen / NAR dil    </a:t>
            </a:r>
            <a:endParaRPr sz="1800">
              <a:solidFill>
                <a:schemeClr val="dk1"/>
              </a:solidFill>
            </a:endParaRPr>
          </a:p>
          <a:p>
            <a:pPr indent="0" lvl="0" marL="0" rtl="0" algn="l">
              <a:lnSpc>
                <a:spcPct val="115000"/>
              </a:lnSpc>
              <a:spcBef>
                <a:spcPts val="0"/>
              </a:spcBef>
              <a:spcAft>
                <a:spcPts val="0"/>
              </a:spcAft>
              <a:buClr>
                <a:schemeClr val="dk1"/>
              </a:buClr>
              <a:buSzPts val="1200"/>
              <a:buFont typeface="Arial"/>
              <a:buNone/>
            </a:pPr>
            <a:r>
              <a:rPr lang="en" sz="1600">
                <a:solidFill>
                  <a:schemeClr val="dk1"/>
                </a:solidFill>
              </a:rPr>
              <a:t>“G</a:t>
            </a:r>
            <a:r>
              <a:rPr lang="en" sz="1600" u="sng">
                <a:solidFill>
                  <a:schemeClr val="dk1"/>
                </a:solidFill>
              </a:rPr>
              <a:t>nar</a:t>
            </a:r>
            <a:r>
              <a:rPr lang="en" sz="1600">
                <a:solidFill>
                  <a:schemeClr val="dk1"/>
                </a:solidFill>
              </a:rPr>
              <a:t>ly Funnel”</a:t>
            </a:r>
            <a:endParaRPr sz="2200"/>
          </a:p>
        </p:txBody>
      </p:sp>
      <p:sp>
        <p:nvSpPr>
          <p:cNvPr id="798" name="Google Shape;798;p71"/>
          <p:cNvSpPr txBox="1"/>
          <p:nvPr/>
        </p:nvSpPr>
        <p:spPr>
          <a:xfrm>
            <a:off x="28575" y="952325"/>
            <a:ext cx="3308100" cy="19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 Monoamine Oxidase Inhibitor</a:t>
            </a:r>
            <a:endParaRPr sz="2000">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     – Irreversible MAOI</a:t>
            </a:r>
            <a:endParaRPr>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     – MAO-A &amp; MAO-B </a:t>
            </a:r>
            <a:endParaRPr sz="2000">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     – 5-HT &gt; NE &gt; DA</a:t>
            </a:r>
            <a:endParaRPr sz="2000"/>
          </a:p>
        </p:txBody>
      </p:sp>
      <p:pic>
        <p:nvPicPr>
          <p:cNvPr id="799" name="Google Shape;799;p71"/>
          <p:cNvPicPr preferRelativeResize="0"/>
          <p:nvPr/>
        </p:nvPicPr>
        <p:blipFill rotWithShape="1">
          <a:blip r:embed="rId3">
            <a:alphaModFix/>
          </a:blip>
          <a:srcRect b="0" l="0" r="0" t="0"/>
          <a:stretch/>
        </p:blipFill>
        <p:spPr>
          <a:xfrm>
            <a:off x="4071502" y="2172295"/>
            <a:ext cx="1860637" cy="2848281"/>
          </a:xfrm>
          <a:prstGeom prst="rect">
            <a:avLst/>
          </a:prstGeom>
          <a:noFill/>
          <a:ln>
            <a:noFill/>
          </a:ln>
        </p:spPr>
      </p:pic>
      <p:pic>
        <p:nvPicPr>
          <p:cNvPr id="800" name="Google Shape;800;p71"/>
          <p:cNvPicPr preferRelativeResize="0"/>
          <p:nvPr/>
        </p:nvPicPr>
        <p:blipFill rotWithShape="1">
          <a:blip r:embed="rId4">
            <a:alphaModFix/>
          </a:blip>
          <a:srcRect b="0" l="0" r="0" t="0"/>
          <a:stretch/>
        </p:blipFill>
        <p:spPr>
          <a:xfrm rot="10800000">
            <a:off x="3944850" y="762026"/>
            <a:ext cx="2113954" cy="2201733"/>
          </a:xfrm>
          <a:prstGeom prst="rect">
            <a:avLst/>
          </a:prstGeom>
          <a:noFill/>
          <a:ln>
            <a:noFill/>
          </a:ln>
        </p:spPr>
      </p:pic>
      <p:sp>
        <p:nvSpPr>
          <p:cNvPr id="801" name="Google Shape;801;p71"/>
          <p:cNvSpPr/>
          <p:nvPr/>
        </p:nvSpPr>
        <p:spPr>
          <a:xfrm>
            <a:off x="2190848" y="2477100"/>
            <a:ext cx="1538400" cy="1251600"/>
          </a:xfrm>
          <a:prstGeom prst="wedgeRectCallout">
            <a:avLst>
              <a:gd fmla="val 105407" name="adj1"/>
              <a:gd fmla="val 55439" name="adj2"/>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802" name="Google Shape;802;p71"/>
          <p:cNvPicPr preferRelativeResize="0"/>
          <p:nvPr/>
        </p:nvPicPr>
        <p:blipFill rotWithShape="1">
          <a:blip r:embed="rId5">
            <a:alphaModFix/>
          </a:blip>
          <a:srcRect b="0" l="0" r="0" t="0"/>
          <a:stretch/>
        </p:blipFill>
        <p:spPr>
          <a:xfrm flipH="1">
            <a:off x="4452917" y="91925"/>
            <a:ext cx="1224917" cy="619384"/>
          </a:xfrm>
          <a:prstGeom prst="rect">
            <a:avLst/>
          </a:prstGeom>
          <a:noFill/>
          <a:ln>
            <a:noFill/>
          </a:ln>
        </p:spPr>
      </p:pic>
      <p:pic>
        <p:nvPicPr>
          <p:cNvPr id="803" name="Google Shape;803;p71"/>
          <p:cNvPicPr preferRelativeResize="0"/>
          <p:nvPr/>
        </p:nvPicPr>
        <p:blipFill rotWithShape="1">
          <a:blip r:embed="rId6">
            <a:alphaModFix/>
          </a:blip>
          <a:srcRect b="0" l="0" r="0" t="0"/>
          <a:stretch/>
        </p:blipFill>
        <p:spPr>
          <a:xfrm flipH="1">
            <a:off x="4449081" y="165527"/>
            <a:ext cx="1281558" cy="1478271"/>
          </a:xfrm>
          <a:prstGeom prst="rect">
            <a:avLst/>
          </a:prstGeom>
          <a:noFill/>
          <a:ln>
            <a:noFill/>
          </a:ln>
        </p:spPr>
      </p:pic>
      <p:sp>
        <p:nvSpPr>
          <p:cNvPr id="804" name="Google Shape;804;p71"/>
          <p:cNvSpPr txBox="1"/>
          <p:nvPr/>
        </p:nvSpPr>
        <p:spPr>
          <a:xfrm>
            <a:off x="2271800" y="2570525"/>
            <a:ext cx="1610700" cy="434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0" i="0" lang="en" u="none" cap="none" strike="noStrike">
                <a:solidFill>
                  <a:srgbClr val="000000"/>
                </a:solidFill>
                <a:latin typeface="Arial"/>
                <a:ea typeface="Arial"/>
                <a:cs typeface="Arial"/>
                <a:sym typeface="Arial"/>
              </a:rPr>
              <a:t>How could I be depressed</a:t>
            </a:r>
            <a:r>
              <a:rPr lang="en"/>
              <a:t> with</a:t>
            </a:r>
            <a:r>
              <a:rPr b="0" i="0" lang="en" u="none" cap="none" strike="noStrike">
                <a:solidFill>
                  <a:srgbClr val="000000"/>
                </a:solidFill>
                <a:latin typeface="Arial"/>
                <a:ea typeface="Arial"/>
                <a:cs typeface="Arial"/>
                <a:sym typeface="Arial"/>
              </a:rPr>
              <a:t> this (g)narly phunnel?</a:t>
            </a:r>
            <a:endParaRPr b="0" i="0" u="none" cap="none" strike="noStrike">
              <a:solidFill>
                <a:srgbClr val="000000"/>
              </a:solidFill>
              <a:latin typeface="Arial"/>
              <a:ea typeface="Arial"/>
              <a:cs typeface="Arial"/>
              <a:sym typeface="Arial"/>
            </a:endParaRPr>
          </a:p>
        </p:txBody>
      </p:sp>
      <p:sp>
        <p:nvSpPr>
          <p:cNvPr id="805" name="Google Shape;805;p71"/>
          <p:cNvSpPr txBox="1"/>
          <p:nvPr/>
        </p:nvSpPr>
        <p:spPr>
          <a:xfrm>
            <a:off x="7161075" y="378800"/>
            <a:ext cx="1538400" cy="19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lang="en">
                <a:solidFill>
                  <a:schemeClr val="dk1"/>
                </a:solidFill>
              </a:rPr>
              <a:t>The MAOI with some weight gain</a:t>
            </a:r>
            <a:endParaRPr>
              <a:solidFill>
                <a:schemeClr val="dk1"/>
              </a:solidFill>
            </a:endParaRPr>
          </a:p>
          <a:p>
            <a:pPr indent="0" lvl="0" marL="0" rtl="0" algn="l">
              <a:spcBef>
                <a:spcPts val="0"/>
              </a:spcBef>
              <a:spcAft>
                <a:spcPts val="0"/>
              </a:spcAft>
              <a:buClr>
                <a:schemeClr val="dk1"/>
              </a:buClr>
              <a:buFont typeface="Arial"/>
              <a:buNone/>
            </a:pPr>
            <a:r>
              <a:t/>
            </a:r>
            <a:endParaRPr>
              <a:solidFill>
                <a:schemeClr val="dk1"/>
              </a:solidFill>
            </a:endParaRPr>
          </a:p>
          <a:p>
            <a:pPr indent="0" lvl="0" marL="0" rtl="0" algn="l">
              <a:spcBef>
                <a:spcPts val="0"/>
              </a:spcBef>
              <a:spcAft>
                <a:spcPts val="0"/>
              </a:spcAft>
              <a:buClr>
                <a:schemeClr val="dk1"/>
              </a:buClr>
              <a:buFont typeface="Arial"/>
              <a:buNone/>
            </a:pPr>
            <a:r>
              <a:t/>
            </a:r>
            <a:endParaRPr>
              <a:solidFill>
                <a:schemeClr val="dk1"/>
              </a:solidFill>
            </a:endParaRPr>
          </a:p>
          <a:p>
            <a:pPr indent="0" lvl="0" marL="0" rtl="0" algn="l">
              <a:spcBef>
                <a:spcPts val="0"/>
              </a:spcBef>
              <a:spcAft>
                <a:spcPts val="0"/>
              </a:spcAft>
              <a:buClr>
                <a:schemeClr val="dk1"/>
              </a:buClr>
              <a:buFont typeface="Arial"/>
              <a:buNone/>
            </a:pPr>
            <a:r>
              <a:t/>
            </a:r>
            <a:endParaRPr>
              <a:solidFill>
                <a:schemeClr val="dk1"/>
              </a:solidFill>
            </a:endParaRPr>
          </a:p>
          <a:p>
            <a:pPr indent="0" lvl="0" marL="0" rtl="0" algn="l">
              <a:spcBef>
                <a:spcPts val="0"/>
              </a:spcBef>
              <a:spcAft>
                <a:spcPts val="0"/>
              </a:spcAft>
              <a:buClr>
                <a:schemeClr val="dk1"/>
              </a:buClr>
              <a:buFont typeface="Arial"/>
              <a:buNone/>
            </a:pPr>
            <a:r>
              <a:t/>
            </a:r>
            <a:endParaRPr>
              <a:solidFill>
                <a:schemeClr val="dk1"/>
              </a:solidFill>
            </a:endParaRPr>
          </a:p>
          <a:p>
            <a:pPr indent="0" lvl="0" marL="0" rtl="0" algn="l">
              <a:spcBef>
                <a:spcPts val="0"/>
              </a:spcBef>
              <a:spcAft>
                <a:spcPts val="0"/>
              </a:spcAft>
              <a:buClr>
                <a:schemeClr val="dk1"/>
              </a:buClr>
              <a:buFont typeface="Arial"/>
              <a:buNone/>
            </a:pPr>
            <a:r>
              <a:t/>
            </a:r>
            <a:endParaRPr>
              <a:solidFill>
                <a:schemeClr val="dk1"/>
              </a:solidFill>
            </a:endParaRPr>
          </a:p>
          <a:p>
            <a:pPr indent="0" lvl="0" marL="0" rtl="0" algn="l">
              <a:spcBef>
                <a:spcPts val="0"/>
              </a:spcBef>
              <a:spcAft>
                <a:spcPts val="0"/>
              </a:spcAft>
              <a:buClr>
                <a:schemeClr val="dk1"/>
              </a:buClr>
              <a:buFont typeface="Arial"/>
              <a:buNone/>
            </a:pPr>
            <a:r>
              <a:t/>
            </a:r>
            <a:endParaRPr>
              <a:solidFill>
                <a:schemeClr val="dk1"/>
              </a:solidFill>
            </a:endParaRPr>
          </a:p>
          <a:p>
            <a:pPr indent="0" lvl="0" marL="0" rtl="0" algn="l">
              <a:spcBef>
                <a:spcPts val="0"/>
              </a:spcBef>
              <a:spcAft>
                <a:spcPts val="0"/>
              </a:spcAft>
              <a:buClr>
                <a:schemeClr val="dk1"/>
              </a:buClr>
              <a:buFont typeface="Arial"/>
              <a:buNone/>
            </a:pPr>
            <a:r>
              <a:t/>
            </a:r>
            <a:endParaRPr>
              <a:solidFill>
                <a:schemeClr val="dk1"/>
              </a:solidFill>
            </a:endParaRPr>
          </a:p>
          <a:p>
            <a:pPr indent="0" lvl="0" marL="0" rtl="0" algn="l">
              <a:spcBef>
                <a:spcPts val="0"/>
              </a:spcBef>
              <a:spcAft>
                <a:spcPts val="0"/>
              </a:spcAft>
              <a:buClr>
                <a:schemeClr val="dk1"/>
              </a:buClr>
              <a:buFont typeface="Arial"/>
              <a:buNone/>
            </a:pPr>
            <a:r>
              <a:t/>
            </a:r>
            <a:endParaRPr>
              <a:solidFill>
                <a:schemeClr val="dk1"/>
              </a:solidFill>
            </a:endParaRPr>
          </a:p>
          <a:p>
            <a:pPr indent="0" lvl="0" marL="0" rtl="0" algn="l">
              <a:spcBef>
                <a:spcPts val="0"/>
              </a:spcBef>
              <a:spcAft>
                <a:spcPts val="0"/>
              </a:spcAft>
              <a:buClr>
                <a:schemeClr val="dk1"/>
              </a:buClr>
              <a:buFont typeface="Arial"/>
              <a:buNone/>
            </a:pPr>
            <a:r>
              <a:t/>
            </a:r>
            <a:endParaRPr>
              <a:solidFill>
                <a:schemeClr val="dk1"/>
              </a:solidFill>
            </a:endParaRPr>
          </a:p>
          <a:p>
            <a:pPr indent="0" lvl="0" marL="0" rtl="0" algn="l">
              <a:spcBef>
                <a:spcPts val="0"/>
              </a:spcBef>
              <a:spcAft>
                <a:spcPts val="0"/>
              </a:spcAft>
              <a:buClr>
                <a:schemeClr val="dk1"/>
              </a:buClr>
              <a:buFont typeface="Arial"/>
              <a:buNone/>
            </a:pPr>
            <a:r>
              <a:t/>
            </a:r>
            <a:endParaRPr>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Risk of mortality in single-drug overdose with MAOIs is similar to that of tricyclics.</a:t>
            </a:r>
            <a:endParaRPr>
              <a:solidFill>
                <a:schemeClr val="dk1"/>
              </a:solidFill>
            </a:endParaRPr>
          </a:p>
        </p:txBody>
      </p:sp>
      <p:pic>
        <p:nvPicPr>
          <p:cNvPr id="806" name="Google Shape;806;p71"/>
          <p:cNvPicPr preferRelativeResize="0"/>
          <p:nvPr/>
        </p:nvPicPr>
        <p:blipFill rotWithShape="1">
          <a:blip r:embed="rId3">
            <a:alphaModFix/>
          </a:blip>
          <a:srcRect b="0" l="0" r="0" t="0"/>
          <a:stretch/>
        </p:blipFill>
        <p:spPr>
          <a:xfrm>
            <a:off x="8043951" y="1753549"/>
            <a:ext cx="805374" cy="1232877"/>
          </a:xfrm>
          <a:prstGeom prst="rect">
            <a:avLst/>
          </a:prstGeom>
          <a:noFill/>
          <a:ln>
            <a:noFill/>
          </a:ln>
        </p:spPr>
      </p:pic>
      <p:pic>
        <p:nvPicPr>
          <p:cNvPr id="807" name="Google Shape;807;p71"/>
          <p:cNvPicPr preferRelativeResize="0"/>
          <p:nvPr/>
        </p:nvPicPr>
        <p:blipFill rotWithShape="1">
          <a:blip r:embed="rId4">
            <a:alphaModFix/>
          </a:blip>
          <a:srcRect b="0" l="0" r="0" t="0"/>
          <a:stretch/>
        </p:blipFill>
        <p:spPr>
          <a:xfrm rot="10800000">
            <a:off x="7989130" y="1143115"/>
            <a:ext cx="915022" cy="953019"/>
          </a:xfrm>
          <a:prstGeom prst="rect">
            <a:avLst/>
          </a:prstGeom>
          <a:noFill/>
          <a:ln>
            <a:noFill/>
          </a:ln>
        </p:spPr>
      </p:pic>
      <p:sp>
        <p:nvSpPr>
          <p:cNvPr id="808" name="Google Shape;808;p71"/>
          <p:cNvSpPr/>
          <p:nvPr/>
        </p:nvSpPr>
        <p:spPr>
          <a:xfrm>
            <a:off x="6914100" y="1428450"/>
            <a:ext cx="745500" cy="953100"/>
          </a:xfrm>
          <a:prstGeom prst="wedgeRectCallout">
            <a:avLst>
              <a:gd fmla="val 95087" name="adj1"/>
              <a:gd fmla="val 34671" name="adj2"/>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9" name="Google Shape;809;p71"/>
          <p:cNvSpPr txBox="1"/>
          <p:nvPr/>
        </p:nvSpPr>
        <p:spPr>
          <a:xfrm>
            <a:off x="7049502" y="1525573"/>
            <a:ext cx="697200" cy="188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lang="en"/>
              <a:t>Do I look phat?</a:t>
            </a:r>
            <a:endParaRPr b="0" i="0" u="none" cap="none" strike="noStrik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8"/>
          <p:cNvSpPr txBox="1"/>
          <p:nvPr>
            <p:ph idx="1" type="subTitle"/>
          </p:nvPr>
        </p:nvSpPr>
        <p:spPr>
          <a:xfrm>
            <a:off x="1004960" y="131333"/>
            <a:ext cx="32724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Carlat podcast</a:t>
            </a:r>
            <a:endParaRPr/>
          </a:p>
        </p:txBody>
      </p:sp>
      <p:pic>
        <p:nvPicPr>
          <p:cNvPr id="90" name="Google Shape;90;p18"/>
          <p:cNvPicPr preferRelativeResize="0"/>
          <p:nvPr/>
        </p:nvPicPr>
        <p:blipFill>
          <a:blip r:embed="rId3">
            <a:alphaModFix/>
          </a:blip>
          <a:stretch>
            <a:fillRect/>
          </a:stretch>
        </p:blipFill>
        <p:spPr>
          <a:xfrm>
            <a:off x="861885" y="161048"/>
            <a:ext cx="572225" cy="535600"/>
          </a:xfrm>
          <a:prstGeom prst="rect">
            <a:avLst/>
          </a:prstGeom>
          <a:noFill/>
          <a:ln>
            <a:noFill/>
          </a:ln>
        </p:spPr>
      </p:pic>
      <p:sp>
        <p:nvSpPr>
          <p:cNvPr id="91" name="Google Shape;91;p18"/>
          <p:cNvSpPr txBox="1"/>
          <p:nvPr/>
        </p:nvSpPr>
        <p:spPr>
          <a:xfrm>
            <a:off x="861875" y="954225"/>
            <a:ext cx="5256600" cy="1821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Commandment #1</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Do not worsen mental illness with psychiatric medications</a:t>
            </a:r>
            <a:endParaRPr>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Do not start an antidepressant during mania</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Do not start stimulants during psychosis</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(No antidepressant monotherapy in bipolar I)</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t/>
            </a:r>
            <a:endParaRPr sz="600">
              <a:solidFill>
                <a:schemeClr val="dk1"/>
              </a:solidFill>
            </a:endParaRPr>
          </a:p>
          <a:p>
            <a:pPr indent="0" lvl="0" marL="457200" rtl="0" algn="l">
              <a:lnSpc>
                <a:spcPct val="115000"/>
              </a:lnSpc>
              <a:spcBef>
                <a:spcPts val="0"/>
              </a:spcBef>
              <a:spcAft>
                <a:spcPts val="0"/>
              </a:spcAft>
              <a:buNone/>
            </a:pPr>
            <a:r>
              <a:t/>
            </a:r>
            <a:endParaRPr sz="600">
              <a:solidFill>
                <a:schemeClr val="dk1"/>
              </a:solidFill>
            </a:endParaRPr>
          </a:p>
          <a:p>
            <a:pPr indent="0" lvl="0" marL="0" rtl="0" algn="l">
              <a:lnSpc>
                <a:spcPct val="115000"/>
              </a:lnSpc>
              <a:spcBef>
                <a:spcPts val="0"/>
              </a:spcBef>
              <a:spcAft>
                <a:spcPts val="0"/>
              </a:spcAft>
              <a:buNone/>
            </a:pPr>
            <a:r>
              <a:t/>
            </a:r>
            <a:endParaRPr sz="1200"/>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3" name="Shape 813"/>
        <p:cNvGrpSpPr/>
        <p:nvPr/>
      </p:nvGrpSpPr>
      <p:grpSpPr>
        <a:xfrm>
          <a:off x="0" y="0"/>
          <a:ext cx="0" cy="0"/>
          <a:chOff x="0" y="0"/>
          <a:chExt cx="0" cy="0"/>
        </a:xfrm>
      </p:grpSpPr>
      <p:cxnSp>
        <p:nvCxnSpPr>
          <p:cNvPr id="814" name="Google Shape;814;p72"/>
          <p:cNvCxnSpPr/>
          <p:nvPr/>
        </p:nvCxnSpPr>
        <p:spPr>
          <a:xfrm>
            <a:off x="6962875" y="1200"/>
            <a:ext cx="0" cy="5141100"/>
          </a:xfrm>
          <a:prstGeom prst="straightConnector1">
            <a:avLst/>
          </a:prstGeom>
          <a:noFill/>
          <a:ln cap="flat" cmpd="sng" w="9525">
            <a:solidFill>
              <a:schemeClr val="dk2"/>
            </a:solidFill>
            <a:prstDash val="solid"/>
            <a:round/>
            <a:headEnd len="med" w="med" type="none"/>
            <a:tailEnd len="med" w="med" type="none"/>
          </a:ln>
        </p:spPr>
      </p:cxnSp>
      <p:sp>
        <p:nvSpPr>
          <p:cNvPr id="815" name="Google Shape;815;p72"/>
          <p:cNvSpPr txBox="1"/>
          <p:nvPr/>
        </p:nvSpPr>
        <p:spPr>
          <a:xfrm>
            <a:off x="19050" y="-38275"/>
            <a:ext cx="3381600" cy="65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Arial"/>
              <a:buNone/>
            </a:pPr>
            <a:r>
              <a:rPr lang="en" sz="1800">
                <a:solidFill>
                  <a:schemeClr val="dk1"/>
                </a:solidFill>
              </a:rPr>
              <a:t>Phenelzine (</a:t>
            </a:r>
            <a:r>
              <a:rPr lang="en" sz="1800" u="sng">
                <a:solidFill>
                  <a:schemeClr val="dk1"/>
                </a:solidFill>
              </a:rPr>
              <a:t>NAR</a:t>
            </a:r>
            <a:r>
              <a:rPr lang="en" sz="1800">
                <a:solidFill>
                  <a:schemeClr val="dk1"/>
                </a:solidFill>
              </a:rPr>
              <a:t>DIL)                    </a:t>
            </a:r>
            <a:endParaRPr sz="1800">
              <a:solidFill>
                <a:schemeClr val="dk1"/>
              </a:solidFill>
            </a:endParaRPr>
          </a:p>
          <a:p>
            <a:pPr indent="0" lvl="0" marL="0" rtl="0" algn="l">
              <a:lnSpc>
                <a:spcPct val="115000"/>
              </a:lnSpc>
              <a:spcBef>
                <a:spcPts val="0"/>
              </a:spcBef>
              <a:spcAft>
                <a:spcPts val="0"/>
              </a:spcAft>
              <a:buClr>
                <a:schemeClr val="dk1"/>
              </a:buClr>
              <a:buFont typeface="Arial"/>
              <a:buNone/>
            </a:pPr>
            <a:r>
              <a:rPr lang="en" sz="1300">
                <a:solidFill>
                  <a:schemeClr val="dk1"/>
                </a:solidFill>
              </a:rPr>
              <a:t>FEN el zeen / NAR dil    </a:t>
            </a:r>
            <a:endParaRPr sz="1800">
              <a:solidFill>
                <a:schemeClr val="dk1"/>
              </a:solidFill>
            </a:endParaRPr>
          </a:p>
          <a:p>
            <a:pPr indent="0" lvl="0" marL="0" rtl="0" algn="l">
              <a:lnSpc>
                <a:spcPct val="115000"/>
              </a:lnSpc>
              <a:spcBef>
                <a:spcPts val="0"/>
              </a:spcBef>
              <a:spcAft>
                <a:spcPts val="0"/>
              </a:spcAft>
              <a:buClr>
                <a:schemeClr val="dk1"/>
              </a:buClr>
              <a:buSzPts val="1200"/>
              <a:buFont typeface="Arial"/>
              <a:buNone/>
            </a:pPr>
            <a:r>
              <a:rPr lang="en" sz="1600">
                <a:solidFill>
                  <a:schemeClr val="dk1"/>
                </a:solidFill>
              </a:rPr>
              <a:t>“G</a:t>
            </a:r>
            <a:r>
              <a:rPr lang="en" sz="1600" u="sng">
                <a:solidFill>
                  <a:schemeClr val="dk1"/>
                </a:solidFill>
              </a:rPr>
              <a:t>nar</a:t>
            </a:r>
            <a:r>
              <a:rPr lang="en" sz="1600">
                <a:solidFill>
                  <a:schemeClr val="dk1"/>
                </a:solidFill>
              </a:rPr>
              <a:t>ly Funnel”</a:t>
            </a:r>
            <a:endParaRPr sz="2200"/>
          </a:p>
        </p:txBody>
      </p:sp>
      <p:sp>
        <p:nvSpPr>
          <p:cNvPr id="816" name="Google Shape;816;p72"/>
          <p:cNvSpPr txBox="1"/>
          <p:nvPr/>
        </p:nvSpPr>
        <p:spPr>
          <a:xfrm>
            <a:off x="28575" y="952325"/>
            <a:ext cx="3308100" cy="19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 Monoamine Oxidase Inhibitor</a:t>
            </a:r>
            <a:endParaRPr sz="2000">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     – Irreversible MAOI</a:t>
            </a:r>
            <a:endParaRPr>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     – MAO-A &amp; MAO-B </a:t>
            </a:r>
            <a:endParaRPr sz="2000">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     – 5-HT &gt; NE &gt; DA</a:t>
            </a:r>
            <a:endParaRPr sz="2000"/>
          </a:p>
        </p:txBody>
      </p:sp>
      <p:pic>
        <p:nvPicPr>
          <p:cNvPr id="817" name="Google Shape;817;p72"/>
          <p:cNvPicPr preferRelativeResize="0"/>
          <p:nvPr/>
        </p:nvPicPr>
        <p:blipFill rotWithShape="1">
          <a:blip r:embed="rId3">
            <a:alphaModFix/>
          </a:blip>
          <a:srcRect b="0" l="0" r="0" t="0"/>
          <a:stretch/>
        </p:blipFill>
        <p:spPr>
          <a:xfrm>
            <a:off x="4071502" y="2172295"/>
            <a:ext cx="1860637" cy="2848281"/>
          </a:xfrm>
          <a:prstGeom prst="rect">
            <a:avLst/>
          </a:prstGeom>
          <a:noFill/>
          <a:ln>
            <a:noFill/>
          </a:ln>
        </p:spPr>
      </p:pic>
      <p:pic>
        <p:nvPicPr>
          <p:cNvPr id="818" name="Google Shape;818;p72"/>
          <p:cNvPicPr preferRelativeResize="0"/>
          <p:nvPr/>
        </p:nvPicPr>
        <p:blipFill rotWithShape="1">
          <a:blip r:embed="rId4">
            <a:alphaModFix/>
          </a:blip>
          <a:srcRect b="0" l="0" r="0" t="0"/>
          <a:stretch/>
        </p:blipFill>
        <p:spPr>
          <a:xfrm rot="10800000">
            <a:off x="3944850" y="762026"/>
            <a:ext cx="2113954" cy="2201733"/>
          </a:xfrm>
          <a:prstGeom prst="rect">
            <a:avLst/>
          </a:prstGeom>
          <a:noFill/>
          <a:ln>
            <a:noFill/>
          </a:ln>
        </p:spPr>
      </p:pic>
      <p:sp>
        <p:nvSpPr>
          <p:cNvPr id="819" name="Google Shape;819;p72"/>
          <p:cNvSpPr/>
          <p:nvPr/>
        </p:nvSpPr>
        <p:spPr>
          <a:xfrm>
            <a:off x="2190848" y="2477100"/>
            <a:ext cx="1538400" cy="1251600"/>
          </a:xfrm>
          <a:prstGeom prst="wedgeRectCallout">
            <a:avLst>
              <a:gd fmla="val 105407" name="adj1"/>
              <a:gd fmla="val 55439" name="adj2"/>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820" name="Google Shape;820;p72"/>
          <p:cNvPicPr preferRelativeResize="0"/>
          <p:nvPr/>
        </p:nvPicPr>
        <p:blipFill rotWithShape="1">
          <a:blip r:embed="rId5">
            <a:alphaModFix/>
          </a:blip>
          <a:srcRect b="0" l="0" r="0" t="0"/>
          <a:stretch/>
        </p:blipFill>
        <p:spPr>
          <a:xfrm flipH="1">
            <a:off x="4452917" y="91925"/>
            <a:ext cx="1224917" cy="619384"/>
          </a:xfrm>
          <a:prstGeom prst="rect">
            <a:avLst/>
          </a:prstGeom>
          <a:noFill/>
          <a:ln>
            <a:noFill/>
          </a:ln>
        </p:spPr>
      </p:pic>
      <p:pic>
        <p:nvPicPr>
          <p:cNvPr id="821" name="Google Shape;821;p72"/>
          <p:cNvPicPr preferRelativeResize="0"/>
          <p:nvPr/>
        </p:nvPicPr>
        <p:blipFill rotWithShape="1">
          <a:blip r:embed="rId6">
            <a:alphaModFix/>
          </a:blip>
          <a:srcRect b="0" l="0" r="0" t="0"/>
          <a:stretch/>
        </p:blipFill>
        <p:spPr>
          <a:xfrm flipH="1">
            <a:off x="4449081" y="165527"/>
            <a:ext cx="1281558" cy="1478271"/>
          </a:xfrm>
          <a:prstGeom prst="rect">
            <a:avLst/>
          </a:prstGeom>
          <a:noFill/>
          <a:ln>
            <a:noFill/>
          </a:ln>
        </p:spPr>
      </p:pic>
      <p:sp>
        <p:nvSpPr>
          <p:cNvPr id="822" name="Google Shape;822;p72"/>
          <p:cNvSpPr txBox="1"/>
          <p:nvPr/>
        </p:nvSpPr>
        <p:spPr>
          <a:xfrm>
            <a:off x="2271800" y="2570525"/>
            <a:ext cx="1610700" cy="434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0" i="0" lang="en" u="none" cap="none" strike="noStrike">
                <a:solidFill>
                  <a:srgbClr val="000000"/>
                </a:solidFill>
                <a:latin typeface="Arial"/>
                <a:ea typeface="Arial"/>
                <a:cs typeface="Arial"/>
                <a:sym typeface="Arial"/>
              </a:rPr>
              <a:t>How could I be depressed</a:t>
            </a:r>
            <a:r>
              <a:rPr lang="en"/>
              <a:t> with</a:t>
            </a:r>
            <a:r>
              <a:rPr b="0" i="0" lang="en" u="none" cap="none" strike="noStrike">
                <a:solidFill>
                  <a:srgbClr val="000000"/>
                </a:solidFill>
                <a:latin typeface="Arial"/>
                <a:ea typeface="Arial"/>
                <a:cs typeface="Arial"/>
                <a:sym typeface="Arial"/>
              </a:rPr>
              <a:t> this (g)narly phunnel?</a:t>
            </a:r>
            <a:endParaRPr b="0" i="0" u="none" cap="none" strike="noStrike">
              <a:solidFill>
                <a:srgbClr val="000000"/>
              </a:solidFill>
              <a:latin typeface="Arial"/>
              <a:ea typeface="Arial"/>
              <a:cs typeface="Arial"/>
              <a:sym typeface="Arial"/>
            </a:endParaRPr>
          </a:p>
        </p:txBody>
      </p:sp>
      <p:sp>
        <p:nvSpPr>
          <p:cNvPr id="823" name="Google Shape;823;p72"/>
          <p:cNvSpPr txBox="1"/>
          <p:nvPr/>
        </p:nvSpPr>
        <p:spPr>
          <a:xfrm>
            <a:off x="7161075" y="378800"/>
            <a:ext cx="1891200" cy="19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lang="en">
                <a:solidFill>
                  <a:schemeClr val="dk1"/>
                </a:solidFill>
              </a:rPr>
              <a:t>The MAOI with </a:t>
            </a:r>
            <a:endParaRPr>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some weight </a:t>
            </a:r>
            <a:endParaRPr>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gain</a:t>
            </a:r>
            <a:endParaRPr>
              <a:solidFill>
                <a:schemeClr val="dk1"/>
              </a:solidFill>
            </a:endParaRPr>
          </a:p>
          <a:p>
            <a:pPr indent="0" lvl="0" marL="0" rtl="0" algn="l">
              <a:spcBef>
                <a:spcPts val="0"/>
              </a:spcBef>
              <a:spcAft>
                <a:spcPts val="0"/>
              </a:spcAft>
              <a:buClr>
                <a:schemeClr val="dk1"/>
              </a:buClr>
              <a:buFont typeface="Arial"/>
              <a:buNone/>
            </a:pPr>
            <a:r>
              <a:t/>
            </a:r>
            <a:endParaRPr>
              <a:solidFill>
                <a:schemeClr val="dk1"/>
              </a:solidFill>
            </a:endParaRPr>
          </a:p>
          <a:p>
            <a:pPr indent="0" lvl="0" marL="0" rtl="0" algn="l">
              <a:spcBef>
                <a:spcPts val="0"/>
              </a:spcBef>
              <a:spcAft>
                <a:spcPts val="0"/>
              </a:spcAft>
              <a:buClr>
                <a:schemeClr val="dk1"/>
              </a:buClr>
              <a:buFont typeface="Arial"/>
              <a:buNone/>
            </a:pPr>
            <a:r>
              <a:t/>
            </a:r>
            <a:endParaRPr>
              <a:solidFill>
                <a:schemeClr val="dk1"/>
              </a:solidFill>
            </a:endParaRPr>
          </a:p>
          <a:p>
            <a:pPr indent="0" lvl="0" marL="0" rtl="0" algn="l">
              <a:spcBef>
                <a:spcPts val="0"/>
              </a:spcBef>
              <a:spcAft>
                <a:spcPts val="0"/>
              </a:spcAft>
              <a:buClr>
                <a:schemeClr val="dk1"/>
              </a:buClr>
              <a:buFont typeface="Arial"/>
              <a:buNone/>
            </a:pPr>
            <a:r>
              <a:t/>
            </a:r>
            <a:endParaRPr>
              <a:solidFill>
                <a:schemeClr val="dk1"/>
              </a:solidFill>
            </a:endParaRPr>
          </a:p>
          <a:p>
            <a:pPr indent="0" lvl="0" marL="0" rtl="0" algn="l">
              <a:spcBef>
                <a:spcPts val="0"/>
              </a:spcBef>
              <a:spcAft>
                <a:spcPts val="0"/>
              </a:spcAft>
              <a:buClr>
                <a:schemeClr val="dk1"/>
              </a:buClr>
              <a:buFont typeface="Arial"/>
              <a:buNone/>
            </a:pPr>
            <a:r>
              <a:t/>
            </a:r>
            <a:endParaRPr>
              <a:solidFill>
                <a:schemeClr val="dk1"/>
              </a:solidFill>
            </a:endParaRPr>
          </a:p>
          <a:p>
            <a:pPr indent="0" lvl="0" marL="0" rtl="0" algn="l">
              <a:spcBef>
                <a:spcPts val="0"/>
              </a:spcBef>
              <a:spcAft>
                <a:spcPts val="0"/>
              </a:spcAft>
              <a:buClr>
                <a:schemeClr val="dk1"/>
              </a:buClr>
              <a:buFont typeface="Arial"/>
              <a:buNone/>
            </a:pPr>
            <a:r>
              <a:t/>
            </a:r>
            <a:endParaRPr>
              <a:solidFill>
                <a:schemeClr val="dk1"/>
              </a:solidFill>
            </a:endParaRPr>
          </a:p>
          <a:p>
            <a:pPr indent="0" lvl="0" marL="0" rtl="0" algn="l">
              <a:spcBef>
                <a:spcPts val="0"/>
              </a:spcBef>
              <a:spcAft>
                <a:spcPts val="0"/>
              </a:spcAft>
              <a:buClr>
                <a:schemeClr val="dk1"/>
              </a:buClr>
              <a:buFont typeface="Arial"/>
              <a:buNone/>
            </a:pPr>
            <a:r>
              <a:t/>
            </a:r>
            <a:endParaRPr>
              <a:solidFill>
                <a:schemeClr val="dk1"/>
              </a:solidFill>
            </a:endParaRPr>
          </a:p>
          <a:p>
            <a:pPr indent="0" lvl="0" marL="0" rtl="0" algn="l">
              <a:spcBef>
                <a:spcPts val="0"/>
              </a:spcBef>
              <a:spcAft>
                <a:spcPts val="0"/>
              </a:spcAft>
              <a:buClr>
                <a:schemeClr val="dk1"/>
              </a:buClr>
              <a:buFont typeface="Arial"/>
              <a:buNone/>
            </a:pPr>
            <a:r>
              <a:t/>
            </a:r>
            <a:endParaRPr>
              <a:solidFill>
                <a:schemeClr val="dk1"/>
              </a:solidFill>
            </a:endParaRPr>
          </a:p>
          <a:p>
            <a:pPr indent="0" lvl="0" marL="0" rtl="0" algn="l">
              <a:spcBef>
                <a:spcPts val="0"/>
              </a:spcBef>
              <a:spcAft>
                <a:spcPts val="0"/>
              </a:spcAft>
              <a:buClr>
                <a:schemeClr val="dk1"/>
              </a:buClr>
              <a:buFont typeface="Arial"/>
              <a:buNone/>
            </a:pPr>
            <a:r>
              <a:t/>
            </a:r>
            <a:endParaRPr>
              <a:solidFill>
                <a:schemeClr val="dk1"/>
              </a:solidFill>
            </a:endParaRPr>
          </a:p>
          <a:p>
            <a:pPr indent="0" lvl="0" marL="0" rtl="0" algn="l">
              <a:spcBef>
                <a:spcPts val="0"/>
              </a:spcBef>
              <a:spcAft>
                <a:spcPts val="0"/>
              </a:spcAft>
              <a:buClr>
                <a:schemeClr val="dk1"/>
              </a:buClr>
              <a:buFont typeface="Arial"/>
              <a:buNone/>
            </a:pPr>
            <a:r>
              <a:t/>
            </a:r>
            <a:endParaRPr>
              <a:solidFill>
                <a:schemeClr val="dk1"/>
              </a:solidFill>
            </a:endParaRPr>
          </a:p>
          <a:p>
            <a:pPr indent="0" lvl="0" marL="0" rtl="0" algn="l">
              <a:spcBef>
                <a:spcPts val="0"/>
              </a:spcBef>
              <a:spcAft>
                <a:spcPts val="0"/>
              </a:spcAft>
              <a:buClr>
                <a:schemeClr val="dk1"/>
              </a:buClr>
              <a:buFont typeface="Arial"/>
              <a:buNone/>
            </a:pPr>
            <a:r>
              <a:t/>
            </a:r>
            <a:endParaRPr>
              <a:solidFill>
                <a:schemeClr val="dk1"/>
              </a:solidFill>
            </a:endParaRPr>
          </a:p>
          <a:p>
            <a:pPr indent="0" lvl="0" marL="0" rtl="0" algn="l">
              <a:spcBef>
                <a:spcPts val="0"/>
              </a:spcBef>
              <a:spcAft>
                <a:spcPts val="0"/>
              </a:spcAft>
              <a:buClr>
                <a:schemeClr val="dk1"/>
              </a:buClr>
              <a:buFont typeface="Arial"/>
              <a:buNone/>
            </a:pPr>
            <a:r>
              <a:t/>
            </a:r>
            <a:endParaRPr>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Of </a:t>
            </a:r>
            <a:r>
              <a:rPr lang="en">
                <a:solidFill>
                  <a:schemeClr val="dk1"/>
                </a:solidFill>
                <a:highlight>
                  <a:srgbClr val="FFFF9F"/>
                </a:highlight>
              </a:rPr>
              <a:t>392</a:t>
            </a:r>
            <a:r>
              <a:rPr lang="en">
                <a:solidFill>
                  <a:schemeClr val="dk1"/>
                </a:solidFill>
              </a:rPr>
              <a:t> single-drug exposures to phenelzine reported to Poison Control, there were </a:t>
            </a:r>
            <a:r>
              <a:rPr lang="en">
                <a:solidFill>
                  <a:schemeClr val="dk1"/>
                </a:solidFill>
                <a:highlight>
                  <a:srgbClr val="FFFF9F"/>
                </a:highlight>
              </a:rPr>
              <a:t>2</a:t>
            </a:r>
            <a:r>
              <a:rPr lang="en">
                <a:solidFill>
                  <a:schemeClr val="dk1"/>
                </a:solidFill>
              </a:rPr>
              <a:t> deaths (Nelson &amp; Spyker, 2017). </a:t>
            </a:r>
            <a:endParaRPr>
              <a:solidFill>
                <a:schemeClr val="dk1"/>
              </a:solidFill>
            </a:endParaRPr>
          </a:p>
          <a:p>
            <a:pPr indent="0" lvl="0" marL="0" rtl="0" algn="l">
              <a:spcBef>
                <a:spcPts val="0"/>
              </a:spcBef>
              <a:spcAft>
                <a:spcPts val="0"/>
              </a:spcAft>
              <a:buClr>
                <a:schemeClr val="dk1"/>
              </a:buClr>
              <a:buFont typeface="Arial"/>
              <a:buNone/>
            </a:pPr>
            <a:r>
              <a:t/>
            </a:r>
            <a:endParaRPr>
              <a:solidFill>
                <a:schemeClr val="dk1"/>
              </a:solidFill>
            </a:endParaRPr>
          </a:p>
          <a:p>
            <a:pPr indent="0" lvl="0" marL="0" rtl="0" algn="l">
              <a:spcBef>
                <a:spcPts val="0"/>
              </a:spcBef>
              <a:spcAft>
                <a:spcPts val="0"/>
              </a:spcAft>
              <a:buClr>
                <a:schemeClr val="dk1"/>
              </a:buClr>
              <a:buFont typeface="Arial"/>
              <a:buNone/>
            </a:pPr>
            <a:r>
              <a:t/>
            </a:r>
            <a:endParaRPr>
              <a:solidFill>
                <a:schemeClr val="dk1"/>
              </a:solidFill>
            </a:endParaRPr>
          </a:p>
          <a:p>
            <a:pPr indent="0" lvl="0" marL="0" rtl="0" algn="l">
              <a:spcBef>
                <a:spcPts val="0"/>
              </a:spcBef>
              <a:spcAft>
                <a:spcPts val="0"/>
              </a:spcAft>
              <a:buClr>
                <a:schemeClr val="dk1"/>
              </a:buClr>
              <a:buFont typeface="Arial"/>
              <a:buNone/>
            </a:pPr>
            <a:r>
              <a:t/>
            </a:r>
            <a:endParaRPr>
              <a:solidFill>
                <a:schemeClr val="dk1"/>
              </a:solidFill>
            </a:endParaRPr>
          </a:p>
        </p:txBody>
      </p:sp>
      <p:pic>
        <p:nvPicPr>
          <p:cNvPr id="824" name="Google Shape;824;p72"/>
          <p:cNvPicPr preferRelativeResize="0"/>
          <p:nvPr/>
        </p:nvPicPr>
        <p:blipFill rotWithShape="1">
          <a:blip r:embed="rId3">
            <a:alphaModFix/>
          </a:blip>
          <a:srcRect b="0" l="0" r="0" t="0"/>
          <a:stretch/>
        </p:blipFill>
        <p:spPr>
          <a:xfrm>
            <a:off x="8043951" y="1753549"/>
            <a:ext cx="805374" cy="1232877"/>
          </a:xfrm>
          <a:prstGeom prst="rect">
            <a:avLst/>
          </a:prstGeom>
          <a:noFill/>
          <a:ln>
            <a:noFill/>
          </a:ln>
        </p:spPr>
      </p:pic>
      <p:pic>
        <p:nvPicPr>
          <p:cNvPr id="825" name="Google Shape;825;p72"/>
          <p:cNvPicPr preferRelativeResize="0"/>
          <p:nvPr/>
        </p:nvPicPr>
        <p:blipFill rotWithShape="1">
          <a:blip r:embed="rId4">
            <a:alphaModFix/>
          </a:blip>
          <a:srcRect b="0" l="0" r="0" t="0"/>
          <a:stretch/>
        </p:blipFill>
        <p:spPr>
          <a:xfrm rot="10800000">
            <a:off x="7989130" y="1143115"/>
            <a:ext cx="915022" cy="953019"/>
          </a:xfrm>
          <a:prstGeom prst="rect">
            <a:avLst/>
          </a:prstGeom>
          <a:noFill/>
          <a:ln>
            <a:noFill/>
          </a:ln>
        </p:spPr>
      </p:pic>
      <p:sp>
        <p:nvSpPr>
          <p:cNvPr id="826" name="Google Shape;826;p72"/>
          <p:cNvSpPr/>
          <p:nvPr/>
        </p:nvSpPr>
        <p:spPr>
          <a:xfrm>
            <a:off x="6914100" y="1428450"/>
            <a:ext cx="745500" cy="953100"/>
          </a:xfrm>
          <a:prstGeom prst="wedgeRectCallout">
            <a:avLst>
              <a:gd fmla="val 95087" name="adj1"/>
              <a:gd fmla="val 34671" name="adj2"/>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7" name="Google Shape;827;p72"/>
          <p:cNvSpPr txBox="1"/>
          <p:nvPr/>
        </p:nvSpPr>
        <p:spPr>
          <a:xfrm>
            <a:off x="7049502" y="1525573"/>
            <a:ext cx="697200" cy="188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lang="en"/>
              <a:t>Do I look phat?</a:t>
            </a:r>
            <a:endParaRPr b="0" i="0" u="none" cap="none" strike="noStrike">
              <a:solidFill>
                <a:srgbClr val="000000"/>
              </a:solidFill>
              <a:latin typeface="Arial"/>
              <a:ea typeface="Arial"/>
              <a:cs typeface="Arial"/>
              <a:sym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1" name="Shape 831"/>
        <p:cNvGrpSpPr/>
        <p:nvPr/>
      </p:nvGrpSpPr>
      <p:grpSpPr>
        <a:xfrm>
          <a:off x="0" y="0"/>
          <a:ext cx="0" cy="0"/>
          <a:chOff x="0" y="0"/>
          <a:chExt cx="0" cy="0"/>
        </a:xfrm>
      </p:grpSpPr>
      <p:cxnSp>
        <p:nvCxnSpPr>
          <p:cNvPr id="832" name="Google Shape;832;p73"/>
          <p:cNvCxnSpPr/>
          <p:nvPr/>
        </p:nvCxnSpPr>
        <p:spPr>
          <a:xfrm>
            <a:off x="6607425" y="1200"/>
            <a:ext cx="0" cy="5141100"/>
          </a:xfrm>
          <a:prstGeom prst="straightConnector1">
            <a:avLst/>
          </a:prstGeom>
          <a:noFill/>
          <a:ln cap="flat" cmpd="sng" w="9525">
            <a:solidFill>
              <a:schemeClr val="dk2"/>
            </a:solidFill>
            <a:prstDash val="solid"/>
            <a:round/>
            <a:headEnd len="med" w="med" type="none"/>
            <a:tailEnd len="med" w="med" type="none"/>
          </a:ln>
        </p:spPr>
      </p:cxnSp>
      <p:sp>
        <p:nvSpPr>
          <p:cNvPr id="833" name="Google Shape;833;p73"/>
          <p:cNvSpPr txBox="1"/>
          <p:nvPr/>
        </p:nvSpPr>
        <p:spPr>
          <a:xfrm>
            <a:off x="19050" y="-38275"/>
            <a:ext cx="3381600" cy="65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Arial"/>
              <a:buNone/>
            </a:pPr>
            <a:r>
              <a:rPr lang="en" sz="1800">
                <a:solidFill>
                  <a:schemeClr val="dk1"/>
                </a:solidFill>
              </a:rPr>
              <a:t>Phenelzine (</a:t>
            </a:r>
            <a:r>
              <a:rPr lang="en" sz="1800" u="sng">
                <a:solidFill>
                  <a:schemeClr val="dk1"/>
                </a:solidFill>
              </a:rPr>
              <a:t>NAR</a:t>
            </a:r>
            <a:r>
              <a:rPr lang="en" sz="1800">
                <a:solidFill>
                  <a:schemeClr val="dk1"/>
                </a:solidFill>
              </a:rPr>
              <a:t>DIL)                    </a:t>
            </a:r>
            <a:endParaRPr sz="1800">
              <a:solidFill>
                <a:schemeClr val="dk1"/>
              </a:solidFill>
            </a:endParaRPr>
          </a:p>
          <a:p>
            <a:pPr indent="0" lvl="0" marL="0" rtl="0" algn="l">
              <a:lnSpc>
                <a:spcPct val="115000"/>
              </a:lnSpc>
              <a:spcBef>
                <a:spcPts val="0"/>
              </a:spcBef>
              <a:spcAft>
                <a:spcPts val="0"/>
              </a:spcAft>
              <a:buClr>
                <a:schemeClr val="dk1"/>
              </a:buClr>
              <a:buFont typeface="Arial"/>
              <a:buNone/>
            </a:pPr>
            <a:r>
              <a:rPr lang="en" sz="1300">
                <a:solidFill>
                  <a:schemeClr val="dk1"/>
                </a:solidFill>
              </a:rPr>
              <a:t>FEN el zeen / NAR dil    </a:t>
            </a:r>
            <a:endParaRPr sz="1800">
              <a:solidFill>
                <a:schemeClr val="dk1"/>
              </a:solidFill>
            </a:endParaRPr>
          </a:p>
          <a:p>
            <a:pPr indent="0" lvl="0" marL="0" rtl="0" algn="l">
              <a:lnSpc>
                <a:spcPct val="115000"/>
              </a:lnSpc>
              <a:spcBef>
                <a:spcPts val="0"/>
              </a:spcBef>
              <a:spcAft>
                <a:spcPts val="0"/>
              </a:spcAft>
              <a:buClr>
                <a:schemeClr val="dk1"/>
              </a:buClr>
              <a:buSzPts val="1200"/>
              <a:buFont typeface="Arial"/>
              <a:buNone/>
            </a:pPr>
            <a:r>
              <a:rPr lang="en" sz="1600">
                <a:solidFill>
                  <a:schemeClr val="dk1"/>
                </a:solidFill>
              </a:rPr>
              <a:t>“G</a:t>
            </a:r>
            <a:r>
              <a:rPr lang="en" sz="1600" u="sng">
                <a:solidFill>
                  <a:schemeClr val="dk1"/>
                </a:solidFill>
              </a:rPr>
              <a:t>nar</a:t>
            </a:r>
            <a:r>
              <a:rPr lang="en" sz="1600">
                <a:solidFill>
                  <a:schemeClr val="dk1"/>
                </a:solidFill>
              </a:rPr>
              <a:t>ly Funnel”</a:t>
            </a:r>
            <a:endParaRPr sz="2200"/>
          </a:p>
        </p:txBody>
      </p:sp>
      <p:sp>
        <p:nvSpPr>
          <p:cNvPr id="834" name="Google Shape;834;p73"/>
          <p:cNvSpPr txBox="1"/>
          <p:nvPr/>
        </p:nvSpPr>
        <p:spPr>
          <a:xfrm>
            <a:off x="28575" y="952325"/>
            <a:ext cx="3308100" cy="19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 Monoamine Oxidase Inhibitor</a:t>
            </a:r>
            <a:endParaRPr sz="2000">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     – Irreversible MAOI</a:t>
            </a:r>
            <a:endParaRPr>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     – MAO-A &amp; MAO-B </a:t>
            </a:r>
            <a:endParaRPr sz="2000">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     – 5-HT &gt; NE &gt; DA</a:t>
            </a:r>
            <a:endParaRPr sz="2000"/>
          </a:p>
        </p:txBody>
      </p:sp>
      <p:pic>
        <p:nvPicPr>
          <p:cNvPr id="835" name="Google Shape;835;p73"/>
          <p:cNvPicPr preferRelativeResize="0"/>
          <p:nvPr/>
        </p:nvPicPr>
        <p:blipFill rotWithShape="1">
          <a:blip r:embed="rId3">
            <a:alphaModFix/>
          </a:blip>
          <a:srcRect b="0" l="0" r="0" t="0"/>
          <a:stretch/>
        </p:blipFill>
        <p:spPr>
          <a:xfrm>
            <a:off x="4071502" y="2172295"/>
            <a:ext cx="1860637" cy="2848281"/>
          </a:xfrm>
          <a:prstGeom prst="rect">
            <a:avLst/>
          </a:prstGeom>
          <a:noFill/>
          <a:ln>
            <a:noFill/>
          </a:ln>
        </p:spPr>
      </p:pic>
      <p:pic>
        <p:nvPicPr>
          <p:cNvPr id="836" name="Google Shape;836;p73"/>
          <p:cNvPicPr preferRelativeResize="0"/>
          <p:nvPr/>
        </p:nvPicPr>
        <p:blipFill rotWithShape="1">
          <a:blip r:embed="rId4">
            <a:alphaModFix/>
          </a:blip>
          <a:srcRect b="0" l="0" r="0" t="0"/>
          <a:stretch/>
        </p:blipFill>
        <p:spPr>
          <a:xfrm rot="10800000">
            <a:off x="3944850" y="762026"/>
            <a:ext cx="2113954" cy="2201733"/>
          </a:xfrm>
          <a:prstGeom prst="rect">
            <a:avLst/>
          </a:prstGeom>
          <a:noFill/>
          <a:ln>
            <a:noFill/>
          </a:ln>
        </p:spPr>
      </p:pic>
      <p:sp>
        <p:nvSpPr>
          <p:cNvPr id="837" name="Google Shape;837;p73"/>
          <p:cNvSpPr/>
          <p:nvPr/>
        </p:nvSpPr>
        <p:spPr>
          <a:xfrm>
            <a:off x="2190848" y="2477100"/>
            <a:ext cx="1538400" cy="1251600"/>
          </a:xfrm>
          <a:prstGeom prst="wedgeRectCallout">
            <a:avLst>
              <a:gd fmla="val 105407" name="adj1"/>
              <a:gd fmla="val 55439" name="adj2"/>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838" name="Google Shape;838;p73"/>
          <p:cNvPicPr preferRelativeResize="0"/>
          <p:nvPr/>
        </p:nvPicPr>
        <p:blipFill rotWithShape="1">
          <a:blip r:embed="rId5">
            <a:alphaModFix/>
          </a:blip>
          <a:srcRect b="0" l="0" r="0" t="0"/>
          <a:stretch/>
        </p:blipFill>
        <p:spPr>
          <a:xfrm flipH="1">
            <a:off x="4452917" y="91925"/>
            <a:ext cx="1224917" cy="619384"/>
          </a:xfrm>
          <a:prstGeom prst="rect">
            <a:avLst/>
          </a:prstGeom>
          <a:noFill/>
          <a:ln>
            <a:noFill/>
          </a:ln>
        </p:spPr>
      </p:pic>
      <p:pic>
        <p:nvPicPr>
          <p:cNvPr id="839" name="Google Shape;839;p73"/>
          <p:cNvPicPr preferRelativeResize="0"/>
          <p:nvPr/>
        </p:nvPicPr>
        <p:blipFill rotWithShape="1">
          <a:blip r:embed="rId6">
            <a:alphaModFix/>
          </a:blip>
          <a:srcRect b="0" l="0" r="0" t="0"/>
          <a:stretch/>
        </p:blipFill>
        <p:spPr>
          <a:xfrm flipH="1">
            <a:off x="4449081" y="165527"/>
            <a:ext cx="1281558" cy="1478271"/>
          </a:xfrm>
          <a:prstGeom prst="rect">
            <a:avLst/>
          </a:prstGeom>
          <a:noFill/>
          <a:ln>
            <a:noFill/>
          </a:ln>
        </p:spPr>
      </p:pic>
      <p:sp>
        <p:nvSpPr>
          <p:cNvPr id="840" name="Google Shape;840;p73"/>
          <p:cNvSpPr txBox="1"/>
          <p:nvPr/>
        </p:nvSpPr>
        <p:spPr>
          <a:xfrm>
            <a:off x="2271800" y="2570525"/>
            <a:ext cx="1610700" cy="434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0" i="0" lang="en" u="none" cap="none" strike="noStrike">
                <a:solidFill>
                  <a:srgbClr val="000000"/>
                </a:solidFill>
                <a:latin typeface="Arial"/>
                <a:ea typeface="Arial"/>
                <a:cs typeface="Arial"/>
                <a:sym typeface="Arial"/>
              </a:rPr>
              <a:t>How could I be depressed</a:t>
            </a:r>
            <a:r>
              <a:rPr lang="en"/>
              <a:t> with</a:t>
            </a:r>
            <a:r>
              <a:rPr b="0" i="0" lang="en" u="none" cap="none" strike="noStrike">
                <a:solidFill>
                  <a:srgbClr val="000000"/>
                </a:solidFill>
                <a:latin typeface="Arial"/>
                <a:ea typeface="Arial"/>
                <a:cs typeface="Arial"/>
                <a:sym typeface="Arial"/>
              </a:rPr>
              <a:t> this (g)narly phunnel?</a:t>
            </a:r>
            <a:endParaRPr b="0" i="0" u="none" cap="none" strike="noStrike">
              <a:solidFill>
                <a:srgbClr val="000000"/>
              </a:solidFill>
              <a:latin typeface="Arial"/>
              <a:ea typeface="Arial"/>
              <a:cs typeface="Arial"/>
              <a:sym typeface="Arial"/>
            </a:endParaRPr>
          </a:p>
        </p:txBody>
      </p:sp>
      <p:sp>
        <p:nvSpPr>
          <p:cNvPr id="841" name="Google Shape;841;p73"/>
          <p:cNvSpPr txBox="1"/>
          <p:nvPr/>
        </p:nvSpPr>
        <p:spPr>
          <a:xfrm>
            <a:off x="6699000" y="300700"/>
            <a:ext cx="2326500" cy="1116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800"/>
              <a:buFont typeface="Arial"/>
              <a:buNone/>
            </a:pPr>
            <a:r>
              <a:rPr lang="en">
                <a:solidFill>
                  <a:schemeClr val="dk1"/>
                </a:solidFill>
              </a:rPr>
              <a:t>Dynamic interactions</a:t>
            </a:r>
            <a:endParaRPr>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 ❖ Serotonergic (strong) – </a:t>
            </a:r>
            <a:endParaRPr>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     Contraindicated with  </a:t>
            </a:r>
            <a:endParaRPr>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     other  serotonergics </a:t>
            </a:r>
            <a:endParaRPr>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 ❖ Blocks tyramine </a:t>
            </a:r>
            <a:endParaRPr>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     breakdown</a:t>
            </a:r>
            <a:endParaRPr>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     (food interaction)</a:t>
            </a:r>
            <a:endParaRPr>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 ❖ Anticholinergic (mild) </a:t>
            </a:r>
            <a:endParaRPr>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 ❖ Hyp</a:t>
            </a:r>
            <a:r>
              <a:rPr lang="en" u="sng">
                <a:solidFill>
                  <a:schemeClr val="dk1"/>
                </a:solidFill>
              </a:rPr>
              <a:t>er</a:t>
            </a:r>
            <a:r>
              <a:rPr lang="en">
                <a:solidFill>
                  <a:schemeClr val="dk1"/>
                </a:solidFill>
              </a:rPr>
              <a:t>tensive effects</a:t>
            </a:r>
            <a:endParaRPr>
              <a:solidFill>
                <a:schemeClr val="dk1"/>
              </a:solidFill>
            </a:endParaRPr>
          </a:p>
          <a:p>
            <a:pPr indent="0" lvl="0" marL="0" rtl="0" algn="l">
              <a:spcBef>
                <a:spcPts val="0"/>
              </a:spcBef>
              <a:spcAft>
                <a:spcPts val="0"/>
              </a:spcAft>
              <a:buClr>
                <a:schemeClr val="dk1"/>
              </a:buClr>
              <a:buFont typeface="Arial"/>
              <a:buNone/>
            </a:pPr>
            <a:r>
              <a:t/>
            </a:r>
            <a:endParaRPr>
              <a:solidFill>
                <a:schemeClr val="dk1"/>
              </a:solidFill>
            </a:endParaRPr>
          </a:p>
          <a:p>
            <a:pPr indent="0" lvl="0" marL="0" rtl="0" algn="l">
              <a:lnSpc>
                <a:spcPct val="115000"/>
              </a:lnSpc>
              <a:spcBef>
                <a:spcPts val="0"/>
              </a:spcBef>
              <a:spcAft>
                <a:spcPts val="0"/>
              </a:spcAft>
              <a:buClr>
                <a:schemeClr val="dk1"/>
              </a:buClr>
              <a:buFont typeface="Arial"/>
              <a:buNone/>
            </a:pPr>
            <a:r>
              <a:rPr lang="en">
                <a:solidFill>
                  <a:schemeClr val="dk1"/>
                </a:solidFill>
                <a:highlight>
                  <a:srgbClr val="FFFF9F"/>
                </a:highlight>
              </a:rPr>
              <a:t>Kinetic</a:t>
            </a:r>
            <a:r>
              <a:rPr lang="en">
                <a:solidFill>
                  <a:schemeClr val="dk1"/>
                </a:solidFill>
              </a:rPr>
              <a:t> interactions </a:t>
            </a:r>
            <a:endParaRPr>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 ❖ </a:t>
            </a:r>
            <a:r>
              <a:rPr lang="en">
                <a:solidFill>
                  <a:schemeClr val="dk1"/>
                </a:solidFill>
                <a:highlight>
                  <a:srgbClr val="FFFF9F"/>
                </a:highlight>
              </a:rPr>
              <a:t>None significant</a:t>
            </a:r>
            <a:endParaRPr>
              <a:solidFill>
                <a:schemeClr val="dk1"/>
              </a:solidFill>
              <a:highlight>
                <a:srgbClr val="FFFF9F"/>
              </a:highlight>
            </a:endParaRPr>
          </a:p>
          <a:p>
            <a:pPr indent="0" lvl="0" marL="0" rtl="0" algn="l">
              <a:spcBef>
                <a:spcPts val="0"/>
              </a:spcBef>
              <a:spcAft>
                <a:spcPts val="0"/>
              </a:spcAft>
              <a:buClr>
                <a:schemeClr val="dk1"/>
              </a:buClr>
              <a:buFont typeface="Arial"/>
              <a:buNone/>
            </a:pPr>
            <a:r>
              <a:rPr lang="en">
                <a:solidFill>
                  <a:schemeClr val="dk1"/>
                </a:solidFill>
                <a:highlight>
                  <a:srgbClr val="FFFF9F"/>
                </a:highlight>
              </a:rPr>
              <a:t>    –  “in a bubble” </a:t>
            </a:r>
            <a:endParaRPr>
              <a:solidFill>
                <a:schemeClr val="dk1"/>
              </a:solidFill>
              <a:highlight>
                <a:srgbClr val="FFFF9F"/>
              </a:highlight>
            </a:endParaRPr>
          </a:p>
          <a:p>
            <a:pPr indent="0" lvl="0" marL="0" rtl="0" algn="l">
              <a:lnSpc>
                <a:spcPct val="115000"/>
              </a:lnSpc>
              <a:spcBef>
                <a:spcPts val="0"/>
              </a:spcBef>
              <a:spcAft>
                <a:spcPts val="0"/>
              </a:spcAft>
              <a:buClr>
                <a:schemeClr val="dk1"/>
              </a:buClr>
              <a:buFont typeface="Arial"/>
              <a:buNone/>
            </a:pPr>
            <a:r>
              <a:t/>
            </a:r>
            <a:endParaRPr>
              <a:solidFill>
                <a:schemeClr val="dk1"/>
              </a:solidFill>
            </a:endParaRPr>
          </a:p>
          <a:p>
            <a:pPr indent="0" lvl="0" marL="0" rtl="0" algn="l">
              <a:lnSpc>
                <a:spcPct val="115000"/>
              </a:lnSpc>
              <a:spcBef>
                <a:spcPts val="0"/>
              </a:spcBef>
              <a:spcAft>
                <a:spcPts val="0"/>
              </a:spcAft>
              <a:buClr>
                <a:schemeClr val="dk1"/>
              </a:buClr>
              <a:buFont typeface="Arial"/>
              <a:buNone/>
            </a:pPr>
            <a:r>
              <a:t/>
            </a:r>
            <a:endParaRPr>
              <a:solidFill>
                <a:schemeClr val="dk1"/>
              </a:solidFill>
            </a:endParaRPr>
          </a:p>
          <a:p>
            <a:pPr indent="0" lvl="0" marL="0" rtl="0" algn="l">
              <a:spcBef>
                <a:spcPts val="0"/>
              </a:spcBef>
              <a:spcAft>
                <a:spcPts val="0"/>
              </a:spcAft>
              <a:buClr>
                <a:schemeClr val="dk1"/>
              </a:buClr>
              <a:buSzPts val="800"/>
              <a:buFont typeface="Arial"/>
              <a:buNone/>
            </a:pPr>
            <a:r>
              <a:t/>
            </a:r>
            <a:endParaRPr>
              <a:solidFill>
                <a:schemeClr val="dk1"/>
              </a:solidFill>
            </a:endParaRPr>
          </a:p>
          <a:p>
            <a:pPr indent="0" lvl="0" marL="0" rtl="0" algn="l">
              <a:spcBef>
                <a:spcPts val="0"/>
              </a:spcBef>
              <a:spcAft>
                <a:spcPts val="0"/>
              </a:spcAft>
              <a:buClr>
                <a:schemeClr val="dk1"/>
              </a:buClr>
              <a:buSzPts val="800"/>
              <a:buFont typeface="Arial"/>
              <a:buNone/>
            </a:pPr>
            <a:r>
              <a:t/>
            </a:r>
            <a:endParaRPr>
              <a:solidFill>
                <a:schemeClr val="dk1"/>
              </a:solidFill>
            </a:endParaRPr>
          </a:p>
          <a:p>
            <a:pPr indent="0" lvl="0" marL="0" rtl="0" algn="l">
              <a:spcBef>
                <a:spcPts val="0"/>
              </a:spcBef>
              <a:spcAft>
                <a:spcPts val="0"/>
              </a:spcAft>
              <a:buClr>
                <a:schemeClr val="dk1"/>
              </a:buClr>
              <a:buFont typeface="Arial"/>
              <a:buNone/>
            </a:pPr>
            <a:r>
              <a:t/>
            </a:r>
            <a:endParaRPr>
              <a:solidFill>
                <a:schemeClr val="dk1"/>
              </a:solidFill>
            </a:endParaRPr>
          </a:p>
          <a:p>
            <a:pPr indent="0" lvl="0" marL="0" rtl="0" algn="l">
              <a:lnSpc>
                <a:spcPct val="115000"/>
              </a:lnSpc>
              <a:spcBef>
                <a:spcPts val="0"/>
              </a:spcBef>
              <a:spcAft>
                <a:spcPts val="0"/>
              </a:spcAft>
              <a:buClr>
                <a:schemeClr val="dk1"/>
              </a:buClr>
              <a:buFont typeface="Arial"/>
              <a:buNone/>
            </a:pPr>
            <a:r>
              <a:t/>
            </a:r>
            <a:endParaRPr>
              <a:solidFill>
                <a:schemeClr val="dk1"/>
              </a:solidFill>
            </a:endParaRPr>
          </a:p>
          <a:p>
            <a:pPr indent="0" lvl="0" marL="0" rtl="0" algn="l">
              <a:spcBef>
                <a:spcPts val="0"/>
              </a:spcBef>
              <a:spcAft>
                <a:spcPts val="0"/>
              </a:spcAft>
              <a:buClr>
                <a:schemeClr val="dk1"/>
              </a:buClr>
              <a:buSzPts val="800"/>
              <a:buFont typeface="Arial"/>
              <a:buNone/>
            </a:pPr>
            <a:r>
              <a:t/>
            </a:r>
            <a:endParaRPr>
              <a:solidFill>
                <a:schemeClr val="dk1"/>
              </a:solidFill>
            </a:endParaRPr>
          </a:p>
          <a:p>
            <a:pPr indent="0" lvl="0" marL="0" rtl="0" algn="l">
              <a:spcBef>
                <a:spcPts val="0"/>
              </a:spcBef>
              <a:spcAft>
                <a:spcPts val="0"/>
              </a:spcAft>
              <a:buClr>
                <a:schemeClr val="dk1"/>
              </a:buClr>
              <a:buSzPts val="800"/>
              <a:buFont typeface="Arial"/>
              <a:buNone/>
            </a:pPr>
            <a:r>
              <a:t/>
            </a:r>
            <a:endParaRPr>
              <a:solidFill>
                <a:schemeClr val="dk1"/>
              </a:solidFill>
            </a:endParaRPr>
          </a:p>
          <a:p>
            <a:pPr indent="0" lvl="0" marL="0" marR="0" rtl="0" algn="l">
              <a:lnSpc>
                <a:spcPct val="100000"/>
              </a:lnSpc>
              <a:spcBef>
                <a:spcPts val="0"/>
              </a:spcBef>
              <a:spcAft>
                <a:spcPts val="0"/>
              </a:spcAft>
              <a:buClr>
                <a:srgbClr val="000000"/>
              </a:buClr>
              <a:buSzPts val="1100"/>
              <a:buFont typeface="Arial"/>
              <a:buNone/>
            </a:pPr>
            <a:r>
              <a:t/>
            </a:r>
            <a:endParaRPr/>
          </a:p>
        </p:txBody>
      </p:sp>
      <p:grpSp>
        <p:nvGrpSpPr>
          <p:cNvPr id="842" name="Google Shape;842;p73"/>
          <p:cNvGrpSpPr/>
          <p:nvPr/>
        </p:nvGrpSpPr>
        <p:grpSpPr>
          <a:xfrm>
            <a:off x="6934625" y="3334900"/>
            <a:ext cx="1373078" cy="1373100"/>
            <a:chOff x="6956575" y="2808625"/>
            <a:chExt cx="1373078" cy="1373100"/>
          </a:xfrm>
        </p:grpSpPr>
        <p:grpSp>
          <p:nvGrpSpPr>
            <p:cNvPr id="843" name="Google Shape;843;p73"/>
            <p:cNvGrpSpPr/>
            <p:nvPr/>
          </p:nvGrpSpPr>
          <p:grpSpPr>
            <a:xfrm>
              <a:off x="7216972" y="2906875"/>
              <a:ext cx="858478" cy="1116900"/>
              <a:chOff x="7216972" y="2906875"/>
              <a:chExt cx="858478" cy="1116900"/>
            </a:xfrm>
          </p:grpSpPr>
          <p:pic>
            <p:nvPicPr>
              <p:cNvPr descr="clipped result image" id="844" name="Google Shape;844;p73"/>
              <p:cNvPicPr preferRelativeResize="0"/>
              <p:nvPr/>
            </p:nvPicPr>
            <p:blipFill rotWithShape="1">
              <a:blip r:embed="rId7">
                <a:alphaModFix/>
              </a:blip>
              <a:srcRect b="0" l="0" r="0" t="0"/>
              <a:stretch/>
            </p:blipFill>
            <p:spPr>
              <a:xfrm rot="-247890">
                <a:off x="7251284" y="2929349"/>
                <a:ext cx="659082" cy="976289"/>
              </a:xfrm>
              <a:prstGeom prst="rect">
                <a:avLst/>
              </a:prstGeom>
              <a:noFill/>
              <a:ln>
                <a:noFill/>
              </a:ln>
            </p:spPr>
          </p:pic>
          <p:pic>
            <p:nvPicPr>
              <p:cNvPr descr="clipped result image" id="845" name="Google Shape;845;p73"/>
              <p:cNvPicPr preferRelativeResize="0"/>
              <p:nvPr/>
            </p:nvPicPr>
            <p:blipFill rotWithShape="1">
              <a:blip r:embed="rId8">
                <a:alphaModFix/>
              </a:blip>
              <a:srcRect b="0" l="0" r="0" t="0"/>
              <a:stretch/>
            </p:blipFill>
            <p:spPr>
              <a:xfrm>
                <a:off x="7543096" y="3548133"/>
                <a:ext cx="532354" cy="475642"/>
              </a:xfrm>
              <a:prstGeom prst="rect">
                <a:avLst/>
              </a:prstGeom>
              <a:noFill/>
              <a:ln>
                <a:noFill/>
              </a:ln>
            </p:spPr>
          </p:pic>
        </p:grpSp>
        <p:pic>
          <p:nvPicPr>
            <p:cNvPr descr="Resultado de imagen para bubble png" id="846" name="Google Shape;846;p73"/>
            <p:cNvPicPr preferRelativeResize="0"/>
            <p:nvPr/>
          </p:nvPicPr>
          <p:blipFill rotWithShape="1">
            <a:blip r:embed="rId9">
              <a:alphaModFix amt="63000"/>
            </a:blip>
            <a:srcRect b="0" l="0" r="0" t="0"/>
            <a:stretch/>
          </p:blipFill>
          <p:spPr>
            <a:xfrm>
              <a:off x="6956575" y="2808625"/>
              <a:ext cx="1373078" cy="1373100"/>
            </a:xfrm>
            <a:prstGeom prst="rect">
              <a:avLst/>
            </a:prstGeom>
            <a:noFill/>
            <a:ln>
              <a:noFill/>
            </a:ln>
          </p:spPr>
        </p:pic>
      </p:gr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0" name="Shape 850"/>
        <p:cNvGrpSpPr/>
        <p:nvPr/>
      </p:nvGrpSpPr>
      <p:grpSpPr>
        <a:xfrm>
          <a:off x="0" y="0"/>
          <a:ext cx="0" cy="0"/>
          <a:chOff x="0" y="0"/>
          <a:chExt cx="0" cy="0"/>
        </a:xfrm>
      </p:grpSpPr>
      <p:cxnSp>
        <p:nvCxnSpPr>
          <p:cNvPr id="851" name="Google Shape;851;p74"/>
          <p:cNvCxnSpPr/>
          <p:nvPr/>
        </p:nvCxnSpPr>
        <p:spPr>
          <a:xfrm>
            <a:off x="6607425" y="1200"/>
            <a:ext cx="0" cy="5141100"/>
          </a:xfrm>
          <a:prstGeom prst="straightConnector1">
            <a:avLst/>
          </a:prstGeom>
          <a:noFill/>
          <a:ln cap="flat" cmpd="sng" w="9525">
            <a:solidFill>
              <a:schemeClr val="dk2"/>
            </a:solidFill>
            <a:prstDash val="solid"/>
            <a:round/>
            <a:headEnd len="med" w="med" type="none"/>
            <a:tailEnd len="med" w="med" type="none"/>
          </a:ln>
        </p:spPr>
      </p:cxnSp>
      <p:sp>
        <p:nvSpPr>
          <p:cNvPr id="852" name="Google Shape;852;p74"/>
          <p:cNvSpPr txBox="1"/>
          <p:nvPr/>
        </p:nvSpPr>
        <p:spPr>
          <a:xfrm>
            <a:off x="19050" y="-38275"/>
            <a:ext cx="3381600" cy="65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Arial"/>
              <a:buNone/>
            </a:pPr>
            <a:r>
              <a:rPr lang="en" sz="1800">
                <a:solidFill>
                  <a:schemeClr val="dk1"/>
                </a:solidFill>
              </a:rPr>
              <a:t>Phenelzine (</a:t>
            </a:r>
            <a:r>
              <a:rPr lang="en" sz="1800" u="sng">
                <a:solidFill>
                  <a:schemeClr val="dk1"/>
                </a:solidFill>
              </a:rPr>
              <a:t>NAR</a:t>
            </a:r>
            <a:r>
              <a:rPr lang="en" sz="1800">
                <a:solidFill>
                  <a:schemeClr val="dk1"/>
                </a:solidFill>
              </a:rPr>
              <a:t>DIL)                    </a:t>
            </a:r>
            <a:endParaRPr sz="1800">
              <a:solidFill>
                <a:schemeClr val="dk1"/>
              </a:solidFill>
            </a:endParaRPr>
          </a:p>
          <a:p>
            <a:pPr indent="0" lvl="0" marL="0" rtl="0" algn="l">
              <a:lnSpc>
                <a:spcPct val="115000"/>
              </a:lnSpc>
              <a:spcBef>
                <a:spcPts val="0"/>
              </a:spcBef>
              <a:spcAft>
                <a:spcPts val="0"/>
              </a:spcAft>
              <a:buClr>
                <a:schemeClr val="dk1"/>
              </a:buClr>
              <a:buFont typeface="Arial"/>
              <a:buNone/>
            </a:pPr>
            <a:r>
              <a:rPr lang="en" sz="1300">
                <a:solidFill>
                  <a:schemeClr val="dk1"/>
                </a:solidFill>
              </a:rPr>
              <a:t>FEN el zeen / NAR dil    </a:t>
            </a:r>
            <a:endParaRPr sz="1800">
              <a:solidFill>
                <a:schemeClr val="dk1"/>
              </a:solidFill>
            </a:endParaRPr>
          </a:p>
          <a:p>
            <a:pPr indent="0" lvl="0" marL="0" rtl="0" algn="l">
              <a:lnSpc>
                <a:spcPct val="115000"/>
              </a:lnSpc>
              <a:spcBef>
                <a:spcPts val="0"/>
              </a:spcBef>
              <a:spcAft>
                <a:spcPts val="0"/>
              </a:spcAft>
              <a:buClr>
                <a:schemeClr val="dk1"/>
              </a:buClr>
              <a:buSzPts val="1200"/>
              <a:buFont typeface="Arial"/>
              <a:buNone/>
            </a:pPr>
            <a:r>
              <a:rPr lang="en" sz="1600">
                <a:solidFill>
                  <a:schemeClr val="dk1"/>
                </a:solidFill>
              </a:rPr>
              <a:t>“G</a:t>
            </a:r>
            <a:r>
              <a:rPr lang="en" sz="1600" u="sng">
                <a:solidFill>
                  <a:schemeClr val="dk1"/>
                </a:solidFill>
              </a:rPr>
              <a:t>nar</a:t>
            </a:r>
            <a:r>
              <a:rPr lang="en" sz="1600">
                <a:solidFill>
                  <a:schemeClr val="dk1"/>
                </a:solidFill>
              </a:rPr>
              <a:t>ly Funnel”</a:t>
            </a:r>
            <a:endParaRPr sz="2200"/>
          </a:p>
        </p:txBody>
      </p:sp>
      <p:sp>
        <p:nvSpPr>
          <p:cNvPr id="853" name="Google Shape;853;p74"/>
          <p:cNvSpPr txBox="1"/>
          <p:nvPr/>
        </p:nvSpPr>
        <p:spPr>
          <a:xfrm>
            <a:off x="28575" y="952325"/>
            <a:ext cx="3308100" cy="19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 Monoamine Oxidase Inhibitor</a:t>
            </a:r>
            <a:endParaRPr sz="2000">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     – Irreversible MAOI</a:t>
            </a:r>
            <a:endParaRPr>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     – MAO-A &amp; MAO-B </a:t>
            </a:r>
            <a:endParaRPr sz="2000">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     – 5-HT &gt; NE &gt; DA</a:t>
            </a:r>
            <a:endParaRPr sz="2000"/>
          </a:p>
        </p:txBody>
      </p:sp>
      <p:pic>
        <p:nvPicPr>
          <p:cNvPr id="854" name="Google Shape;854;p74"/>
          <p:cNvPicPr preferRelativeResize="0"/>
          <p:nvPr/>
        </p:nvPicPr>
        <p:blipFill rotWithShape="1">
          <a:blip r:embed="rId3">
            <a:alphaModFix/>
          </a:blip>
          <a:srcRect b="0" l="0" r="0" t="0"/>
          <a:stretch/>
        </p:blipFill>
        <p:spPr>
          <a:xfrm>
            <a:off x="4071502" y="2172295"/>
            <a:ext cx="1860637" cy="2848281"/>
          </a:xfrm>
          <a:prstGeom prst="rect">
            <a:avLst/>
          </a:prstGeom>
          <a:noFill/>
          <a:ln>
            <a:noFill/>
          </a:ln>
        </p:spPr>
      </p:pic>
      <p:pic>
        <p:nvPicPr>
          <p:cNvPr id="855" name="Google Shape;855;p74"/>
          <p:cNvPicPr preferRelativeResize="0"/>
          <p:nvPr/>
        </p:nvPicPr>
        <p:blipFill rotWithShape="1">
          <a:blip r:embed="rId4">
            <a:alphaModFix/>
          </a:blip>
          <a:srcRect b="0" l="0" r="0" t="0"/>
          <a:stretch/>
        </p:blipFill>
        <p:spPr>
          <a:xfrm rot="10800000">
            <a:off x="3944850" y="762026"/>
            <a:ext cx="2113954" cy="2201733"/>
          </a:xfrm>
          <a:prstGeom prst="rect">
            <a:avLst/>
          </a:prstGeom>
          <a:noFill/>
          <a:ln>
            <a:noFill/>
          </a:ln>
        </p:spPr>
      </p:pic>
      <p:sp>
        <p:nvSpPr>
          <p:cNvPr id="856" name="Google Shape;856;p74"/>
          <p:cNvSpPr/>
          <p:nvPr/>
        </p:nvSpPr>
        <p:spPr>
          <a:xfrm>
            <a:off x="2190848" y="2477100"/>
            <a:ext cx="1538400" cy="1251600"/>
          </a:xfrm>
          <a:prstGeom prst="wedgeRectCallout">
            <a:avLst>
              <a:gd fmla="val 105407" name="adj1"/>
              <a:gd fmla="val 55439" name="adj2"/>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857" name="Google Shape;857;p74"/>
          <p:cNvPicPr preferRelativeResize="0"/>
          <p:nvPr/>
        </p:nvPicPr>
        <p:blipFill rotWithShape="1">
          <a:blip r:embed="rId5">
            <a:alphaModFix/>
          </a:blip>
          <a:srcRect b="0" l="0" r="0" t="0"/>
          <a:stretch/>
        </p:blipFill>
        <p:spPr>
          <a:xfrm flipH="1">
            <a:off x="4452917" y="91925"/>
            <a:ext cx="1224917" cy="619384"/>
          </a:xfrm>
          <a:prstGeom prst="rect">
            <a:avLst/>
          </a:prstGeom>
          <a:noFill/>
          <a:ln>
            <a:noFill/>
          </a:ln>
        </p:spPr>
      </p:pic>
      <p:pic>
        <p:nvPicPr>
          <p:cNvPr id="858" name="Google Shape;858;p74"/>
          <p:cNvPicPr preferRelativeResize="0"/>
          <p:nvPr/>
        </p:nvPicPr>
        <p:blipFill rotWithShape="1">
          <a:blip r:embed="rId6">
            <a:alphaModFix/>
          </a:blip>
          <a:srcRect b="0" l="0" r="0" t="0"/>
          <a:stretch/>
        </p:blipFill>
        <p:spPr>
          <a:xfrm flipH="1">
            <a:off x="4449081" y="165527"/>
            <a:ext cx="1281558" cy="1478271"/>
          </a:xfrm>
          <a:prstGeom prst="rect">
            <a:avLst/>
          </a:prstGeom>
          <a:noFill/>
          <a:ln>
            <a:noFill/>
          </a:ln>
        </p:spPr>
      </p:pic>
      <p:sp>
        <p:nvSpPr>
          <p:cNvPr id="859" name="Google Shape;859;p74"/>
          <p:cNvSpPr txBox="1"/>
          <p:nvPr/>
        </p:nvSpPr>
        <p:spPr>
          <a:xfrm>
            <a:off x="2271800" y="2570525"/>
            <a:ext cx="1610700" cy="434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0" i="0" lang="en" u="none" cap="none" strike="noStrike">
                <a:solidFill>
                  <a:srgbClr val="000000"/>
                </a:solidFill>
                <a:latin typeface="Arial"/>
                <a:ea typeface="Arial"/>
                <a:cs typeface="Arial"/>
                <a:sym typeface="Arial"/>
              </a:rPr>
              <a:t>How could I be depressed</a:t>
            </a:r>
            <a:r>
              <a:rPr lang="en"/>
              <a:t> with</a:t>
            </a:r>
            <a:r>
              <a:rPr b="0" i="0" lang="en" u="none" cap="none" strike="noStrike">
                <a:solidFill>
                  <a:srgbClr val="000000"/>
                </a:solidFill>
                <a:latin typeface="Arial"/>
                <a:ea typeface="Arial"/>
                <a:cs typeface="Arial"/>
                <a:sym typeface="Arial"/>
              </a:rPr>
              <a:t> this (g)narly phunnel?</a:t>
            </a:r>
            <a:endParaRPr b="0" i="0" u="none" cap="none" strike="noStrike">
              <a:solidFill>
                <a:srgbClr val="000000"/>
              </a:solidFill>
              <a:latin typeface="Arial"/>
              <a:ea typeface="Arial"/>
              <a:cs typeface="Arial"/>
              <a:sym typeface="Arial"/>
            </a:endParaRPr>
          </a:p>
        </p:txBody>
      </p:sp>
      <p:sp>
        <p:nvSpPr>
          <p:cNvPr id="860" name="Google Shape;860;p74"/>
          <p:cNvSpPr txBox="1"/>
          <p:nvPr/>
        </p:nvSpPr>
        <p:spPr>
          <a:xfrm>
            <a:off x="6762925" y="1233850"/>
            <a:ext cx="2219400" cy="2451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0" lang="en" sz="1500" u="none" cap="none" strike="noStrike">
                <a:solidFill>
                  <a:srgbClr val="000000"/>
                </a:solidFill>
                <a:latin typeface="Arial"/>
                <a:ea typeface="Arial"/>
                <a:cs typeface="Arial"/>
                <a:sym typeface="Arial"/>
              </a:rPr>
              <a:t>Dosing: </a:t>
            </a:r>
            <a:r>
              <a:rPr b="0" i="0" lang="en" sz="1500" u="none" cap="none" strike="noStrike">
                <a:solidFill>
                  <a:srgbClr val="000000"/>
                </a:solidFill>
                <a:latin typeface="Arial"/>
                <a:ea typeface="Arial"/>
                <a:cs typeface="Arial"/>
                <a:sym typeface="Arial"/>
              </a:rPr>
              <a:t>Start 15 mg TID and rapidly increase to 30 mg TID (which is the maximum dose of 90 mg/day) </a:t>
            </a:r>
            <a:r>
              <a:rPr b="0" i="0" lang="en" sz="1500" u="none" cap="none" strike="noStrike">
                <a:solidFill>
                  <a:srgbClr val="000000"/>
                </a:solidFill>
                <a:highlight>
                  <a:srgbClr val="FFFF9F"/>
                </a:highlight>
                <a:latin typeface="Arial"/>
                <a:ea typeface="Arial"/>
                <a:cs typeface="Arial"/>
                <a:sym typeface="Arial"/>
              </a:rPr>
              <a:t>then </a:t>
            </a:r>
            <a:r>
              <a:rPr b="1" i="0" lang="en" sz="1500" u="sng" cap="none" strike="noStrike">
                <a:solidFill>
                  <a:srgbClr val="000000"/>
                </a:solidFill>
                <a:highlight>
                  <a:srgbClr val="FFFF9F"/>
                </a:highlight>
              </a:rPr>
              <a:t>decrease</a:t>
            </a:r>
            <a:r>
              <a:rPr b="0" i="0" lang="en" sz="1500" u="sng" cap="none" strike="noStrike">
                <a:solidFill>
                  <a:srgbClr val="000000"/>
                </a:solidFill>
                <a:latin typeface="Arial"/>
                <a:ea typeface="Arial"/>
                <a:cs typeface="Arial"/>
                <a:sym typeface="Arial"/>
              </a:rPr>
              <a:t> slowly over several weeks to the lowest effective dose</a:t>
            </a:r>
            <a:r>
              <a:rPr b="0" i="0" lang="en" sz="1500" u="none" cap="none" strike="noStrike">
                <a:solidFill>
                  <a:srgbClr val="000000"/>
                </a:solidFill>
                <a:latin typeface="Arial"/>
                <a:ea typeface="Arial"/>
                <a:cs typeface="Arial"/>
                <a:sym typeface="Arial"/>
              </a:rPr>
              <a:t>. Use lower dose with elderly patients. Taper slowly to stop. </a:t>
            </a:r>
            <a:endParaRPr sz="1500"/>
          </a:p>
          <a:p>
            <a:pPr indent="0" lvl="0" marL="0" marR="0" rtl="0" algn="l">
              <a:lnSpc>
                <a:spcPct val="100000"/>
              </a:lnSpc>
              <a:spcBef>
                <a:spcPts val="0"/>
              </a:spcBef>
              <a:spcAft>
                <a:spcPts val="0"/>
              </a:spcAft>
              <a:buClr>
                <a:srgbClr val="000000"/>
              </a:buClr>
              <a:buSzPts val="1100"/>
              <a:buFont typeface="Arial"/>
              <a:buNone/>
            </a:pPr>
            <a:r>
              <a:t/>
            </a:r>
            <a:endParaRPr b="0" i="0" sz="1500" u="none" cap="none" strike="noStrike">
              <a:solidFill>
                <a:srgbClr val="000000"/>
              </a:solidFill>
              <a:latin typeface="Arial"/>
              <a:ea typeface="Arial"/>
              <a:cs typeface="Arial"/>
              <a:sym typeface="Arial"/>
            </a:endParaRPr>
          </a:p>
        </p:txBody>
      </p:sp>
      <p:sp>
        <p:nvSpPr>
          <p:cNvPr id="861" name="Google Shape;861;p74"/>
          <p:cNvSpPr txBox="1"/>
          <p:nvPr/>
        </p:nvSpPr>
        <p:spPr>
          <a:xfrm>
            <a:off x="7496848" y="614700"/>
            <a:ext cx="2174100" cy="280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lang="en" sz="1600"/>
              <a:t>15 mg</a:t>
            </a:r>
            <a:endParaRPr sz="1600"/>
          </a:p>
        </p:txBody>
      </p:sp>
      <p:pic>
        <p:nvPicPr>
          <p:cNvPr descr="clipped result image" id="862" name="Google Shape;862;p74"/>
          <p:cNvPicPr preferRelativeResize="0"/>
          <p:nvPr/>
        </p:nvPicPr>
        <p:blipFill rotWithShape="1">
          <a:blip r:embed="rId7">
            <a:alphaModFix/>
          </a:blip>
          <a:srcRect b="0" l="0" r="0" t="0"/>
          <a:stretch/>
        </p:blipFill>
        <p:spPr>
          <a:xfrm>
            <a:off x="6843051" y="487113"/>
            <a:ext cx="632825" cy="632878"/>
          </a:xfrm>
          <a:prstGeom prst="rect">
            <a:avLst/>
          </a:prstGeom>
          <a:noFill/>
          <a:ln>
            <a:noFill/>
          </a:ln>
          <a:effectLst>
            <a:outerShdw blurRad="14288" rotWithShape="0" algn="bl" dir="5400000" dist="9525">
              <a:srgbClr val="000000">
                <a:alpha val="35000"/>
              </a:srgbClr>
            </a:outerShdw>
          </a:effectLst>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6" name="Shape 866"/>
        <p:cNvGrpSpPr/>
        <p:nvPr/>
      </p:nvGrpSpPr>
      <p:grpSpPr>
        <a:xfrm>
          <a:off x="0" y="0"/>
          <a:ext cx="0" cy="0"/>
          <a:chOff x="0" y="0"/>
          <a:chExt cx="0" cy="0"/>
        </a:xfrm>
      </p:grpSpPr>
      <p:sp>
        <p:nvSpPr>
          <p:cNvPr id="867" name="Google Shape;867;p75"/>
          <p:cNvSpPr txBox="1"/>
          <p:nvPr/>
        </p:nvSpPr>
        <p:spPr>
          <a:xfrm>
            <a:off x="19050" y="-38283"/>
            <a:ext cx="7005600" cy="65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Arial"/>
              <a:buNone/>
            </a:pPr>
            <a:r>
              <a:rPr lang="en" sz="1800">
                <a:solidFill>
                  <a:schemeClr val="dk1"/>
                </a:solidFill>
              </a:rPr>
              <a:t>Phenelzine (</a:t>
            </a:r>
            <a:r>
              <a:rPr lang="en" sz="1800" u="sng">
                <a:solidFill>
                  <a:schemeClr val="dk1"/>
                </a:solidFill>
              </a:rPr>
              <a:t>NAR</a:t>
            </a:r>
            <a:r>
              <a:rPr lang="en" sz="1800">
                <a:solidFill>
                  <a:schemeClr val="dk1"/>
                </a:solidFill>
              </a:rPr>
              <a:t>DIL)</a:t>
            </a:r>
            <a:endParaRPr sz="1800">
              <a:solidFill>
                <a:schemeClr val="dk1"/>
              </a:solidFill>
            </a:endParaRPr>
          </a:p>
          <a:p>
            <a:pPr indent="0" lvl="0" marL="0" rtl="0" algn="l">
              <a:spcBef>
                <a:spcPts val="0"/>
              </a:spcBef>
              <a:spcAft>
                <a:spcPts val="0"/>
              </a:spcAft>
              <a:buClr>
                <a:schemeClr val="dk1"/>
              </a:buClr>
              <a:buSzPts val="1400"/>
              <a:buFont typeface="Arial"/>
              <a:buNone/>
            </a:pPr>
            <a:r>
              <a:rPr lang="en" sz="1600">
                <a:solidFill>
                  <a:schemeClr val="dk1"/>
                </a:solidFill>
              </a:rPr>
              <a:t>“G</a:t>
            </a:r>
            <a:r>
              <a:rPr lang="en" sz="1600" u="sng">
                <a:solidFill>
                  <a:schemeClr val="dk1"/>
                </a:solidFill>
              </a:rPr>
              <a:t>nar</a:t>
            </a:r>
            <a:r>
              <a:rPr lang="en" sz="1600">
                <a:solidFill>
                  <a:schemeClr val="dk1"/>
                </a:solidFill>
              </a:rPr>
              <a:t>ly Funnel”</a:t>
            </a:r>
            <a:r>
              <a:rPr lang="en" sz="1800">
                <a:solidFill>
                  <a:schemeClr val="dk1"/>
                </a:solidFill>
              </a:rPr>
              <a:t>                    </a:t>
            </a:r>
            <a:endParaRPr sz="1800">
              <a:solidFill>
                <a:schemeClr val="dk1"/>
              </a:solidFill>
            </a:endParaRPr>
          </a:p>
          <a:p>
            <a:pPr indent="0" lvl="0" marL="0" marR="0" rtl="0" algn="l">
              <a:lnSpc>
                <a:spcPct val="100000"/>
              </a:lnSpc>
              <a:spcBef>
                <a:spcPts val="0"/>
              </a:spcBef>
              <a:spcAft>
                <a:spcPts val="0"/>
              </a:spcAft>
              <a:buClr>
                <a:srgbClr val="000000"/>
              </a:buClr>
              <a:buSzPts val="1400"/>
              <a:buFont typeface="Arial"/>
              <a:buNone/>
            </a:pPr>
            <a:r>
              <a:t/>
            </a:r>
            <a:endParaRPr sz="1800"/>
          </a:p>
        </p:txBody>
      </p:sp>
      <p:cxnSp>
        <p:nvCxnSpPr>
          <p:cNvPr id="868" name="Google Shape;868;p75"/>
          <p:cNvCxnSpPr/>
          <p:nvPr/>
        </p:nvCxnSpPr>
        <p:spPr>
          <a:xfrm>
            <a:off x="2886175" y="1200"/>
            <a:ext cx="0" cy="5141100"/>
          </a:xfrm>
          <a:prstGeom prst="straightConnector1">
            <a:avLst/>
          </a:prstGeom>
          <a:noFill/>
          <a:ln cap="flat" cmpd="sng" w="9525">
            <a:solidFill>
              <a:schemeClr val="dk2"/>
            </a:solidFill>
            <a:prstDash val="solid"/>
            <a:round/>
            <a:headEnd len="med" w="med" type="none"/>
            <a:tailEnd len="med" w="med" type="none"/>
          </a:ln>
        </p:spPr>
      </p:cxnSp>
      <p:pic>
        <p:nvPicPr>
          <p:cNvPr descr="Phenelzine2DACS.svg" id="869" name="Google Shape;869;p75"/>
          <p:cNvPicPr preferRelativeResize="0"/>
          <p:nvPr/>
        </p:nvPicPr>
        <p:blipFill rotWithShape="1">
          <a:blip r:embed="rId3">
            <a:alphaModFix/>
          </a:blip>
          <a:srcRect b="0" l="0" r="0" t="0"/>
          <a:stretch/>
        </p:blipFill>
        <p:spPr>
          <a:xfrm>
            <a:off x="3210000" y="190001"/>
            <a:ext cx="2676550" cy="1240975"/>
          </a:xfrm>
          <a:prstGeom prst="rect">
            <a:avLst/>
          </a:prstGeom>
          <a:noFill/>
          <a:ln>
            <a:noFill/>
          </a:ln>
        </p:spPr>
      </p:pic>
      <p:pic>
        <p:nvPicPr>
          <p:cNvPr id="870" name="Google Shape;870;p75"/>
          <p:cNvPicPr preferRelativeResize="0"/>
          <p:nvPr/>
        </p:nvPicPr>
        <p:blipFill rotWithShape="1">
          <a:blip r:embed="rId4">
            <a:alphaModFix/>
          </a:blip>
          <a:srcRect b="0" l="0" r="0" t="0"/>
          <a:stretch/>
        </p:blipFill>
        <p:spPr>
          <a:xfrm>
            <a:off x="791655" y="1444592"/>
            <a:ext cx="950583" cy="1455161"/>
          </a:xfrm>
          <a:prstGeom prst="rect">
            <a:avLst/>
          </a:prstGeom>
          <a:noFill/>
          <a:ln>
            <a:noFill/>
          </a:ln>
        </p:spPr>
      </p:pic>
      <p:pic>
        <p:nvPicPr>
          <p:cNvPr id="871" name="Google Shape;871;p75"/>
          <p:cNvPicPr preferRelativeResize="0"/>
          <p:nvPr/>
        </p:nvPicPr>
        <p:blipFill rotWithShape="1">
          <a:blip r:embed="rId5">
            <a:alphaModFix/>
          </a:blip>
          <a:srcRect b="0" l="0" r="0" t="0"/>
          <a:stretch/>
        </p:blipFill>
        <p:spPr>
          <a:xfrm rot="10800000">
            <a:off x="726950" y="724098"/>
            <a:ext cx="1080000" cy="1124845"/>
          </a:xfrm>
          <a:prstGeom prst="rect">
            <a:avLst/>
          </a:prstGeom>
          <a:noFill/>
          <a:ln>
            <a:noFill/>
          </a:ln>
        </p:spPr>
      </p:pic>
      <p:sp>
        <p:nvSpPr>
          <p:cNvPr id="872" name="Google Shape;872;p75"/>
          <p:cNvSpPr txBox="1"/>
          <p:nvPr/>
        </p:nvSpPr>
        <p:spPr>
          <a:xfrm>
            <a:off x="3927706" y="2616254"/>
            <a:ext cx="2162700" cy="940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Arial"/>
              <a:ea typeface="Arial"/>
              <a:cs typeface="Arial"/>
              <a:sym typeface="Arial"/>
            </a:endParaRPr>
          </a:p>
        </p:txBody>
      </p:sp>
      <p:sp>
        <p:nvSpPr>
          <p:cNvPr id="873" name="Google Shape;873;p75"/>
          <p:cNvSpPr txBox="1"/>
          <p:nvPr/>
        </p:nvSpPr>
        <p:spPr>
          <a:xfrm>
            <a:off x="3520401" y="2753844"/>
            <a:ext cx="1119600" cy="451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Arial"/>
              <a:ea typeface="Arial"/>
              <a:cs typeface="Arial"/>
              <a:sym typeface="Arial"/>
            </a:endParaRPr>
          </a:p>
        </p:txBody>
      </p:sp>
      <p:pic>
        <p:nvPicPr>
          <p:cNvPr descr="clipped result image" id="874" name="Google Shape;874;p75"/>
          <p:cNvPicPr preferRelativeResize="0"/>
          <p:nvPr/>
        </p:nvPicPr>
        <p:blipFill rotWithShape="1">
          <a:blip r:embed="rId6">
            <a:alphaModFix/>
          </a:blip>
          <a:srcRect b="0" l="125280" r="-125280" t="0"/>
          <a:stretch/>
        </p:blipFill>
        <p:spPr>
          <a:xfrm>
            <a:off x="7408832" y="3386549"/>
            <a:ext cx="486520" cy="434690"/>
          </a:xfrm>
          <a:prstGeom prst="rect">
            <a:avLst/>
          </a:prstGeom>
          <a:noFill/>
          <a:ln>
            <a:noFill/>
          </a:ln>
        </p:spPr>
      </p:pic>
      <p:sp>
        <p:nvSpPr>
          <p:cNvPr id="875" name="Google Shape;875;p75"/>
          <p:cNvSpPr txBox="1"/>
          <p:nvPr/>
        </p:nvSpPr>
        <p:spPr>
          <a:xfrm>
            <a:off x="6029325" y="2207350"/>
            <a:ext cx="2809800" cy="36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sz="1800">
                <a:highlight>
                  <a:srgbClr val="FFFF9F"/>
                </a:highlight>
              </a:rPr>
              <a:t>p</a:t>
            </a:r>
            <a:r>
              <a:rPr lang="en" sz="1800">
                <a:solidFill>
                  <a:srgbClr val="000000"/>
                </a:solidFill>
                <a:highlight>
                  <a:srgbClr val="FFFF9F"/>
                </a:highlight>
              </a:rPr>
              <a:t>henylethylamine</a:t>
            </a:r>
            <a:endParaRPr sz="1800">
              <a:solidFill>
                <a:srgbClr val="000000"/>
              </a:solidFill>
              <a:highlight>
                <a:srgbClr val="FFFF9F"/>
              </a:highlight>
            </a:endParaRPr>
          </a:p>
          <a:p>
            <a:pPr indent="0" lvl="0" marL="0" rtl="0" algn="l">
              <a:spcBef>
                <a:spcPts val="0"/>
              </a:spcBef>
              <a:spcAft>
                <a:spcPts val="0"/>
              </a:spcAft>
              <a:buClr>
                <a:srgbClr val="000000"/>
              </a:buClr>
              <a:buSzPts val="1100"/>
              <a:buFont typeface="Arial"/>
              <a:buNone/>
            </a:pPr>
            <a:r>
              <a:t/>
            </a:r>
            <a:endParaRPr sz="700"/>
          </a:p>
          <a:p>
            <a:pPr indent="0" lvl="0" marL="0" rtl="0" algn="l">
              <a:spcBef>
                <a:spcPts val="0"/>
              </a:spcBef>
              <a:spcAft>
                <a:spcPts val="0"/>
              </a:spcAft>
              <a:buClr>
                <a:srgbClr val="000000"/>
              </a:buClr>
              <a:buSzPts val="1100"/>
              <a:buFont typeface="Arial"/>
              <a:buNone/>
            </a:pPr>
            <a:r>
              <a:rPr lang="en">
                <a:solidFill>
                  <a:srgbClr val="000000"/>
                </a:solidFill>
              </a:rPr>
              <a:t>(</a:t>
            </a:r>
            <a:r>
              <a:rPr lang="en"/>
              <a:t>produces effects similar to a short-acting methamphetamine)</a:t>
            </a:r>
            <a:endParaRPr>
              <a:solidFill>
                <a:srgbClr val="000000"/>
              </a:solidFill>
            </a:endParaRPr>
          </a:p>
        </p:txBody>
      </p:sp>
      <p:sp>
        <p:nvSpPr>
          <p:cNvPr id="876" name="Google Shape;876;p75"/>
          <p:cNvSpPr txBox="1"/>
          <p:nvPr/>
        </p:nvSpPr>
        <p:spPr>
          <a:xfrm>
            <a:off x="6060762" y="4104925"/>
            <a:ext cx="3294000" cy="368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lang="en" sz="1800"/>
              <a:t>methamphetamine</a:t>
            </a:r>
            <a:endParaRPr b="0" i="0" sz="1800" u="none" cap="none" strike="noStrike">
              <a:solidFill>
                <a:srgbClr val="000000"/>
              </a:solidFill>
              <a:latin typeface="Arial"/>
              <a:ea typeface="Arial"/>
              <a:cs typeface="Arial"/>
              <a:sym typeface="Arial"/>
            </a:endParaRPr>
          </a:p>
        </p:txBody>
      </p:sp>
      <p:pic>
        <p:nvPicPr>
          <p:cNvPr id="877" name="Google Shape;877;p75"/>
          <p:cNvPicPr preferRelativeResize="0"/>
          <p:nvPr/>
        </p:nvPicPr>
        <p:blipFill>
          <a:blip r:embed="rId7">
            <a:alphaModFix/>
          </a:blip>
          <a:stretch>
            <a:fillRect/>
          </a:stretch>
        </p:blipFill>
        <p:spPr>
          <a:xfrm>
            <a:off x="3181425" y="2099450"/>
            <a:ext cx="2326851" cy="1240974"/>
          </a:xfrm>
          <a:prstGeom prst="rect">
            <a:avLst/>
          </a:prstGeom>
          <a:noFill/>
          <a:ln>
            <a:noFill/>
          </a:ln>
        </p:spPr>
      </p:pic>
      <p:sp>
        <p:nvSpPr>
          <p:cNvPr id="878" name="Google Shape;878;p75"/>
          <p:cNvSpPr txBox="1"/>
          <p:nvPr/>
        </p:nvSpPr>
        <p:spPr>
          <a:xfrm>
            <a:off x="6010264" y="457608"/>
            <a:ext cx="1303800" cy="368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en" sz="1800"/>
              <a:t>phenelzine</a:t>
            </a:r>
            <a:endParaRPr sz="1800">
              <a:solidFill>
                <a:srgbClr val="000000"/>
              </a:solidFill>
            </a:endParaRPr>
          </a:p>
        </p:txBody>
      </p:sp>
      <p:cxnSp>
        <p:nvCxnSpPr>
          <p:cNvPr id="879" name="Google Shape;879;p75"/>
          <p:cNvCxnSpPr/>
          <p:nvPr/>
        </p:nvCxnSpPr>
        <p:spPr>
          <a:xfrm>
            <a:off x="4457800" y="1227788"/>
            <a:ext cx="0" cy="781200"/>
          </a:xfrm>
          <a:prstGeom prst="straightConnector1">
            <a:avLst/>
          </a:prstGeom>
          <a:noFill/>
          <a:ln cap="flat" cmpd="sng" w="28575">
            <a:solidFill>
              <a:schemeClr val="dk2"/>
            </a:solidFill>
            <a:prstDash val="solid"/>
            <a:round/>
            <a:headEnd len="med" w="med" type="none"/>
            <a:tailEnd len="med" w="med" type="triangle"/>
          </a:ln>
        </p:spPr>
      </p:cxnSp>
      <p:sp>
        <p:nvSpPr>
          <p:cNvPr id="880" name="Google Shape;880;p75"/>
          <p:cNvSpPr txBox="1"/>
          <p:nvPr/>
        </p:nvSpPr>
        <p:spPr>
          <a:xfrm>
            <a:off x="3600466" y="1372000"/>
            <a:ext cx="3177900" cy="368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en" sz="1500"/>
              <a:t>metabolized to</a:t>
            </a:r>
            <a:endParaRPr sz="1500">
              <a:solidFill>
                <a:srgbClr val="000000"/>
              </a:solidFill>
            </a:endParaRPr>
          </a:p>
        </p:txBody>
      </p:sp>
      <p:grpSp>
        <p:nvGrpSpPr>
          <p:cNvPr id="881" name="Google Shape;881;p75"/>
          <p:cNvGrpSpPr/>
          <p:nvPr/>
        </p:nvGrpSpPr>
        <p:grpSpPr>
          <a:xfrm>
            <a:off x="3177649" y="3799752"/>
            <a:ext cx="2326851" cy="1241024"/>
            <a:chOff x="3177649" y="3799752"/>
            <a:chExt cx="2326851" cy="1241024"/>
          </a:xfrm>
        </p:grpSpPr>
        <p:pic>
          <p:nvPicPr>
            <p:cNvPr id="882" name="Google Shape;882;p75"/>
            <p:cNvPicPr preferRelativeResize="0"/>
            <p:nvPr/>
          </p:nvPicPr>
          <p:blipFill>
            <a:blip r:embed="rId7">
              <a:alphaModFix/>
            </a:blip>
            <a:stretch>
              <a:fillRect/>
            </a:stretch>
          </p:blipFill>
          <p:spPr>
            <a:xfrm>
              <a:off x="3177649" y="3799752"/>
              <a:ext cx="2326851" cy="1241024"/>
            </a:xfrm>
            <a:prstGeom prst="rect">
              <a:avLst/>
            </a:prstGeom>
            <a:noFill/>
            <a:ln>
              <a:noFill/>
            </a:ln>
          </p:spPr>
        </p:pic>
        <p:pic>
          <p:nvPicPr>
            <p:cNvPr id="883" name="Google Shape;883;p75"/>
            <p:cNvPicPr preferRelativeResize="0"/>
            <p:nvPr/>
          </p:nvPicPr>
          <p:blipFill rotWithShape="1">
            <a:blip r:embed="rId7">
              <a:alphaModFix/>
            </a:blip>
            <a:srcRect b="18751" l="33036" r="66016" t="44781"/>
            <a:stretch/>
          </p:blipFill>
          <p:spPr>
            <a:xfrm>
              <a:off x="4710549" y="4371867"/>
              <a:ext cx="22032" cy="452544"/>
            </a:xfrm>
            <a:prstGeom prst="rect">
              <a:avLst/>
            </a:prstGeom>
            <a:noFill/>
            <a:ln>
              <a:noFill/>
            </a:ln>
          </p:spPr>
        </p:pic>
      </p:grpSp>
      <p:cxnSp>
        <p:nvCxnSpPr>
          <p:cNvPr id="884" name="Google Shape;884;p75"/>
          <p:cNvCxnSpPr/>
          <p:nvPr/>
        </p:nvCxnSpPr>
        <p:spPr>
          <a:xfrm rot="10800000">
            <a:off x="3181225" y="3627825"/>
            <a:ext cx="5515200" cy="0"/>
          </a:xfrm>
          <a:prstGeom prst="straightConnector1">
            <a:avLst/>
          </a:prstGeom>
          <a:noFill/>
          <a:ln cap="flat" cmpd="sng" w="9525">
            <a:solidFill>
              <a:schemeClr val="dk2"/>
            </a:solidFill>
            <a:prstDash val="solid"/>
            <a:round/>
            <a:headEnd len="med" w="med" type="none"/>
            <a:tailEnd len="med" w="med" type="none"/>
          </a:ln>
        </p:spPr>
      </p:cxnSp>
      <p:pic>
        <p:nvPicPr>
          <p:cNvPr id="885" name="Google Shape;885;p75"/>
          <p:cNvPicPr preferRelativeResize="0"/>
          <p:nvPr/>
        </p:nvPicPr>
        <p:blipFill>
          <a:blip r:embed="rId8">
            <a:alphaModFix/>
          </a:blip>
          <a:stretch>
            <a:fillRect/>
          </a:stretch>
        </p:blipFill>
        <p:spPr>
          <a:xfrm>
            <a:off x="-3" y="3556752"/>
            <a:ext cx="3177899" cy="1374800"/>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9" name="Shape 889"/>
        <p:cNvGrpSpPr/>
        <p:nvPr/>
      </p:nvGrpSpPr>
      <p:grpSpPr>
        <a:xfrm>
          <a:off x="0" y="0"/>
          <a:ext cx="0" cy="0"/>
          <a:chOff x="0" y="0"/>
          <a:chExt cx="0" cy="0"/>
        </a:xfrm>
      </p:grpSpPr>
      <p:sp>
        <p:nvSpPr>
          <p:cNvPr id="890" name="Google Shape;890;p76"/>
          <p:cNvSpPr txBox="1"/>
          <p:nvPr/>
        </p:nvSpPr>
        <p:spPr>
          <a:xfrm>
            <a:off x="7543795" y="0"/>
            <a:ext cx="2112600" cy="280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lang="en" sz="1600"/>
              <a:t>1961</a:t>
            </a:r>
            <a:endParaRPr sz="1600"/>
          </a:p>
          <a:p>
            <a:pPr indent="0" lvl="0" marL="0" marR="0" rtl="0" algn="l">
              <a:lnSpc>
                <a:spcPct val="100000"/>
              </a:lnSpc>
              <a:spcBef>
                <a:spcPts val="0"/>
              </a:spcBef>
              <a:spcAft>
                <a:spcPts val="0"/>
              </a:spcAft>
              <a:buClr>
                <a:schemeClr val="dk1"/>
              </a:buClr>
              <a:buSzPts val="1100"/>
              <a:buFont typeface="Arial"/>
              <a:buNone/>
            </a:pPr>
            <a:r>
              <a:rPr lang="en" sz="1600"/>
              <a:t>$187–$588</a:t>
            </a:r>
            <a:endParaRPr sz="1600"/>
          </a:p>
          <a:p>
            <a:pPr indent="0" lvl="0" marL="0" marR="0" rtl="0" algn="l">
              <a:lnSpc>
                <a:spcPct val="100000"/>
              </a:lnSpc>
              <a:spcBef>
                <a:spcPts val="0"/>
              </a:spcBef>
              <a:spcAft>
                <a:spcPts val="0"/>
              </a:spcAft>
              <a:buClr>
                <a:schemeClr val="dk1"/>
              </a:buClr>
              <a:buSzPts val="1100"/>
              <a:buFont typeface="Arial"/>
              <a:buNone/>
            </a:pPr>
            <a:r>
              <a:t/>
            </a:r>
            <a:endParaRPr sz="1600"/>
          </a:p>
          <a:p>
            <a:pPr indent="0" lvl="0" marL="0" marR="0" rtl="0" algn="l">
              <a:lnSpc>
                <a:spcPct val="100000"/>
              </a:lnSpc>
              <a:spcBef>
                <a:spcPts val="0"/>
              </a:spcBef>
              <a:spcAft>
                <a:spcPts val="0"/>
              </a:spcAft>
              <a:buClr>
                <a:srgbClr val="000000"/>
              </a:buClr>
              <a:buSzPts val="800"/>
              <a:buFont typeface="Arial"/>
              <a:buNone/>
            </a:pPr>
            <a:r>
              <a:t/>
            </a:r>
            <a:endParaRPr sz="1600"/>
          </a:p>
        </p:txBody>
      </p:sp>
      <p:sp>
        <p:nvSpPr>
          <p:cNvPr id="891" name="Google Shape;891;p76"/>
          <p:cNvSpPr txBox="1"/>
          <p:nvPr/>
        </p:nvSpPr>
        <p:spPr>
          <a:xfrm>
            <a:off x="8442073" y="4010850"/>
            <a:ext cx="2174100" cy="280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lang="en" sz="1600"/>
              <a:t>10</a:t>
            </a:r>
            <a:endParaRPr sz="1600"/>
          </a:p>
          <a:p>
            <a:pPr indent="0" lvl="0" marL="0" marR="0" rtl="0" algn="l">
              <a:lnSpc>
                <a:spcPct val="100000"/>
              </a:lnSpc>
              <a:spcBef>
                <a:spcPts val="0"/>
              </a:spcBef>
              <a:spcAft>
                <a:spcPts val="0"/>
              </a:spcAft>
              <a:buClr>
                <a:schemeClr val="dk1"/>
              </a:buClr>
              <a:buSzPts val="1100"/>
              <a:buFont typeface="Arial"/>
              <a:buNone/>
            </a:pPr>
            <a:r>
              <a:rPr lang="en" sz="1600"/>
              <a:t>mg</a:t>
            </a:r>
            <a:endParaRPr sz="1600"/>
          </a:p>
        </p:txBody>
      </p:sp>
      <p:cxnSp>
        <p:nvCxnSpPr>
          <p:cNvPr id="892" name="Google Shape;892;p76"/>
          <p:cNvCxnSpPr/>
          <p:nvPr/>
        </p:nvCxnSpPr>
        <p:spPr>
          <a:xfrm>
            <a:off x="7191475" y="1200"/>
            <a:ext cx="0" cy="5141100"/>
          </a:xfrm>
          <a:prstGeom prst="straightConnector1">
            <a:avLst/>
          </a:prstGeom>
          <a:noFill/>
          <a:ln cap="flat" cmpd="sng" w="9525">
            <a:solidFill>
              <a:schemeClr val="dk2"/>
            </a:solidFill>
            <a:prstDash val="solid"/>
            <a:round/>
            <a:headEnd len="med" w="med" type="none"/>
            <a:tailEnd len="med" w="med" type="none"/>
          </a:ln>
        </p:spPr>
      </p:cxnSp>
      <p:sp>
        <p:nvSpPr>
          <p:cNvPr id="893" name="Google Shape;893;p76"/>
          <p:cNvSpPr txBox="1"/>
          <p:nvPr/>
        </p:nvSpPr>
        <p:spPr>
          <a:xfrm>
            <a:off x="19050" y="-38275"/>
            <a:ext cx="3381600" cy="65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Arial"/>
              <a:buNone/>
            </a:pPr>
            <a:r>
              <a:rPr lang="en" sz="1800">
                <a:solidFill>
                  <a:schemeClr val="dk1"/>
                </a:solidFill>
              </a:rPr>
              <a:t>Tranylcy</a:t>
            </a:r>
            <a:r>
              <a:rPr lang="en" sz="1800" u="sng">
                <a:solidFill>
                  <a:schemeClr val="dk1"/>
                </a:solidFill>
              </a:rPr>
              <a:t>prom</a:t>
            </a:r>
            <a:r>
              <a:rPr lang="en" sz="1800">
                <a:solidFill>
                  <a:schemeClr val="dk1"/>
                </a:solidFill>
              </a:rPr>
              <a:t>ine (PARNATE)</a:t>
            </a:r>
            <a:endParaRPr sz="1800">
              <a:solidFill>
                <a:schemeClr val="dk1"/>
              </a:solidFill>
            </a:endParaRPr>
          </a:p>
          <a:p>
            <a:pPr indent="0" lvl="0" marL="0" rtl="0" algn="l">
              <a:lnSpc>
                <a:spcPct val="115000"/>
              </a:lnSpc>
              <a:spcBef>
                <a:spcPts val="0"/>
              </a:spcBef>
              <a:spcAft>
                <a:spcPts val="0"/>
              </a:spcAft>
              <a:buClr>
                <a:schemeClr val="dk1"/>
              </a:buClr>
              <a:buSzPts val="900"/>
              <a:buFont typeface="Arial"/>
              <a:buNone/>
            </a:pPr>
            <a:r>
              <a:rPr lang="en" sz="1300">
                <a:solidFill>
                  <a:schemeClr val="dk1"/>
                </a:solidFill>
              </a:rPr>
              <a:t>tran yl CY pro meen / PAR nate</a:t>
            </a:r>
            <a:endParaRPr sz="1800">
              <a:solidFill>
                <a:schemeClr val="dk1"/>
              </a:solidFill>
            </a:endParaRPr>
          </a:p>
          <a:p>
            <a:pPr indent="0" lvl="0" marL="0" rtl="0" algn="l">
              <a:lnSpc>
                <a:spcPct val="115000"/>
              </a:lnSpc>
              <a:spcBef>
                <a:spcPts val="0"/>
              </a:spcBef>
              <a:spcAft>
                <a:spcPts val="0"/>
              </a:spcAft>
              <a:buClr>
                <a:schemeClr val="dk1"/>
              </a:buClr>
              <a:buSzPts val="1200"/>
              <a:buFont typeface="Arial"/>
              <a:buNone/>
            </a:pPr>
            <a:r>
              <a:rPr lang="en" sz="1600">
                <a:solidFill>
                  <a:schemeClr val="dk1"/>
                </a:solidFill>
              </a:rPr>
              <a:t>“</a:t>
            </a:r>
            <a:r>
              <a:rPr lang="en" sz="1200">
                <a:solidFill>
                  <a:schemeClr val="dk1"/>
                </a:solidFill>
              </a:rPr>
              <a:t>(Mao’s) </a:t>
            </a:r>
            <a:r>
              <a:rPr lang="en" sz="1600">
                <a:solidFill>
                  <a:schemeClr val="dk1"/>
                </a:solidFill>
              </a:rPr>
              <a:t>Trans prom Partner”</a:t>
            </a:r>
            <a:endParaRPr sz="1600">
              <a:solidFill>
                <a:schemeClr val="dk1"/>
              </a:solidFill>
            </a:endParaRPr>
          </a:p>
          <a:p>
            <a:pPr indent="0" lvl="0" marL="0" rtl="0" algn="l">
              <a:lnSpc>
                <a:spcPct val="115000"/>
              </a:lnSpc>
              <a:spcBef>
                <a:spcPts val="0"/>
              </a:spcBef>
              <a:spcAft>
                <a:spcPts val="0"/>
              </a:spcAft>
              <a:buClr>
                <a:schemeClr val="dk1"/>
              </a:buClr>
              <a:buSzPts val="1400"/>
              <a:buFont typeface="Arial"/>
              <a:buNone/>
            </a:pPr>
            <a:r>
              <a:rPr lang="en">
                <a:solidFill>
                  <a:schemeClr val="dk1"/>
                </a:solidFill>
              </a:rPr>
              <a:t>     </a:t>
            </a:r>
            <a:endParaRPr>
              <a:solidFill>
                <a:schemeClr val="dk1"/>
              </a:solidFill>
            </a:endParaRPr>
          </a:p>
          <a:p>
            <a:pPr indent="0" lvl="0" marL="0" marR="0" rtl="0" algn="l">
              <a:lnSpc>
                <a:spcPct val="115000"/>
              </a:lnSpc>
              <a:spcBef>
                <a:spcPts val="0"/>
              </a:spcBef>
              <a:spcAft>
                <a:spcPts val="0"/>
              </a:spcAft>
              <a:buClr>
                <a:srgbClr val="000000"/>
              </a:buClr>
              <a:buSzPts val="1200"/>
              <a:buFont typeface="Arial"/>
              <a:buNone/>
            </a:pPr>
            <a:r>
              <a:t/>
            </a:r>
            <a:endParaRPr sz="1800"/>
          </a:p>
        </p:txBody>
      </p:sp>
      <p:sp>
        <p:nvSpPr>
          <p:cNvPr id="894" name="Google Shape;894;p76"/>
          <p:cNvSpPr txBox="1"/>
          <p:nvPr/>
        </p:nvSpPr>
        <p:spPr>
          <a:xfrm>
            <a:off x="28575" y="952325"/>
            <a:ext cx="3308100" cy="19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 Monoamine Oxidase Inhibitor</a:t>
            </a:r>
            <a:endParaRPr sz="2000">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     – Irreversible MAOI</a:t>
            </a:r>
            <a:endParaRPr>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     – MAO-A &amp; MAO-B </a:t>
            </a:r>
            <a:endParaRPr sz="2000">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     – DA &amp; NE releaser</a:t>
            </a:r>
            <a:endParaRPr>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     – 5-HT &gt; NE &gt; DA</a:t>
            </a:r>
            <a:endParaRPr>
              <a:solidFill>
                <a:schemeClr val="dk1"/>
              </a:solidFill>
            </a:endParaRPr>
          </a:p>
          <a:p>
            <a:pPr indent="0" lvl="0" marL="0" rtl="0" algn="l">
              <a:spcBef>
                <a:spcPts val="0"/>
              </a:spcBef>
              <a:spcAft>
                <a:spcPts val="0"/>
              </a:spcAft>
              <a:buClr>
                <a:schemeClr val="dk1"/>
              </a:buClr>
              <a:buSzPts val="800"/>
              <a:buFont typeface="Arial"/>
              <a:buNone/>
            </a:pPr>
            <a:r>
              <a:rPr lang="en">
                <a:solidFill>
                  <a:schemeClr val="dk1"/>
                </a:solidFill>
              </a:rPr>
              <a:t>   </a:t>
            </a:r>
            <a:endParaRPr>
              <a:solidFill>
                <a:schemeClr val="dk1"/>
              </a:solidFill>
            </a:endParaRPr>
          </a:p>
          <a:p>
            <a:pPr indent="0" lvl="0" marL="0" marR="0" rtl="0" algn="l">
              <a:lnSpc>
                <a:spcPct val="100000"/>
              </a:lnSpc>
              <a:spcBef>
                <a:spcPts val="0"/>
              </a:spcBef>
              <a:spcAft>
                <a:spcPts val="0"/>
              </a:spcAft>
              <a:buNone/>
            </a:pPr>
            <a:r>
              <a:t/>
            </a:r>
            <a:endParaRPr/>
          </a:p>
        </p:txBody>
      </p:sp>
      <p:pic>
        <p:nvPicPr>
          <p:cNvPr id="895" name="Google Shape;895;p76"/>
          <p:cNvPicPr preferRelativeResize="0"/>
          <p:nvPr/>
        </p:nvPicPr>
        <p:blipFill rotWithShape="1">
          <a:blip r:embed="rId3">
            <a:alphaModFix/>
          </a:blip>
          <a:srcRect b="0" l="0" r="0" t="0"/>
          <a:stretch/>
        </p:blipFill>
        <p:spPr>
          <a:xfrm>
            <a:off x="7580400" y="2856702"/>
            <a:ext cx="566400" cy="726323"/>
          </a:xfrm>
          <a:prstGeom prst="rect">
            <a:avLst/>
          </a:prstGeom>
          <a:noFill/>
          <a:ln>
            <a:noFill/>
          </a:ln>
        </p:spPr>
      </p:pic>
      <p:sp>
        <p:nvSpPr>
          <p:cNvPr id="896" name="Google Shape;896;p76"/>
          <p:cNvSpPr txBox="1"/>
          <p:nvPr/>
        </p:nvSpPr>
        <p:spPr>
          <a:xfrm>
            <a:off x="8132095" y="3003563"/>
            <a:ext cx="2112600" cy="280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lang="en" sz="1600"/>
              <a:t>MAOI</a:t>
            </a:r>
            <a:endParaRPr sz="1800"/>
          </a:p>
        </p:txBody>
      </p:sp>
      <p:sp>
        <p:nvSpPr>
          <p:cNvPr id="897" name="Google Shape;897;p76"/>
          <p:cNvSpPr/>
          <p:nvPr/>
        </p:nvSpPr>
        <p:spPr>
          <a:xfrm flipH="1">
            <a:off x="4360631" y="1958737"/>
            <a:ext cx="1120500" cy="203700"/>
          </a:xfrm>
          <a:prstGeom prst="rtTriangle">
            <a:avLst/>
          </a:prstGeom>
          <a:solidFill>
            <a:srgbClr val="B7B7B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8" name="Google Shape;898;p76"/>
          <p:cNvSpPr txBox="1"/>
          <p:nvPr/>
        </p:nvSpPr>
        <p:spPr>
          <a:xfrm>
            <a:off x="5556298" y="1760858"/>
            <a:ext cx="1406700" cy="461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u="none" cap="none" strike="noStrike">
                <a:solidFill>
                  <a:srgbClr val="000000"/>
                </a:solidFill>
                <a:highlight>
                  <a:srgbClr val="FFFF9F"/>
                </a:highlight>
                <a:latin typeface="Arial"/>
                <a:ea typeface="Arial"/>
                <a:cs typeface="Arial"/>
                <a:sym typeface="Arial"/>
              </a:rPr>
              <a:t>Short half-life </a:t>
            </a:r>
            <a:r>
              <a:rPr b="0" i="0" lang="en" u="none" cap="none" strike="noStrike">
                <a:solidFill>
                  <a:srgbClr val="000000"/>
                </a:solidFill>
                <a:latin typeface="Arial"/>
                <a:ea typeface="Arial"/>
                <a:cs typeface="Arial"/>
                <a:sym typeface="Arial"/>
              </a:rPr>
              <a:t>(2.5 hr) but this is irrelevant because inhibition of MAO is </a:t>
            </a:r>
            <a:r>
              <a:rPr b="0" i="0" lang="en" u="none" cap="none" strike="noStrike">
                <a:solidFill>
                  <a:srgbClr val="000000"/>
                </a:solidFill>
                <a:highlight>
                  <a:srgbClr val="FFFF9F"/>
                </a:highlight>
                <a:latin typeface="Arial"/>
                <a:ea typeface="Arial"/>
                <a:cs typeface="Arial"/>
                <a:sym typeface="Arial"/>
              </a:rPr>
              <a:t>irreversible</a:t>
            </a:r>
            <a:endParaRPr b="0" i="0" u="none" cap="none" strike="noStrike">
              <a:solidFill>
                <a:srgbClr val="000000"/>
              </a:solidFill>
              <a:highlight>
                <a:srgbClr val="FFFF9F"/>
              </a:highlight>
              <a:latin typeface="Arial"/>
              <a:ea typeface="Arial"/>
              <a:cs typeface="Arial"/>
              <a:sym typeface="Arial"/>
            </a:endParaRPr>
          </a:p>
        </p:txBody>
      </p:sp>
      <p:pic>
        <p:nvPicPr>
          <p:cNvPr id="899" name="Google Shape;899;p76"/>
          <p:cNvPicPr preferRelativeResize="0"/>
          <p:nvPr/>
        </p:nvPicPr>
        <p:blipFill rotWithShape="1">
          <a:blip r:embed="rId4">
            <a:alphaModFix/>
          </a:blip>
          <a:srcRect b="0" l="0" r="0" t="0"/>
          <a:stretch/>
        </p:blipFill>
        <p:spPr>
          <a:xfrm>
            <a:off x="3044602" y="2595848"/>
            <a:ext cx="1925280" cy="2508928"/>
          </a:xfrm>
          <a:prstGeom prst="rect">
            <a:avLst/>
          </a:prstGeom>
          <a:noFill/>
          <a:ln>
            <a:noFill/>
          </a:ln>
        </p:spPr>
      </p:pic>
      <p:pic>
        <p:nvPicPr>
          <p:cNvPr descr="clipped result image" id="900" name="Google Shape;900;p76"/>
          <p:cNvPicPr preferRelativeResize="0"/>
          <p:nvPr/>
        </p:nvPicPr>
        <p:blipFill rotWithShape="1">
          <a:blip r:embed="rId5">
            <a:alphaModFix/>
          </a:blip>
          <a:srcRect b="0" l="0" r="0" t="0"/>
          <a:stretch/>
        </p:blipFill>
        <p:spPr>
          <a:xfrm rot="-258388">
            <a:off x="3686014" y="2115637"/>
            <a:ext cx="483534" cy="715931"/>
          </a:xfrm>
          <a:prstGeom prst="rect">
            <a:avLst/>
          </a:prstGeom>
          <a:noFill/>
          <a:ln>
            <a:noFill/>
          </a:ln>
        </p:spPr>
      </p:pic>
      <p:pic>
        <p:nvPicPr>
          <p:cNvPr descr="clipped result image" id="901" name="Google Shape;901;p76"/>
          <p:cNvPicPr preferRelativeResize="0"/>
          <p:nvPr/>
        </p:nvPicPr>
        <p:blipFill rotWithShape="1">
          <a:blip r:embed="rId6">
            <a:alphaModFix/>
          </a:blip>
          <a:srcRect b="0" l="0" r="0" t="0"/>
          <a:stretch/>
        </p:blipFill>
        <p:spPr>
          <a:xfrm>
            <a:off x="4437191" y="2176961"/>
            <a:ext cx="983941" cy="1053806"/>
          </a:xfrm>
          <a:prstGeom prst="rect">
            <a:avLst/>
          </a:prstGeom>
          <a:noFill/>
          <a:ln>
            <a:noFill/>
          </a:ln>
        </p:spPr>
      </p:pic>
      <p:pic>
        <p:nvPicPr>
          <p:cNvPr id="902" name="Google Shape;902;p76"/>
          <p:cNvPicPr preferRelativeResize="0"/>
          <p:nvPr/>
        </p:nvPicPr>
        <p:blipFill rotWithShape="1">
          <a:blip r:embed="rId7">
            <a:alphaModFix amt="82000"/>
          </a:blip>
          <a:srcRect b="0" l="0" r="0" t="0"/>
          <a:stretch/>
        </p:blipFill>
        <p:spPr>
          <a:xfrm>
            <a:off x="4518525" y="2777023"/>
            <a:ext cx="843804" cy="2327737"/>
          </a:xfrm>
          <a:prstGeom prst="rect">
            <a:avLst/>
          </a:prstGeom>
          <a:noFill/>
          <a:ln>
            <a:noFill/>
          </a:ln>
        </p:spPr>
      </p:pic>
      <p:pic>
        <p:nvPicPr>
          <p:cNvPr id="903" name="Google Shape;903;p76"/>
          <p:cNvPicPr preferRelativeResize="0"/>
          <p:nvPr/>
        </p:nvPicPr>
        <p:blipFill rotWithShape="1">
          <a:blip r:embed="rId8">
            <a:alphaModFix/>
          </a:blip>
          <a:srcRect b="0" l="0" r="0" t="0"/>
          <a:stretch/>
        </p:blipFill>
        <p:spPr>
          <a:xfrm flipH="1" rot="-5400000">
            <a:off x="2872858" y="2369097"/>
            <a:ext cx="5288760" cy="135542"/>
          </a:xfrm>
          <a:prstGeom prst="rect">
            <a:avLst/>
          </a:prstGeom>
          <a:noFill/>
          <a:ln>
            <a:noFill/>
          </a:ln>
        </p:spPr>
      </p:pic>
      <p:sp>
        <p:nvSpPr>
          <p:cNvPr id="904" name="Google Shape;904;p76"/>
          <p:cNvSpPr/>
          <p:nvPr/>
        </p:nvSpPr>
        <p:spPr>
          <a:xfrm>
            <a:off x="2257525" y="1665075"/>
            <a:ext cx="1079100" cy="1053900"/>
          </a:xfrm>
          <a:prstGeom prst="wedgeRectCallout">
            <a:avLst>
              <a:gd fmla="val 84167" name="adj1"/>
              <a:gd fmla="val 40198" name="adj2"/>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5" name="Google Shape;905;p76"/>
          <p:cNvSpPr txBox="1"/>
          <p:nvPr/>
        </p:nvSpPr>
        <p:spPr>
          <a:xfrm>
            <a:off x="2290239" y="1693961"/>
            <a:ext cx="1120500" cy="245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0" i="0" lang="en" u="none" cap="none" strike="noStrike">
                <a:solidFill>
                  <a:srgbClr val="000000"/>
                </a:solidFill>
                <a:latin typeface="Arial"/>
                <a:ea typeface="Arial"/>
                <a:cs typeface="Arial"/>
                <a:sym typeface="Arial"/>
              </a:rPr>
              <a:t>It don’t matter that you’re short.</a:t>
            </a:r>
            <a:endParaRPr b="0" i="0" u="none" cap="none" strike="noStrike">
              <a:solidFill>
                <a:srgbClr val="000000"/>
              </a:solidFill>
              <a:latin typeface="Arial"/>
              <a:ea typeface="Arial"/>
              <a:cs typeface="Arial"/>
              <a:sym typeface="Arial"/>
            </a:endParaRPr>
          </a:p>
        </p:txBody>
      </p:sp>
      <p:pic>
        <p:nvPicPr>
          <p:cNvPr id="906" name="Google Shape;906;p76"/>
          <p:cNvPicPr preferRelativeResize="0"/>
          <p:nvPr/>
        </p:nvPicPr>
        <p:blipFill rotWithShape="1">
          <a:blip r:embed="rId9">
            <a:alphaModFix/>
          </a:blip>
          <a:srcRect b="0" l="0" r="0" t="0"/>
          <a:stretch/>
        </p:blipFill>
        <p:spPr>
          <a:xfrm>
            <a:off x="3554146" y="1467545"/>
            <a:ext cx="925061" cy="424453"/>
          </a:xfrm>
          <a:prstGeom prst="rect">
            <a:avLst/>
          </a:prstGeom>
          <a:noFill/>
          <a:ln>
            <a:noFill/>
          </a:ln>
        </p:spPr>
      </p:pic>
      <p:pic>
        <p:nvPicPr>
          <p:cNvPr id="907" name="Google Shape;907;p76"/>
          <p:cNvPicPr preferRelativeResize="0"/>
          <p:nvPr/>
        </p:nvPicPr>
        <p:blipFill rotWithShape="1">
          <a:blip r:embed="rId10">
            <a:alphaModFix/>
          </a:blip>
          <a:srcRect b="0" l="0" r="0" t="0"/>
          <a:stretch/>
        </p:blipFill>
        <p:spPr>
          <a:xfrm>
            <a:off x="3514266" y="1591285"/>
            <a:ext cx="967836" cy="813710"/>
          </a:xfrm>
          <a:prstGeom prst="rect">
            <a:avLst/>
          </a:prstGeom>
          <a:noFill/>
          <a:ln>
            <a:noFill/>
          </a:ln>
        </p:spPr>
      </p:pic>
      <p:pic>
        <p:nvPicPr>
          <p:cNvPr descr="clipped result image" id="908" name="Google Shape;908;p76"/>
          <p:cNvPicPr preferRelativeResize="0"/>
          <p:nvPr/>
        </p:nvPicPr>
        <p:blipFill rotWithShape="1">
          <a:blip r:embed="rId11">
            <a:alphaModFix/>
          </a:blip>
          <a:srcRect b="0" l="0" r="0" t="0"/>
          <a:stretch/>
        </p:blipFill>
        <p:spPr>
          <a:xfrm rot="-10645291">
            <a:off x="7631996" y="4018994"/>
            <a:ext cx="676309" cy="676309"/>
          </a:xfrm>
          <a:prstGeom prst="rect">
            <a:avLst/>
          </a:prstGeom>
          <a:noFill/>
          <a:ln>
            <a:noFill/>
          </a:ln>
          <a:effectLst>
            <a:outerShdw blurRad="28575" rotWithShape="0" algn="bl" dir="5400000" dist="19050">
              <a:srgbClr val="000000">
                <a:alpha val="35000"/>
              </a:srgbClr>
            </a:outerShdw>
          </a:effectLst>
        </p:spPr>
      </p:pic>
      <p:sp>
        <p:nvSpPr>
          <p:cNvPr id="909" name="Google Shape;909;p76"/>
          <p:cNvSpPr txBox="1"/>
          <p:nvPr/>
        </p:nvSpPr>
        <p:spPr>
          <a:xfrm>
            <a:off x="8151600" y="2174538"/>
            <a:ext cx="1201800" cy="540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lang="en" sz="1200"/>
              <a:t>racemic mix</a:t>
            </a:r>
            <a:endParaRPr b="0" i="0" sz="1200" u="none" cap="none" strike="noStrike">
              <a:solidFill>
                <a:srgbClr val="000000"/>
              </a:solidFill>
              <a:latin typeface="Arial"/>
              <a:ea typeface="Arial"/>
              <a:cs typeface="Arial"/>
              <a:sym typeface="Arial"/>
            </a:endParaRPr>
          </a:p>
        </p:txBody>
      </p:sp>
      <p:pic>
        <p:nvPicPr>
          <p:cNvPr id="910" name="Google Shape;910;p76"/>
          <p:cNvPicPr preferRelativeResize="0"/>
          <p:nvPr/>
        </p:nvPicPr>
        <p:blipFill>
          <a:blip r:embed="rId12">
            <a:alphaModFix/>
          </a:blip>
          <a:stretch>
            <a:fillRect/>
          </a:stretch>
        </p:blipFill>
        <p:spPr>
          <a:xfrm>
            <a:off x="7553175" y="866200"/>
            <a:ext cx="1406700" cy="1587227"/>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4" name="Shape 914"/>
        <p:cNvGrpSpPr/>
        <p:nvPr/>
      </p:nvGrpSpPr>
      <p:grpSpPr>
        <a:xfrm>
          <a:off x="0" y="0"/>
          <a:ext cx="0" cy="0"/>
          <a:chOff x="0" y="0"/>
          <a:chExt cx="0" cy="0"/>
        </a:xfrm>
      </p:grpSpPr>
      <p:cxnSp>
        <p:nvCxnSpPr>
          <p:cNvPr id="915" name="Google Shape;915;p77"/>
          <p:cNvCxnSpPr/>
          <p:nvPr/>
        </p:nvCxnSpPr>
        <p:spPr>
          <a:xfrm>
            <a:off x="6788238" y="-38275"/>
            <a:ext cx="0" cy="5141100"/>
          </a:xfrm>
          <a:prstGeom prst="straightConnector1">
            <a:avLst/>
          </a:prstGeom>
          <a:noFill/>
          <a:ln cap="flat" cmpd="sng" w="9525">
            <a:solidFill>
              <a:schemeClr val="dk2"/>
            </a:solidFill>
            <a:prstDash val="solid"/>
            <a:round/>
            <a:headEnd len="med" w="med" type="none"/>
            <a:tailEnd len="med" w="med" type="none"/>
          </a:ln>
        </p:spPr>
      </p:cxnSp>
      <p:sp>
        <p:nvSpPr>
          <p:cNvPr id="916" name="Google Shape;916;p77"/>
          <p:cNvSpPr txBox="1"/>
          <p:nvPr/>
        </p:nvSpPr>
        <p:spPr>
          <a:xfrm>
            <a:off x="19050" y="-38275"/>
            <a:ext cx="3381600" cy="65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Arial"/>
              <a:buNone/>
            </a:pPr>
            <a:r>
              <a:rPr lang="en" sz="1800">
                <a:solidFill>
                  <a:schemeClr val="dk1"/>
                </a:solidFill>
              </a:rPr>
              <a:t>Tranylcy</a:t>
            </a:r>
            <a:r>
              <a:rPr lang="en" sz="1800" u="sng">
                <a:solidFill>
                  <a:schemeClr val="dk1"/>
                </a:solidFill>
              </a:rPr>
              <a:t>prom</a:t>
            </a:r>
            <a:r>
              <a:rPr lang="en" sz="1800">
                <a:solidFill>
                  <a:schemeClr val="dk1"/>
                </a:solidFill>
              </a:rPr>
              <a:t>ine (PARNATE)</a:t>
            </a:r>
            <a:endParaRPr sz="1800">
              <a:solidFill>
                <a:schemeClr val="dk1"/>
              </a:solidFill>
            </a:endParaRPr>
          </a:p>
          <a:p>
            <a:pPr indent="0" lvl="0" marL="0" rtl="0" algn="l">
              <a:lnSpc>
                <a:spcPct val="115000"/>
              </a:lnSpc>
              <a:spcBef>
                <a:spcPts val="0"/>
              </a:spcBef>
              <a:spcAft>
                <a:spcPts val="0"/>
              </a:spcAft>
              <a:buClr>
                <a:schemeClr val="dk1"/>
              </a:buClr>
              <a:buSzPts val="900"/>
              <a:buFont typeface="Arial"/>
              <a:buNone/>
            </a:pPr>
            <a:r>
              <a:rPr lang="en" sz="1300">
                <a:solidFill>
                  <a:schemeClr val="dk1"/>
                </a:solidFill>
              </a:rPr>
              <a:t>tran yl CY pro meen / PAR nate</a:t>
            </a:r>
            <a:endParaRPr sz="1800">
              <a:solidFill>
                <a:schemeClr val="dk1"/>
              </a:solidFill>
            </a:endParaRPr>
          </a:p>
          <a:p>
            <a:pPr indent="0" lvl="0" marL="0" rtl="0" algn="l">
              <a:lnSpc>
                <a:spcPct val="115000"/>
              </a:lnSpc>
              <a:spcBef>
                <a:spcPts val="0"/>
              </a:spcBef>
              <a:spcAft>
                <a:spcPts val="0"/>
              </a:spcAft>
              <a:buClr>
                <a:schemeClr val="dk1"/>
              </a:buClr>
              <a:buSzPts val="1200"/>
              <a:buFont typeface="Arial"/>
              <a:buNone/>
            </a:pPr>
            <a:r>
              <a:rPr lang="en" sz="1600">
                <a:solidFill>
                  <a:schemeClr val="dk1"/>
                </a:solidFill>
              </a:rPr>
              <a:t>“</a:t>
            </a:r>
            <a:r>
              <a:rPr lang="en" sz="1200">
                <a:solidFill>
                  <a:schemeClr val="dk1"/>
                </a:solidFill>
              </a:rPr>
              <a:t>(Mao’s) </a:t>
            </a:r>
            <a:r>
              <a:rPr lang="en" sz="1600">
                <a:solidFill>
                  <a:schemeClr val="dk1"/>
                </a:solidFill>
              </a:rPr>
              <a:t>Trans prom Partner”</a:t>
            </a:r>
            <a:endParaRPr sz="1600">
              <a:solidFill>
                <a:schemeClr val="dk1"/>
              </a:solidFill>
            </a:endParaRPr>
          </a:p>
          <a:p>
            <a:pPr indent="0" lvl="0" marL="0" rtl="0" algn="l">
              <a:lnSpc>
                <a:spcPct val="115000"/>
              </a:lnSpc>
              <a:spcBef>
                <a:spcPts val="0"/>
              </a:spcBef>
              <a:spcAft>
                <a:spcPts val="0"/>
              </a:spcAft>
              <a:buClr>
                <a:schemeClr val="dk1"/>
              </a:buClr>
              <a:buSzPts val="1400"/>
              <a:buFont typeface="Arial"/>
              <a:buNone/>
            </a:pPr>
            <a:r>
              <a:rPr lang="en">
                <a:solidFill>
                  <a:schemeClr val="dk1"/>
                </a:solidFill>
              </a:rPr>
              <a:t>     </a:t>
            </a:r>
            <a:endParaRPr>
              <a:solidFill>
                <a:schemeClr val="dk1"/>
              </a:solidFill>
            </a:endParaRPr>
          </a:p>
          <a:p>
            <a:pPr indent="0" lvl="0" marL="0" marR="0" rtl="0" algn="l">
              <a:lnSpc>
                <a:spcPct val="115000"/>
              </a:lnSpc>
              <a:spcBef>
                <a:spcPts val="0"/>
              </a:spcBef>
              <a:spcAft>
                <a:spcPts val="0"/>
              </a:spcAft>
              <a:buClr>
                <a:srgbClr val="000000"/>
              </a:buClr>
              <a:buSzPts val="1200"/>
              <a:buFont typeface="Arial"/>
              <a:buNone/>
            </a:pPr>
            <a:r>
              <a:t/>
            </a:r>
            <a:endParaRPr sz="1800"/>
          </a:p>
        </p:txBody>
      </p:sp>
      <p:sp>
        <p:nvSpPr>
          <p:cNvPr id="917" name="Google Shape;917;p77"/>
          <p:cNvSpPr txBox="1"/>
          <p:nvPr/>
        </p:nvSpPr>
        <p:spPr>
          <a:xfrm>
            <a:off x="28575" y="952325"/>
            <a:ext cx="3308100" cy="19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 Monoamine Oxidase Inhibitor</a:t>
            </a:r>
            <a:endParaRPr sz="2000">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     – Irreversible MAOI</a:t>
            </a:r>
            <a:endParaRPr>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     – MAO-A &amp; MAO-B </a:t>
            </a:r>
            <a:endParaRPr sz="2000">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     – DA &amp; NE releaser</a:t>
            </a:r>
            <a:endParaRPr>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     – 5-HT &gt; NE &gt; DA</a:t>
            </a:r>
            <a:endParaRPr>
              <a:solidFill>
                <a:schemeClr val="dk1"/>
              </a:solidFill>
            </a:endParaRPr>
          </a:p>
          <a:p>
            <a:pPr indent="0" lvl="0" marL="0" rtl="0" algn="l">
              <a:spcBef>
                <a:spcPts val="0"/>
              </a:spcBef>
              <a:spcAft>
                <a:spcPts val="0"/>
              </a:spcAft>
              <a:buClr>
                <a:schemeClr val="dk1"/>
              </a:buClr>
              <a:buSzPts val="800"/>
              <a:buFont typeface="Arial"/>
              <a:buNone/>
            </a:pPr>
            <a:r>
              <a:rPr lang="en">
                <a:solidFill>
                  <a:schemeClr val="dk1"/>
                </a:solidFill>
              </a:rPr>
              <a:t>   </a:t>
            </a:r>
            <a:endParaRPr>
              <a:solidFill>
                <a:schemeClr val="dk1"/>
              </a:solidFill>
            </a:endParaRPr>
          </a:p>
          <a:p>
            <a:pPr indent="0" lvl="0" marL="0" marR="0" rtl="0" algn="l">
              <a:lnSpc>
                <a:spcPct val="100000"/>
              </a:lnSpc>
              <a:spcBef>
                <a:spcPts val="0"/>
              </a:spcBef>
              <a:spcAft>
                <a:spcPts val="0"/>
              </a:spcAft>
              <a:buNone/>
            </a:pPr>
            <a:r>
              <a:t/>
            </a:r>
            <a:endParaRPr/>
          </a:p>
        </p:txBody>
      </p:sp>
      <p:sp>
        <p:nvSpPr>
          <p:cNvPr id="918" name="Google Shape;918;p77"/>
          <p:cNvSpPr/>
          <p:nvPr/>
        </p:nvSpPr>
        <p:spPr>
          <a:xfrm flipH="1">
            <a:off x="4360631" y="1958737"/>
            <a:ext cx="1120500" cy="203700"/>
          </a:xfrm>
          <a:prstGeom prst="rtTriangle">
            <a:avLst/>
          </a:prstGeom>
          <a:solidFill>
            <a:srgbClr val="B7B7B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9" name="Google Shape;919;p77"/>
          <p:cNvSpPr txBox="1"/>
          <p:nvPr/>
        </p:nvSpPr>
        <p:spPr>
          <a:xfrm>
            <a:off x="5556298" y="1760858"/>
            <a:ext cx="1406700" cy="461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u="none" cap="none" strike="noStrike">
                <a:solidFill>
                  <a:srgbClr val="000000"/>
                </a:solidFill>
                <a:latin typeface="Arial"/>
                <a:ea typeface="Arial"/>
                <a:cs typeface="Arial"/>
                <a:sym typeface="Arial"/>
              </a:rPr>
              <a:t>Short </a:t>
            </a:r>
            <a:endParaRPr b="0" i="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lang="en"/>
              <a:t>H</a:t>
            </a:r>
            <a:r>
              <a:rPr b="0" i="0" lang="en" u="none" cap="none" strike="noStrike">
                <a:solidFill>
                  <a:srgbClr val="000000"/>
                </a:solidFill>
                <a:latin typeface="Arial"/>
                <a:ea typeface="Arial"/>
                <a:cs typeface="Arial"/>
                <a:sym typeface="Arial"/>
              </a:rPr>
              <a:t>alf-life</a:t>
            </a:r>
            <a:endParaRPr b="0" i="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lang="en"/>
              <a:t>(2.5 hr)</a:t>
            </a:r>
            <a:r>
              <a:rPr b="0" i="0" lang="en" u="none" cap="none" strike="noStrike">
                <a:solidFill>
                  <a:srgbClr val="000000"/>
                </a:solidFill>
                <a:latin typeface="Arial"/>
                <a:ea typeface="Arial"/>
                <a:cs typeface="Arial"/>
                <a:sym typeface="Arial"/>
              </a:rPr>
              <a:t> </a:t>
            </a:r>
            <a:endParaRPr b="0" i="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en" u="none" cap="none" strike="noStrike">
                <a:solidFill>
                  <a:srgbClr val="000000"/>
                </a:solidFill>
                <a:latin typeface="Arial"/>
                <a:ea typeface="Arial"/>
                <a:cs typeface="Arial"/>
                <a:sym typeface="Arial"/>
              </a:rPr>
              <a:t>but this is irrelevant because inhibition of MAO is irreversible</a:t>
            </a:r>
            <a:endParaRPr b="0" i="0" u="none" cap="none" strike="noStrike">
              <a:solidFill>
                <a:srgbClr val="000000"/>
              </a:solidFill>
              <a:latin typeface="Arial"/>
              <a:ea typeface="Arial"/>
              <a:cs typeface="Arial"/>
              <a:sym typeface="Arial"/>
            </a:endParaRPr>
          </a:p>
        </p:txBody>
      </p:sp>
      <p:pic>
        <p:nvPicPr>
          <p:cNvPr id="920" name="Google Shape;920;p77"/>
          <p:cNvPicPr preferRelativeResize="0"/>
          <p:nvPr/>
        </p:nvPicPr>
        <p:blipFill rotWithShape="1">
          <a:blip r:embed="rId3">
            <a:alphaModFix/>
          </a:blip>
          <a:srcRect b="0" l="0" r="0" t="0"/>
          <a:stretch/>
        </p:blipFill>
        <p:spPr>
          <a:xfrm>
            <a:off x="3044602" y="2595848"/>
            <a:ext cx="1925280" cy="2508928"/>
          </a:xfrm>
          <a:prstGeom prst="rect">
            <a:avLst/>
          </a:prstGeom>
          <a:noFill/>
          <a:ln>
            <a:noFill/>
          </a:ln>
        </p:spPr>
      </p:pic>
      <p:pic>
        <p:nvPicPr>
          <p:cNvPr descr="clipped result image" id="921" name="Google Shape;921;p77"/>
          <p:cNvPicPr preferRelativeResize="0"/>
          <p:nvPr/>
        </p:nvPicPr>
        <p:blipFill rotWithShape="1">
          <a:blip r:embed="rId4">
            <a:alphaModFix/>
          </a:blip>
          <a:srcRect b="0" l="0" r="0" t="0"/>
          <a:stretch/>
        </p:blipFill>
        <p:spPr>
          <a:xfrm rot="-258388">
            <a:off x="3686014" y="2115637"/>
            <a:ext cx="483534" cy="715931"/>
          </a:xfrm>
          <a:prstGeom prst="rect">
            <a:avLst/>
          </a:prstGeom>
          <a:noFill/>
          <a:ln>
            <a:noFill/>
          </a:ln>
        </p:spPr>
      </p:pic>
      <p:pic>
        <p:nvPicPr>
          <p:cNvPr descr="clipped result image" id="922" name="Google Shape;922;p77"/>
          <p:cNvPicPr preferRelativeResize="0"/>
          <p:nvPr/>
        </p:nvPicPr>
        <p:blipFill rotWithShape="1">
          <a:blip r:embed="rId5">
            <a:alphaModFix/>
          </a:blip>
          <a:srcRect b="0" l="0" r="0" t="0"/>
          <a:stretch/>
        </p:blipFill>
        <p:spPr>
          <a:xfrm>
            <a:off x="4437191" y="2176961"/>
            <a:ext cx="983941" cy="1053806"/>
          </a:xfrm>
          <a:prstGeom prst="rect">
            <a:avLst/>
          </a:prstGeom>
          <a:noFill/>
          <a:ln>
            <a:noFill/>
          </a:ln>
        </p:spPr>
      </p:pic>
      <p:pic>
        <p:nvPicPr>
          <p:cNvPr id="923" name="Google Shape;923;p77"/>
          <p:cNvPicPr preferRelativeResize="0"/>
          <p:nvPr/>
        </p:nvPicPr>
        <p:blipFill rotWithShape="1">
          <a:blip r:embed="rId6">
            <a:alphaModFix amt="82000"/>
          </a:blip>
          <a:srcRect b="0" l="0" r="0" t="0"/>
          <a:stretch/>
        </p:blipFill>
        <p:spPr>
          <a:xfrm>
            <a:off x="4518525" y="2777023"/>
            <a:ext cx="843804" cy="2327737"/>
          </a:xfrm>
          <a:prstGeom prst="rect">
            <a:avLst/>
          </a:prstGeom>
          <a:noFill/>
          <a:ln>
            <a:noFill/>
          </a:ln>
        </p:spPr>
      </p:pic>
      <p:pic>
        <p:nvPicPr>
          <p:cNvPr id="924" name="Google Shape;924;p77"/>
          <p:cNvPicPr preferRelativeResize="0"/>
          <p:nvPr/>
        </p:nvPicPr>
        <p:blipFill rotWithShape="1">
          <a:blip r:embed="rId7">
            <a:alphaModFix/>
          </a:blip>
          <a:srcRect b="0" l="0" r="0" t="0"/>
          <a:stretch/>
        </p:blipFill>
        <p:spPr>
          <a:xfrm flipH="1" rot="-5400000">
            <a:off x="2872858" y="2369097"/>
            <a:ext cx="5288760" cy="135542"/>
          </a:xfrm>
          <a:prstGeom prst="rect">
            <a:avLst/>
          </a:prstGeom>
          <a:noFill/>
          <a:ln>
            <a:noFill/>
          </a:ln>
        </p:spPr>
      </p:pic>
      <p:sp>
        <p:nvSpPr>
          <p:cNvPr id="925" name="Google Shape;925;p77"/>
          <p:cNvSpPr/>
          <p:nvPr/>
        </p:nvSpPr>
        <p:spPr>
          <a:xfrm>
            <a:off x="2257525" y="1665075"/>
            <a:ext cx="1079100" cy="1053900"/>
          </a:xfrm>
          <a:prstGeom prst="wedgeRectCallout">
            <a:avLst>
              <a:gd fmla="val 84167" name="adj1"/>
              <a:gd fmla="val 40198" name="adj2"/>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6" name="Google Shape;926;p77"/>
          <p:cNvSpPr txBox="1"/>
          <p:nvPr/>
        </p:nvSpPr>
        <p:spPr>
          <a:xfrm>
            <a:off x="2290239" y="1693961"/>
            <a:ext cx="1120500" cy="245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0" i="0" lang="en" u="none" cap="none" strike="noStrike">
                <a:solidFill>
                  <a:srgbClr val="000000"/>
                </a:solidFill>
                <a:latin typeface="Arial"/>
                <a:ea typeface="Arial"/>
                <a:cs typeface="Arial"/>
                <a:sym typeface="Arial"/>
              </a:rPr>
              <a:t>It don’t matter that you’re short.</a:t>
            </a:r>
            <a:endParaRPr b="0" i="0" u="none" cap="none" strike="noStrike">
              <a:solidFill>
                <a:srgbClr val="000000"/>
              </a:solidFill>
              <a:latin typeface="Arial"/>
              <a:ea typeface="Arial"/>
              <a:cs typeface="Arial"/>
              <a:sym typeface="Arial"/>
            </a:endParaRPr>
          </a:p>
        </p:txBody>
      </p:sp>
      <p:pic>
        <p:nvPicPr>
          <p:cNvPr id="927" name="Google Shape;927;p77"/>
          <p:cNvPicPr preferRelativeResize="0"/>
          <p:nvPr/>
        </p:nvPicPr>
        <p:blipFill rotWithShape="1">
          <a:blip r:embed="rId8">
            <a:alphaModFix/>
          </a:blip>
          <a:srcRect b="0" l="0" r="0" t="0"/>
          <a:stretch/>
        </p:blipFill>
        <p:spPr>
          <a:xfrm>
            <a:off x="3554146" y="1467545"/>
            <a:ext cx="925061" cy="424453"/>
          </a:xfrm>
          <a:prstGeom prst="rect">
            <a:avLst/>
          </a:prstGeom>
          <a:noFill/>
          <a:ln>
            <a:noFill/>
          </a:ln>
        </p:spPr>
      </p:pic>
      <p:pic>
        <p:nvPicPr>
          <p:cNvPr id="928" name="Google Shape;928;p77"/>
          <p:cNvPicPr preferRelativeResize="0"/>
          <p:nvPr/>
        </p:nvPicPr>
        <p:blipFill rotWithShape="1">
          <a:blip r:embed="rId9">
            <a:alphaModFix/>
          </a:blip>
          <a:srcRect b="0" l="0" r="0" t="0"/>
          <a:stretch/>
        </p:blipFill>
        <p:spPr>
          <a:xfrm>
            <a:off x="3514266" y="1591285"/>
            <a:ext cx="967836" cy="813710"/>
          </a:xfrm>
          <a:prstGeom prst="rect">
            <a:avLst/>
          </a:prstGeom>
          <a:noFill/>
          <a:ln>
            <a:noFill/>
          </a:ln>
        </p:spPr>
      </p:pic>
      <p:sp>
        <p:nvSpPr>
          <p:cNvPr id="929" name="Google Shape;929;p77"/>
          <p:cNvSpPr txBox="1"/>
          <p:nvPr/>
        </p:nvSpPr>
        <p:spPr>
          <a:xfrm>
            <a:off x="6963000" y="322225"/>
            <a:ext cx="1925400" cy="1116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en">
                <a:solidFill>
                  <a:schemeClr val="dk1"/>
                </a:solidFill>
              </a:rPr>
              <a:t>Risk of serious outcome from a single-drug overdose of tranylcypromine is about </a:t>
            </a:r>
            <a:r>
              <a:rPr lang="en">
                <a:solidFill>
                  <a:schemeClr val="dk1"/>
                </a:solidFill>
                <a:highlight>
                  <a:srgbClr val="FFFF9F"/>
                </a:highlight>
              </a:rPr>
              <a:t>40%</a:t>
            </a:r>
            <a:r>
              <a:rPr lang="en">
                <a:solidFill>
                  <a:schemeClr val="dk1"/>
                </a:solidFill>
              </a:rPr>
              <a:t>, which is one of the highest morbidity rate among antidepressants. </a:t>
            </a:r>
            <a:endParaRPr>
              <a:solidFill>
                <a:schemeClr val="dk1"/>
              </a:solidFill>
            </a:endParaRPr>
          </a:p>
          <a:p>
            <a:pPr indent="0" lvl="0" marL="0" marR="0" rtl="0" algn="l">
              <a:lnSpc>
                <a:spcPct val="100000"/>
              </a:lnSpc>
              <a:spcBef>
                <a:spcPts val="0"/>
              </a:spcBef>
              <a:spcAft>
                <a:spcPts val="0"/>
              </a:spcAft>
              <a:buClr>
                <a:srgbClr val="000000"/>
              </a:buClr>
              <a:buSzPts val="1100"/>
              <a:buFont typeface="Arial"/>
              <a:buNone/>
            </a:pPr>
            <a:r>
              <a:t/>
            </a:r>
            <a:endParaRPr/>
          </a:p>
        </p:txBody>
      </p:sp>
      <p:pic>
        <p:nvPicPr>
          <p:cNvPr descr="clipped result image" id="930" name="Google Shape;930;p77"/>
          <p:cNvPicPr preferRelativeResize="0"/>
          <p:nvPr/>
        </p:nvPicPr>
        <p:blipFill rotWithShape="1">
          <a:blip r:embed="rId10">
            <a:alphaModFix/>
          </a:blip>
          <a:srcRect b="0" l="0" r="0" t="0"/>
          <a:stretch/>
        </p:blipFill>
        <p:spPr>
          <a:xfrm>
            <a:off x="7404279" y="2221943"/>
            <a:ext cx="983925" cy="879128"/>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4" name="Shape 934"/>
        <p:cNvGrpSpPr/>
        <p:nvPr/>
      </p:nvGrpSpPr>
      <p:grpSpPr>
        <a:xfrm>
          <a:off x="0" y="0"/>
          <a:ext cx="0" cy="0"/>
          <a:chOff x="0" y="0"/>
          <a:chExt cx="0" cy="0"/>
        </a:xfrm>
      </p:grpSpPr>
      <p:cxnSp>
        <p:nvCxnSpPr>
          <p:cNvPr id="935" name="Google Shape;935;p78"/>
          <p:cNvCxnSpPr/>
          <p:nvPr/>
        </p:nvCxnSpPr>
        <p:spPr>
          <a:xfrm>
            <a:off x="6788238" y="-38275"/>
            <a:ext cx="0" cy="5141100"/>
          </a:xfrm>
          <a:prstGeom prst="straightConnector1">
            <a:avLst/>
          </a:prstGeom>
          <a:noFill/>
          <a:ln cap="flat" cmpd="sng" w="9525">
            <a:solidFill>
              <a:schemeClr val="dk2"/>
            </a:solidFill>
            <a:prstDash val="solid"/>
            <a:round/>
            <a:headEnd len="med" w="med" type="none"/>
            <a:tailEnd len="med" w="med" type="none"/>
          </a:ln>
        </p:spPr>
      </p:cxnSp>
      <p:sp>
        <p:nvSpPr>
          <p:cNvPr id="936" name="Google Shape;936;p78"/>
          <p:cNvSpPr txBox="1"/>
          <p:nvPr/>
        </p:nvSpPr>
        <p:spPr>
          <a:xfrm>
            <a:off x="19050" y="-38275"/>
            <a:ext cx="3381600" cy="65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Arial"/>
              <a:buNone/>
            </a:pPr>
            <a:r>
              <a:rPr lang="en" sz="1800">
                <a:solidFill>
                  <a:schemeClr val="dk1"/>
                </a:solidFill>
              </a:rPr>
              <a:t>Tranylcy</a:t>
            </a:r>
            <a:r>
              <a:rPr lang="en" sz="1800" u="sng">
                <a:solidFill>
                  <a:schemeClr val="dk1"/>
                </a:solidFill>
              </a:rPr>
              <a:t>prom</a:t>
            </a:r>
            <a:r>
              <a:rPr lang="en" sz="1800">
                <a:solidFill>
                  <a:schemeClr val="dk1"/>
                </a:solidFill>
              </a:rPr>
              <a:t>ine (PARNATE)</a:t>
            </a:r>
            <a:endParaRPr sz="1800">
              <a:solidFill>
                <a:schemeClr val="dk1"/>
              </a:solidFill>
            </a:endParaRPr>
          </a:p>
          <a:p>
            <a:pPr indent="0" lvl="0" marL="0" rtl="0" algn="l">
              <a:lnSpc>
                <a:spcPct val="115000"/>
              </a:lnSpc>
              <a:spcBef>
                <a:spcPts val="0"/>
              </a:spcBef>
              <a:spcAft>
                <a:spcPts val="0"/>
              </a:spcAft>
              <a:buClr>
                <a:schemeClr val="dk1"/>
              </a:buClr>
              <a:buSzPts val="900"/>
              <a:buFont typeface="Arial"/>
              <a:buNone/>
            </a:pPr>
            <a:r>
              <a:rPr lang="en" sz="1300">
                <a:solidFill>
                  <a:schemeClr val="dk1"/>
                </a:solidFill>
              </a:rPr>
              <a:t>tran yl CY pro meen / PAR nate</a:t>
            </a:r>
            <a:endParaRPr sz="1800">
              <a:solidFill>
                <a:schemeClr val="dk1"/>
              </a:solidFill>
            </a:endParaRPr>
          </a:p>
          <a:p>
            <a:pPr indent="0" lvl="0" marL="0" rtl="0" algn="l">
              <a:lnSpc>
                <a:spcPct val="115000"/>
              </a:lnSpc>
              <a:spcBef>
                <a:spcPts val="0"/>
              </a:spcBef>
              <a:spcAft>
                <a:spcPts val="0"/>
              </a:spcAft>
              <a:buClr>
                <a:schemeClr val="dk1"/>
              </a:buClr>
              <a:buSzPts val="1200"/>
              <a:buFont typeface="Arial"/>
              <a:buNone/>
            </a:pPr>
            <a:r>
              <a:rPr lang="en" sz="1600">
                <a:solidFill>
                  <a:schemeClr val="dk1"/>
                </a:solidFill>
              </a:rPr>
              <a:t>“</a:t>
            </a:r>
            <a:r>
              <a:rPr lang="en" sz="1200">
                <a:solidFill>
                  <a:schemeClr val="dk1"/>
                </a:solidFill>
              </a:rPr>
              <a:t>(Mao’s) </a:t>
            </a:r>
            <a:r>
              <a:rPr lang="en" sz="1600">
                <a:solidFill>
                  <a:schemeClr val="dk1"/>
                </a:solidFill>
              </a:rPr>
              <a:t>Trans prom Partner”</a:t>
            </a:r>
            <a:endParaRPr sz="1600">
              <a:solidFill>
                <a:schemeClr val="dk1"/>
              </a:solidFill>
            </a:endParaRPr>
          </a:p>
          <a:p>
            <a:pPr indent="0" lvl="0" marL="0" rtl="0" algn="l">
              <a:lnSpc>
                <a:spcPct val="115000"/>
              </a:lnSpc>
              <a:spcBef>
                <a:spcPts val="0"/>
              </a:spcBef>
              <a:spcAft>
                <a:spcPts val="0"/>
              </a:spcAft>
              <a:buClr>
                <a:schemeClr val="dk1"/>
              </a:buClr>
              <a:buSzPts val="1400"/>
              <a:buFont typeface="Arial"/>
              <a:buNone/>
            </a:pPr>
            <a:r>
              <a:rPr lang="en">
                <a:solidFill>
                  <a:schemeClr val="dk1"/>
                </a:solidFill>
              </a:rPr>
              <a:t>     </a:t>
            </a:r>
            <a:endParaRPr>
              <a:solidFill>
                <a:schemeClr val="dk1"/>
              </a:solidFill>
            </a:endParaRPr>
          </a:p>
          <a:p>
            <a:pPr indent="0" lvl="0" marL="0" marR="0" rtl="0" algn="l">
              <a:lnSpc>
                <a:spcPct val="115000"/>
              </a:lnSpc>
              <a:spcBef>
                <a:spcPts val="0"/>
              </a:spcBef>
              <a:spcAft>
                <a:spcPts val="0"/>
              </a:spcAft>
              <a:buClr>
                <a:srgbClr val="000000"/>
              </a:buClr>
              <a:buSzPts val="1200"/>
              <a:buFont typeface="Arial"/>
              <a:buNone/>
            </a:pPr>
            <a:r>
              <a:t/>
            </a:r>
            <a:endParaRPr sz="1800"/>
          </a:p>
        </p:txBody>
      </p:sp>
      <p:sp>
        <p:nvSpPr>
          <p:cNvPr id="937" name="Google Shape;937;p78"/>
          <p:cNvSpPr txBox="1"/>
          <p:nvPr/>
        </p:nvSpPr>
        <p:spPr>
          <a:xfrm>
            <a:off x="28575" y="952325"/>
            <a:ext cx="3308100" cy="19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 Monoamine Oxidase Inhibitor</a:t>
            </a:r>
            <a:endParaRPr sz="2000">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     – Irreversible MAOI</a:t>
            </a:r>
            <a:endParaRPr>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     – MAO-A &amp; MAO-B </a:t>
            </a:r>
            <a:endParaRPr sz="2000">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     – DA &amp; NE releaser</a:t>
            </a:r>
            <a:endParaRPr>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     – 5-HT &gt; NE &gt; DA</a:t>
            </a:r>
            <a:endParaRPr>
              <a:solidFill>
                <a:schemeClr val="dk1"/>
              </a:solidFill>
            </a:endParaRPr>
          </a:p>
          <a:p>
            <a:pPr indent="0" lvl="0" marL="0" rtl="0" algn="l">
              <a:spcBef>
                <a:spcPts val="0"/>
              </a:spcBef>
              <a:spcAft>
                <a:spcPts val="0"/>
              </a:spcAft>
              <a:buClr>
                <a:schemeClr val="dk1"/>
              </a:buClr>
              <a:buSzPts val="800"/>
              <a:buFont typeface="Arial"/>
              <a:buNone/>
            </a:pPr>
            <a:r>
              <a:rPr lang="en">
                <a:solidFill>
                  <a:schemeClr val="dk1"/>
                </a:solidFill>
              </a:rPr>
              <a:t>   </a:t>
            </a:r>
            <a:endParaRPr>
              <a:solidFill>
                <a:schemeClr val="dk1"/>
              </a:solidFill>
            </a:endParaRPr>
          </a:p>
          <a:p>
            <a:pPr indent="0" lvl="0" marL="0" marR="0" rtl="0" algn="l">
              <a:lnSpc>
                <a:spcPct val="100000"/>
              </a:lnSpc>
              <a:spcBef>
                <a:spcPts val="0"/>
              </a:spcBef>
              <a:spcAft>
                <a:spcPts val="0"/>
              </a:spcAft>
              <a:buNone/>
            </a:pPr>
            <a:r>
              <a:t/>
            </a:r>
            <a:endParaRPr/>
          </a:p>
        </p:txBody>
      </p:sp>
      <p:sp>
        <p:nvSpPr>
          <p:cNvPr id="938" name="Google Shape;938;p78"/>
          <p:cNvSpPr/>
          <p:nvPr/>
        </p:nvSpPr>
        <p:spPr>
          <a:xfrm flipH="1">
            <a:off x="4360631" y="1958737"/>
            <a:ext cx="1120500" cy="203700"/>
          </a:xfrm>
          <a:prstGeom prst="rtTriangle">
            <a:avLst/>
          </a:prstGeom>
          <a:solidFill>
            <a:srgbClr val="B7B7B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9" name="Google Shape;939;p78"/>
          <p:cNvSpPr txBox="1"/>
          <p:nvPr/>
        </p:nvSpPr>
        <p:spPr>
          <a:xfrm>
            <a:off x="5556298" y="1760858"/>
            <a:ext cx="1406700" cy="461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u="none" cap="none" strike="noStrike">
                <a:solidFill>
                  <a:srgbClr val="000000"/>
                </a:solidFill>
                <a:latin typeface="Arial"/>
                <a:ea typeface="Arial"/>
                <a:cs typeface="Arial"/>
                <a:sym typeface="Arial"/>
              </a:rPr>
              <a:t>Short </a:t>
            </a:r>
            <a:endParaRPr b="0" i="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lang="en"/>
              <a:t>H</a:t>
            </a:r>
            <a:r>
              <a:rPr b="0" i="0" lang="en" u="none" cap="none" strike="noStrike">
                <a:solidFill>
                  <a:srgbClr val="000000"/>
                </a:solidFill>
                <a:latin typeface="Arial"/>
                <a:ea typeface="Arial"/>
                <a:cs typeface="Arial"/>
                <a:sym typeface="Arial"/>
              </a:rPr>
              <a:t>alf-life</a:t>
            </a:r>
            <a:endParaRPr b="0" i="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lang="en"/>
              <a:t>(2.5 hr)</a:t>
            </a:r>
            <a:r>
              <a:rPr b="0" i="0" lang="en" u="none" cap="none" strike="noStrike">
                <a:solidFill>
                  <a:srgbClr val="000000"/>
                </a:solidFill>
                <a:latin typeface="Arial"/>
                <a:ea typeface="Arial"/>
                <a:cs typeface="Arial"/>
                <a:sym typeface="Arial"/>
              </a:rPr>
              <a:t> </a:t>
            </a:r>
            <a:endParaRPr b="0" i="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en" u="none" cap="none" strike="noStrike">
                <a:solidFill>
                  <a:srgbClr val="000000"/>
                </a:solidFill>
                <a:latin typeface="Arial"/>
                <a:ea typeface="Arial"/>
                <a:cs typeface="Arial"/>
                <a:sym typeface="Arial"/>
              </a:rPr>
              <a:t>but this is irrelevant because inhibition of MAO is irreversible</a:t>
            </a:r>
            <a:endParaRPr b="0" i="0" u="none" cap="none" strike="noStrike">
              <a:solidFill>
                <a:srgbClr val="000000"/>
              </a:solidFill>
              <a:latin typeface="Arial"/>
              <a:ea typeface="Arial"/>
              <a:cs typeface="Arial"/>
              <a:sym typeface="Arial"/>
            </a:endParaRPr>
          </a:p>
        </p:txBody>
      </p:sp>
      <p:pic>
        <p:nvPicPr>
          <p:cNvPr id="940" name="Google Shape;940;p78"/>
          <p:cNvPicPr preferRelativeResize="0"/>
          <p:nvPr/>
        </p:nvPicPr>
        <p:blipFill rotWithShape="1">
          <a:blip r:embed="rId3">
            <a:alphaModFix/>
          </a:blip>
          <a:srcRect b="0" l="0" r="0" t="0"/>
          <a:stretch/>
        </p:blipFill>
        <p:spPr>
          <a:xfrm>
            <a:off x="3044602" y="2595848"/>
            <a:ext cx="1925280" cy="2508928"/>
          </a:xfrm>
          <a:prstGeom prst="rect">
            <a:avLst/>
          </a:prstGeom>
          <a:noFill/>
          <a:ln>
            <a:noFill/>
          </a:ln>
        </p:spPr>
      </p:pic>
      <p:pic>
        <p:nvPicPr>
          <p:cNvPr descr="clipped result image" id="941" name="Google Shape;941;p78"/>
          <p:cNvPicPr preferRelativeResize="0"/>
          <p:nvPr/>
        </p:nvPicPr>
        <p:blipFill rotWithShape="1">
          <a:blip r:embed="rId4">
            <a:alphaModFix/>
          </a:blip>
          <a:srcRect b="0" l="0" r="0" t="0"/>
          <a:stretch/>
        </p:blipFill>
        <p:spPr>
          <a:xfrm rot="-258388">
            <a:off x="3686014" y="2115637"/>
            <a:ext cx="483534" cy="715931"/>
          </a:xfrm>
          <a:prstGeom prst="rect">
            <a:avLst/>
          </a:prstGeom>
          <a:noFill/>
          <a:ln>
            <a:noFill/>
          </a:ln>
        </p:spPr>
      </p:pic>
      <p:pic>
        <p:nvPicPr>
          <p:cNvPr descr="clipped result image" id="942" name="Google Shape;942;p78"/>
          <p:cNvPicPr preferRelativeResize="0"/>
          <p:nvPr/>
        </p:nvPicPr>
        <p:blipFill rotWithShape="1">
          <a:blip r:embed="rId5">
            <a:alphaModFix/>
          </a:blip>
          <a:srcRect b="0" l="0" r="0" t="0"/>
          <a:stretch/>
        </p:blipFill>
        <p:spPr>
          <a:xfrm>
            <a:off x="4437191" y="2176961"/>
            <a:ext cx="983941" cy="1053806"/>
          </a:xfrm>
          <a:prstGeom prst="rect">
            <a:avLst/>
          </a:prstGeom>
          <a:noFill/>
          <a:ln>
            <a:noFill/>
          </a:ln>
        </p:spPr>
      </p:pic>
      <p:pic>
        <p:nvPicPr>
          <p:cNvPr id="943" name="Google Shape;943;p78"/>
          <p:cNvPicPr preferRelativeResize="0"/>
          <p:nvPr/>
        </p:nvPicPr>
        <p:blipFill rotWithShape="1">
          <a:blip r:embed="rId6">
            <a:alphaModFix amt="82000"/>
          </a:blip>
          <a:srcRect b="0" l="0" r="0" t="0"/>
          <a:stretch/>
        </p:blipFill>
        <p:spPr>
          <a:xfrm>
            <a:off x="4518525" y="2777023"/>
            <a:ext cx="843804" cy="2327737"/>
          </a:xfrm>
          <a:prstGeom prst="rect">
            <a:avLst/>
          </a:prstGeom>
          <a:noFill/>
          <a:ln>
            <a:noFill/>
          </a:ln>
        </p:spPr>
      </p:pic>
      <p:pic>
        <p:nvPicPr>
          <p:cNvPr id="944" name="Google Shape;944;p78"/>
          <p:cNvPicPr preferRelativeResize="0"/>
          <p:nvPr/>
        </p:nvPicPr>
        <p:blipFill rotWithShape="1">
          <a:blip r:embed="rId7">
            <a:alphaModFix/>
          </a:blip>
          <a:srcRect b="0" l="0" r="0" t="0"/>
          <a:stretch/>
        </p:blipFill>
        <p:spPr>
          <a:xfrm flipH="1" rot="-5400000">
            <a:off x="2872858" y="2369097"/>
            <a:ext cx="5288760" cy="135542"/>
          </a:xfrm>
          <a:prstGeom prst="rect">
            <a:avLst/>
          </a:prstGeom>
          <a:noFill/>
          <a:ln>
            <a:noFill/>
          </a:ln>
        </p:spPr>
      </p:pic>
      <p:sp>
        <p:nvSpPr>
          <p:cNvPr id="945" name="Google Shape;945;p78"/>
          <p:cNvSpPr/>
          <p:nvPr/>
        </p:nvSpPr>
        <p:spPr>
          <a:xfrm>
            <a:off x="2257525" y="1665075"/>
            <a:ext cx="1079100" cy="1053900"/>
          </a:xfrm>
          <a:prstGeom prst="wedgeRectCallout">
            <a:avLst>
              <a:gd fmla="val 84167" name="adj1"/>
              <a:gd fmla="val 40198" name="adj2"/>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6" name="Google Shape;946;p78"/>
          <p:cNvSpPr txBox="1"/>
          <p:nvPr/>
        </p:nvSpPr>
        <p:spPr>
          <a:xfrm>
            <a:off x="2290239" y="1693961"/>
            <a:ext cx="1120500" cy="245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0" i="0" lang="en" u="none" cap="none" strike="noStrike">
                <a:solidFill>
                  <a:srgbClr val="000000"/>
                </a:solidFill>
                <a:latin typeface="Arial"/>
                <a:ea typeface="Arial"/>
                <a:cs typeface="Arial"/>
                <a:sym typeface="Arial"/>
              </a:rPr>
              <a:t>It don’t matter that you’re short.</a:t>
            </a:r>
            <a:endParaRPr b="0" i="0" u="none" cap="none" strike="noStrike">
              <a:solidFill>
                <a:srgbClr val="000000"/>
              </a:solidFill>
              <a:latin typeface="Arial"/>
              <a:ea typeface="Arial"/>
              <a:cs typeface="Arial"/>
              <a:sym typeface="Arial"/>
            </a:endParaRPr>
          </a:p>
        </p:txBody>
      </p:sp>
      <p:pic>
        <p:nvPicPr>
          <p:cNvPr id="947" name="Google Shape;947;p78"/>
          <p:cNvPicPr preferRelativeResize="0"/>
          <p:nvPr/>
        </p:nvPicPr>
        <p:blipFill rotWithShape="1">
          <a:blip r:embed="rId8">
            <a:alphaModFix/>
          </a:blip>
          <a:srcRect b="0" l="0" r="0" t="0"/>
          <a:stretch/>
        </p:blipFill>
        <p:spPr>
          <a:xfrm>
            <a:off x="3554146" y="1467545"/>
            <a:ext cx="925061" cy="424453"/>
          </a:xfrm>
          <a:prstGeom prst="rect">
            <a:avLst/>
          </a:prstGeom>
          <a:noFill/>
          <a:ln>
            <a:noFill/>
          </a:ln>
        </p:spPr>
      </p:pic>
      <p:pic>
        <p:nvPicPr>
          <p:cNvPr id="948" name="Google Shape;948;p78"/>
          <p:cNvPicPr preferRelativeResize="0"/>
          <p:nvPr/>
        </p:nvPicPr>
        <p:blipFill rotWithShape="1">
          <a:blip r:embed="rId9">
            <a:alphaModFix/>
          </a:blip>
          <a:srcRect b="0" l="0" r="0" t="0"/>
          <a:stretch/>
        </p:blipFill>
        <p:spPr>
          <a:xfrm>
            <a:off x="3514266" y="1591285"/>
            <a:ext cx="967836" cy="813710"/>
          </a:xfrm>
          <a:prstGeom prst="rect">
            <a:avLst/>
          </a:prstGeom>
          <a:noFill/>
          <a:ln>
            <a:noFill/>
          </a:ln>
        </p:spPr>
      </p:pic>
      <p:sp>
        <p:nvSpPr>
          <p:cNvPr id="949" name="Google Shape;949;p78"/>
          <p:cNvSpPr txBox="1"/>
          <p:nvPr/>
        </p:nvSpPr>
        <p:spPr>
          <a:xfrm>
            <a:off x="6963000" y="322225"/>
            <a:ext cx="1925400" cy="1116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en">
                <a:solidFill>
                  <a:schemeClr val="dk1"/>
                </a:solidFill>
              </a:rPr>
              <a:t>Risk of serious outcome from a single-drug overdose of tranylcypromine is about 40%, which is one of the highest morbidity rate among antidepressants. </a:t>
            </a:r>
            <a:endParaRPr>
              <a:solidFill>
                <a:schemeClr val="dk1"/>
              </a:solidFill>
            </a:endParaRPr>
          </a:p>
          <a:p>
            <a:pPr indent="0" lvl="0" marL="0" marR="0" rtl="0" algn="l">
              <a:lnSpc>
                <a:spcPct val="100000"/>
              </a:lnSpc>
              <a:spcBef>
                <a:spcPts val="0"/>
              </a:spcBef>
              <a:spcAft>
                <a:spcPts val="0"/>
              </a:spcAft>
              <a:buClr>
                <a:srgbClr val="000000"/>
              </a:buClr>
              <a:buSzPts val="1100"/>
              <a:buFont typeface="Arial"/>
              <a:buNone/>
            </a:pPr>
            <a:r>
              <a:t/>
            </a:r>
            <a:endParaRPr>
              <a:solidFill>
                <a:schemeClr val="dk1"/>
              </a:solidFill>
            </a:endParaRPr>
          </a:p>
          <a:p>
            <a:pPr indent="0" lvl="0" marL="0" marR="0" rtl="0" algn="l">
              <a:lnSpc>
                <a:spcPct val="100000"/>
              </a:lnSpc>
              <a:spcBef>
                <a:spcPts val="0"/>
              </a:spcBef>
              <a:spcAft>
                <a:spcPts val="0"/>
              </a:spcAft>
              <a:buClr>
                <a:srgbClr val="000000"/>
              </a:buClr>
              <a:buSzPts val="1100"/>
              <a:buFont typeface="Arial"/>
              <a:buNone/>
            </a:pPr>
            <a:r>
              <a:t/>
            </a:r>
            <a:endParaRPr>
              <a:solidFill>
                <a:schemeClr val="dk1"/>
              </a:solidFill>
            </a:endParaRPr>
          </a:p>
          <a:p>
            <a:pPr indent="0" lvl="0" marL="0" marR="0" rtl="0" algn="l">
              <a:lnSpc>
                <a:spcPct val="100000"/>
              </a:lnSpc>
              <a:spcBef>
                <a:spcPts val="0"/>
              </a:spcBef>
              <a:spcAft>
                <a:spcPts val="0"/>
              </a:spcAft>
              <a:buClr>
                <a:srgbClr val="000000"/>
              </a:buClr>
              <a:buSzPts val="1100"/>
              <a:buFont typeface="Arial"/>
              <a:buNone/>
            </a:pPr>
            <a:r>
              <a:t/>
            </a:r>
            <a:endParaRPr>
              <a:solidFill>
                <a:schemeClr val="dk1"/>
              </a:solidFill>
            </a:endParaRPr>
          </a:p>
          <a:p>
            <a:pPr indent="0" lvl="0" marL="0" marR="0" rtl="0" algn="l">
              <a:lnSpc>
                <a:spcPct val="100000"/>
              </a:lnSpc>
              <a:spcBef>
                <a:spcPts val="0"/>
              </a:spcBef>
              <a:spcAft>
                <a:spcPts val="0"/>
              </a:spcAft>
              <a:buClr>
                <a:srgbClr val="000000"/>
              </a:buClr>
              <a:buSzPts val="1100"/>
              <a:buFont typeface="Arial"/>
              <a:buNone/>
            </a:pPr>
            <a:r>
              <a:t/>
            </a:r>
            <a:endParaRPr>
              <a:solidFill>
                <a:schemeClr val="dk1"/>
              </a:solidFill>
            </a:endParaRPr>
          </a:p>
          <a:p>
            <a:pPr indent="0" lvl="0" marL="0" marR="0" rtl="0" algn="l">
              <a:lnSpc>
                <a:spcPct val="100000"/>
              </a:lnSpc>
              <a:spcBef>
                <a:spcPts val="0"/>
              </a:spcBef>
              <a:spcAft>
                <a:spcPts val="0"/>
              </a:spcAft>
              <a:buClr>
                <a:srgbClr val="000000"/>
              </a:buClr>
              <a:buSzPts val="1100"/>
              <a:buFont typeface="Arial"/>
              <a:buNone/>
            </a:pPr>
            <a:r>
              <a:t/>
            </a:r>
            <a:endParaRPr>
              <a:solidFill>
                <a:schemeClr val="dk1"/>
              </a:solidFill>
            </a:endParaRPr>
          </a:p>
          <a:p>
            <a:pPr indent="0" lvl="0" marL="0" marR="0" rtl="0" algn="l">
              <a:lnSpc>
                <a:spcPct val="100000"/>
              </a:lnSpc>
              <a:spcBef>
                <a:spcPts val="0"/>
              </a:spcBef>
              <a:spcAft>
                <a:spcPts val="0"/>
              </a:spcAft>
              <a:buClr>
                <a:srgbClr val="000000"/>
              </a:buClr>
              <a:buSzPts val="1100"/>
              <a:buFont typeface="Arial"/>
              <a:buNone/>
            </a:pPr>
            <a:r>
              <a:t/>
            </a:r>
            <a:endParaRPr>
              <a:solidFill>
                <a:schemeClr val="dk1"/>
              </a:solidFill>
            </a:endParaRPr>
          </a:p>
          <a:p>
            <a:pPr indent="0" lvl="0" marL="0" marR="0" rtl="0" algn="l">
              <a:lnSpc>
                <a:spcPct val="100000"/>
              </a:lnSpc>
              <a:spcBef>
                <a:spcPts val="0"/>
              </a:spcBef>
              <a:spcAft>
                <a:spcPts val="0"/>
              </a:spcAft>
              <a:buClr>
                <a:srgbClr val="000000"/>
              </a:buClr>
              <a:buSzPts val="1100"/>
              <a:buFont typeface="Arial"/>
              <a:buNone/>
            </a:pPr>
            <a:r>
              <a:rPr lang="en">
                <a:solidFill>
                  <a:schemeClr val="dk1"/>
                </a:solidFill>
              </a:rPr>
              <a:t>There were </a:t>
            </a:r>
            <a:r>
              <a:rPr lang="en">
                <a:solidFill>
                  <a:schemeClr val="dk1"/>
                </a:solidFill>
                <a:highlight>
                  <a:srgbClr val="FFFF9F"/>
                </a:highlight>
              </a:rPr>
              <a:t>1</a:t>
            </a:r>
            <a:r>
              <a:rPr lang="en">
                <a:solidFill>
                  <a:schemeClr val="dk1"/>
                </a:solidFill>
              </a:rPr>
              <a:t>    deaths out of </a:t>
            </a:r>
            <a:r>
              <a:rPr lang="en">
                <a:solidFill>
                  <a:schemeClr val="dk1"/>
                </a:solidFill>
                <a:highlight>
                  <a:srgbClr val="FFFF9F"/>
                </a:highlight>
              </a:rPr>
              <a:t>330</a:t>
            </a:r>
            <a:r>
              <a:rPr lang="en">
                <a:solidFill>
                  <a:schemeClr val="dk1"/>
                </a:solidFill>
              </a:rPr>
              <a:t> single-drug overdoses (Nelson &amp; Spyker, 2017). </a:t>
            </a:r>
            <a:endParaRPr>
              <a:solidFill>
                <a:schemeClr val="dk1"/>
              </a:solidFill>
            </a:endParaRPr>
          </a:p>
          <a:p>
            <a:pPr indent="0" lvl="0" marL="0" marR="0" rtl="0" algn="l">
              <a:lnSpc>
                <a:spcPct val="100000"/>
              </a:lnSpc>
              <a:spcBef>
                <a:spcPts val="0"/>
              </a:spcBef>
              <a:spcAft>
                <a:spcPts val="0"/>
              </a:spcAft>
              <a:buClr>
                <a:srgbClr val="000000"/>
              </a:buClr>
              <a:buSzPts val="1100"/>
              <a:buFont typeface="Arial"/>
              <a:buNone/>
            </a:pPr>
            <a:r>
              <a:t/>
            </a:r>
            <a:endParaRPr/>
          </a:p>
        </p:txBody>
      </p:sp>
      <p:pic>
        <p:nvPicPr>
          <p:cNvPr descr="clipped result image" id="950" name="Google Shape;950;p78"/>
          <p:cNvPicPr preferRelativeResize="0"/>
          <p:nvPr/>
        </p:nvPicPr>
        <p:blipFill rotWithShape="1">
          <a:blip r:embed="rId10">
            <a:alphaModFix/>
          </a:blip>
          <a:srcRect b="0" l="0" r="0" t="0"/>
          <a:stretch/>
        </p:blipFill>
        <p:spPr>
          <a:xfrm>
            <a:off x="7404279" y="2221943"/>
            <a:ext cx="983925" cy="879128"/>
          </a:xfrm>
          <a:prstGeom prst="rect">
            <a:avLst/>
          </a:prstGeom>
          <a:noFill/>
          <a:ln>
            <a:noFill/>
          </a:ln>
        </p:spPr>
      </p:pic>
      <p:sp>
        <p:nvSpPr>
          <p:cNvPr id="951" name="Google Shape;951;p78"/>
          <p:cNvSpPr/>
          <p:nvPr/>
        </p:nvSpPr>
        <p:spPr>
          <a:xfrm>
            <a:off x="7991500" y="3334125"/>
            <a:ext cx="366000" cy="2457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5" name="Shape 955"/>
        <p:cNvGrpSpPr/>
        <p:nvPr/>
      </p:nvGrpSpPr>
      <p:grpSpPr>
        <a:xfrm>
          <a:off x="0" y="0"/>
          <a:ext cx="0" cy="0"/>
          <a:chOff x="0" y="0"/>
          <a:chExt cx="0" cy="0"/>
        </a:xfrm>
      </p:grpSpPr>
      <p:cxnSp>
        <p:nvCxnSpPr>
          <p:cNvPr id="956" name="Google Shape;956;p79"/>
          <p:cNvCxnSpPr/>
          <p:nvPr/>
        </p:nvCxnSpPr>
        <p:spPr>
          <a:xfrm>
            <a:off x="6788238" y="-38275"/>
            <a:ext cx="0" cy="5141100"/>
          </a:xfrm>
          <a:prstGeom prst="straightConnector1">
            <a:avLst/>
          </a:prstGeom>
          <a:noFill/>
          <a:ln cap="flat" cmpd="sng" w="9525">
            <a:solidFill>
              <a:schemeClr val="dk2"/>
            </a:solidFill>
            <a:prstDash val="solid"/>
            <a:round/>
            <a:headEnd len="med" w="med" type="none"/>
            <a:tailEnd len="med" w="med" type="none"/>
          </a:ln>
        </p:spPr>
      </p:cxnSp>
      <p:sp>
        <p:nvSpPr>
          <p:cNvPr id="957" name="Google Shape;957;p79"/>
          <p:cNvSpPr txBox="1"/>
          <p:nvPr/>
        </p:nvSpPr>
        <p:spPr>
          <a:xfrm>
            <a:off x="19050" y="-38275"/>
            <a:ext cx="3381600" cy="65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Arial"/>
              <a:buNone/>
            </a:pPr>
            <a:r>
              <a:rPr lang="en" sz="1800">
                <a:solidFill>
                  <a:schemeClr val="dk1"/>
                </a:solidFill>
              </a:rPr>
              <a:t>Tranylcy</a:t>
            </a:r>
            <a:r>
              <a:rPr lang="en" sz="1800" u="sng">
                <a:solidFill>
                  <a:schemeClr val="dk1"/>
                </a:solidFill>
              </a:rPr>
              <a:t>prom</a:t>
            </a:r>
            <a:r>
              <a:rPr lang="en" sz="1800">
                <a:solidFill>
                  <a:schemeClr val="dk1"/>
                </a:solidFill>
              </a:rPr>
              <a:t>ine (PARNATE)</a:t>
            </a:r>
            <a:endParaRPr sz="1800">
              <a:solidFill>
                <a:schemeClr val="dk1"/>
              </a:solidFill>
            </a:endParaRPr>
          </a:p>
          <a:p>
            <a:pPr indent="0" lvl="0" marL="0" rtl="0" algn="l">
              <a:lnSpc>
                <a:spcPct val="115000"/>
              </a:lnSpc>
              <a:spcBef>
                <a:spcPts val="0"/>
              </a:spcBef>
              <a:spcAft>
                <a:spcPts val="0"/>
              </a:spcAft>
              <a:buClr>
                <a:schemeClr val="dk1"/>
              </a:buClr>
              <a:buSzPts val="900"/>
              <a:buFont typeface="Arial"/>
              <a:buNone/>
            </a:pPr>
            <a:r>
              <a:rPr lang="en" sz="1300">
                <a:solidFill>
                  <a:schemeClr val="dk1"/>
                </a:solidFill>
              </a:rPr>
              <a:t>tran yl CY pro meen / PAR nate</a:t>
            </a:r>
            <a:endParaRPr sz="1800">
              <a:solidFill>
                <a:schemeClr val="dk1"/>
              </a:solidFill>
            </a:endParaRPr>
          </a:p>
          <a:p>
            <a:pPr indent="0" lvl="0" marL="0" rtl="0" algn="l">
              <a:lnSpc>
                <a:spcPct val="115000"/>
              </a:lnSpc>
              <a:spcBef>
                <a:spcPts val="0"/>
              </a:spcBef>
              <a:spcAft>
                <a:spcPts val="0"/>
              </a:spcAft>
              <a:buClr>
                <a:schemeClr val="dk1"/>
              </a:buClr>
              <a:buSzPts val="1200"/>
              <a:buFont typeface="Arial"/>
              <a:buNone/>
            </a:pPr>
            <a:r>
              <a:rPr lang="en" sz="1600">
                <a:solidFill>
                  <a:schemeClr val="dk1"/>
                </a:solidFill>
              </a:rPr>
              <a:t>“</a:t>
            </a:r>
            <a:r>
              <a:rPr lang="en" sz="1200">
                <a:solidFill>
                  <a:schemeClr val="dk1"/>
                </a:solidFill>
              </a:rPr>
              <a:t>(Mao’s) </a:t>
            </a:r>
            <a:r>
              <a:rPr lang="en" sz="1600">
                <a:solidFill>
                  <a:schemeClr val="dk1"/>
                </a:solidFill>
              </a:rPr>
              <a:t>Trans prom Partner”</a:t>
            </a:r>
            <a:endParaRPr sz="1600">
              <a:solidFill>
                <a:schemeClr val="dk1"/>
              </a:solidFill>
            </a:endParaRPr>
          </a:p>
          <a:p>
            <a:pPr indent="0" lvl="0" marL="0" rtl="0" algn="l">
              <a:lnSpc>
                <a:spcPct val="115000"/>
              </a:lnSpc>
              <a:spcBef>
                <a:spcPts val="0"/>
              </a:spcBef>
              <a:spcAft>
                <a:spcPts val="0"/>
              </a:spcAft>
              <a:buClr>
                <a:schemeClr val="dk1"/>
              </a:buClr>
              <a:buSzPts val="1400"/>
              <a:buFont typeface="Arial"/>
              <a:buNone/>
            </a:pPr>
            <a:r>
              <a:rPr lang="en">
                <a:solidFill>
                  <a:schemeClr val="dk1"/>
                </a:solidFill>
              </a:rPr>
              <a:t>     </a:t>
            </a:r>
            <a:endParaRPr>
              <a:solidFill>
                <a:schemeClr val="dk1"/>
              </a:solidFill>
            </a:endParaRPr>
          </a:p>
          <a:p>
            <a:pPr indent="0" lvl="0" marL="0" marR="0" rtl="0" algn="l">
              <a:lnSpc>
                <a:spcPct val="115000"/>
              </a:lnSpc>
              <a:spcBef>
                <a:spcPts val="0"/>
              </a:spcBef>
              <a:spcAft>
                <a:spcPts val="0"/>
              </a:spcAft>
              <a:buClr>
                <a:srgbClr val="000000"/>
              </a:buClr>
              <a:buSzPts val="1200"/>
              <a:buFont typeface="Arial"/>
              <a:buNone/>
            </a:pPr>
            <a:r>
              <a:t/>
            </a:r>
            <a:endParaRPr sz="1800"/>
          </a:p>
        </p:txBody>
      </p:sp>
      <p:sp>
        <p:nvSpPr>
          <p:cNvPr id="958" name="Google Shape;958;p79"/>
          <p:cNvSpPr txBox="1"/>
          <p:nvPr/>
        </p:nvSpPr>
        <p:spPr>
          <a:xfrm>
            <a:off x="28575" y="952325"/>
            <a:ext cx="3308100" cy="19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 Monoamine Oxidase Inhibitor</a:t>
            </a:r>
            <a:endParaRPr sz="2000">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     – Irreversible MAOI</a:t>
            </a:r>
            <a:endParaRPr>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     – MAO-A &amp; MAO-B </a:t>
            </a:r>
            <a:endParaRPr sz="2000">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     – DA &amp; NE releaser</a:t>
            </a:r>
            <a:endParaRPr>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     – 5-HT &gt; NE &gt; DA</a:t>
            </a:r>
            <a:endParaRPr>
              <a:solidFill>
                <a:schemeClr val="dk1"/>
              </a:solidFill>
            </a:endParaRPr>
          </a:p>
          <a:p>
            <a:pPr indent="0" lvl="0" marL="0" rtl="0" algn="l">
              <a:spcBef>
                <a:spcPts val="0"/>
              </a:spcBef>
              <a:spcAft>
                <a:spcPts val="0"/>
              </a:spcAft>
              <a:buClr>
                <a:schemeClr val="dk1"/>
              </a:buClr>
              <a:buSzPts val="800"/>
              <a:buFont typeface="Arial"/>
              <a:buNone/>
            </a:pPr>
            <a:r>
              <a:rPr lang="en">
                <a:solidFill>
                  <a:schemeClr val="dk1"/>
                </a:solidFill>
              </a:rPr>
              <a:t>   </a:t>
            </a:r>
            <a:endParaRPr>
              <a:solidFill>
                <a:schemeClr val="dk1"/>
              </a:solidFill>
            </a:endParaRPr>
          </a:p>
          <a:p>
            <a:pPr indent="0" lvl="0" marL="0" marR="0" rtl="0" algn="l">
              <a:lnSpc>
                <a:spcPct val="100000"/>
              </a:lnSpc>
              <a:spcBef>
                <a:spcPts val="0"/>
              </a:spcBef>
              <a:spcAft>
                <a:spcPts val="0"/>
              </a:spcAft>
              <a:buNone/>
            </a:pPr>
            <a:r>
              <a:t/>
            </a:r>
            <a:endParaRPr/>
          </a:p>
        </p:txBody>
      </p:sp>
      <p:sp>
        <p:nvSpPr>
          <p:cNvPr id="959" name="Google Shape;959;p79"/>
          <p:cNvSpPr/>
          <p:nvPr/>
        </p:nvSpPr>
        <p:spPr>
          <a:xfrm flipH="1">
            <a:off x="4360631" y="1958737"/>
            <a:ext cx="1120500" cy="203700"/>
          </a:xfrm>
          <a:prstGeom prst="rtTriangle">
            <a:avLst/>
          </a:prstGeom>
          <a:solidFill>
            <a:srgbClr val="B7B7B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0" name="Google Shape;960;p79"/>
          <p:cNvSpPr txBox="1"/>
          <p:nvPr/>
        </p:nvSpPr>
        <p:spPr>
          <a:xfrm>
            <a:off x="5556298" y="1760858"/>
            <a:ext cx="1406700" cy="461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u="none" cap="none" strike="noStrike">
                <a:solidFill>
                  <a:srgbClr val="000000"/>
                </a:solidFill>
                <a:latin typeface="Arial"/>
                <a:ea typeface="Arial"/>
                <a:cs typeface="Arial"/>
                <a:sym typeface="Arial"/>
              </a:rPr>
              <a:t>Short </a:t>
            </a:r>
            <a:endParaRPr b="0" i="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lang="en"/>
              <a:t>H</a:t>
            </a:r>
            <a:r>
              <a:rPr b="0" i="0" lang="en" u="none" cap="none" strike="noStrike">
                <a:solidFill>
                  <a:srgbClr val="000000"/>
                </a:solidFill>
                <a:latin typeface="Arial"/>
                <a:ea typeface="Arial"/>
                <a:cs typeface="Arial"/>
                <a:sym typeface="Arial"/>
              </a:rPr>
              <a:t>alf-life</a:t>
            </a:r>
            <a:endParaRPr b="0" i="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lang="en"/>
              <a:t>(2.5 hr)</a:t>
            </a:r>
            <a:r>
              <a:rPr b="0" i="0" lang="en" u="none" cap="none" strike="noStrike">
                <a:solidFill>
                  <a:srgbClr val="000000"/>
                </a:solidFill>
                <a:latin typeface="Arial"/>
                <a:ea typeface="Arial"/>
                <a:cs typeface="Arial"/>
                <a:sym typeface="Arial"/>
              </a:rPr>
              <a:t> </a:t>
            </a:r>
            <a:endParaRPr b="0" i="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en" u="none" cap="none" strike="noStrike">
                <a:solidFill>
                  <a:srgbClr val="000000"/>
                </a:solidFill>
                <a:latin typeface="Arial"/>
                <a:ea typeface="Arial"/>
                <a:cs typeface="Arial"/>
                <a:sym typeface="Arial"/>
              </a:rPr>
              <a:t>but this is irrelevant because inhibition of MAO is irreversible</a:t>
            </a:r>
            <a:endParaRPr b="0" i="0" u="none" cap="none" strike="noStrike">
              <a:solidFill>
                <a:srgbClr val="000000"/>
              </a:solidFill>
              <a:latin typeface="Arial"/>
              <a:ea typeface="Arial"/>
              <a:cs typeface="Arial"/>
              <a:sym typeface="Arial"/>
            </a:endParaRPr>
          </a:p>
        </p:txBody>
      </p:sp>
      <p:pic>
        <p:nvPicPr>
          <p:cNvPr id="961" name="Google Shape;961;p79"/>
          <p:cNvPicPr preferRelativeResize="0"/>
          <p:nvPr/>
        </p:nvPicPr>
        <p:blipFill rotWithShape="1">
          <a:blip r:embed="rId3">
            <a:alphaModFix/>
          </a:blip>
          <a:srcRect b="0" l="0" r="0" t="0"/>
          <a:stretch/>
        </p:blipFill>
        <p:spPr>
          <a:xfrm>
            <a:off x="3044602" y="2595848"/>
            <a:ext cx="1925280" cy="2508928"/>
          </a:xfrm>
          <a:prstGeom prst="rect">
            <a:avLst/>
          </a:prstGeom>
          <a:noFill/>
          <a:ln>
            <a:noFill/>
          </a:ln>
        </p:spPr>
      </p:pic>
      <p:pic>
        <p:nvPicPr>
          <p:cNvPr descr="clipped result image" id="962" name="Google Shape;962;p79"/>
          <p:cNvPicPr preferRelativeResize="0"/>
          <p:nvPr/>
        </p:nvPicPr>
        <p:blipFill rotWithShape="1">
          <a:blip r:embed="rId4">
            <a:alphaModFix/>
          </a:blip>
          <a:srcRect b="0" l="0" r="0" t="0"/>
          <a:stretch/>
        </p:blipFill>
        <p:spPr>
          <a:xfrm rot="-258388">
            <a:off x="3686014" y="2115637"/>
            <a:ext cx="483534" cy="715931"/>
          </a:xfrm>
          <a:prstGeom prst="rect">
            <a:avLst/>
          </a:prstGeom>
          <a:noFill/>
          <a:ln>
            <a:noFill/>
          </a:ln>
        </p:spPr>
      </p:pic>
      <p:pic>
        <p:nvPicPr>
          <p:cNvPr descr="clipped result image" id="963" name="Google Shape;963;p79"/>
          <p:cNvPicPr preferRelativeResize="0"/>
          <p:nvPr/>
        </p:nvPicPr>
        <p:blipFill rotWithShape="1">
          <a:blip r:embed="rId5">
            <a:alphaModFix/>
          </a:blip>
          <a:srcRect b="0" l="0" r="0" t="0"/>
          <a:stretch/>
        </p:blipFill>
        <p:spPr>
          <a:xfrm>
            <a:off x="4437191" y="2176961"/>
            <a:ext cx="983941" cy="1053806"/>
          </a:xfrm>
          <a:prstGeom prst="rect">
            <a:avLst/>
          </a:prstGeom>
          <a:noFill/>
          <a:ln>
            <a:noFill/>
          </a:ln>
        </p:spPr>
      </p:pic>
      <p:pic>
        <p:nvPicPr>
          <p:cNvPr id="964" name="Google Shape;964;p79"/>
          <p:cNvPicPr preferRelativeResize="0"/>
          <p:nvPr/>
        </p:nvPicPr>
        <p:blipFill rotWithShape="1">
          <a:blip r:embed="rId6">
            <a:alphaModFix amt="82000"/>
          </a:blip>
          <a:srcRect b="0" l="0" r="0" t="0"/>
          <a:stretch/>
        </p:blipFill>
        <p:spPr>
          <a:xfrm>
            <a:off x="4518525" y="2777023"/>
            <a:ext cx="843804" cy="2327737"/>
          </a:xfrm>
          <a:prstGeom prst="rect">
            <a:avLst/>
          </a:prstGeom>
          <a:noFill/>
          <a:ln>
            <a:noFill/>
          </a:ln>
        </p:spPr>
      </p:pic>
      <p:pic>
        <p:nvPicPr>
          <p:cNvPr id="965" name="Google Shape;965;p79"/>
          <p:cNvPicPr preferRelativeResize="0"/>
          <p:nvPr/>
        </p:nvPicPr>
        <p:blipFill rotWithShape="1">
          <a:blip r:embed="rId7">
            <a:alphaModFix/>
          </a:blip>
          <a:srcRect b="0" l="0" r="0" t="0"/>
          <a:stretch/>
        </p:blipFill>
        <p:spPr>
          <a:xfrm flipH="1" rot="-5400000">
            <a:off x="2872858" y="2369097"/>
            <a:ext cx="5288760" cy="135542"/>
          </a:xfrm>
          <a:prstGeom prst="rect">
            <a:avLst/>
          </a:prstGeom>
          <a:noFill/>
          <a:ln>
            <a:noFill/>
          </a:ln>
        </p:spPr>
      </p:pic>
      <p:sp>
        <p:nvSpPr>
          <p:cNvPr id="966" name="Google Shape;966;p79"/>
          <p:cNvSpPr/>
          <p:nvPr/>
        </p:nvSpPr>
        <p:spPr>
          <a:xfrm>
            <a:off x="2257525" y="1665075"/>
            <a:ext cx="1079100" cy="1053900"/>
          </a:xfrm>
          <a:prstGeom prst="wedgeRectCallout">
            <a:avLst>
              <a:gd fmla="val 84167" name="adj1"/>
              <a:gd fmla="val 40198" name="adj2"/>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7" name="Google Shape;967;p79"/>
          <p:cNvSpPr txBox="1"/>
          <p:nvPr/>
        </p:nvSpPr>
        <p:spPr>
          <a:xfrm>
            <a:off x="2290239" y="1693961"/>
            <a:ext cx="1120500" cy="245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0" i="0" lang="en" u="none" cap="none" strike="noStrike">
                <a:solidFill>
                  <a:srgbClr val="000000"/>
                </a:solidFill>
                <a:latin typeface="Arial"/>
                <a:ea typeface="Arial"/>
                <a:cs typeface="Arial"/>
                <a:sym typeface="Arial"/>
              </a:rPr>
              <a:t>It don’t matter that you’re short.</a:t>
            </a:r>
            <a:endParaRPr b="0" i="0" u="none" cap="none" strike="noStrike">
              <a:solidFill>
                <a:srgbClr val="000000"/>
              </a:solidFill>
              <a:latin typeface="Arial"/>
              <a:ea typeface="Arial"/>
              <a:cs typeface="Arial"/>
              <a:sym typeface="Arial"/>
            </a:endParaRPr>
          </a:p>
        </p:txBody>
      </p:sp>
      <p:pic>
        <p:nvPicPr>
          <p:cNvPr id="968" name="Google Shape;968;p79"/>
          <p:cNvPicPr preferRelativeResize="0"/>
          <p:nvPr/>
        </p:nvPicPr>
        <p:blipFill rotWithShape="1">
          <a:blip r:embed="rId8">
            <a:alphaModFix/>
          </a:blip>
          <a:srcRect b="0" l="0" r="0" t="0"/>
          <a:stretch/>
        </p:blipFill>
        <p:spPr>
          <a:xfrm>
            <a:off x="3554146" y="1467545"/>
            <a:ext cx="925061" cy="424453"/>
          </a:xfrm>
          <a:prstGeom prst="rect">
            <a:avLst/>
          </a:prstGeom>
          <a:noFill/>
          <a:ln>
            <a:noFill/>
          </a:ln>
        </p:spPr>
      </p:pic>
      <p:pic>
        <p:nvPicPr>
          <p:cNvPr id="969" name="Google Shape;969;p79"/>
          <p:cNvPicPr preferRelativeResize="0"/>
          <p:nvPr/>
        </p:nvPicPr>
        <p:blipFill rotWithShape="1">
          <a:blip r:embed="rId9">
            <a:alphaModFix/>
          </a:blip>
          <a:srcRect b="0" l="0" r="0" t="0"/>
          <a:stretch/>
        </p:blipFill>
        <p:spPr>
          <a:xfrm>
            <a:off x="3514266" y="1591285"/>
            <a:ext cx="967836" cy="813710"/>
          </a:xfrm>
          <a:prstGeom prst="rect">
            <a:avLst/>
          </a:prstGeom>
          <a:noFill/>
          <a:ln>
            <a:noFill/>
          </a:ln>
        </p:spPr>
      </p:pic>
      <p:sp>
        <p:nvSpPr>
          <p:cNvPr id="970" name="Google Shape;970;p79"/>
          <p:cNvSpPr txBox="1"/>
          <p:nvPr/>
        </p:nvSpPr>
        <p:spPr>
          <a:xfrm>
            <a:off x="6963000" y="322225"/>
            <a:ext cx="1925400" cy="1116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en">
                <a:solidFill>
                  <a:schemeClr val="dk1"/>
                </a:solidFill>
              </a:rPr>
              <a:t>Risk of serious outcome from a single-drug overdose of tranylcypromine is about 40%, which is one of the highest morbidity rate among antidepressants. </a:t>
            </a:r>
            <a:endParaRPr>
              <a:solidFill>
                <a:schemeClr val="dk1"/>
              </a:solidFill>
            </a:endParaRPr>
          </a:p>
          <a:p>
            <a:pPr indent="0" lvl="0" marL="0" marR="0" rtl="0" algn="l">
              <a:lnSpc>
                <a:spcPct val="100000"/>
              </a:lnSpc>
              <a:spcBef>
                <a:spcPts val="0"/>
              </a:spcBef>
              <a:spcAft>
                <a:spcPts val="0"/>
              </a:spcAft>
              <a:buClr>
                <a:srgbClr val="000000"/>
              </a:buClr>
              <a:buSzPts val="1100"/>
              <a:buFont typeface="Arial"/>
              <a:buNone/>
            </a:pPr>
            <a:r>
              <a:t/>
            </a:r>
            <a:endParaRPr>
              <a:solidFill>
                <a:schemeClr val="dk1"/>
              </a:solidFill>
            </a:endParaRPr>
          </a:p>
          <a:p>
            <a:pPr indent="0" lvl="0" marL="0" marR="0" rtl="0" algn="l">
              <a:lnSpc>
                <a:spcPct val="100000"/>
              </a:lnSpc>
              <a:spcBef>
                <a:spcPts val="0"/>
              </a:spcBef>
              <a:spcAft>
                <a:spcPts val="0"/>
              </a:spcAft>
              <a:buClr>
                <a:srgbClr val="000000"/>
              </a:buClr>
              <a:buSzPts val="1100"/>
              <a:buFont typeface="Arial"/>
              <a:buNone/>
            </a:pPr>
            <a:r>
              <a:t/>
            </a:r>
            <a:endParaRPr>
              <a:solidFill>
                <a:schemeClr val="dk1"/>
              </a:solidFill>
            </a:endParaRPr>
          </a:p>
          <a:p>
            <a:pPr indent="0" lvl="0" marL="0" marR="0" rtl="0" algn="l">
              <a:lnSpc>
                <a:spcPct val="100000"/>
              </a:lnSpc>
              <a:spcBef>
                <a:spcPts val="0"/>
              </a:spcBef>
              <a:spcAft>
                <a:spcPts val="0"/>
              </a:spcAft>
              <a:buClr>
                <a:srgbClr val="000000"/>
              </a:buClr>
              <a:buSzPts val="1100"/>
              <a:buFont typeface="Arial"/>
              <a:buNone/>
            </a:pPr>
            <a:r>
              <a:t/>
            </a:r>
            <a:endParaRPr>
              <a:solidFill>
                <a:schemeClr val="dk1"/>
              </a:solidFill>
            </a:endParaRPr>
          </a:p>
          <a:p>
            <a:pPr indent="0" lvl="0" marL="0" marR="0" rtl="0" algn="l">
              <a:lnSpc>
                <a:spcPct val="100000"/>
              </a:lnSpc>
              <a:spcBef>
                <a:spcPts val="0"/>
              </a:spcBef>
              <a:spcAft>
                <a:spcPts val="0"/>
              </a:spcAft>
              <a:buClr>
                <a:srgbClr val="000000"/>
              </a:buClr>
              <a:buSzPts val="1100"/>
              <a:buFont typeface="Arial"/>
              <a:buNone/>
            </a:pPr>
            <a:r>
              <a:t/>
            </a:r>
            <a:endParaRPr>
              <a:solidFill>
                <a:schemeClr val="dk1"/>
              </a:solidFill>
            </a:endParaRPr>
          </a:p>
          <a:p>
            <a:pPr indent="0" lvl="0" marL="0" marR="0" rtl="0" algn="l">
              <a:lnSpc>
                <a:spcPct val="100000"/>
              </a:lnSpc>
              <a:spcBef>
                <a:spcPts val="0"/>
              </a:spcBef>
              <a:spcAft>
                <a:spcPts val="0"/>
              </a:spcAft>
              <a:buClr>
                <a:srgbClr val="000000"/>
              </a:buClr>
              <a:buSzPts val="1100"/>
              <a:buFont typeface="Arial"/>
              <a:buNone/>
            </a:pPr>
            <a:r>
              <a:t/>
            </a:r>
            <a:endParaRPr>
              <a:solidFill>
                <a:schemeClr val="dk1"/>
              </a:solidFill>
            </a:endParaRPr>
          </a:p>
          <a:p>
            <a:pPr indent="0" lvl="0" marL="0" marR="0" rtl="0" algn="l">
              <a:lnSpc>
                <a:spcPct val="100000"/>
              </a:lnSpc>
              <a:spcBef>
                <a:spcPts val="0"/>
              </a:spcBef>
              <a:spcAft>
                <a:spcPts val="0"/>
              </a:spcAft>
              <a:buClr>
                <a:srgbClr val="000000"/>
              </a:buClr>
              <a:buSzPts val="1100"/>
              <a:buFont typeface="Arial"/>
              <a:buNone/>
            </a:pPr>
            <a:r>
              <a:t/>
            </a:r>
            <a:endParaRPr>
              <a:solidFill>
                <a:schemeClr val="dk1"/>
              </a:solidFill>
            </a:endParaRPr>
          </a:p>
          <a:p>
            <a:pPr indent="0" lvl="0" marL="0" marR="0" rtl="0" algn="l">
              <a:lnSpc>
                <a:spcPct val="100000"/>
              </a:lnSpc>
              <a:spcBef>
                <a:spcPts val="0"/>
              </a:spcBef>
              <a:spcAft>
                <a:spcPts val="0"/>
              </a:spcAft>
              <a:buClr>
                <a:srgbClr val="000000"/>
              </a:buClr>
              <a:buSzPts val="1100"/>
              <a:buFont typeface="Arial"/>
              <a:buNone/>
            </a:pPr>
            <a:r>
              <a:rPr lang="en">
                <a:solidFill>
                  <a:schemeClr val="dk1"/>
                </a:solidFill>
              </a:rPr>
              <a:t>There was </a:t>
            </a:r>
            <a:r>
              <a:rPr lang="en">
                <a:solidFill>
                  <a:schemeClr val="dk1"/>
                </a:solidFill>
                <a:highlight>
                  <a:srgbClr val="FFFF9F"/>
                </a:highlight>
              </a:rPr>
              <a:t>1</a:t>
            </a:r>
            <a:endParaRPr>
              <a:solidFill>
                <a:schemeClr val="dk1"/>
              </a:solidFill>
              <a:highlight>
                <a:srgbClr val="FFFF9F"/>
              </a:highlight>
            </a:endParaRPr>
          </a:p>
          <a:p>
            <a:pPr indent="0" lvl="0" marL="0" marR="0" rtl="0" algn="l">
              <a:lnSpc>
                <a:spcPct val="100000"/>
              </a:lnSpc>
              <a:spcBef>
                <a:spcPts val="0"/>
              </a:spcBef>
              <a:spcAft>
                <a:spcPts val="0"/>
              </a:spcAft>
              <a:buClr>
                <a:srgbClr val="000000"/>
              </a:buClr>
              <a:buSzPts val="1100"/>
              <a:buFont typeface="Arial"/>
              <a:buNone/>
            </a:pPr>
            <a:r>
              <a:rPr lang="en">
                <a:solidFill>
                  <a:schemeClr val="dk1"/>
                </a:solidFill>
              </a:rPr>
              <a:t>death out of </a:t>
            </a:r>
            <a:r>
              <a:rPr lang="en">
                <a:solidFill>
                  <a:schemeClr val="dk1"/>
                </a:solidFill>
                <a:highlight>
                  <a:srgbClr val="FFFF9F"/>
                </a:highlight>
              </a:rPr>
              <a:t>330</a:t>
            </a:r>
            <a:r>
              <a:rPr lang="en">
                <a:solidFill>
                  <a:schemeClr val="dk1"/>
                </a:solidFill>
              </a:rPr>
              <a:t> single-drug overdoses (Nelson &amp; Spyker, 2017). </a:t>
            </a:r>
            <a:endParaRPr>
              <a:solidFill>
                <a:schemeClr val="dk1"/>
              </a:solidFill>
            </a:endParaRPr>
          </a:p>
          <a:p>
            <a:pPr indent="0" lvl="0" marL="0" marR="0" rtl="0" algn="l">
              <a:lnSpc>
                <a:spcPct val="100000"/>
              </a:lnSpc>
              <a:spcBef>
                <a:spcPts val="0"/>
              </a:spcBef>
              <a:spcAft>
                <a:spcPts val="0"/>
              </a:spcAft>
              <a:buClr>
                <a:srgbClr val="000000"/>
              </a:buClr>
              <a:buSzPts val="1100"/>
              <a:buFont typeface="Arial"/>
              <a:buNone/>
            </a:pPr>
            <a:r>
              <a:t/>
            </a:r>
            <a:endParaRPr/>
          </a:p>
        </p:txBody>
      </p:sp>
      <p:pic>
        <p:nvPicPr>
          <p:cNvPr descr="clipped result image" id="971" name="Google Shape;971;p79"/>
          <p:cNvPicPr preferRelativeResize="0"/>
          <p:nvPr/>
        </p:nvPicPr>
        <p:blipFill rotWithShape="1">
          <a:blip r:embed="rId10">
            <a:alphaModFix/>
          </a:blip>
          <a:srcRect b="0" l="0" r="0" t="0"/>
          <a:stretch/>
        </p:blipFill>
        <p:spPr>
          <a:xfrm>
            <a:off x="7404279" y="2221943"/>
            <a:ext cx="983925" cy="879128"/>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5" name="Shape 975"/>
        <p:cNvGrpSpPr/>
        <p:nvPr/>
      </p:nvGrpSpPr>
      <p:grpSpPr>
        <a:xfrm>
          <a:off x="0" y="0"/>
          <a:ext cx="0" cy="0"/>
          <a:chOff x="0" y="0"/>
          <a:chExt cx="0" cy="0"/>
        </a:xfrm>
      </p:grpSpPr>
      <p:cxnSp>
        <p:nvCxnSpPr>
          <p:cNvPr id="976" name="Google Shape;976;p80"/>
          <p:cNvCxnSpPr/>
          <p:nvPr/>
        </p:nvCxnSpPr>
        <p:spPr>
          <a:xfrm>
            <a:off x="6788238" y="-38275"/>
            <a:ext cx="0" cy="5141100"/>
          </a:xfrm>
          <a:prstGeom prst="straightConnector1">
            <a:avLst/>
          </a:prstGeom>
          <a:noFill/>
          <a:ln cap="flat" cmpd="sng" w="9525">
            <a:solidFill>
              <a:schemeClr val="dk2"/>
            </a:solidFill>
            <a:prstDash val="solid"/>
            <a:round/>
            <a:headEnd len="med" w="med" type="none"/>
            <a:tailEnd len="med" w="med" type="none"/>
          </a:ln>
        </p:spPr>
      </p:cxnSp>
      <p:sp>
        <p:nvSpPr>
          <p:cNvPr id="977" name="Google Shape;977;p80"/>
          <p:cNvSpPr txBox="1"/>
          <p:nvPr/>
        </p:nvSpPr>
        <p:spPr>
          <a:xfrm>
            <a:off x="19050" y="-38275"/>
            <a:ext cx="3381600" cy="65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Arial"/>
              <a:buNone/>
            </a:pPr>
            <a:r>
              <a:rPr lang="en" sz="1800">
                <a:solidFill>
                  <a:schemeClr val="dk1"/>
                </a:solidFill>
              </a:rPr>
              <a:t>Tranylcy</a:t>
            </a:r>
            <a:r>
              <a:rPr lang="en" sz="1800" u="sng">
                <a:solidFill>
                  <a:schemeClr val="dk1"/>
                </a:solidFill>
              </a:rPr>
              <a:t>prom</a:t>
            </a:r>
            <a:r>
              <a:rPr lang="en" sz="1800">
                <a:solidFill>
                  <a:schemeClr val="dk1"/>
                </a:solidFill>
              </a:rPr>
              <a:t>ine (PARNATE)</a:t>
            </a:r>
            <a:endParaRPr sz="1800">
              <a:solidFill>
                <a:schemeClr val="dk1"/>
              </a:solidFill>
            </a:endParaRPr>
          </a:p>
          <a:p>
            <a:pPr indent="0" lvl="0" marL="0" rtl="0" algn="l">
              <a:lnSpc>
                <a:spcPct val="115000"/>
              </a:lnSpc>
              <a:spcBef>
                <a:spcPts val="0"/>
              </a:spcBef>
              <a:spcAft>
                <a:spcPts val="0"/>
              </a:spcAft>
              <a:buClr>
                <a:schemeClr val="dk1"/>
              </a:buClr>
              <a:buSzPts val="900"/>
              <a:buFont typeface="Arial"/>
              <a:buNone/>
            </a:pPr>
            <a:r>
              <a:rPr lang="en" sz="1300">
                <a:solidFill>
                  <a:schemeClr val="dk1"/>
                </a:solidFill>
              </a:rPr>
              <a:t>tran yl CY pro meen / PAR nate</a:t>
            </a:r>
            <a:endParaRPr sz="1800">
              <a:solidFill>
                <a:schemeClr val="dk1"/>
              </a:solidFill>
            </a:endParaRPr>
          </a:p>
          <a:p>
            <a:pPr indent="0" lvl="0" marL="0" rtl="0" algn="l">
              <a:lnSpc>
                <a:spcPct val="115000"/>
              </a:lnSpc>
              <a:spcBef>
                <a:spcPts val="0"/>
              </a:spcBef>
              <a:spcAft>
                <a:spcPts val="0"/>
              </a:spcAft>
              <a:buClr>
                <a:schemeClr val="dk1"/>
              </a:buClr>
              <a:buSzPts val="1200"/>
              <a:buFont typeface="Arial"/>
              <a:buNone/>
            </a:pPr>
            <a:r>
              <a:rPr lang="en" sz="1600">
                <a:solidFill>
                  <a:schemeClr val="dk1"/>
                </a:solidFill>
              </a:rPr>
              <a:t>“</a:t>
            </a:r>
            <a:r>
              <a:rPr lang="en" sz="1200">
                <a:solidFill>
                  <a:schemeClr val="dk1"/>
                </a:solidFill>
              </a:rPr>
              <a:t>(Mao’s) </a:t>
            </a:r>
            <a:r>
              <a:rPr lang="en" sz="1600">
                <a:solidFill>
                  <a:schemeClr val="dk1"/>
                </a:solidFill>
              </a:rPr>
              <a:t>Trans prom Partner”</a:t>
            </a:r>
            <a:endParaRPr sz="1600">
              <a:solidFill>
                <a:schemeClr val="dk1"/>
              </a:solidFill>
            </a:endParaRPr>
          </a:p>
          <a:p>
            <a:pPr indent="0" lvl="0" marL="0" rtl="0" algn="l">
              <a:lnSpc>
                <a:spcPct val="115000"/>
              </a:lnSpc>
              <a:spcBef>
                <a:spcPts val="0"/>
              </a:spcBef>
              <a:spcAft>
                <a:spcPts val="0"/>
              </a:spcAft>
              <a:buClr>
                <a:schemeClr val="dk1"/>
              </a:buClr>
              <a:buSzPts val="1400"/>
              <a:buFont typeface="Arial"/>
              <a:buNone/>
            </a:pPr>
            <a:r>
              <a:rPr lang="en">
                <a:solidFill>
                  <a:schemeClr val="dk1"/>
                </a:solidFill>
              </a:rPr>
              <a:t>     </a:t>
            </a:r>
            <a:endParaRPr>
              <a:solidFill>
                <a:schemeClr val="dk1"/>
              </a:solidFill>
            </a:endParaRPr>
          </a:p>
          <a:p>
            <a:pPr indent="0" lvl="0" marL="0" marR="0" rtl="0" algn="l">
              <a:lnSpc>
                <a:spcPct val="115000"/>
              </a:lnSpc>
              <a:spcBef>
                <a:spcPts val="0"/>
              </a:spcBef>
              <a:spcAft>
                <a:spcPts val="0"/>
              </a:spcAft>
              <a:buClr>
                <a:srgbClr val="000000"/>
              </a:buClr>
              <a:buSzPts val="1200"/>
              <a:buFont typeface="Arial"/>
              <a:buNone/>
            </a:pPr>
            <a:r>
              <a:t/>
            </a:r>
            <a:endParaRPr sz="1800"/>
          </a:p>
        </p:txBody>
      </p:sp>
      <p:sp>
        <p:nvSpPr>
          <p:cNvPr id="978" name="Google Shape;978;p80"/>
          <p:cNvSpPr txBox="1"/>
          <p:nvPr/>
        </p:nvSpPr>
        <p:spPr>
          <a:xfrm>
            <a:off x="28575" y="952325"/>
            <a:ext cx="3308100" cy="19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 Monoamine Oxidase Inhibitor</a:t>
            </a:r>
            <a:endParaRPr sz="2000">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     – Irreversible MAOI</a:t>
            </a:r>
            <a:endParaRPr>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     – MAO-A &amp; MAO-B </a:t>
            </a:r>
            <a:endParaRPr sz="2000">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     – DA &amp; NE releaser</a:t>
            </a:r>
            <a:endParaRPr>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     – 5-HT &gt; NE &gt; DA</a:t>
            </a:r>
            <a:endParaRPr>
              <a:solidFill>
                <a:schemeClr val="dk1"/>
              </a:solidFill>
            </a:endParaRPr>
          </a:p>
          <a:p>
            <a:pPr indent="0" lvl="0" marL="0" rtl="0" algn="l">
              <a:spcBef>
                <a:spcPts val="0"/>
              </a:spcBef>
              <a:spcAft>
                <a:spcPts val="0"/>
              </a:spcAft>
              <a:buClr>
                <a:schemeClr val="dk1"/>
              </a:buClr>
              <a:buSzPts val="800"/>
              <a:buFont typeface="Arial"/>
              <a:buNone/>
            </a:pPr>
            <a:r>
              <a:rPr lang="en">
                <a:solidFill>
                  <a:schemeClr val="dk1"/>
                </a:solidFill>
              </a:rPr>
              <a:t>   </a:t>
            </a:r>
            <a:endParaRPr>
              <a:solidFill>
                <a:schemeClr val="dk1"/>
              </a:solidFill>
            </a:endParaRPr>
          </a:p>
          <a:p>
            <a:pPr indent="0" lvl="0" marL="0" marR="0" rtl="0" algn="l">
              <a:lnSpc>
                <a:spcPct val="100000"/>
              </a:lnSpc>
              <a:spcBef>
                <a:spcPts val="0"/>
              </a:spcBef>
              <a:spcAft>
                <a:spcPts val="0"/>
              </a:spcAft>
              <a:buNone/>
            </a:pPr>
            <a:r>
              <a:t/>
            </a:r>
            <a:endParaRPr/>
          </a:p>
        </p:txBody>
      </p:sp>
      <p:sp>
        <p:nvSpPr>
          <p:cNvPr id="979" name="Google Shape;979;p80"/>
          <p:cNvSpPr/>
          <p:nvPr/>
        </p:nvSpPr>
        <p:spPr>
          <a:xfrm flipH="1">
            <a:off x="4360631" y="1958737"/>
            <a:ext cx="1120500" cy="203700"/>
          </a:xfrm>
          <a:prstGeom prst="rtTriangle">
            <a:avLst/>
          </a:prstGeom>
          <a:solidFill>
            <a:srgbClr val="B7B7B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0" name="Google Shape;980;p80"/>
          <p:cNvSpPr txBox="1"/>
          <p:nvPr/>
        </p:nvSpPr>
        <p:spPr>
          <a:xfrm>
            <a:off x="5556298" y="1760858"/>
            <a:ext cx="1406700" cy="461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u="none" cap="none" strike="noStrike">
                <a:solidFill>
                  <a:srgbClr val="000000"/>
                </a:solidFill>
                <a:latin typeface="Arial"/>
                <a:ea typeface="Arial"/>
                <a:cs typeface="Arial"/>
                <a:sym typeface="Arial"/>
              </a:rPr>
              <a:t>Short </a:t>
            </a:r>
            <a:endParaRPr b="0" i="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lang="en"/>
              <a:t>H</a:t>
            </a:r>
            <a:r>
              <a:rPr b="0" i="0" lang="en" u="none" cap="none" strike="noStrike">
                <a:solidFill>
                  <a:srgbClr val="000000"/>
                </a:solidFill>
                <a:latin typeface="Arial"/>
                <a:ea typeface="Arial"/>
                <a:cs typeface="Arial"/>
                <a:sym typeface="Arial"/>
              </a:rPr>
              <a:t>alf-life</a:t>
            </a:r>
            <a:endParaRPr b="0" i="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lang="en"/>
              <a:t>(2.5 hr)</a:t>
            </a:r>
            <a:r>
              <a:rPr b="0" i="0" lang="en" u="none" cap="none" strike="noStrike">
                <a:solidFill>
                  <a:srgbClr val="000000"/>
                </a:solidFill>
                <a:latin typeface="Arial"/>
                <a:ea typeface="Arial"/>
                <a:cs typeface="Arial"/>
                <a:sym typeface="Arial"/>
              </a:rPr>
              <a:t> </a:t>
            </a:r>
            <a:endParaRPr b="0" i="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en" u="none" cap="none" strike="noStrike">
                <a:solidFill>
                  <a:srgbClr val="000000"/>
                </a:solidFill>
                <a:latin typeface="Arial"/>
                <a:ea typeface="Arial"/>
                <a:cs typeface="Arial"/>
                <a:sym typeface="Arial"/>
              </a:rPr>
              <a:t>but this is irrelevant because inhibition of MAO is irreversible</a:t>
            </a:r>
            <a:endParaRPr b="0" i="0" u="none" cap="none" strike="noStrike">
              <a:solidFill>
                <a:srgbClr val="000000"/>
              </a:solidFill>
              <a:latin typeface="Arial"/>
              <a:ea typeface="Arial"/>
              <a:cs typeface="Arial"/>
              <a:sym typeface="Arial"/>
            </a:endParaRPr>
          </a:p>
        </p:txBody>
      </p:sp>
      <p:pic>
        <p:nvPicPr>
          <p:cNvPr id="981" name="Google Shape;981;p80"/>
          <p:cNvPicPr preferRelativeResize="0"/>
          <p:nvPr/>
        </p:nvPicPr>
        <p:blipFill rotWithShape="1">
          <a:blip r:embed="rId3">
            <a:alphaModFix/>
          </a:blip>
          <a:srcRect b="0" l="0" r="0" t="0"/>
          <a:stretch/>
        </p:blipFill>
        <p:spPr>
          <a:xfrm>
            <a:off x="3044602" y="2595848"/>
            <a:ext cx="1925280" cy="2508928"/>
          </a:xfrm>
          <a:prstGeom prst="rect">
            <a:avLst/>
          </a:prstGeom>
          <a:noFill/>
          <a:ln>
            <a:noFill/>
          </a:ln>
        </p:spPr>
      </p:pic>
      <p:pic>
        <p:nvPicPr>
          <p:cNvPr descr="clipped result image" id="982" name="Google Shape;982;p80"/>
          <p:cNvPicPr preferRelativeResize="0"/>
          <p:nvPr/>
        </p:nvPicPr>
        <p:blipFill rotWithShape="1">
          <a:blip r:embed="rId4">
            <a:alphaModFix/>
          </a:blip>
          <a:srcRect b="0" l="0" r="0" t="0"/>
          <a:stretch/>
        </p:blipFill>
        <p:spPr>
          <a:xfrm rot="-258388">
            <a:off x="3686014" y="2115637"/>
            <a:ext cx="483534" cy="715931"/>
          </a:xfrm>
          <a:prstGeom prst="rect">
            <a:avLst/>
          </a:prstGeom>
          <a:noFill/>
          <a:ln>
            <a:noFill/>
          </a:ln>
        </p:spPr>
      </p:pic>
      <p:pic>
        <p:nvPicPr>
          <p:cNvPr descr="clipped result image" id="983" name="Google Shape;983;p80"/>
          <p:cNvPicPr preferRelativeResize="0"/>
          <p:nvPr/>
        </p:nvPicPr>
        <p:blipFill rotWithShape="1">
          <a:blip r:embed="rId5">
            <a:alphaModFix/>
          </a:blip>
          <a:srcRect b="0" l="0" r="0" t="0"/>
          <a:stretch/>
        </p:blipFill>
        <p:spPr>
          <a:xfrm>
            <a:off x="4437191" y="2176961"/>
            <a:ext cx="983941" cy="1053806"/>
          </a:xfrm>
          <a:prstGeom prst="rect">
            <a:avLst/>
          </a:prstGeom>
          <a:noFill/>
          <a:ln>
            <a:noFill/>
          </a:ln>
        </p:spPr>
      </p:pic>
      <p:pic>
        <p:nvPicPr>
          <p:cNvPr id="984" name="Google Shape;984;p80"/>
          <p:cNvPicPr preferRelativeResize="0"/>
          <p:nvPr/>
        </p:nvPicPr>
        <p:blipFill rotWithShape="1">
          <a:blip r:embed="rId6">
            <a:alphaModFix amt="82000"/>
          </a:blip>
          <a:srcRect b="0" l="0" r="0" t="0"/>
          <a:stretch/>
        </p:blipFill>
        <p:spPr>
          <a:xfrm>
            <a:off x="4518525" y="2777023"/>
            <a:ext cx="843804" cy="2327737"/>
          </a:xfrm>
          <a:prstGeom prst="rect">
            <a:avLst/>
          </a:prstGeom>
          <a:noFill/>
          <a:ln>
            <a:noFill/>
          </a:ln>
        </p:spPr>
      </p:pic>
      <p:pic>
        <p:nvPicPr>
          <p:cNvPr id="985" name="Google Shape;985;p80"/>
          <p:cNvPicPr preferRelativeResize="0"/>
          <p:nvPr/>
        </p:nvPicPr>
        <p:blipFill rotWithShape="1">
          <a:blip r:embed="rId7">
            <a:alphaModFix/>
          </a:blip>
          <a:srcRect b="0" l="0" r="0" t="0"/>
          <a:stretch/>
        </p:blipFill>
        <p:spPr>
          <a:xfrm flipH="1" rot="-5400000">
            <a:off x="2872858" y="2369097"/>
            <a:ext cx="5288760" cy="135542"/>
          </a:xfrm>
          <a:prstGeom prst="rect">
            <a:avLst/>
          </a:prstGeom>
          <a:noFill/>
          <a:ln>
            <a:noFill/>
          </a:ln>
        </p:spPr>
      </p:pic>
      <p:sp>
        <p:nvSpPr>
          <p:cNvPr id="986" name="Google Shape;986;p80"/>
          <p:cNvSpPr/>
          <p:nvPr/>
        </p:nvSpPr>
        <p:spPr>
          <a:xfrm>
            <a:off x="2257525" y="1665075"/>
            <a:ext cx="1079100" cy="1053900"/>
          </a:xfrm>
          <a:prstGeom prst="wedgeRectCallout">
            <a:avLst>
              <a:gd fmla="val 84167" name="adj1"/>
              <a:gd fmla="val 40198" name="adj2"/>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7" name="Google Shape;987;p80"/>
          <p:cNvSpPr txBox="1"/>
          <p:nvPr/>
        </p:nvSpPr>
        <p:spPr>
          <a:xfrm>
            <a:off x="2290239" y="1693961"/>
            <a:ext cx="1120500" cy="245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0" i="0" lang="en" u="none" cap="none" strike="noStrike">
                <a:solidFill>
                  <a:srgbClr val="000000"/>
                </a:solidFill>
                <a:latin typeface="Arial"/>
                <a:ea typeface="Arial"/>
                <a:cs typeface="Arial"/>
                <a:sym typeface="Arial"/>
              </a:rPr>
              <a:t>It don’t matter that you’re short.</a:t>
            </a:r>
            <a:endParaRPr b="0" i="0" u="none" cap="none" strike="noStrike">
              <a:solidFill>
                <a:srgbClr val="000000"/>
              </a:solidFill>
              <a:latin typeface="Arial"/>
              <a:ea typeface="Arial"/>
              <a:cs typeface="Arial"/>
              <a:sym typeface="Arial"/>
            </a:endParaRPr>
          </a:p>
        </p:txBody>
      </p:sp>
      <p:pic>
        <p:nvPicPr>
          <p:cNvPr id="988" name="Google Shape;988;p80"/>
          <p:cNvPicPr preferRelativeResize="0"/>
          <p:nvPr/>
        </p:nvPicPr>
        <p:blipFill rotWithShape="1">
          <a:blip r:embed="rId8">
            <a:alphaModFix/>
          </a:blip>
          <a:srcRect b="0" l="0" r="0" t="0"/>
          <a:stretch/>
        </p:blipFill>
        <p:spPr>
          <a:xfrm>
            <a:off x="3554146" y="1467545"/>
            <a:ext cx="925061" cy="424453"/>
          </a:xfrm>
          <a:prstGeom prst="rect">
            <a:avLst/>
          </a:prstGeom>
          <a:noFill/>
          <a:ln>
            <a:noFill/>
          </a:ln>
        </p:spPr>
      </p:pic>
      <p:pic>
        <p:nvPicPr>
          <p:cNvPr id="989" name="Google Shape;989;p80"/>
          <p:cNvPicPr preferRelativeResize="0"/>
          <p:nvPr/>
        </p:nvPicPr>
        <p:blipFill rotWithShape="1">
          <a:blip r:embed="rId9">
            <a:alphaModFix/>
          </a:blip>
          <a:srcRect b="0" l="0" r="0" t="0"/>
          <a:stretch/>
        </p:blipFill>
        <p:spPr>
          <a:xfrm>
            <a:off x="3514266" y="1591285"/>
            <a:ext cx="967836" cy="813710"/>
          </a:xfrm>
          <a:prstGeom prst="rect">
            <a:avLst/>
          </a:prstGeom>
          <a:noFill/>
          <a:ln>
            <a:noFill/>
          </a:ln>
        </p:spPr>
      </p:pic>
      <p:sp>
        <p:nvSpPr>
          <p:cNvPr id="990" name="Google Shape;990;p80"/>
          <p:cNvSpPr txBox="1"/>
          <p:nvPr/>
        </p:nvSpPr>
        <p:spPr>
          <a:xfrm>
            <a:off x="6851400" y="300700"/>
            <a:ext cx="2326500" cy="1116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800"/>
              <a:buFont typeface="Arial"/>
              <a:buNone/>
            </a:pPr>
            <a:r>
              <a:rPr lang="en">
                <a:solidFill>
                  <a:schemeClr val="dk1"/>
                </a:solidFill>
              </a:rPr>
              <a:t>Dynamic interactions</a:t>
            </a:r>
            <a:endParaRPr>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 ❖ Serotonergic (strong) – </a:t>
            </a:r>
            <a:endParaRPr>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     Contraindicated with  </a:t>
            </a:r>
            <a:endParaRPr>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     other  serotonergics </a:t>
            </a:r>
            <a:endParaRPr>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 ❖ Blocks tyramine </a:t>
            </a:r>
            <a:endParaRPr>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     breakdown</a:t>
            </a:r>
            <a:endParaRPr>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     (food interaction)</a:t>
            </a:r>
            <a:endParaRPr>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 ❖ Anticholinergic (mild) </a:t>
            </a:r>
            <a:endParaRPr>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 ❖ Hyp</a:t>
            </a:r>
            <a:r>
              <a:rPr lang="en" u="sng">
                <a:solidFill>
                  <a:schemeClr val="dk1"/>
                </a:solidFill>
              </a:rPr>
              <a:t>er</a:t>
            </a:r>
            <a:r>
              <a:rPr lang="en">
                <a:solidFill>
                  <a:schemeClr val="dk1"/>
                </a:solidFill>
              </a:rPr>
              <a:t>tensive effects</a:t>
            </a:r>
            <a:endParaRPr>
              <a:solidFill>
                <a:schemeClr val="dk1"/>
              </a:solidFill>
            </a:endParaRPr>
          </a:p>
          <a:p>
            <a:pPr indent="0" lvl="0" marL="0" rtl="0" algn="l">
              <a:spcBef>
                <a:spcPts val="0"/>
              </a:spcBef>
              <a:spcAft>
                <a:spcPts val="0"/>
              </a:spcAft>
              <a:buClr>
                <a:schemeClr val="dk1"/>
              </a:buClr>
              <a:buFont typeface="Arial"/>
              <a:buNone/>
            </a:pPr>
            <a:r>
              <a:t/>
            </a:r>
            <a:endParaRPr>
              <a:solidFill>
                <a:schemeClr val="dk1"/>
              </a:solidFill>
            </a:endParaRPr>
          </a:p>
          <a:p>
            <a:pPr indent="0" lvl="0" marL="0" rtl="0" algn="l">
              <a:lnSpc>
                <a:spcPct val="115000"/>
              </a:lnSpc>
              <a:spcBef>
                <a:spcPts val="0"/>
              </a:spcBef>
              <a:spcAft>
                <a:spcPts val="0"/>
              </a:spcAft>
              <a:buClr>
                <a:schemeClr val="dk1"/>
              </a:buClr>
              <a:buFont typeface="Arial"/>
              <a:buNone/>
            </a:pPr>
            <a:r>
              <a:rPr lang="en">
                <a:solidFill>
                  <a:schemeClr val="dk1"/>
                </a:solidFill>
                <a:highlight>
                  <a:srgbClr val="FFFF9F"/>
                </a:highlight>
              </a:rPr>
              <a:t>Kinetic</a:t>
            </a:r>
            <a:r>
              <a:rPr lang="en">
                <a:solidFill>
                  <a:schemeClr val="dk1"/>
                </a:solidFill>
              </a:rPr>
              <a:t> interactions </a:t>
            </a:r>
            <a:endParaRPr>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 ❖ </a:t>
            </a:r>
            <a:r>
              <a:rPr lang="en">
                <a:solidFill>
                  <a:schemeClr val="dk1"/>
                </a:solidFill>
                <a:highlight>
                  <a:srgbClr val="FFFF9F"/>
                </a:highlight>
              </a:rPr>
              <a:t>None significant</a:t>
            </a:r>
            <a:endParaRPr>
              <a:solidFill>
                <a:schemeClr val="dk1"/>
              </a:solidFill>
              <a:highlight>
                <a:srgbClr val="FFFF9F"/>
              </a:highlight>
            </a:endParaRPr>
          </a:p>
          <a:p>
            <a:pPr indent="0" lvl="0" marL="0" rtl="0" algn="l">
              <a:spcBef>
                <a:spcPts val="0"/>
              </a:spcBef>
              <a:spcAft>
                <a:spcPts val="0"/>
              </a:spcAft>
              <a:buClr>
                <a:schemeClr val="dk1"/>
              </a:buClr>
              <a:buFont typeface="Arial"/>
              <a:buNone/>
            </a:pPr>
            <a:r>
              <a:rPr lang="en">
                <a:solidFill>
                  <a:schemeClr val="dk1"/>
                </a:solidFill>
                <a:highlight>
                  <a:srgbClr val="FFFF9F"/>
                </a:highlight>
              </a:rPr>
              <a:t>    –  “in a bubble” </a:t>
            </a:r>
            <a:endParaRPr>
              <a:solidFill>
                <a:schemeClr val="dk1"/>
              </a:solidFill>
              <a:highlight>
                <a:srgbClr val="FFFF9F"/>
              </a:highlight>
            </a:endParaRPr>
          </a:p>
          <a:p>
            <a:pPr indent="0" lvl="0" marL="0" rtl="0" algn="l">
              <a:lnSpc>
                <a:spcPct val="115000"/>
              </a:lnSpc>
              <a:spcBef>
                <a:spcPts val="0"/>
              </a:spcBef>
              <a:spcAft>
                <a:spcPts val="0"/>
              </a:spcAft>
              <a:buClr>
                <a:schemeClr val="dk1"/>
              </a:buClr>
              <a:buFont typeface="Arial"/>
              <a:buNone/>
            </a:pPr>
            <a:r>
              <a:t/>
            </a:r>
            <a:endParaRPr>
              <a:solidFill>
                <a:schemeClr val="dk1"/>
              </a:solidFill>
            </a:endParaRPr>
          </a:p>
          <a:p>
            <a:pPr indent="0" lvl="0" marL="0" rtl="0" algn="l">
              <a:lnSpc>
                <a:spcPct val="115000"/>
              </a:lnSpc>
              <a:spcBef>
                <a:spcPts val="0"/>
              </a:spcBef>
              <a:spcAft>
                <a:spcPts val="0"/>
              </a:spcAft>
              <a:buClr>
                <a:schemeClr val="dk1"/>
              </a:buClr>
              <a:buFont typeface="Arial"/>
              <a:buNone/>
            </a:pPr>
            <a:r>
              <a:t/>
            </a:r>
            <a:endParaRPr>
              <a:solidFill>
                <a:schemeClr val="dk1"/>
              </a:solidFill>
            </a:endParaRPr>
          </a:p>
          <a:p>
            <a:pPr indent="0" lvl="0" marL="0" rtl="0" algn="l">
              <a:spcBef>
                <a:spcPts val="0"/>
              </a:spcBef>
              <a:spcAft>
                <a:spcPts val="0"/>
              </a:spcAft>
              <a:buClr>
                <a:schemeClr val="dk1"/>
              </a:buClr>
              <a:buSzPts val="800"/>
              <a:buFont typeface="Arial"/>
              <a:buNone/>
            </a:pPr>
            <a:r>
              <a:t/>
            </a:r>
            <a:endParaRPr>
              <a:solidFill>
                <a:schemeClr val="dk1"/>
              </a:solidFill>
            </a:endParaRPr>
          </a:p>
          <a:p>
            <a:pPr indent="0" lvl="0" marL="0" rtl="0" algn="l">
              <a:spcBef>
                <a:spcPts val="0"/>
              </a:spcBef>
              <a:spcAft>
                <a:spcPts val="0"/>
              </a:spcAft>
              <a:buClr>
                <a:schemeClr val="dk1"/>
              </a:buClr>
              <a:buSzPts val="800"/>
              <a:buFont typeface="Arial"/>
              <a:buNone/>
            </a:pPr>
            <a:r>
              <a:t/>
            </a:r>
            <a:endParaRPr>
              <a:solidFill>
                <a:schemeClr val="dk1"/>
              </a:solidFill>
            </a:endParaRPr>
          </a:p>
          <a:p>
            <a:pPr indent="0" lvl="0" marL="0" rtl="0" algn="l">
              <a:spcBef>
                <a:spcPts val="0"/>
              </a:spcBef>
              <a:spcAft>
                <a:spcPts val="0"/>
              </a:spcAft>
              <a:buClr>
                <a:schemeClr val="dk1"/>
              </a:buClr>
              <a:buFont typeface="Arial"/>
              <a:buNone/>
            </a:pPr>
            <a:r>
              <a:t/>
            </a:r>
            <a:endParaRPr>
              <a:solidFill>
                <a:schemeClr val="dk1"/>
              </a:solidFill>
            </a:endParaRPr>
          </a:p>
          <a:p>
            <a:pPr indent="0" lvl="0" marL="0" rtl="0" algn="l">
              <a:lnSpc>
                <a:spcPct val="115000"/>
              </a:lnSpc>
              <a:spcBef>
                <a:spcPts val="0"/>
              </a:spcBef>
              <a:spcAft>
                <a:spcPts val="0"/>
              </a:spcAft>
              <a:buClr>
                <a:schemeClr val="dk1"/>
              </a:buClr>
              <a:buFont typeface="Arial"/>
              <a:buNone/>
            </a:pPr>
            <a:r>
              <a:t/>
            </a:r>
            <a:endParaRPr>
              <a:solidFill>
                <a:schemeClr val="dk1"/>
              </a:solidFill>
            </a:endParaRPr>
          </a:p>
          <a:p>
            <a:pPr indent="0" lvl="0" marL="0" rtl="0" algn="l">
              <a:spcBef>
                <a:spcPts val="0"/>
              </a:spcBef>
              <a:spcAft>
                <a:spcPts val="0"/>
              </a:spcAft>
              <a:buClr>
                <a:schemeClr val="dk1"/>
              </a:buClr>
              <a:buSzPts val="800"/>
              <a:buFont typeface="Arial"/>
              <a:buNone/>
            </a:pPr>
            <a:r>
              <a:t/>
            </a:r>
            <a:endParaRPr>
              <a:solidFill>
                <a:schemeClr val="dk1"/>
              </a:solidFill>
            </a:endParaRPr>
          </a:p>
          <a:p>
            <a:pPr indent="0" lvl="0" marL="0" rtl="0" algn="l">
              <a:spcBef>
                <a:spcPts val="0"/>
              </a:spcBef>
              <a:spcAft>
                <a:spcPts val="0"/>
              </a:spcAft>
              <a:buClr>
                <a:schemeClr val="dk1"/>
              </a:buClr>
              <a:buSzPts val="800"/>
              <a:buFont typeface="Arial"/>
              <a:buNone/>
            </a:pPr>
            <a:r>
              <a:t/>
            </a:r>
            <a:endParaRPr>
              <a:solidFill>
                <a:schemeClr val="dk1"/>
              </a:solidFill>
            </a:endParaRPr>
          </a:p>
          <a:p>
            <a:pPr indent="0" lvl="0" marL="0" marR="0" rtl="0" algn="l">
              <a:lnSpc>
                <a:spcPct val="100000"/>
              </a:lnSpc>
              <a:spcBef>
                <a:spcPts val="0"/>
              </a:spcBef>
              <a:spcAft>
                <a:spcPts val="0"/>
              </a:spcAft>
              <a:buClr>
                <a:srgbClr val="000000"/>
              </a:buClr>
              <a:buSzPts val="1100"/>
              <a:buFont typeface="Arial"/>
              <a:buNone/>
            </a:pPr>
            <a:r>
              <a:t/>
            </a:r>
            <a:endParaRPr/>
          </a:p>
        </p:txBody>
      </p:sp>
      <p:grpSp>
        <p:nvGrpSpPr>
          <p:cNvPr id="991" name="Google Shape;991;p80"/>
          <p:cNvGrpSpPr/>
          <p:nvPr/>
        </p:nvGrpSpPr>
        <p:grpSpPr>
          <a:xfrm>
            <a:off x="7087025" y="3334900"/>
            <a:ext cx="1373078" cy="1373100"/>
            <a:chOff x="6956575" y="2808625"/>
            <a:chExt cx="1373078" cy="1373100"/>
          </a:xfrm>
        </p:grpSpPr>
        <p:grpSp>
          <p:nvGrpSpPr>
            <p:cNvPr id="992" name="Google Shape;992;p80"/>
            <p:cNvGrpSpPr/>
            <p:nvPr/>
          </p:nvGrpSpPr>
          <p:grpSpPr>
            <a:xfrm>
              <a:off x="7216972" y="2906875"/>
              <a:ext cx="858478" cy="1116900"/>
              <a:chOff x="7216972" y="2906875"/>
              <a:chExt cx="858478" cy="1116900"/>
            </a:xfrm>
          </p:grpSpPr>
          <p:pic>
            <p:nvPicPr>
              <p:cNvPr descr="clipped result image" id="993" name="Google Shape;993;p80"/>
              <p:cNvPicPr preferRelativeResize="0"/>
              <p:nvPr/>
            </p:nvPicPr>
            <p:blipFill rotWithShape="1">
              <a:blip r:embed="rId10">
                <a:alphaModFix/>
              </a:blip>
              <a:srcRect b="0" l="0" r="0" t="0"/>
              <a:stretch/>
            </p:blipFill>
            <p:spPr>
              <a:xfrm rot="-247890">
                <a:off x="7251284" y="2929349"/>
                <a:ext cx="659082" cy="976289"/>
              </a:xfrm>
              <a:prstGeom prst="rect">
                <a:avLst/>
              </a:prstGeom>
              <a:noFill/>
              <a:ln>
                <a:noFill/>
              </a:ln>
            </p:spPr>
          </p:pic>
          <p:pic>
            <p:nvPicPr>
              <p:cNvPr descr="clipped result image" id="994" name="Google Shape;994;p80"/>
              <p:cNvPicPr preferRelativeResize="0"/>
              <p:nvPr/>
            </p:nvPicPr>
            <p:blipFill rotWithShape="1">
              <a:blip r:embed="rId11">
                <a:alphaModFix/>
              </a:blip>
              <a:srcRect b="0" l="0" r="0" t="0"/>
              <a:stretch/>
            </p:blipFill>
            <p:spPr>
              <a:xfrm>
                <a:off x="7543096" y="3548133"/>
                <a:ext cx="532354" cy="475642"/>
              </a:xfrm>
              <a:prstGeom prst="rect">
                <a:avLst/>
              </a:prstGeom>
              <a:noFill/>
              <a:ln>
                <a:noFill/>
              </a:ln>
            </p:spPr>
          </p:pic>
        </p:grpSp>
        <p:pic>
          <p:nvPicPr>
            <p:cNvPr descr="Resultado de imagen para bubble png" id="995" name="Google Shape;995;p80"/>
            <p:cNvPicPr preferRelativeResize="0"/>
            <p:nvPr/>
          </p:nvPicPr>
          <p:blipFill rotWithShape="1">
            <a:blip r:embed="rId12">
              <a:alphaModFix amt="63000"/>
            </a:blip>
            <a:srcRect b="0" l="0" r="0" t="0"/>
            <a:stretch/>
          </p:blipFill>
          <p:spPr>
            <a:xfrm>
              <a:off x="6956575" y="2808625"/>
              <a:ext cx="1373078" cy="1373100"/>
            </a:xfrm>
            <a:prstGeom prst="rect">
              <a:avLst/>
            </a:prstGeom>
            <a:noFill/>
            <a:ln>
              <a:noFill/>
            </a:ln>
          </p:spPr>
        </p:pic>
      </p:gr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9" name="Shape 999"/>
        <p:cNvGrpSpPr/>
        <p:nvPr/>
      </p:nvGrpSpPr>
      <p:grpSpPr>
        <a:xfrm>
          <a:off x="0" y="0"/>
          <a:ext cx="0" cy="0"/>
          <a:chOff x="0" y="0"/>
          <a:chExt cx="0" cy="0"/>
        </a:xfrm>
      </p:grpSpPr>
      <p:sp>
        <p:nvSpPr>
          <p:cNvPr id="1000" name="Google Shape;1000;p81"/>
          <p:cNvSpPr txBox="1"/>
          <p:nvPr/>
        </p:nvSpPr>
        <p:spPr>
          <a:xfrm>
            <a:off x="7391395" y="0"/>
            <a:ext cx="2112600" cy="280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lang="en" sz="1600"/>
              <a:t>1989</a:t>
            </a:r>
            <a:endParaRPr sz="1600"/>
          </a:p>
          <a:p>
            <a:pPr indent="0" lvl="0" marL="0" marR="0" rtl="0" algn="l">
              <a:lnSpc>
                <a:spcPct val="100000"/>
              </a:lnSpc>
              <a:spcBef>
                <a:spcPts val="0"/>
              </a:spcBef>
              <a:spcAft>
                <a:spcPts val="0"/>
              </a:spcAft>
              <a:buClr>
                <a:schemeClr val="dk1"/>
              </a:buClr>
              <a:buSzPts val="1100"/>
              <a:buFont typeface="Arial"/>
              <a:buNone/>
            </a:pPr>
            <a:r>
              <a:rPr lang="en" sz="1600"/>
              <a:t>$41–$150</a:t>
            </a:r>
            <a:endParaRPr sz="1600"/>
          </a:p>
          <a:p>
            <a:pPr indent="0" lvl="0" marL="0" marR="0" rtl="0" algn="l">
              <a:lnSpc>
                <a:spcPct val="100000"/>
              </a:lnSpc>
              <a:spcBef>
                <a:spcPts val="0"/>
              </a:spcBef>
              <a:spcAft>
                <a:spcPts val="0"/>
              </a:spcAft>
              <a:buClr>
                <a:schemeClr val="dk1"/>
              </a:buClr>
              <a:buSzPts val="1100"/>
              <a:buFont typeface="Arial"/>
              <a:buNone/>
            </a:pPr>
            <a:r>
              <a:t/>
            </a:r>
            <a:endParaRPr sz="1600"/>
          </a:p>
          <a:p>
            <a:pPr indent="0" lvl="0" marL="0" marR="0" rtl="0" algn="l">
              <a:lnSpc>
                <a:spcPct val="100000"/>
              </a:lnSpc>
              <a:spcBef>
                <a:spcPts val="0"/>
              </a:spcBef>
              <a:spcAft>
                <a:spcPts val="0"/>
              </a:spcAft>
              <a:buClr>
                <a:srgbClr val="000000"/>
              </a:buClr>
              <a:buSzPts val="800"/>
              <a:buFont typeface="Arial"/>
              <a:buNone/>
            </a:pPr>
            <a:r>
              <a:t/>
            </a:r>
            <a:endParaRPr sz="1600"/>
          </a:p>
        </p:txBody>
      </p:sp>
      <p:sp>
        <p:nvSpPr>
          <p:cNvPr id="1001" name="Google Shape;1001;p81"/>
          <p:cNvSpPr txBox="1"/>
          <p:nvPr/>
        </p:nvSpPr>
        <p:spPr>
          <a:xfrm>
            <a:off x="8165848" y="3744425"/>
            <a:ext cx="2174100" cy="28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800"/>
              <a:buFont typeface="Arial"/>
              <a:buNone/>
            </a:pPr>
            <a:r>
              <a:rPr lang="en" sz="1600" u="sng">
                <a:solidFill>
                  <a:schemeClr val="dk1"/>
                </a:solidFill>
              </a:rPr>
              <a:t>6</a:t>
            </a:r>
            <a:r>
              <a:rPr lang="en" sz="1600">
                <a:solidFill>
                  <a:schemeClr val="dk1"/>
                </a:solidFill>
              </a:rPr>
              <a:t> </a:t>
            </a:r>
            <a:endParaRPr sz="1600">
              <a:solidFill>
                <a:schemeClr val="dk1"/>
              </a:solidFill>
            </a:endParaRPr>
          </a:p>
          <a:p>
            <a:pPr indent="0" lvl="0" marL="0" rtl="0" algn="l">
              <a:spcBef>
                <a:spcPts val="0"/>
              </a:spcBef>
              <a:spcAft>
                <a:spcPts val="0"/>
              </a:spcAft>
              <a:buClr>
                <a:schemeClr val="dk1"/>
              </a:buClr>
              <a:buSzPts val="800"/>
              <a:buFont typeface="Arial"/>
              <a:buNone/>
            </a:pPr>
            <a:r>
              <a:rPr lang="en" sz="1600">
                <a:solidFill>
                  <a:schemeClr val="dk1"/>
                </a:solidFill>
              </a:rPr>
              <a:t>9 </a:t>
            </a:r>
            <a:endParaRPr sz="1600">
              <a:solidFill>
                <a:schemeClr val="dk1"/>
              </a:solidFill>
            </a:endParaRPr>
          </a:p>
          <a:p>
            <a:pPr indent="0" lvl="0" marL="0" rtl="0" algn="l">
              <a:spcBef>
                <a:spcPts val="0"/>
              </a:spcBef>
              <a:spcAft>
                <a:spcPts val="0"/>
              </a:spcAft>
              <a:buClr>
                <a:schemeClr val="dk1"/>
              </a:buClr>
              <a:buSzPts val="800"/>
              <a:buFont typeface="Arial"/>
              <a:buNone/>
            </a:pPr>
            <a:r>
              <a:rPr lang="en" sz="1600">
                <a:solidFill>
                  <a:schemeClr val="dk1"/>
                </a:solidFill>
              </a:rPr>
              <a:t>12 </a:t>
            </a:r>
            <a:endParaRPr sz="1600">
              <a:solidFill>
                <a:schemeClr val="dk1"/>
              </a:solidFill>
            </a:endParaRPr>
          </a:p>
          <a:p>
            <a:pPr indent="0" lvl="0" marL="0" rtl="0" algn="l">
              <a:spcBef>
                <a:spcPts val="0"/>
              </a:spcBef>
              <a:spcAft>
                <a:spcPts val="0"/>
              </a:spcAft>
              <a:buClr>
                <a:schemeClr val="dk1"/>
              </a:buClr>
              <a:buSzPts val="600"/>
              <a:buFont typeface="Arial"/>
              <a:buNone/>
            </a:pPr>
            <a:r>
              <a:rPr lang="en">
                <a:solidFill>
                  <a:schemeClr val="dk1"/>
                </a:solidFill>
              </a:rPr>
              <a:t>mg</a:t>
            </a:r>
            <a:endParaRPr>
              <a:solidFill>
                <a:schemeClr val="dk1"/>
              </a:solidFill>
            </a:endParaRPr>
          </a:p>
          <a:p>
            <a:pPr indent="0" lvl="0" marL="0" marR="0" rtl="0" algn="l">
              <a:lnSpc>
                <a:spcPct val="100000"/>
              </a:lnSpc>
              <a:spcBef>
                <a:spcPts val="0"/>
              </a:spcBef>
              <a:spcAft>
                <a:spcPts val="0"/>
              </a:spcAft>
              <a:buClr>
                <a:srgbClr val="000000"/>
              </a:buClr>
              <a:buSzPts val="600"/>
              <a:buFont typeface="Arial"/>
              <a:buNone/>
            </a:pPr>
            <a:r>
              <a:t/>
            </a:r>
            <a:endParaRPr sz="1600" u="sng">
              <a:solidFill>
                <a:schemeClr val="dk1"/>
              </a:solidFill>
            </a:endParaRPr>
          </a:p>
        </p:txBody>
      </p:sp>
      <p:cxnSp>
        <p:nvCxnSpPr>
          <p:cNvPr id="1002" name="Google Shape;1002;p81"/>
          <p:cNvCxnSpPr/>
          <p:nvPr/>
        </p:nvCxnSpPr>
        <p:spPr>
          <a:xfrm>
            <a:off x="7058125" y="1200"/>
            <a:ext cx="0" cy="5141100"/>
          </a:xfrm>
          <a:prstGeom prst="straightConnector1">
            <a:avLst/>
          </a:prstGeom>
          <a:noFill/>
          <a:ln cap="flat" cmpd="sng" w="9525">
            <a:solidFill>
              <a:schemeClr val="dk2"/>
            </a:solidFill>
            <a:prstDash val="solid"/>
            <a:round/>
            <a:headEnd len="med" w="med" type="none"/>
            <a:tailEnd len="med" w="med" type="none"/>
          </a:ln>
        </p:spPr>
      </p:cxnSp>
      <p:sp>
        <p:nvSpPr>
          <p:cNvPr id="1003" name="Google Shape;1003;p81"/>
          <p:cNvSpPr txBox="1"/>
          <p:nvPr/>
        </p:nvSpPr>
        <p:spPr>
          <a:xfrm>
            <a:off x="19050" y="-38275"/>
            <a:ext cx="3923400" cy="658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400"/>
              <a:buFont typeface="Arial"/>
              <a:buNone/>
            </a:pPr>
            <a:r>
              <a:rPr lang="en" sz="1800">
                <a:solidFill>
                  <a:schemeClr val="dk1"/>
                </a:solidFill>
              </a:rPr>
              <a:t>Selegiline (ELDEPRYL)</a:t>
            </a:r>
            <a:endParaRPr sz="1800">
              <a:solidFill>
                <a:schemeClr val="dk1"/>
              </a:solidFill>
            </a:endParaRPr>
          </a:p>
          <a:p>
            <a:pPr indent="0" lvl="0" marL="0" rtl="0" algn="l">
              <a:lnSpc>
                <a:spcPct val="115000"/>
              </a:lnSpc>
              <a:spcBef>
                <a:spcPts val="0"/>
              </a:spcBef>
              <a:spcAft>
                <a:spcPts val="0"/>
              </a:spcAft>
              <a:buClr>
                <a:schemeClr val="dk1"/>
              </a:buClr>
              <a:buSzPts val="900"/>
              <a:buFont typeface="Arial"/>
              <a:buNone/>
            </a:pPr>
            <a:r>
              <a:rPr lang="en" sz="1500">
                <a:solidFill>
                  <a:schemeClr val="dk1"/>
                </a:solidFill>
              </a:rPr>
              <a:t>se LE ji leen / ELD e pril</a:t>
            </a:r>
            <a:endParaRPr sz="1500">
              <a:solidFill>
                <a:schemeClr val="dk1"/>
              </a:solidFill>
            </a:endParaRPr>
          </a:p>
          <a:p>
            <a:pPr indent="0" lvl="0" marL="0" rtl="0" algn="l">
              <a:lnSpc>
                <a:spcPct val="115000"/>
              </a:lnSpc>
              <a:spcBef>
                <a:spcPts val="0"/>
              </a:spcBef>
              <a:spcAft>
                <a:spcPts val="0"/>
              </a:spcAft>
              <a:buClr>
                <a:schemeClr val="dk1"/>
              </a:buClr>
              <a:buSzPts val="900"/>
              <a:buFont typeface="Arial"/>
              <a:buNone/>
            </a:pPr>
            <a:r>
              <a:rPr lang="en" sz="1700">
                <a:solidFill>
                  <a:schemeClr val="dk1"/>
                </a:solidFill>
              </a:rPr>
              <a:t>“Elderly Seal’s gills”</a:t>
            </a:r>
            <a:r>
              <a:rPr lang="en" sz="1900">
                <a:solidFill>
                  <a:schemeClr val="dk1"/>
                </a:solidFill>
              </a:rPr>
              <a:t> </a:t>
            </a:r>
            <a:endParaRPr sz="2500">
              <a:solidFill>
                <a:schemeClr val="dk1"/>
              </a:solidFill>
            </a:endParaRPr>
          </a:p>
        </p:txBody>
      </p:sp>
      <p:sp>
        <p:nvSpPr>
          <p:cNvPr id="1004" name="Google Shape;1004;p81"/>
          <p:cNvSpPr txBox="1"/>
          <p:nvPr/>
        </p:nvSpPr>
        <p:spPr>
          <a:xfrm>
            <a:off x="28575" y="1028525"/>
            <a:ext cx="3308100" cy="19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
                <a:solidFill>
                  <a:schemeClr val="dk1"/>
                </a:solidFill>
              </a:rPr>
              <a:t>❖ Monoamine Oxidase Inhibitor</a:t>
            </a:r>
            <a:endParaRPr>
              <a:solidFill>
                <a:schemeClr val="dk1"/>
              </a:solidFill>
            </a:endParaRPr>
          </a:p>
          <a:p>
            <a:pPr indent="0" lvl="0" marL="0" rtl="0" algn="l">
              <a:spcBef>
                <a:spcPts val="0"/>
              </a:spcBef>
              <a:spcAft>
                <a:spcPts val="0"/>
              </a:spcAft>
              <a:buNone/>
            </a:pPr>
            <a:r>
              <a:rPr lang="en">
                <a:solidFill>
                  <a:schemeClr val="dk1"/>
                </a:solidFill>
              </a:rPr>
              <a:t>     – MAO-B </a:t>
            </a:r>
            <a:r>
              <a:rPr b="1" lang="en">
                <a:solidFill>
                  <a:schemeClr val="dk1"/>
                </a:solidFill>
              </a:rPr>
              <a:t>&gt;</a:t>
            </a:r>
            <a:r>
              <a:rPr lang="en">
                <a:solidFill>
                  <a:schemeClr val="dk1"/>
                </a:solidFill>
              </a:rPr>
              <a:t> MAO-A </a:t>
            </a:r>
            <a:endParaRPr>
              <a:solidFill>
                <a:schemeClr val="dk1"/>
              </a:solidFill>
            </a:endParaRPr>
          </a:p>
          <a:p>
            <a:pPr indent="0" lvl="0" marL="0" rtl="0" algn="l">
              <a:spcBef>
                <a:spcPts val="0"/>
              </a:spcBef>
              <a:spcAft>
                <a:spcPts val="0"/>
              </a:spcAft>
              <a:buNone/>
            </a:pPr>
            <a:r>
              <a:rPr lang="en">
                <a:solidFill>
                  <a:schemeClr val="dk1"/>
                </a:solidFill>
              </a:rPr>
              <a:t>     – DA </a:t>
            </a:r>
            <a:r>
              <a:rPr b="1" lang="en">
                <a:solidFill>
                  <a:schemeClr val="dk1"/>
                </a:solidFill>
              </a:rPr>
              <a:t>&gt;</a:t>
            </a:r>
            <a:r>
              <a:rPr lang="en">
                <a:solidFill>
                  <a:schemeClr val="dk1"/>
                </a:solidFill>
              </a:rPr>
              <a:t> NE </a:t>
            </a:r>
            <a:r>
              <a:rPr b="1" lang="en">
                <a:solidFill>
                  <a:schemeClr val="dk1"/>
                </a:solidFill>
              </a:rPr>
              <a:t>&gt;</a:t>
            </a:r>
            <a:r>
              <a:rPr lang="en">
                <a:solidFill>
                  <a:schemeClr val="dk1"/>
                </a:solidFill>
              </a:rPr>
              <a:t> 5-HT</a:t>
            </a:r>
            <a:endParaRPr>
              <a:solidFill>
                <a:schemeClr val="dk1"/>
              </a:solidFill>
            </a:endParaRPr>
          </a:p>
          <a:p>
            <a:pPr indent="0" lvl="0" marL="0" rtl="0" algn="l">
              <a:spcBef>
                <a:spcPts val="0"/>
              </a:spcBef>
              <a:spcAft>
                <a:spcPts val="0"/>
              </a:spcAft>
              <a:buSzPts val="800"/>
              <a:buNone/>
            </a:pPr>
            <a:r>
              <a:rPr lang="en">
                <a:solidFill>
                  <a:schemeClr val="dk1"/>
                </a:solidFill>
              </a:rPr>
              <a:t>   </a:t>
            </a:r>
            <a:endParaRPr>
              <a:solidFill>
                <a:schemeClr val="dk1"/>
              </a:solidFill>
            </a:endParaRPr>
          </a:p>
          <a:p>
            <a:pPr indent="0" lvl="0" marL="0" marR="0" rtl="0" algn="l">
              <a:lnSpc>
                <a:spcPct val="100000"/>
              </a:lnSpc>
              <a:spcBef>
                <a:spcPts val="0"/>
              </a:spcBef>
              <a:spcAft>
                <a:spcPts val="0"/>
              </a:spcAft>
              <a:buNone/>
            </a:pPr>
            <a:r>
              <a:t/>
            </a:r>
            <a:endParaRPr/>
          </a:p>
          <a:p>
            <a:pPr indent="0" lvl="0" marL="0" marR="0" rtl="0" algn="l">
              <a:lnSpc>
                <a:spcPct val="100000"/>
              </a:lnSpc>
              <a:spcBef>
                <a:spcPts val="0"/>
              </a:spcBef>
              <a:spcAft>
                <a:spcPts val="0"/>
              </a:spcAft>
              <a:buNone/>
            </a:pPr>
            <a:r>
              <a:t/>
            </a:r>
            <a:endParaRPr b="0" i="0" u="none" cap="none" strike="noStrike">
              <a:solidFill>
                <a:srgbClr val="000000"/>
              </a:solidFill>
              <a:latin typeface="Arial"/>
              <a:ea typeface="Arial"/>
              <a:cs typeface="Arial"/>
              <a:sym typeface="Arial"/>
            </a:endParaRPr>
          </a:p>
        </p:txBody>
      </p:sp>
      <p:pic>
        <p:nvPicPr>
          <p:cNvPr descr="Selegiline.svg" id="1005" name="Google Shape;1005;p81"/>
          <p:cNvPicPr preferRelativeResize="0"/>
          <p:nvPr/>
        </p:nvPicPr>
        <p:blipFill rotWithShape="1">
          <a:blip r:embed="rId3">
            <a:alphaModFix/>
          </a:blip>
          <a:srcRect b="0" l="-11202" r="-491" t="0"/>
          <a:stretch/>
        </p:blipFill>
        <p:spPr>
          <a:xfrm>
            <a:off x="7175909" y="1150838"/>
            <a:ext cx="1895667" cy="792000"/>
          </a:xfrm>
          <a:prstGeom prst="rect">
            <a:avLst/>
          </a:prstGeom>
          <a:noFill/>
          <a:ln>
            <a:noFill/>
          </a:ln>
        </p:spPr>
      </p:pic>
      <p:pic>
        <p:nvPicPr>
          <p:cNvPr id="1006" name="Google Shape;1006;p81"/>
          <p:cNvPicPr preferRelativeResize="0"/>
          <p:nvPr/>
        </p:nvPicPr>
        <p:blipFill rotWithShape="1">
          <a:blip r:embed="rId4">
            <a:alphaModFix/>
          </a:blip>
          <a:srcRect b="0" l="0" r="0" t="0"/>
          <a:stretch/>
        </p:blipFill>
        <p:spPr>
          <a:xfrm>
            <a:off x="7428000" y="2551902"/>
            <a:ext cx="566400" cy="726323"/>
          </a:xfrm>
          <a:prstGeom prst="rect">
            <a:avLst/>
          </a:prstGeom>
          <a:noFill/>
          <a:ln>
            <a:noFill/>
          </a:ln>
        </p:spPr>
      </p:pic>
      <p:sp>
        <p:nvSpPr>
          <p:cNvPr id="1007" name="Google Shape;1007;p81"/>
          <p:cNvSpPr txBox="1"/>
          <p:nvPr/>
        </p:nvSpPr>
        <p:spPr>
          <a:xfrm>
            <a:off x="7979695" y="2698763"/>
            <a:ext cx="2112600" cy="280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lang="en" sz="1600"/>
              <a:t>MAOI</a:t>
            </a:r>
            <a:endParaRPr sz="1800"/>
          </a:p>
        </p:txBody>
      </p:sp>
      <p:sp>
        <p:nvSpPr>
          <p:cNvPr id="1008" name="Google Shape;1008;p81"/>
          <p:cNvSpPr/>
          <p:nvPr/>
        </p:nvSpPr>
        <p:spPr>
          <a:xfrm>
            <a:off x="104125" y="2076940"/>
            <a:ext cx="2586600" cy="2231400"/>
          </a:xfrm>
          <a:prstGeom prst="rect">
            <a:avLst/>
          </a:prstGeom>
          <a:solidFill>
            <a:srgbClr val="FFFFFF"/>
          </a:solidFill>
          <a:ln cap="flat" cmpd="sng" w="1905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lang="en" sz="1850">
                <a:solidFill>
                  <a:srgbClr val="FF0000"/>
                </a:solidFill>
              </a:rPr>
              <a:t>for </a:t>
            </a:r>
            <a:r>
              <a:rPr lang="en" sz="1850">
                <a:solidFill>
                  <a:srgbClr val="FF0000"/>
                </a:solidFill>
                <a:highlight>
                  <a:srgbClr val="FFFF9F"/>
                </a:highlight>
              </a:rPr>
              <a:t>Parkinson’s</a:t>
            </a:r>
            <a:r>
              <a:rPr lang="en" sz="1850">
                <a:solidFill>
                  <a:srgbClr val="FF0000"/>
                </a:solidFill>
              </a:rPr>
              <a:t> disease</a:t>
            </a:r>
            <a:endParaRPr sz="1850">
              <a:solidFill>
                <a:srgbClr val="FF0000"/>
              </a:solidFill>
            </a:endParaRPr>
          </a:p>
          <a:p>
            <a:pPr indent="0" lvl="0" marL="0" marR="0" rtl="0" algn="ctr">
              <a:lnSpc>
                <a:spcPct val="100000"/>
              </a:lnSpc>
              <a:spcBef>
                <a:spcPts val="0"/>
              </a:spcBef>
              <a:spcAft>
                <a:spcPts val="0"/>
              </a:spcAft>
              <a:buNone/>
            </a:pPr>
            <a:r>
              <a:t/>
            </a:r>
            <a:endParaRPr sz="1850">
              <a:solidFill>
                <a:srgbClr val="FF0000"/>
              </a:solidFill>
            </a:endParaRPr>
          </a:p>
          <a:p>
            <a:pPr indent="0" lvl="0" marL="0" rtl="0" algn="ctr">
              <a:spcBef>
                <a:spcPts val="0"/>
              </a:spcBef>
              <a:spcAft>
                <a:spcPts val="0"/>
              </a:spcAft>
              <a:buSzPts val="800"/>
              <a:buNone/>
            </a:pPr>
            <a:r>
              <a:rPr lang="en">
                <a:solidFill>
                  <a:schemeClr val="dk1"/>
                </a:solidFill>
              </a:rPr>
              <a:t>Oral selegiline does </a:t>
            </a:r>
            <a:r>
              <a:rPr lang="en">
                <a:solidFill>
                  <a:schemeClr val="dk1"/>
                </a:solidFill>
                <a:highlight>
                  <a:srgbClr val="FFFF9F"/>
                </a:highlight>
              </a:rPr>
              <a:t>not</a:t>
            </a:r>
            <a:r>
              <a:rPr lang="en">
                <a:solidFill>
                  <a:schemeClr val="dk1"/>
                </a:solidFill>
              </a:rPr>
              <a:t> </a:t>
            </a:r>
            <a:endParaRPr>
              <a:solidFill>
                <a:schemeClr val="dk1"/>
              </a:solidFill>
            </a:endParaRPr>
          </a:p>
          <a:p>
            <a:pPr indent="0" lvl="0" marL="0" rtl="0" algn="ctr">
              <a:spcBef>
                <a:spcPts val="0"/>
              </a:spcBef>
              <a:spcAft>
                <a:spcPts val="0"/>
              </a:spcAft>
              <a:buClr>
                <a:schemeClr val="dk1"/>
              </a:buClr>
              <a:buSzPts val="800"/>
              <a:buFont typeface="Arial"/>
              <a:buNone/>
            </a:pPr>
            <a:r>
              <a:rPr lang="en">
                <a:solidFill>
                  <a:schemeClr val="dk1"/>
                </a:solidFill>
              </a:rPr>
              <a:t>inhibit </a:t>
            </a:r>
            <a:r>
              <a:rPr lang="en">
                <a:solidFill>
                  <a:schemeClr val="dk1"/>
                </a:solidFill>
                <a:highlight>
                  <a:srgbClr val="FFFF9F"/>
                </a:highlight>
              </a:rPr>
              <a:t>MAO-A</a:t>
            </a:r>
            <a:r>
              <a:rPr lang="en">
                <a:solidFill>
                  <a:schemeClr val="dk1"/>
                </a:solidFill>
              </a:rPr>
              <a:t> to the extent needed for antidepressant effect.</a:t>
            </a:r>
            <a:endParaRPr sz="1850">
              <a:solidFill>
                <a:srgbClr val="FF0000"/>
              </a:solidFill>
            </a:endParaRPr>
          </a:p>
        </p:txBody>
      </p:sp>
      <p:grpSp>
        <p:nvGrpSpPr>
          <p:cNvPr id="1009" name="Google Shape;1009;p81"/>
          <p:cNvGrpSpPr/>
          <p:nvPr/>
        </p:nvGrpSpPr>
        <p:grpSpPr>
          <a:xfrm>
            <a:off x="2946750" y="1312174"/>
            <a:ext cx="3855350" cy="3094175"/>
            <a:chOff x="2240150" y="-4916506"/>
            <a:chExt cx="3855350" cy="3094175"/>
          </a:xfrm>
        </p:grpSpPr>
        <p:grpSp>
          <p:nvGrpSpPr>
            <p:cNvPr id="1010" name="Google Shape;1010;p81"/>
            <p:cNvGrpSpPr/>
            <p:nvPr/>
          </p:nvGrpSpPr>
          <p:grpSpPr>
            <a:xfrm>
              <a:off x="2240150" y="-4916506"/>
              <a:ext cx="3855350" cy="3094175"/>
              <a:chOff x="6207543" y="-7325280"/>
              <a:chExt cx="5564881" cy="4466189"/>
            </a:xfrm>
          </p:grpSpPr>
          <p:pic>
            <p:nvPicPr>
              <p:cNvPr descr="clipped result image" id="1011" name="Google Shape;1011;p81"/>
              <p:cNvPicPr preferRelativeResize="0"/>
              <p:nvPr/>
            </p:nvPicPr>
            <p:blipFill rotWithShape="1">
              <a:blip r:embed="rId5">
                <a:alphaModFix/>
              </a:blip>
              <a:srcRect b="0" l="0" r="0" t="24374"/>
              <a:stretch/>
            </p:blipFill>
            <p:spPr>
              <a:xfrm>
                <a:off x="6207543" y="-5989565"/>
                <a:ext cx="5564881" cy="3130474"/>
              </a:xfrm>
              <a:prstGeom prst="rect">
                <a:avLst/>
              </a:prstGeom>
              <a:noFill/>
              <a:ln>
                <a:noFill/>
              </a:ln>
            </p:spPr>
          </p:pic>
          <p:grpSp>
            <p:nvGrpSpPr>
              <p:cNvPr id="1012" name="Google Shape;1012;p81"/>
              <p:cNvGrpSpPr/>
              <p:nvPr/>
            </p:nvGrpSpPr>
            <p:grpSpPr>
              <a:xfrm>
                <a:off x="6833016" y="-7325280"/>
                <a:ext cx="1582346" cy="1921300"/>
                <a:chOff x="2133539" y="-2472867"/>
                <a:chExt cx="817074" cy="992099"/>
              </a:xfrm>
            </p:grpSpPr>
            <p:pic>
              <p:nvPicPr>
                <p:cNvPr descr="clipped result image" id="1013" name="Google Shape;1013;p81"/>
                <p:cNvPicPr preferRelativeResize="0"/>
                <p:nvPr/>
              </p:nvPicPr>
              <p:blipFill rotWithShape="1">
                <a:blip r:embed="rId6">
                  <a:alphaModFix/>
                </a:blip>
                <a:srcRect b="0" l="0" r="0" t="0"/>
                <a:stretch/>
              </p:blipFill>
              <p:spPr>
                <a:xfrm rot="-261852">
                  <a:off x="2170597" y="-2445866"/>
                  <a:ext cx="745405" cy="938097"/>
                </a:xfrm>
                <a:prstGeom prst="rect">
                  <a:avLst/>
                </a:prstGeom>
                <a:noFill/>
                <a:ln>
                  <a:noFill/>
                </a:ln>
              </p:spPr>
            </p:pic>
            <p:pic>
              <p:nvPicPr>
                <p:cNvPr descr="clipped result image" id="1014" name="Google Shape;1014;p81"/>
                <p:cNvPicPr preferRelativeResize="0"/>
                <p:nvPr/>
              </p:nvPicPr>
              <p:blipFill rotWithShape="1">
                <a:blip r:embed="rId7">
                  <a:alphaModFix/>
                </a:blip>
                <a:srcRect b="0" l="0" r="0" t="0"/>
                <a:stretch/>
              </p:blipFill>
              <p:spPr>
                <a:xfrm>
                  <a:off x="2133539" y="-2444874"/>
                  <a:ext cx="767933" cy="397770"/>
                </a:xfrm>
                <a:prstGeom prst="rect">
                  <a:avLst/>
                </a:prstGeom>
                <a:noFill/>
                <a:ln>
                  <a:noFill/>
                </a:ln>
              </p:spPr>
            </p:pic>
          </p:grpSp>
          <p:pic>
            <p:nvPicPr>
              <p:cNvPr descr="clipped result image" id="1015" name="Google Shape;1015;p81"/>
              <p:cNvPicPr preferRelativeResize="0"/>
              <p:nvPr/>
            </p:nvPicPr>
            <p:blipFill rotWithShape="1">
              <a:blip r:embed="rId8">
                <a:alphaModFix/>
              </a:blip>
              <a:srcRect b="0" l="0" r="0" t="0"/>
              <a:stretch/>
            </p:blipFill>
            <p:spPr>
              <a:xfrm rot="10321669">
                <a:off x="7121421" y="-5805131"/>
                <a:ext cx="1175740" cy="765284"/>
              </a:xfrm>
              <a:prstGeom prst="rect">
                <a:avLst/>
              </a:prstGeom>
              <a:noFill/>
              <a:ln>
                <a:noFill/>
              </a:ln>
            </p:spPr>
          </p:pic>
        </p:grpSp>
        <p:sp>
          <p:nvSpPr>
            <p:cNvPr id="1016" name="Google Shape;1016;p81"/>
            <p:cNvSpPr txBox="1"/>
            <p:nvPr/>
          </p:nvSpPr>
          <p:spPr>
            <a:xfrm>
              <a:off x="2346414" y="-3876645"/>
              <a:ext cx="1788300" cy="45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lang="en"/>
                <a:t>gills</a:t>
              </a:r>
              <a:endParaRPr b="0" i="0" u="none" cap="none" strike="noStrike">
                <a:solidFill>
                  <a:srgbClr val="000000"/>
                </a:solidFill>
                <a:latin typeface="Times New Roman"/>
                <a:ea typeface="Times New Roman"/>
                <a:cs typeface="Times New Roman"/>
                <a:sym typeface="Times New Roman"/>
              </a:endParaRPr>
            </a:p>
          </p:txBody>
        </p:sp>
      </p:grpSp>
      <p:pic>
        <p:nvPicPr>
          <p:cNvPr descr="clipped result image" id="1017" name="Google Shape;1017;p81"/>
          <p:cNvPicPr preferRelativeResize="0"/>
          <p:nvPr/>
        </p:nvPicPr>
        <p:blipFill rotWithShape="1">
          <a:blip r:embed="rId9">
            <a:alphaModFix/>
          </a:blip>
          <a:srcRect b="0" l="0" r="0" t="0"/>
          <a:stretch/>
        </p:blipFill>
        <p:spPr>
          <a:xfrm>
            <a:off x="7665450" y="3747574"/>
            <a:ext cx="389400" cy="1172785"/>
          </a:xfrm>
          <a:prstGeom prst="rect">
            <a:avLst/>
          </a:prstGeom>
          <a:noFill/>
          <a:ln>
            <a:noFill/>
          </a:ln>
          <a:effectLst>
            <a:outerShdw blurRad="14288" rotWithShape="0" algn="bl" dir="5400000" dist="9525">
              <a:srgbClr val="000000">
                <a:alpha val="42000"/>
              </a:srgb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p19"/>
          <p:cNvSpPr txBox="1"/>
          <p:nvPr>
            <p:ph idx="1" type="subTitle"/>
          </p:nvPr>
        </p:nvSpPr>
        <p:spPr>
          <a:xfrm>
            <a:off x="1004960" y="131333"/>
            <a:ext cx="32724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Carlat podcast</a:t>
            </a:r>
            <a:endParaRPr/>
          </a:p>
        </p:txBody>
      </p:sp>
      <p:pic>
        <p:nvPicPr>
          <p:cNvPr id="97" name="Google Shape;97;p19"/>
          <p:cNvPicPr preferRelativeResize="0"/>
          <p:nvPr/>
        </p:nvPicPr>
        <p:blipFill>
          <a:blip r:embed="rId3">
            <a:alphaModFix/>
          </a:blip>
          <a:stretch>
            <a:fillRect/>
          </a:stretch>
        </p:blipFill>
        <p:spPr>
          <a:xfrm>
            <a:off x="861885" y="161048"/>
            <a:ext cx="572225" cy="535600"/>
          </a:xfrm>
          <a:prstGeom prst="rect">
            <a:avLst/>
          </a:prstGeom>
          <a:noFill/>
          <a:ln>
            <a:noFill/>
          </a:ln>
        </p:spPr>
      </p:pic>
      <p:sp>
        <p:nvSpPr>
          <p:cNvPr id="98" name="Google Shape;98;p19"/>
          <p:cNvSpPr txBox="1"/>
          <p:nvPr/>
        </p:nvSpPr>
        <p:spPr>
          <a:xfrm>
            <a:off x="861875" y="954225"/>
            <a:ext cx="5256600" cy="2033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Commandment #1</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Do not worsen mental illness with psychiatric medications</a:t>
            </a:r>
            <a:endParaRPr>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Do not start an antidepressant during mania</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Do not start stimulants during psychosis</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(No antidepressant monotherapy in bipolar I)</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(No stimulants in schizophrenia)</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t/>
            </a:r>
            <a:endParaRPr sz="600">
              <a:solidFill>
                <a:schemeClr val="dk1"/>
              </a:solidFill>
            </a:endParaRPr>
          </a:p>
          <a:p>
            <a:pPr indent="0" lvl="0" marL="457200" rtl="0" algn="l">
              <a:lnSpc>
                <a:spcPct val="115000"/>
              </a:lnSpc>
              <a:spcBef>
                <a:spcPts val="0"/>
              </a:spcBef>
              <a:spcAft>
                <a:spcPts val="0"/>
              </a:spcAft>
              <a:buNone/>
            </a:pPr>
            <a:r>
              <a:t/>
            </a:r>
            <a:endParaRPr sz="600">
              <a:solidFill>
                <a:schemeClr val="dk1"/>
              </a:solidFill>
            </a:endParaRPr>
          </a:p>
          <a:p>
            <a:pPr indent="0" lvl="0" marL="0" rtl="0" algn="l">
              <a:lnSpc>
                <a:spcPct val="115000"/>
              </a:lnSpc>
              <a:spcBef>
                <a:spcPts val="0"/>
              </a:spcBef>
              <a:spcAft>
                <a:spcPts val="0"/>
              </a:spcAft>
              <a:buNone/>
            </a:pPr>
            <a:r>
              <a:t/>
            </a:r>
            <a:endParaRPr sz="1200"/>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1" name="Shape 1021"/>
        <p:cNvGrpSpPr/>
        <p:nvPr/>
      </p:nvGrpSpPr>
      <p:grpSpPr>
        <a:xfrm>
          <a:off x="0" y="0"/>
          <a:ext cx="0" cy="0"/>
          <a:chOff x="0" y="0"/>
          <a:chExt cx="0" cy="0"/>
        </a:xfrm>
      </p:grpSpPr>
      <p:cxnSp>
        <p:nvCxnSpPr>
          <p:cNvPr id="1022" name="Google Shape;1022;p82"/>
          <p:cNvCxnSpPr/>
          <p:nvPr/>
        </p:nvCxnSpPr>
        <p:spPr>
          <a:xfrm>
            <a:off x="6751150" y="-38275"/>
            <a:ext cx="0" cy="5141100"/>
          </a:xfrm>
          <a:prstGeom prst="straightConnector1">
            <a:avLst/>
          </a:prstGeom>
          <a:noFill/>
          <a:ln cap="flat" cmpd="sng" w="9525">
            <a:solidFill>
              <a:schemeClr val="dk2"/>
            </a:solidFill>
            <a:prstDash val="solid"/>
            <a:round/>
            <a:headEnd len="med" w="med" type="none"/>
            <a:tailEnd len="med" w="med" type="none"/>
          </a:ln>
        </p:spPr>
      </p:cxnSp>
      <p:sp>
        <p:nvSpPr>
          <p:cNvPr id="1023" name="Google Shape;1023;p82"/>
          <p:cNvSpPr txBox="1"/>
          <p:nvPr/>
        </p:nvSpPr>
        <p:spPr>
          <a:xfrm>
            <a:off x="19050" y="-38275"/>
            <a:ext cx="3923400" cy="658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400"/>
              <a:buFont typeface="Arial"/>
              <a:buNone/>
            </a:pPr>
            <a:r>
              <a:rPr lang="en" sz="1800">
                <a:solidFill>
                  <a:schemeClr val="dk1"/>
                </a:solidFill>
              </a:rPr>
              <a:t>Selegiline (ELDEPRYL)</a:t>
            </a:r>
            <a:endParaRPr sz="1800">
              <a:solidFill>
                <a:schemeClr val="dk1"/>
              </a:solidFill>
            </a:endParaRPr>
          </a:p>
          <a:p>
            <a:pPr indent="0" lvl="0" marL="0" rtl="0" algn="l">
              <a:lnSpc>
                <a:spcPct val="115000"/>
              </a:lnSpc>
              <a:spcBef>
                <a:spcPts val="0"/>
              </a:spcBef>
              <a:spcAft>
                <a:spcPts val="0"/>
              </a:spcAft>
              <a:buClr>
                <a:schemeClr val="dk1"/>
              </a:buClr>
              <a:buSzPts val="900"/>
              <a:buFont typeface="Arial"/>
              <a:buNone/>
            </a:pPr>
            <a:r>
              <a:rPr lang="en" sz="1500">
                <a:solidFill>
                  <a:schemeClr val="dk1"/>
                </a:solidFill>
              </a:rPr>
              <a:t>se LE ji leen / ELD e pril</a:t>
            </a:r>
            <a:endParaRPr sz="1500">
              <a:solidFill>
                <a:schemeClr val="dk1"/>
              </a:solidFill>
            </a:endParaRPr>
          </a:p>
          <a:p>
            <a:pPr indent="0" lvl="0" marL="0" rtl="0" algn="l">
              <a:lnSpc>
                <a:spcPct val="115000"/>
              </a:lnSpc>
              <a:spcBef>
                <a:spcPts val="0"/>
              </a:spcBef>
              <a:spcAft>
                <a:spcPts val="0"/>
              </a:spcAft>
              <a:buClr>
                <a:schemeClr val="dk1"/>
              </a:buClr>
              <a:buSzPts val="900"/>
              <a:buFont typeface="Arial"/>
              <a:buNone/>
            </a:pPr>
            <a:r>
              <a:rPr lang="en" sz="1700">
                <a:solidFill>
                  <a:schemeClr val="dk1"/>
                </a:solidFill>
              </a:rPr>
              <a:t>“Elderly Seal’s gills”</a:t>
            </a:r>
            <a:r>
              <a:rPr lang="en" sz="1900">
                <a:solidFill>
                  <a:schemeClr val="dk1"/>
                </a:solidFill>
              </a:rPr>
              <a:t> </a:t>
            </a:r>
            <a:endParaRPr sz="2500">
              <a:solidFill>
                <a:schemeClr val="dk1"/>
              </a:solidFill>
            </a:endParaRPr>
          </a:p>
        </p:txBody>
      </p:sp>
      <p:sp>
        <p:nvSpPr>
          <p:cNvPr id="1024" name="Google Shape;1024;p82"/>
          <p:cNvSpPr txBox="1"/>
          <p:nvPr/>
        </p:nvSpPr>
        <p:spPr>
          <a:xfrm>
            <a:off x="28575" y="1028525"/>
            <a:ext cx="3308100" cy="19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
                <a:solidFill>
                  <a:schemeClr val="dk1"/>
                </a:solidFill>
              </a:rPr>
              <a:t>❖ Monoamine Oxidase Inhibitor</a:t>
            </a:r>
            <a:endParaRPr>
              <a:solidFill>
                <a:schemeClr val="dk1"/>
              </a:solidFill>
            </a:endParaRPr>
          </a:p>
          <a:p>
            <a:pPr indent="0" lvl="0" marL="0" rtl="0" algn="l">
              <a:spcBef>
                <a:spcPts val="0"/>
              </a:spcBef>
              <a:spcAft>
                <a:spcPts val="0"/>
              </a:spcAft>
              <a:buNone/>
            </a:pPr>
            <a:r>
              <a:rPr lang="en">
                <a:solidFill>
                  <a:schemeClr val="dk1"/>
                </a:solidFill>
              </a:rPr>
              <a:t>     – MAO-B </a:t>
            </a:r>
            <a:r>
              <a:rPr b="1" lang="en">
                <a:solidFill>
                  <a:schemeClr val="dk1"/>
                </a:solidFill>
              </a:rPr>
              <a:t>&gt;</a:t>
            </a:r>
            <a:r>
              <a:rPr lang="en">
                <a:solidFill>
                  <a:schemeClr val="dk1"/>
                </a:solidFill>
              </a:rPr>
              <a:t> MAO-A </a:t>
            </a:r>
            <a:endParaRPr>
              <a:solidFill>
                <a:schemeClr val="dk1"/>
              </a:solidFill>
            </a:endParaRPr>
          </a:p>
          <a:p>
            <a:pPr indent="0" lvl="0" marL="0" rtl="0" algn="l">
              <a:spcBef>
                <a:spcPts val="0"/>
              </a:spcBef>
              <a:spcAft>
                <a:spcPts val="0"/>
              </a:spcAft>
              <a:buNone/>
            </a:pPr>
            <a:r>
              <a:rPr lang="en">
                <a:solidFill>
                  <a:schemeClr val="dk1"/>
                </a:solidFill>
              </a:rPr>
              <a:t>     – DA </a:t>
            </a:r>
            <a:r>
              <a:rPr b="1" lang="en">
                <a:solidFill>
                  <a:schemeClr val="dk1"/>
                </a:solidFill>
              </a:rPr>
              <a:t>&gt;</a:t>
            </a:r>
            <a:r>
              <a:rPr lang="en">
                <a:solidFill>
                  <a:schemeClr val="dk1"/>
                </a:solidFill>
              </a:rPr>
              <a:t> NE </a:t>
            </a:r>
            <a:r>
              <a:rPr b="1" lang="en">
                <a:solidFill>
                  <a:schemeClr val="dk1"/>
                </a:solidFill>
              </a:rPr>
              <a:t>&gt;</a:t>
            </a:r>
            <a:r>
              <a:rPr lang="en">
                <a:solidFill>
                  <a:schemeClr val="dk1"/>
                </a:solidFill>
              </a:rPr>
              <a:t> 5-HT</a:t>
            </a:r>
            <a:endParaRPr>
              <a:solidFill>
                <a:schemeClr val="dk1"/>
              </a:solidFill>
            </a:endParaRPr>
          </a:p>
          <a:p>
            <a:pPr indent="0" lvl="0" marL="0" rtl="0" algn="l">
              <a:spcBef>
                <a:spcPts val="0"/>
              </a:spcBef>
              <a:spcAft>
                <a:spcPts val="0"/>
              </a:spcAft>
              <a:buSzPts val="800"/>
              <a:buNone/>
            </a:pPr>
            <a:r>
              <a:rPr lang="en">
                <a:solidFill>
                  <a:schemeClr val="dk1"/>
                </a:solidFill>
              </a:rPr>
              <a:t>   </a:t>
            </a:r>
            <a:endParaRPr>
              <a:solidFill>
                <a:schemeClr val="dk1"/>
              </a:solidFill>
            </a:endParaRPr>
          </a:p>
          <a:p>
            <a:pPr indent="0" lvl="0" marL="0" marR="0" rtl="0" algn="l">
              <a:lnSpc>
                <a:spcPct val="100000"/>
              </a:lnSpc>
              <a:spcBef>
                <a:spcPts val="0"/>
              </a:spcBef>
              <a:spcAft>
                <a:spcPts val="0"/>
              </a:spcAft>
              <a:buNone/>
            </a:pPr>
            <a:r>
              <a:t/>
            </a:r>
            <a:endParaRPr/>
          </a:p>
          <a:p>
            <a:pPr indent="0" lvl="0" marL="0" marR="0" rtl="0" algn="l">
              <a:lnSpc>
                <a:spcPct val="100000"/>
              </a:lnSpc>
              <a:spcBef>
                <a:spcPts val="0"/>
              </a:spcBef>
              <a:spcAft>
                <a:spcPts val="0"/>
              </a:spcAft>
              <a:buNone/>
            </a:pPr>
            <a:r>
              <a:t/>
            </a:r>
            <a:endParaRPr b="0" i="0" u="none" cap="none" strike="noStrike">
              <a:solidFill>
                <a:srgbClr val="000000"/>
              </a:solidFill>
              <a:latin typeface="Arial"/>
              <a:ea typeface="Arial"/>
              <a:cs typeface="Arial"/>
              <a:sym typeface="Arial"/>
            </a:endParaRPr>
          </a:p>
        </p:txBody>
      </p:sp>
      <p:sp>
        <p:nvSpPr>
          <p:cNvPr id="1025" name="Google Shape;1025;p82"/>
          <p:cNvSpPr/>
          <p:nvPr/>
        </p:nvSpPr>
        <p:spPr>
          <a:xfrm>
            <a:off x="104125" y="2076940"/>
            <a:ext cx="2586600" cy="2231400"/>
          </a:xfrm>
          <a:prstGeom prst="rect">
            <a:avLst/>
          </a:prstGeom>
          <a:solidFill>
            <a:srgbClr val="FFFFFF"/>
          </a:solidFill>
          <a:ln cap="flat" cmpd="sng" w="1905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lang="en" sz="1850">
                <a:solidFill>
                  <a:srgbClr val="FF0000"/>
                </a:solidFill>
              </a:rPr>
              <a:t>for Parkinson’s disease</a:t>
            </a:r>
            <a:endParaRPr sz="1850">
              <a:solidFill>
                <a:srgbClr val="FF0000"/>
              </a:solidFill>
            </a:endParaRPr>
          </a:p>
          <a:p>
            <a:pPr indent="0" lvl="0" marL="0" marR="0" rtl="0" algn="ctr">
              <a:lnSpc>
                <a:spcPct val="100000"/>
              </a:lnSpc>
              <a:spcBef>
                <a:spcPts val="0"/>
              </a:spcBef>
              <a:spcAft>
                <a:spcPts val="0"/>
              </a:spcAft>
              <a:buNone/>
            </a:pPr>
            <a:r>
              <a:t/>
            </a:r>
            <a:endParaRPr sz="1850">
              <a:solidFill>
                <a:srgbClr val="FF0000"/>
              </a:solidFill>
            </a:endParaRPr>
          </a:p>
          <a:p>
            <a:pPr indent="0" lvl="0" marL="0" rtl="0" algn="ctr">
              <a:spcBef>
                <a:spcPts val="0"/>
              </a:spcBef>
              <a:spcAft>
                <a:spcPts val="0"/>
              </a:spcAft>
              <a:buSzPts val="800"/>
              <a:buNone/>
            </a:pPr>
            <a:r>
              <a:rPr lang="en">
                <a:solidFill>
                  <a:schemeClr val="dk1"/>
                </a:solidFill>
              </a:rPr>
              <a:t>Oral selegiline does not </a:t>
            </a:r>
            <a:endParaRPr>
              <a:solidFill>
                <a:schemeClr val="dk1"/>
              </a:solidFill>
            </a:endParaRPr>
          </a:p>
          <a:p>
            <a:pPr indent="0" lvl="0" marL="0" rtl="0" algn="ctr">
              <a:spcBef>
                <a:spcPts val="0"/>
              </a:spcBef>
              <a:spcAft>
                <a:spcPts val="0"/>
              </a:spcAft>
              <a:buClr>
                <a:schemeClr val="dk1"/>
              </a:buClr>
              <a:buSzPts val="800"/>
              <a:buFont typeface="Arial"/>
              <a:buNone/>
            </a:pPr>
            <a:r>
              <a:rPr lang="en">
                <a:solidFill>
                  <a:schemeClr val="dk1"/>
                </a:solidFill>
              </a:rPr>
              <a:t>inhibit MAO-A to the extent needed for antidepressant effect.</a:t>
            </a:r>
            <a:endParaRPr sz="1850">
              <a:solidFill>
                <a:srgbClr val="FF0000"/>
              </a:solidFill>
            </a:endParaRPr>
          </a:p>
        </p:txBody>
      </p:sp>
      <p:grpSp>
        <p:nvGrpSpPr>
          <p:cNvPr id="1026" name="Google Shape;1026;p82"/>
          <p:cNvGrpSpPr/>
          <p:nvPr/>
        </p:nvGrpSpPr>
        <p:grpSpPr>
          <a:xfrm>
            <a:off x="2946750" y="1312174"/>
            <a:ext cx="3855350" cy="3094175"/>
            <a:chOff x="2240150" y="-4916506"/>
            <a:chExt cx="3855350" cy="3094175"/>
          </a:xfrm>
        </p:grpSpPr>
        <p:grpSp>
          <p:nvGrpSpPr>
            <p:cNvPr id="1027" name="Google Shape;1027;p82"/>
            <p:cNvGrpSpPr/>
            <p:nvPr/>
          </p:nvGrpSpPr>
          <p:grpSpPr>
            <a:xfrm>
              <a:off x="2240150" y="-4916506"/>
              <a:ext cx="3855350" cy="3094175"/>
              <a:chOff x="6207543" y="-7325280"/>
              <a:chExt cx="5564881" cy="4466189"/>
            </a:xfrm>
          </p:grpSpPr>
          <p:pic>
            <p:nvPicPr>
              <p:cNvPr descr="clipped result image" id="1028" name="Google Shape;1028;p82"/>
              <p:cNvPicPr preferRelativeResize="0"/>
              <p:nvPr/>
            </p:nvPicPr>
            <p:blipFill rotWithShape="1">
              <a:blip r:embed="rId3">
                <a:alphaModFix/>
              </a:blip>
              <a:srcRect b="0" l="0" r="0" t="24374"/>
              <a:stretch/>
            </p:blipFill>
            <p:spPr>
              <a:xfrm>
                <a:off x="6207543" y="-5989565"/>
                <a:ext cx="5564881" cy="3130474"/>
              </a:xfrm>
              <a:prstGeom prst="rect">
                <a:avLst/>
              </a:prstGeom>
              <a:noFill/>
              <a:ln>
                <a:noFill/>
              </a:ln>
            </p:spPr>
          </p:pic>
          <p:grpSp>
            <p:nvGrpSpPr>
              <p:cNvPr id="1029" name="Google Shape;1029;p82"/>
              <p:cNvGrpSpPr/>
              <p:nvPr/>
            </p:nvGrpSpPr>
            <p:grpSpPr>
              <a:xfrm>
                <a:off x="6833016" y="-7325280"/>
                <a:ext cx="1582346" cy="1921300"/>
                <a:chOff x="2133539" y="-2472867"/>
                <a:chExt cx="817074" cy="992099"/>
              </a:xfrm>
            </p:grpSpPr>
            <p:pic>
              <p:nvPicPr>
                <p:cNvPr descr="clipped result image" id="1030" name="Google Shape;1030;p82"/>
                <p:cNvPicPr preferRelativeResize="0"/>
                <p:nvPr/>
              </p:nvPicPr>
              <p:blipFill rotWithShape="1">
                <a:blip r:embed="rId4">
                  <a:alphaModFix/>
                </a:blip>
                <a:srcRect b="0" l="0" r="0" t="0"/>
                <a:stretch/>
              </p:blipFill>
              <p:spPr>
                <a:xfrm rot="-261852">
                  <a:off x="2170597" y="-2445866"/>
                  <a:ext cx="745405" cy="938097"/>
                </a:xfrm>
                <a:prstGeom prst="rect">
                  <a:avLst/>
                </a:prstGeom>
                <a:noFill/>
                <a:ln>
                  <a:noFill/>
                </a:ln>
              </p:spPr>
            </p:pic>
            <p:pic>
              <p:nvPicPr>
                <p:cNvPr descr="clipped result image" id="1031" name="Google Shape;1031;p82"/>
                <p:cNvPicPr preferRelativeResize="0"/>
                <p:nvPr/>
              </p:nvPicPr>
              <p:blipFill rotWithShape="1">
                <a:blip r:embed="rId5">
                  <a:alphaModFix/>
                </a:blip>
                <a:srcRect b="0" l="0" r="0" t="0"/>
                <a:stretch/>
              </p:blipFill>
              <p:spPr>
                <a:xfrm>
                  <a:off x="2133539" y="-2444874"/>
                  <a:ext cx="767933" cy="397770"/>
                </a:xfrm>
                <a:prstGeom prst="rect">
                  <a:avLst/>
                </a:prstGeom>
                <a:noFill/>
                <a:ln>
                  <a:noFill/>
                </a:ln>
              </p:spPr>
            </p:pic>
          </p:grpSp>
          <p:pic>
            <p:nvPicPr>
              <p:cNvPr descr="clipped result image" id="1032" name="Google Shape;1032;p82"/>
              <p:cNvPicPr preferRelativeResize="0"/>
              <p:nvPr/>
            </p:nvPicPr>
            <p:blipFill rotWithShape="1">
              <a:blip r:embed="rId6">
                <a:alphaModFix/>
              </a:blip>
              <a:srcRect b="0" l="0" r="0" t="0"/>
              <a:stretch/>
            </p:blipFill>
            <p:spPr>
              <a:xfrm rot="10321669">
                <a:off x="7121421" y="-5805131"/>
                <a:ext cx="1175740" cy="765284"/>
              </a:xfrm>
              <a:prstGeom prst="rect">
                <a:avLst/>
              </a:prstGeom>
              <a:noFill/>
              <a:ln>
                <a:noFill/>
              </a:ln>
            </p:spPr>
          </p:pic>
        </p:grpSp>
        <p:sp>
          <p:nvSpPr>
            <p:cNvPr id="1033" name="Google Shape;1033;p82"/>
            <p:cNvSpPr txBox="1"/>
            <p:nvPr/>
          </p:nvSpPr>
          <p:spPr>
            <a:xfrm>
              <a:off x="2346414" y="-3876645"/>
              <a:ext cx="1788300" cy="45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lang="en"/>
                <a:t>gills</a:t>
              </a:r>
              <a:endParaRPr b="0" i="0" u="none" cap="none" strike="noStrike">
                <a:solidFill>
                  <a:srgbClr val="000000"/>
                </a:solidFill>
                <a:latin typeface="Times New Roman"/>
                <a:ea typeface="Times New Roman"/>
                <a:cs typeface="Times New Roman"/>
                <a:sym typeface="Times New Roman"/>
              </a:endParaRPr>
            </a:p>
          </p:txBody>
        </p:sp>
      </p:grpSp>
      <p:sp>
        <p:nvSpPr>
          <p:cNvPr id="1034" name="Google Shape;1034;p82"/>
          <p:cNvSpPr txBox="1"/>
          <p:nvPr/>
        </p:nvSpPr>
        <p:spPr>
          <a:xfrm>
            <a:off x="6851400" y="300700"/>
            <a:ext cx="2326500" cy="1116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800"/>
              <a:buFont typeface="Arial"/>
              <a:buNone/>
            </a:pPr>
            <a:r>
              <a:rPr lang="en">
                <a:solidFill>
                  <a:schemeClr val="dk1"/>
                </a:solidFill>
              </a:rPr>
              <a:t>Dynamic interactions</a:t>
            </a:r>
            <a:endParaRPr>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 ❖ Serotonergic (strong) – </a:t>
            </a:r>
            <a:endParaRPr>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     Contraindicated with  </a:t>
            </a:r>
            <a:endParaRPr>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     other  serotonergics </a:t>
            </a:r>
            <a:endParaRPr>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 ❖ Blocks tyramine </a:t>
            </a:r>
            <a:endParaRPr>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     breakdown</a:t>
            </a:r>
            <a:endParaRPr>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     (food interaction)</a:t>
            </a:r>
            <a:endParaRPr>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 ❖ Anticholinergic (mild) </a:t>
            </a:r>
            <a:endParaRPr>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 ❖ Hyp</a:t>
            </a:r>
            <a:r>
              <a:rPr lang="en" u="sng">
                <a:solidFill>
                  <a:schemeClr val="dk1"/>
                </a:solidFill>
              </a:rPr>
              <a:t>er</a:t>
            </a:r>
            <a:r>
              <a:rPr lang="en">
                <a:solidFill>
                  <a:schemeClr val="dk1"/>
                </a:solidFill>
              </a:rPr>
              <a:t>tensive effects</a:t>
            </a:r>
            <a:endParaRPr>
              <a:solidFill>
                <a:schemeClr val="dk1"/>
              </a:solidFill>
            </a:endParaRPr>
          </a:p>
          <a:p>
            <a:pPr indent="0" lvl="0" marL="0" rtl="0" algn="l">
              <a:spcBef>
                <a:spcPts val="0"/>
              </a:spcBef>
              <a:spcAft>
                <a:spcPts val="0"/>
              </a:spcAft>
              <a:buClr>
                <a:schemeClr val="dk1"/>
              </a:buClr>
              <a:buFont typeface="Arial"/>
              <a:buNone/>
            </a:pPr>
            <a:r>
              <a:t/>
            </a:r>
            <a:endParaRPr>
              <a:solidFill>
                <a:schemeClr val="dk1"/>
              </a:solidFill>
            </a:endParaRPr>
          </a:p>
          <a:p>
            <a:pPr indent="0" lvl="0" marL="0" rtl="0" algn="l">
              <a:lnSpc>
                <a:spcPct val="115000"/>
              </a:lnSpc>
              <a:spcBef>
                <a:spcPts val="0"/>
              </a:spcBef>
              <a:spcAft>
                <a:spcPts val="0"/>
              </a:spcAft>
              <a:buClr>
                <a:schemeClr val="dk1"/>
              </a:buClr>
              <a:buFont typeface="Arial"/>
              <a:buNone/>
            </a:pPr>
            <a:r>
              <a:rPr lang="en">
                <a:solidFill>
                  <a:schemeClr val="dk1"/>
                </a:solidFill>
                <a:highlight>
                  <a:srgbClr val="FFFF9F"/>
                </a:highlight>
              </a:rPr>
              <a:t>Kinetic</a:t>
            </a:r>
            <a:r>
              <a:rPr lang="en">
                <a:solidFill>
                  <a:schemeClr val="dk1"/>
                </a:solidFill>
              </a:rPr>
              <a:t> interactions </a:t>
            </a:r>
            <a:endParaRPr>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 ❖ </a:t>
            </a:r>
            <a:r>
              <a:rPr lang="en">
                <a:solidFill>
                  <a:schemeClr val="dk1"/>
                </a:solidFill>
              </a:rPr>
              <a:t>2B6 substrate (sock) </a:t>
            </a:r>
            <a:endParaRPr>
              <a:solidFill>
                <a:schemeClr val="dk1"/>
              </a:solidFill>
              <a:highlight>
                <a:srgbClr val="FFFF9F"/>
              </a:highlight>
            </a:endParaRPr>
          </a:p>
          <a:p>
            <a:pPr indent="0" lvl="0" marL="0" rtl="0" algn="l">
              <a:lnSpc>
                <a:spcPct val="115000"/>
              </a:lnSpc>
              <a:spcBef>
                <a:spcPts val="0"/>
              </a:spcBef>
              <a:spcAft>
                <a:spcPts val="0"/>
              </a:spcAft>
              <a:buClr>
                <a:schemeClr val="dk1"/>
              </a:buClr>
              <a:buFont typeface="Arial"/>
              <a:buNone/>
            </a:pPr>
            <a:r>
              <a:t/>
            </a:r>
            <a:endParaRPr>
              <a:solidFill>
                <a:schemeClr val="dk1"/>
              </a:solidFill>
            </a:endParaRPr>
          </a:p>
          <a:p>
            <a:pPr indent="0" lvl="0" marL="0" rtl="0" algn="l">
              <a:lnSpc>
                <a:spcPct val="115000"/>
              </a:lnSpc>
              <a:spcBef>
                <a:spcPts val="0"/>
              </a:spcBef>
              <a:spcAft>
                <a:spcPts val="0"/>
              </a:spcAft>
              <a:buClr>
                <a:schemeClr val="dk1"/>
              </a:buClr>
              <a:buFont typeface="Arial"/>
              <a:buNone/>
            </a:pPr>
            <a:r>
              <a:t/>
            </a:r>
            <a:endParaRPr>
              <a:solidFill>
                <a:schemeClr val="dk1"/>
              </a:solidFill>
            </a:endParaRPr>
          </a:p>
          <a:p>
            <a:pPr indent="0" lvl="0" marL="0" rtl="0" algn="l">
              <a:spcBef>
                <a:spcPts val="0"/>
              </a:spcBef>
              <a:spcAft>
                <a:spcPts val="0"/>
              </a:spcAft>
              <a:buClr>
                <a:schemeClr val="dk1"/>
              </a:buClr>
              <a:buSzPts val="800"/>
              <a:buFont typeface="Arial"/>
              <a:buNone/>
            </a:pPr>
            <a:r>
              <a:t/>
            </a:r>
            <a:endParaRPr>
              <a:solidFill>
                <a:schemeClr val="dk1"/>
              </a:solidFill>
            </a:endParaRPr>
          </a:p>
          <a:p>
            <a:pPr indent="0" lvl="0" marL="0" rtl="0" algn="l">
              <a:spcBef>
                <a:spcPts val="0"/>
              </a:spcBef>
              <a:spcAft>
                <a:spcPts val="0"/>
              </a:spcAft>
              <a:buClr>
                <a:schemeClr val="dk1"/>
              </a:buClr>
              <a:buSzPts val="800"/>
              <a:buFont typeface="Arial"/>
              <a:buNone/>
            </a:pPr>
            <a:r>
              <a:t/>
            </a:r>
            <a:endParaRPr>
              <a:solidFill>
                <a:schemeClr val="dk1"/>
              </a:solidFill>
            </a:endParaRPr>
          </a:p>
          <a:p>
            <a:pPr indent="0" lvl="0" marL="0" rtl="0" algn="l">
              <a:spcBef>
                <a:spcPts val="0"/>
              </a:spcBef>
              <a:spcAft>
                <a:spcPts val="0"/>
              </a:spcAft>
              <a:buClr>
                <a:schemeClr val="dk1"/>
              </a:buClr>
              <a:buFont typeface="Arial"/>
              <a:buNone/>
            </a:pPr>
            <a:r>
              <a:t/>
            </a:r>
            <a:endParaRPr>
              <a:solidFill>
                <a:schemeClr val="dk1"/>
              </a:solidFill>
            </a:endParaRPr>
          </a:p>
          <a:p>
            <a:pPr indent="0" lvl="0" marL="0" rtl="0" algn="l">
              <a:lnSpc>
                <a:spcPct val="115000"/>
              </a:lnSpc>
              <a:spcBef>
                <a:spcPts val="0"/>
              </a:spcBef>
              <a:spcAft>
                <a:spcPts val="0"/>
              </a:spcAft>
              <a:buClr>
                <a:schemeClr val="dk1"/>
              </a:buClr>
              <a:buFont typeface="Arial"/>
              <a:buNone/>
            </a:pPr>
            <a:r>
              <a:t/>
            </a:r>
            <a:endParaRPr>
              <a:solidFill>
                <a:schemeClr val="dk1"/>
              </a:solidFill>
            </a:endParaRPr>
          </a:p>
          <a:p>
            <a:pPr indent="0" lvl="0" marL="0" rtl="0" algn="l">
              <a:spcBef>
                <a:spcPts val="0"/>
              </a:spcBef>
              <a:spcAft>
                <a:spcPts val="0"/>
              </a:spcAft>
              <a:buClr>
                <a:schemeClr val="dk1"/>
              </a:buClr>
              <a:buSzPts val="800"/>
              <a:buFont typeface="Arial"/>
              <a:buNone/>
            </a:pPr>
            <a:r>
              <a:t/>
            </a:r>
            <a:endParaRPr>
              <a:solidFill>
                <a:schemeClr val="dk1"/>
              </a:solidFill>
            </a:endParaRPr>
          </a:p>
          <a:p>
            <a:pPr indent="0" lvl="0" marL="0" rtl="0" algn="l">
              <a:spcBef>
                <a:spcPts val="0"/>
              </a:spcBef>
              <a:spcAft>
                <a:spcPts val="0"/>
              </a:spcAft>
              <a:buClr>
                <a:schemeClr val="dk1"/>
              </a:buClr>
              <a:buSzPts val="800"/>
              <a:buFont typeface="Arial"/>
              <a:buNone/>
            </a:pPr>
            <a:r>
              <a:t/>
            </a:r>
            <a:endParaRPr>
              <a:solidFill>
                <a:schemeClr val="dk1"/>
              </a:solidFill>
            </a:endParaRPr>
          </a:p>
          <a:p>
            <a:pPr indent="0" lvl="0" marL="0" marR="0" rtl="0" algn="l">
              <a:lnSpc>
                <a:spcPct val="100000"/>
              </a:lnSpc>
              <a:spcBef>
                <a:spcPts val="0"/>
              </a:spcBef>
              <a:spcAft>
                <a:spcPts val="0"/>
              </a:spcAft>
              <a:buClr>
                <a:srgbClr val="000000"/>
              </a:buClr>
              <a:buSzPts val="1100"/>
              <a:buFont typeface="Arial"/>
              <a:buNone/>
            </a:pPr>
            <a:r>
              <a:t/>
            </a:r>
            <a:endParaRPr/>
          </a:p>
        </p:txBody>
      </p:sp>
      <p:grpSp>
        <p:nvGrpSpPr>
          <p:cNvPr id="1035" name="Google Shape;1035;p82"/>
          <p:cNvGrpSpPr/>
          <p:nvPr/>
        </p:nvGrpSpPr>
        <p:grpSpPr>
          <a:xfrm>
            <a:off x="6989554" y="3026236"/>
            <a:ext cx="1681872" cy="1768629"/>
            <a:chOff x="5167200" y="1408200"/>
            <a:chExt cx="3859275" cy="4058350"/>
          </a:xfrm>
        </p:grpSpPr>
        <p:pic>
          <p:nvPicPr>
            <p:cNvPr descr="clipped result image" id="1036" name="Google Shape;1036;p82"/>
            <p:cNvPicPr preferRelativeResize="0"/>
            <p:nvPr/>
          </p:nvPicPr>
          <p:blipFill rotWithShape="1">
            <a:blip r:embed="rId7">
              <a:alphaModFix/>
            </a:blip>
            <a:srcRect b="0" l="0" r="0" t="0"/>
            <a:stretch/>
          </p:blipFill>
          <p:spPr>
            <a:xfrm flipH="1" rot="-2498862">
              <a:off x="6237167" y="1492525"/>
              <a:ext cx="1719341" cy="3889699"/>
            </a:xfrm>
            <a:prstGeom prst="rect">
              <a:avLst/>
            </a:prstGeom>
            <a:noFill/>
            <a:ln>
              <a:noFill/>
            </a:ln>
            <a:effectLst>
              <a:outerShdw blurRad="50800" rotWithShape="0" algn="tl" dir="2700000" dist="38100">
                <a:srgbClr val="000000">
                  <a:alpha val="40000"/>
                </a:srgbClr>
              </a:outerShdw>
            </a:effectLst>
          </p:spPr>
        </p:pic>
        <p:sp>
          <p:nvSpPr>
            <p:cNvPr id="1037" name="Google Shape;1037;p82"/>
            <p:cNvSpPr/>
            <p:nvPr/>
          </p:nvSpPr>
          <p:spPr>
            <a:xfrm flipH="1" rot="-5835415">
              <a:off x="6063739" y="2688131"/>
              <a:ext cx="374355" cy="405574"/>
            </a:xfrm>
            <a:custGeom>
              <a:rect b="b" l="l" r="r" t="t"/>
              <a:pathLst>
                <a:path extrusionOk="0" h="10668" w="9821">
                  <a:moveTo>
                    <a:pt x="677" y="10668"/>
                  </a:moveTo>
                  <a:cubicBezTo>
                    <a:pt x="677" y="9271"/>
                    <a:pt x="-847" y="4064"/>
                    <a:pt x="677" y="2286"/>
                  </a:cubicBezTo>
                  <a:cubicBezTo>
                    <a:pt x="2201" y="508"/>
                    <a:pt x="8297" y="381"/>
                    <a:pt x="9821" y="0"/>
                  </a:cubicBezTo>
                </a:path>
              </a:pathLst>
            </a:custGeom>
            <a:noFill/>
            <a:ln cap="flat" cmpd="sng" w="3810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8" name="Google Shape;1038;p82"/>
            <p:cNvSpPr/>
            <p:nvPr/>
          </p:nvSpPr>
          <p:spPr>
            <a:xfrm flipH="1" rot="-5835415">
              <a:off x="5802116" y="2391855"/>
              <a:ext cx="374355" cy="405574"/>
            </a:xfrm>
            <a:custGeom>
              <a:rect b="b" l="l" r="r" t="t"/>
              <a:pathLst>
                <a:path extrusionOk="0" h="10668" w="9821">
                  <a:moveTo>
                    <a:pt x="677" y="10668"/>
                  </a:moveTo>
                  <a:cubicBezTo>
                    <a:pt x="677" y="9271"/>
                    <a:pt x="-847" y="4064"/>
                    <a:pt x="677" y="2286"/>
                  </a:cubicBezTo>
                  <a:cubicBezTo>
                    <a:pt x="2201" y="508"/>
                    <a:pt x="8297" y="381"/>
                    <a:pt x="9821" y="0"/>
                  </a:cubicBezTo>
                </a:path>
              </a:pathLst>
            </a:custGeom>
            <a:noFill/>
            <a:ln cap="flat" cmpd="sng" w="3810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9" name="Google Shape;1039;p82"/>
            <p:cNvSpPr/>
            <p:nvPr/>
          </p:nvSpPr>
          <p:spPr>
            <a:xfrm flipH="1" rot="-5835415">
              <a:off x="5939157" y="2547047"/>
              <a:ext cx="374355" cy="405574"/>
            </a:xfrm>
            <a:custGeom>
              <a:rect b="b" l="l" r="r" t="t"/>
              <a:pathLst>
                <a:path extrusionOk="0" h="10668" w="9821">
                  <a:moveTo>
                    <a:pt x="677" y="10668"/>
                  </a:moveTo>
                  <a:cubicBezTo>
                    <a:pt x="677" y="9271"/>
                    <a:pt x="-847" y="4064"/>
                    <a:pt x="677" y="2286"/>
                  </a:cubicBezTo>
                  <a:cubicBezTo>
                    <a:pt x="2201" y="508"/>
                    <a:pt x="8297" y="381"/>
                    <a:pt x="9821" y="0"/>
                  </a:cubicBezTo>
                </a:path>
              </a:pathLst>
            </a:custGeom>
            <a:noFill/>
            <a:ln cap="flat" cmpd="sng" w="3810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3" name="Shape 1043"/>
        <p:cNvGrpSpPr/>
        <p:nvPr/>
      </p:nvGrpSpPr>
      <p:grpSpPr>
        <a:xfrm>
          <a:off x="0" y="0"/>
          <a:ext cx="0" cy="0"/>
          <a:chOff x="0" y="0"/>
          <a:chExt cx="0" cy="0"/>
        </a:xfrm>
      </p:grpSpPr>
      <p:cxnSp>
        <p:nvCxnSpPr>
          <p:cNvPr id="1044" name="Google Shape;1044;p83"/>
          <p:cNvCxnSpPr/>
          <p:nvPr/>
        </p:nvCxnSpPr>
        <p:spPr>
          <a:xfrm>
            <a:off x="6751150" y="-38275"/>
            <a:ext cx="0" cy="5141100"/>
          </a:xfrm>
          <a:prstGeom prst="straightConnector1">
            <a:avLst/>
          </a:prstGeom>
          <a:noFill/>
          <a:ln cap="flat" cmpd="sng" w="9525">
            <a:solidFill>
              <a:schemeClr val="dk2"/>
            </a:solidFill>
            <a:prstDash val="solid"/>
            <a:round/>
            <a:headEnd len="med" w="med" type="none"/>
            <a:tailEnd len="med" w="med" type="none"/>
          </a:ln>
        </p:spPr>
      </p:cxnSp>
      <p:sp>
        <p:nvSpPr>
          <p:cNvPr id="1045" name="Google Shape;1045;p83"/>
          <p:cNvSpPr txBox="1"/>
          <p:nvPr/>
        </p:nvSpPr>
        <p:spPr>
          <a:xfrm>
            <a:off x="19050" y="-38275"/>
            <a:ext cx="3923400" cy="658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400"/>
              <a:buFont typeface="Arial"/>
              <a:buNone/>
            </a:pPr>
            <a:r>
              <a:rPr lang="en" sz="1800">
                <a:solidFill>
                  <a:schemeClr val="dk1"/>
                </a:solidFill>
              </a:rPr>
              <a:t>Selegiline (ELDEPRYL)</a:t>
            </a:r>
            <a:endParaRPr sz="1800">
              <a:solidFill>
                <a:schemeClr val="dk1"/>
              </a:solidFill>
            </a:endParaRPr>
          </a:p>
          <a:p>
            <a:pPr indent="0" lvl="0" marL="0" rtl="0" algn="l">
              <a:lnSpc>
                <a:spcPct val="115000"/>
              </a:lnSpc>
              <a:spcBef>
                <a:spcPts val="0"/>
              </a:spcBef>
              <a:spcAft>
                <a:spcPts val="0"/>
              </a:spcAft>
              <a:buClr>
                <a:schemeClr val="dk1"/>
              </a:buClr>
              <a:buSzPts val="900"/>
              <a:buFont typeface="Arial"/>
              <a:buNone/>
            </a:pPr>
            <a:r>
              <a:rPr lang="en" sz="1500">
                <a:solidFill>
                  <a:schemeClr val="dk1"/>
                </a:solidFill>
              </a:rPr>
              <a:t>se LE ji leen / ELD e pril</a:t>
            </a:r>
            <a:endParaRPr sz="1500">
              <a:solidFill>
                <a:schemeClr val="dk1"/>
              </a:solidFill>
            </a:endParaRPr>
          </a:p>
          <a:p>
            <a:pPr indent="0" lvl="0" marL="0" rtl="0" algn="l">
              <a:lnSpc>
                <a:spcPct val="115000"/>
              </a:lnSpc>
              <a:spcBef>
                <a:spcPts val="0"/>
              </a:spcBef>
              <a:spcAft>
                <a:spcPts val="0"/>
              </a:spcAft>
              <a:buClr>
                <a:schemeClr val="dk1"/>
              </a:buClr>
              <a:buSzPts val="900"/>
              <a:buFont typeface="Arial"/>
              <a:buNone/>
            </a:pPr>
            <a:r>
              <a:rPr lang="en" sz="1700">
                <a:solidFill>
                  <a:schemeClr val="dk1"/>
                </a:solidFill>
              </a:rPr>
              <a:t>“Elderly Seal’s gills”</a:t>
            </a:r>
            <a:r>
              <a:rPr lang="en" sz="1900">
                <a:solidFill>
                  <a:schemeClr val="dk1"/>
                </a:solidFill>
              </a:rPr>
              <a:t> </a:t>
            </a:r>
            <a:endParaRPr sz="2500">
              <a:solidFill>
                <a:schemeClr val="dk1"/>
              </a:solidFill>
            </a:endParaRPr>
          </a:p>
        </p:txBody>
      </p:sp>
      <p:sp>
        <p:nvSpPr>
          <p:cNvPr id="1046" name="Google Shape;1046;p83"/>
          <p:cNvSpPr txBox="1"/>
          <p:nvPr/>
        </p:nvSpPr>
        <p:spPr>
          <a:xfrm>
            <a:off x="28575" y="1028525"/>
            <a:ext cx="3308100" cy="19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
                <a:solidFill>
                  <a:schemeClr val="dk1"/>
                </a:solidFill>
              </a:rPr>
              <a:t>❖ Monoamine Oxidase Inhibitor</a:t>
            </a:r>
            <a:endParaRPr>
              <a:solidFill>
                <a:schemeClr val="dk1"/>
              </a:solidFill>
            </a:endParaRPr>
          </a:p>
          <a:p>
            <a:pPr indent="0" lvl="0" marL="0" rtl="0" algn="l">
              <a:spcBef>
                <a:spcPts val="0"/>
              </a:spcBef>
              <a:spcAft>
                <a:spcPts val="0"/>
              </a:spcAft>
              <a:buNone/>
            </a:pPr>
            <a:r>
              <a:rPr lang="en">
                <a:solidFill>
                  <a:schemeClr val="dk1"/>
                </a:solidFill>
              </a:rPr>
              <a:t>     – MAO-B </a:t>
            </a:r>
            <a:r>
              <a:rPr b="1" lang="en">
                <a:solidFill>
                  <a:schemeClr val="dk1"/>
                </a:solidFill>
              </a:rPr>
              <a:t>&gt;</a:t>
            </a:r>
            <a:r>
              <a:rPr lang="en">
                <a:solidFill>
                  <a:schemeClr val="dk1"/>
                </a:solidFill>
              </a:rPr>
              <a:t> MAO-A </a:t>
            </a:r>
            <a:endParaRPr>
              <a:solidFill>
                <a:schemeClr val="dk1"/>
              </a:solidFill>
            </a:endParaRPr>
          </a:p>
          <a:p>
            <a:pPr indent="0" lvl="0" marL="0" rtl="0" algn="l">
              <a:spcBef>
                <a:spcPts val="0"/>
              </a:spcBef>
              <a:spcAft>
                <a:spcPts val="0"/>
              </a:spcAft>
              <a:buNone/>
            </a:pPr>
            <a:r>
              <a:rPr lang="en">
                <a:solidFill>
                  <a:schemeClr val="dk1"/>
                </a:solidFill>
              </a:rPr>
              <a:t>     – DA </a:t>
            </a:r>
            <a:r>
              <a:rPr b="1" lang="en">
                <a:solidFill>
                  <a:schemeClr val="dk1"/>
                </a:solidFill>
              </a:rPr>
              <a:t>&gt;</a:t>
            </a:r>
            <a:r>
              <a:rPr lang="en">
                <a:solidFill>
                  <a:schemeClr val="dk1"/>
                </a:solidFill>
              </a:rPr>
              <a:t> NE </a:t>
            </a:r>
            <a:r>
              <a:rPr b="1" lang="en">
                <a:solidFill>
                  <a:schemeClr val="dk1"/>
                </a:solidFill>
              </a:rPr>
              <a:t>&gt;</a:t>
            </a:r>
            <a:r>
              <a:rPr lang="en">
                <a:solidFill>
                  <a:schemeClr val="dk1"/>
                </a:solidFill>
              </a:rPr>
              <a:t> 5-HT</a:t>
            </a:r>
            <a:endParaRPr>
              <a:solidFill>
                <a:schemeClr val="dk1"/>
              </a:solidFill>
            </a:endParaRPr>
          </a:p>
          <a:p>
            <a:pPr indent="0" lvl="0" marL="0" rtl="0" algn="l">
              <a:spcBef>
                <a:spcPts val="0"/>
              </a:spcBef>
              <a:spcAft>
                <a:spcPts val="0"/>
              </a:spcAft>
              <a:buSzPts val="800"/>
              <a:buNone/>
            </a:pPr>
            <a:r>
              <a:rPr lang="en">
                <a:solidFill>
                  <a:schemeClr val="dk1"/>
                </a:solidFill>
              </a:rPr>
              <a:t>   </a:t>
            </a:r>
            <a:endParaRPr>
              <a:solidFill>
                <a:schemeClr val="dk1"/>
              </a:solidFill>
            </a:endParaRPr>
          </a:p>
          <a:p>
            <a:pPr indent="0" lvl="0" marL="0" marR="0" rtl="0" algn="l">
              <a:lnSpc>
                <a:spcPct val="100000"/>
              </a:lnSpc>
              <a:spcBef>
                <a:spcPts val="0"/>
              </a:spcBef>
              <a:spcAft>
                <a:spcPts val="0"/>
              </a:spcAft>
              <a:buNone/>
            </a:pPr>
            <a:r>
              <a:t/>
            </a:r>
            <a:endParaRPr/>
          </a:p>
          <a:p>
            <a:pPr indent="0" lvl="0" marL="0" marR="0" rtl="0" algn="l">
              <a:lnSpc>
                <a:spcPct val="100000"/>
              </a:lnSpc>
              <a:spcBef>
                <a:spcPts val="0"/>
              </a:spcBef>
              <a:spcAft>
                <a:spcPts val="0"/>
              </a:spcAft>
              <a:buNone/>
            </a:pPr>
            <a:r>
              <a:t/>
            </a:r>
            <a:endParaRPr b="0" i="0" u="none" cap="none" strike="noStrike">
              <a:solidFill>
                <a:srgbClr val="000000"/>
              </a:solidFill>
              <a:latin typeface="Arial"/>
              <a:ea typeface="Arial"/>
              <a:cs typeface="Arial"/>
              <a:sym typeface="Arial"/>
            </a:endParaRPr>
          </a:p>
        </p:txBody>
      </p:sp>
      <p:sp>
        <p:nvSpPr>
          <p:cNvPr id="1047" name="Google Shape;1047;p83"/>
          <p:cNvSpPr/>
          <p:nvPr/>
        </p:nvSpPr>
        <p:spPr>
          <a:xfrm>
            <a:off x="104125" y="2076940"/>
            <a:ext cx="2586600" cy="2231400"/>
          </a:xfrm>
          <a:prstGeom prst="rect">
            <a:avLst/>
          </a:prstGeom>
          <a:solidFill>
            <a:srgbClr val="FFFFFF"/>
          </a:solidFill>
          <a:ln cap="flat" cmpd="sng" w="1905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lang="en" sz="1850">
                <a:solidFill>
                  <a:srgbClr val="FF0000"/>
                </a:solidFill>
              </a:rPr>
              <a:t>for Parkinson’s disease</a:t>
            </a:r>
            <a:endParaRPr sz="1850">
              <a:solidFill>
                <a:srgbClr val="FF0000"/>
              </a:solidFill>
            </a:endParaRPr>
          </a:p>
          <a:p>
            <a:pPr indent="0" lvl="0" marL="0" marR="0" rtl="0" algn="ctr">
              <a:lnSpc>
                <a:spcPct val="100000"/>
              </a:lnSpc>
              <a:spcBef>
                <a:spcPts val="0"/>
              </a:spcBef>
              <a:spcAft>
                <a:spcPts val="0"/>
              </a:spcAft>
              <a:buNone/>
            </a:pPr>
            <a:r>
              <a:t/>
            </a:r>
            <a:endParaRPr sz="1850">
              <a:solidFill>
                <a:srgbClr val="FF0000"/>
              </a:solidFill>
            </a:endParaRPr>
          </a:p>
          <a:p>
            <a:pPr indent="0" lvl="0" marL="0" rtl="0" algn="ctr">
              <a:spcBef>
                <a:spcPts val="0"/>
              </a:spcBef>
              <a:spcAft>
                <a:spcPts val="0"/>
              </a:spcAft>
              <a:buSzPts val="800"/>
              <a:buNone/>
            </a:pPr>
            <a:r>
              <a:rPr lang="en">
                <a:solidFill>
                  <a:schemeClr val="dk1"/>
                </a:solidFill>
              </a:rPr>
              <a:t>Oral selegiline does not </a:t>
            </a:r>
            <a:endParaRPr>
              <a:solidFill>
                <a:schemeClr val="dk1"/>
              </a:solidFill>
            </a:endParaRPr>
          </a:p>
          <a:p>
            <a:pPr indent="0" lvl="0" marL="0" rtl="0" algn="ctr">
              <a:spcBef>
                <a:spcPts val="0"/>
              </a:spcBef>
              <a:spcAft>
                <a:spcPts val="0"/>
              </a:spcAft>
              <a:buClr>
                <a:schemeClr val="dk1"/>
              </a:buClr>
              <a:buSzPts val="800"/>
              <a:buFont typeface="Arial"/>
              <a:buNone/>
            </a:pPr>
            <a:r>
              <a:rPr lang="en">
                <a:solidFill>
                  <a:schemeClr val="dk1"/>
                </a:solidFill>
              </a:rPr>
              <a:t>inhibit MAO-A to the extent needed for antidepressant effect.</a:t>
            </a:r>
            <a:endParaRPr sz="1850">
              <a:solidFill>
                <a:srgbClr val="FF0000"/>
              </a:solidFill>
            </a:endParaRPr>
          </a:p>
        </p:txBody>
      </p:sp>
      <p:grpSp>
        <p:nvGrpSpPr>
          <p:cNvPr id="1048" name="Google Shape;1048;p83"/>
          <p:cNvGrpSpPr/>
          <p:nvPr/>
        </p:nvGrpSpPr>
        <p:grpSpPr>
          <a:xfrm>
            <a:off x="2946750" y="1312174"/>
            <a:ext cx="3855350" cy="3094175"/>
            <a:chOff x="2240150" y="-4916506"/>
            <a:chExt cx="3855350" cy="3094175"/>
          </a:xfrm>
        </p:grpSpPr>
        <p:grpSp>
          <p:nvGrpSpPr>
            <p:cNvPr id="1049" name="Google Shape;1049;p83"/>
            <p:cNvGrpSpPr/>
            <p:nvPr/>
          </p:nvGrpSpPr>
          <p:grpSpPr>
            <a:xfrm>
              <a:off x="2240150" y="-4916506"/>
              <a:ext cx="3855350" cy="3094175"/>
              <a:chOff x="6207543" y="-7325280"/>
              <a:chExt cx="5564881" cy="4466189"/>
            </a:xfrm>
          </p:grpSpPr>
          <p:pic>
            <p:nvPicPr>
              <p:cNvPr descr="clipped result image" id="1050" name="Google Shape;1050;p83"/>
              <p:cNvPicPr preferRelativeResize="0"/>
              <p:nvPr/>
            </p:nvPicPr>
            <p:blipFill rotWithShape="1">
              <a:blip r:embed="rId3">
                <a:alphaModFix/>
              </a:blip>
              <a:srcRect b="0" l="0" r="0" t="24374"/>
              <a:stretch/>
            </p:blipFill>
            <p:spPr>
              <a:xfrm>
                <a:off x="6207543" y="-5989565"/>
                <a:ext cx="5564881" cy="3130474"/>
              </a:xfrm>
              <a:prstGeom prst="rect">
                <a:avLst/>
              </a:prstGeom>
              <a:noFill/>
              <a:ln>
                <a:noFill/>
              </a:ln>
            </p:spPr>
          </p:pic>
          <p:grpSp>
            <p:nvGrpSpPr>
              <p:cNvPr id="1051" name="Google Shape;1051;p83"/>
              <p:cNvGrpSpPr/>
              <p:nvPr/>
            </p:nvGrpSpPr>
            <p:grpSpPr>
              <a:xfrm>
                <a:off x="6833016" y="-7325280"/>
                <a:ext cx="1582346" cy="1921300"/>
                <a:chOff x="2133539" y="-2472867"/>
                <a:chExt cx="817074" cy="992099"/>
              </a:xfrm>
            </p:grpSpPr>
            <p:pic>
              <p:nvPicPr>
                <p:cNvPr descr="clipped result image" id="1052" name="Google Shape;1052;p83"/>
                <p:cNvPicPr preferRelativeResize="0"/>
                <p:nvPr/>
              </p:nvPicPr>
              <p:blipFill rotWithShape="1">
                <a:blip r:embed="rId4">
                  <a:alphaModFix/>
                </a:blip>
                <a:srcRect b="0" l="0" r="0" t="0"/>
                <a:stretch/>
              </p:blipFill>
              <p:spPr>
                <a:xfrm rot="-261852">
                  <a:off x="2170597" y="-2445866"/>
                  <a:ext cx="745405" cy="938097"/>
                </a:xfrm>
                <a:prstGeom prst="rect">
                  <a:avLst/>
                </a:prstGeom>
                <a:noFill/>
                <a:ln>
                  <a:noFill/>
                </a:ln>
              </p:spPr>
            </p:pic>
            <p:pic>
              <p:nvPicPr>
                <p:cNvPr descr="clipped result image" id="1053" name="Google Shape;1053;p83"/>
                <p:cNvPicPr preferRelativeResize="0"/>
                <p:nvPr/>
              </p:nvPicPr>
              <p:blipFill rotWithShape="1">
                <a:blip r:embed="rId5">
                  <a:alphaModFix/>
                </a:blip>
                <a:srcRect b="0" l="0" r="0" t="0"/>
                <a:stretch/>
              </p:blipFill>
              <p:spPr>
                <a:xfrm>
                  <a:off x="2133539" y="-2444874"/>
                  <a:ext cx="767933" cy="397770"/>
                </a:xfrm>
                <a:prstGeom prst="rect">
                  <a:avLst/>
                </a:prstGeom>
                <a:noFill/>
                <a:ln>
                  <a:noFill/>
                </a:ln>
              </p:spPr>
            </p:pic>
          </p:grpSp>
          <p:pic>
            <p:nvPicPr>
              <p:cNvPr descr="clipped result image" id="1054" name="Google Shape;1054;p83"/>
              <p:cNvPicPr preferRelativeResize="0"/>
              <p:nvPr/>
            </p:nvPicPr>
            <p:blipFill rotWithShape="1">
              <a:blip r:embed="rId6">
                <a:alphaModFix/>
              </a:blip>
              <a:srcRect b="0" l="0" r="0" t="0"/>
              <a:stretch/>
            </p:blipFill>
            <p:spPr>
              <a:xfrm rot="10321669">
                <a:off x="7121421" y="-5805131"/>
                <a:ext cx="1175740" cy="765284"/>
              </a:xfrm>
              <a:prstGeom prst="rect">
                <a:avLst/>
              </a:prstGeom>
              <a:noFill/>
              <a:ln>
                <a:noFill/>
              </a:ln>
            </p:spPr>
          </p:pic>
        </p:grpSp>
        <p:sp>
          <p:nvSpPr>
            <p:cNvPr id="1055" name="Google Shape;1055;p83"/>
            <p:cNvSpPr txBox="1"/>
            <p:nvPr/>
          </p:nvSpPr>
          <p:spPr>
            <a:xfrm>
              <a:off x="2346414" y="-3876645"/>
              <a:ext cx="1788300" cy="45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lang="en"/>
                <a:t>gills</a:t>
              </a:r>
              <a:endParaRPr b="0" i="0" u="none" cap="none" strike="noStrike">
                <a:solidFill>
                  <a:srgbClr val="000000"/>
                </a:solidFill>
                <a:latin typeface="Times New Roman"/>
                <a:ea typeface="Times New Roman"/>
                <a:cs typeface="Times New Roman"/>
                <a:sym typeface="Times New Roman"/>
              </a:endParaRPr>
            </a:p>
          </p:txBody>
        </p:sp>
      </p:grpSp>
      <p:sp>
        <p:nvSpPr>
          <p:cNvPr id="1056" name="Google Shape;1056;p83"/>
          <p:cNvSpPr txBox="1"/>
          <p:nvPr/>
        </p:nvSpPr>
        <p:spPr>
          <a:xfrm>
            <a:off x="6851400" y="300700"/>
            <a:ext cx="2326500" cy="1116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800"/>
              <a:buFont typeface="Arial"/>
              <a:buNone/>
            </a:pPr>
            <a:r>
              <a:rPr lang="en">
                <a:solidFill>
                  <a:schemeClr val="dk1"/>
                </a:solidFill>
              </a:rPr>
              <a:t>Dynamic interactions</a:t>
            </a:r>
            <a:endParaRPr>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 ❖ Serotonergic (strong) – </a:t>
            </a:r>
            <a:endParaRPr>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     Contraindicated with  </a:t>
            </a:r>
            <a:endParaRPr>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     other  serotonergics </a:t>
            </a:r>
            <a:endParaRPr>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 ❖ Blocks tyramine </a:t>
            </a:r>
            <a:endParaRPr>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     breakdown</a:t>
            </a:r>
            <a:endParaRPr>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     (food interaction)</a:t>
            </a:r>
            <a:endParaRPr>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 ❖ Anticholinergic (mild) </a:t>
            </a:r>
            <a:endParaRPr>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 ❖ Hyp</a:t>
            </a:r>
            <a:r>
              <a:rPr lang="en" u="sng">
                <a:solidFill>
                  <a:schemeClr val="dk1"/>
                </a:solidFill>
              </a:rPr>
              <a:t>er</a:t>
            </a:r>
            <a:r>
              <a:rPr lang="en">
                <a:solidFill>
                  <a:schemeClr val="dk1"/>
                </a:solidFill>
              </a:rPr>
              <a:t>tensive effects</a:t>
            </a:r>
            <a:endParaRPr>
              <a:solidFill>
                <a:schemeClr val="dk1"/>
              </a:solidFill>
            </a:endParaRPr>
          </a:p>
          <a:p>
            <a:pPr indent="0" lvl="0" marL="0" rtl="0" algn="l">
              <a:spcBef>
                <a:spcPts val="0"/>
              </a:spcBef>
              <a:spcAft>
                <a:spcPts val="0"/>
              </a:spcAft>
              <a:buClr>
                <a:schemeClr val="dk1"/>
              </a:buClr>
              <a:buFont typeface="Arial"/>
              <a:buNone/>
            </a:pPr>
            <a:r>
              <a:t/>
            </a:r>
            <a:endParaRPr>
              <a:solidFill>
                <a:schemeClr val="dk1"/>
              </a:solidFill>
            </a:endParaRPr>
          </a:p>
          <a:p>
            <a:pPr indent="0" lvl="0" marL="0" rtl="0" algn="l">
              <a:lnSpc>
                <a:spcPct val="115000"/>
              </a:lnSpc>
              <a:spcBef>
                <a:spcPts val="0"/>
              </a:spcBef>
              <a:spcAft>
                <a:spcPts val="0"/>
              </a:spcAft>
              <a:buClr>
                <a:schemeClr val="dk1"/>
              </a:buClr>
              <a:buFont typeface="Arial"/>
              <a:buNone/>
            </a:pPr>
            <a:r>
              <a:rPr lang="en">
                <a:solidFill>
                  <a:schemeClr val="dk1"/>
                </a:solidFill>
                <a:highlight>
                  <a:srgbClr val="FFFF9F"/>
                </a:highlight>
              </a:rPr>
              <a:t>Kinetic</a:t>
            </a:r>
            <a:r>
              <a:rPr lang="en">
                <a:solidFill>
                  <a:schemeClr val="dk1"/>
                </a:solidFill>
              </a:rPr>
              <a:t> interactions </a:t>
            </a:r>
            <a:endParaRPr>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 ❖ 2B6 substrate (sock) </a:t>
            </a:r>
            <a:endParaRPr>
              <a:solidFill>
                <a:schemeClr val="dk1"/>
              </a:solidFill>
              <a:highlight>
                <a:srgbClr val="FFFF9F"/>
              </a:highlight>
            </a:endParaRPr>
          </a:p>
          <a:p>
            <a:pPr indent="0" lvl="0" marL="0" rtl="0" algn="l">
              <a:lnSpc>
                <a:spcPct val="115000"/>
              </a:lnSpc>
              <a:spcBef>
                <a:spcPts val="0"/>
              </a:spcBef>
              <a:spcAft>
                <a:spcPts val="0"/>
              </a:spcAft>
              <a:buClr>
                <a:schemeClr val="dk1"/>
              </a:buClr>
              <a:buFont typeface="Arial"/>
              <a:buNone/>
            </a:pPr>
            <a:r>
              <a:t/>
            </a:r>
            <a:endParaRPr>
              <a:solidFill>
                <a:schemeClr val="dk1"/>
              </a:solidFill>
            </a:endParaRPr>
          </a:p>
          <a:p>
            <a:pPr indent="0" lvl="0" marL="0" rtl="0" algn="l">
              <a:lnSpc>
                <a:spcPct val="115000"/>
              </a:lnSpc>
              <a:spcBef>
                <a:spcPts val="0"/>
              </a:spcBef>
              <a:spcAft>
                <a:spcPts val="0"/>
              </a:spcAft>
              <a:buClr>
                <a:schemeClr val="dk1"/>
              </a:buClr>
              <a:buFont typeface="Arial"/>
              <a:buNone/>
            </a:pPr>
            <a:r>
              <a:t/>
            </a:r>
            <a:endParaRPr>
              <a:solidFill>
                <a:schemeClr val="dk1"/>
              </a:solidFill>
            </a:endParaRPr>
          </a:p>
          <a:p>
            <a:pPr indent="0" lvl="0" marL="0" rtl="0" algn="l">
              <a:spcBef>
                <a:spcPts val="0"/>
              </a:spcBef>
              <a:spcAft>
                <a:spcPts val="0"/>
              </a:spcAft>
              <a:buClr>
                <a:schemeClr val="dk1"/>
              </a:buClr>
              <a:buSzPts val="800"/>
              <a:buFont typeface="Arial"/>
              <a:buNone/>
            </a:pPr>
            <a:r>
              <a:t/>
            </a:r>
            <a:endParaRPr>
              <a:solidFill>
                <a:schemeClr val="dk1"/>
              </a:solidFill>
            </a:endParaRPr>
          </a:p>
          <a:p>
            <a:pPr indent="0" lvl="0" marL="0" rtl="0" algn="l">
              <a:spcBef>
                <a:spcPts val="0"/>
              </a:spcBef>
              <a:spcAft>
                <a:spcPts val="0"/>
              </a:spcAft>
              <a:buClr>
                <a:schemeClr val="dk1"/>
              </a:buClr>
              <a:buSzPts val="800"/>
              <a:buFont typeface="Arial"/>
              <a:buNone/>
            </a:pPr>
            <a:r>
              <a:t/>
            </a:r>
            <a:endParaRPr>
              <a:solidFill>
                <a:schemeClr val="dk1"/>
              </a:solidFill>
            </a:endParaRPr>
          </a:p>
          <a:p>
            <a:pPr indent="0" lvl="0" marL="0" rtl="0" algn="l">
              <a:spcBef>
                <a:spcPts val="0"/>
              </a:spcBef>
              <a:spcAft>
                <a:spcPts val="0"/>
              </a:spcAft>
              <a:buClr>
                <a:schemeClr val="dk1"/>
              </a:buClr>
              <a:buFont typeface="Arial"/>
              <a:buNone/>
            </a:pPr>
            <a:r>
              <a:t/>
            </a:r>
            <a:endParaRPr>
              <a:solidFill>
                <a:schemeClr val="dk1"/>
              </a:solidFill>
            </a:endParaRPr>
          </a:p>
          <a:p>
            <a:pPr indent="0" lvl="0" marL="0" rtl="0" algn="l">
              <a:lnSpc>
                <a:spcPct val="115000"/>
              </a:lnSpc>
              <a:spcBef>
                <a:spcPts val="0"/>
              </a:spcBef>
              <a:spcAft>
                <a:spcPts val="0"/>
              </a:spcAft>
              <a:buClr>
                <a:schemeClr val="dk1"/>
              </a:buClr>
              <a:buFont typeface="Arial"/>
              <a:buNone/>
            </a:pPr>
            <a:r>
              <a:t/>
            </a:r>
            <a:endParaRPr>
              <a:solidFill>
                <a:schemeClr val="dk1"/>
              </a:solidFill>
            </a:endParaRPr>
          </a:p>
          <a:p>
            <a:pPr indent="0" lvl="0" marL="0" rtl="0" algn="l">
              <a:spcBef>
                <a:spcPts val="0"/>
              </a:spcBef>
              <a:spcAft>
                <a:spcPts val="0"/>
              </a:spcAft>
              <a:buClr>
                <a:schemeClr val="dk1"/>
              </a:buClr>
              <a:buSzPts val="800"/>
              <a:buFont typeface="Arial"/>
              <a:buNone/>
            </a:pPr>
            <a:r>
              <a:t/>
            </a:r>
            <a:endParaRPr>
              <a:solidFill>
                <a:schemeClr val="dk1"/>
              </a:solidFill>
            </a:endParaRPr>
          </a:p>
          <a:p>
            <a:pPr indent="0" lvl="0" marL="0" rtl="0" algn="l">
              <a:spcBef>
                <a:spcPts val="0"/>
              </a:spcBef>
              <a:spcAft>
                <a:spcPts val="0"/>
              </a:spcAft>
              <a:buClr>
                <a:schemeClr val="dk1"/>
              </a:buClr>
              <a:buSzPts val="800"/>
              <a:buFont typeface="Arial"/>
              <a:buNone/>
            </a:pPr>
            <a:r>
              <a:t/>
            </a:r>
            <a:endParaRPr>
              <a:solidFill>
                <a:schemeClr val="dk1"/>
              </a:solidFill>
            </a:endParaRPr>
          </a:p>
          <a:p>
            <a:pPr indent="0" lvl="0" marL="0" marR="0" rtl="0" algn="l">
              <a:lnSpc>
                <a:spcPct val="100000"/>
              </a:lnSpc>
              <a:spcBef>
                <a:spcPts val="0"/>
              </a:spcBef>
              <a:spcAft>
                <a:spcPts val="0"/>
              </a:spcAft>
              <a:buClr>
                <a:srgbClr val="000000"/>
              </a:buClr>
              <a:buSzPts val="1100"/>
              <a:buFont typeface="Arial"/>
              <a:buNone/>
            </a:pPr>
            <a:r>
              <a:t/>
            </a:r>
            <a:endParaRPr/>
          </a:p>
        </p:txBody>
      </p:sp>
      <p:grpSp>
        <p:nvGrpSpPr>
          <p:cNvPr id="1057" name="Google Shape;1057;p83"/>
          <p:cNvGrpSpPr/>
          <p:nvPr/>
        </p:nvGrpSpPr>
        <p:grpSpPr>
          <a:xfrm>
            <a:off x="6989554" y="3026236"/>
            <a:ext cx="1681872" cy="1768629"/>
            <a:chOff x="5167200" y="1408200"/>
            <a:chExt cx="3859275" cy="4058350"/>
          </a:xfrm>
        </p:grpSpPr>
        <p:pic>
          <p:nvPicPr>
            <p:cNvPr descr="clipped result image" id="1058" name="Google Shape;1058;p83"/>
            <p:cNvPicPr preferRelativeResize="0"/>
            <p:nvPr/>
          </p:nvPicPr>
          <p:blipFill rotWithShape="1">
            <a:blip r:embed="rId7">
              <a:alphaModFix/>
            </a:blip>
            <a:srcRect b="0" l="0" r="0" t="0"/>
            <a:stretch/>
          </p:blipFill>
          <p:spPr>
            <a:xfrm flipH="1" rot="-2498862">
              <a:off x="6237167" y="1492525"/>
              <a:ext cx="1719341" cy="3889699"/>
            </a:xfrm>
            <a:prstGeom prst="rect">
              <a:avLst/>
            </a:prstGeom>
            <a:noFill/>
            <a:ln>
              <a:noFill/>
            </a:ln>
            <a:effectLst>
              <a:outerShdw blurRad="50800" rotWithShape="0" algn="tl" dir="2700000" dist="38100">
                <a:srgbClr val="000000">
                  <a:alpha val="40000"/>
                </a:srgbClr>
              </a:outerShdw>
            </a:effectLst>
          </p:spPr>
        </p:pic>
        <p:sp>
          <p:nvSpPr>
            <p:cNvPr id="1059" name="Google Shape;1059;p83"/>
            <p:cNvSpPr/>
            <p:nvPr/>
          </p:nvSpPr>
          <p:spPr>
            <a:xfrm flipH="1" rot="-5835415">
              <a:off x="6063739" y="2688131"/>
              <a:ext cx="374355" cy="405574"/>
            </a:xfrm>
            <a:custGeom>
              <a:rect b="b" l="l" r="r" t="t"/>
              <a:pathLst>
                <a:path extrusionOk="0" h="10668" w="9821">
                  <a:moveTo>
                    <a:pt x="677" y="10668"/>
                  </a:moveTo>
                  <a:cubicBezTo>
                    <a:pt x="677" y="9271"/>
                    <a:pt x="-847" y="4064"/>
                    <a:pt x="677" y="2286"/>
                  </a:cubicBezTo>
                  <a:cubicBezTo>
                    <a:pt x="2201" y="508"/>
                    <a:pt x="8297" y="381"/>
                    <a:pt x="9821" y="0"/>
                  </a:cubicBezTo>
                </a:path>
              </a:pathLst>
            </a:custGeom>
            <a:noFill/>
            <a:ln cap="flat" cmpd="sng" w="3810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0" name="Google Shape;1060;p83"/>
            <p:cNvSpPr/>
            <p:nvPr/>
          </p:nvSpPr>
          <p:spPr>
            <a:xfrm flipH="1" rot="-5835415">
              <a:off x="5802116" y="2391855"/>
              <a:ext cx="374355" cy="405574"/>
            </a:xfrm>
            <a:custGeom>
              <a:rect b="b" l="l" r="r" t="t"/>
              <a:pathLst>
                <a:path extrusionOk="0" h="10668" w="9821">
                  <a:moveTo>
                    <a:pt x="677" y="10668"/>
                  </a:moveTo>
                  <a:cubicBezTo>
                    <a:pt x="677" y="9271"/>
                    <a:pt x="-847" y="4064"/>
                    <a:pt x="677" y="2286"/>
                  </a:cubicBezTo>
                  <a:cubicBezTo>
                    <a:pt x="2201" y="508"/>
                    <a:pt x="8297" y="381"/>
                    <a:pt x="9821" y="0"/>
                  </a:cubicBezTo>
                </a:path>
              </a:pathLst>
            </a:custGeom>
            <a:noFill/>
            <a:ln cap="flat" cmpd="sng" w="3810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1" name="Google Shape;1061;p83"/>
            <p:cNvSpPr/>
            <p:nvPr/>
          </p:nvSpPr>
          <p:spPr>
            <a:xfrm flipH="1" rot="-5835415">
              <a:off x="5939157" y="2547047"/>
              <a:ext cx="374355" cy="405574"/>
            </a:xfrm>
            <a:custGeom>
              <a:rect b="b" l="l" r="r" t="t"/>
              <a:pathLst>
                <a:path extrusionOk="0" h="10668" w="9821">
                  <a:moveTo>
                    <a:pt x="677" y="10668"/>
                  </a:moveTo>
                  <a:cubicBezTo>
                    <a:pt x="677" y="9271"/>
                    <a:pt x="-847" y="4064"/>
                    <a:pt x="677" y="2286"/>
                  </a:cubicBezTo>
                  <a:cubicBezTo>
                    <a:pt x="2201" y="508"/>
                    <a:pt x="8297" y="381"/>
                    <a:pt x="9821" y="0"/>
                  </a:cubicBezTo>
                </a:path>
              </a:pathLst>
            </a:custGeom>
            <a:noFill/>
            <a:ln cap="flat" cmpd="sng" w="3810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062" name="Google Shape;1062;p83"/>
          <p:cNvGrpSpPr/>
          <p:nvPr/>
        </p:nvGrpSpPr>
        <p:grpSpPr>
          <a:xfrm rot="-2136630">
            <a:off x="4632554" y="3542243"/>
            <a:ext cx="1376627" cy="1447072"/>
            <a:chOff x="5167200" y="1408200"/>
            <a:chExt cx="3859275" cy="4058350"/>
          </a:xfrm>
        </p:grpSpPr>
        <p:pic>
          <p:nvPicPr>
            <p:cNvPr descr="clipped result image" id="1063" name="Google Shape;1063;p83"/>
            <p:cNvPicPr preferRelativeResize="0"/>
            <p:nvPr/>
          </p:nvPicPr>
          <p:blipFill rotWithShape="1">
            <a:blip r:embed="rId7">
              <a:alphaModFix/>
            </a:blip>
            <a:srcRect b="0" l="0" r="0" t="0"/>
            <a:stretch/>
          </p:blipFill>
          <p:spPr>
            <a:xfrm flipH="1" rot="-2498862">
              <a:off x="6237167" y="1492525"/>
              <a:ext cx="1719341" cy="3889699"/>
            </a:xfrm>
            <a:prstGeom prst="rect">
              <a:avLst/>
            </a:prstGeom>
            <a:noFill/>
            <a:ln>
              <a:noFill/>
            </a:ln>
            <a:effectLst>
              <a:outerShdw blurRad="50800" rotWithShape="0" algn="tl" dir="2700000" dist="38100">
                <a:srgbClr val="000000">
                  <a:alpha val="40000"/>
                </a:srgbClr>
              </a:outerShdw>
            </a:effectLst>
          </p:spPr>
        </p:pic>
        <p:sp>
          <p:nvSpPr>
            <p:cNvPr id="1064" name="Google Shape;1064;p83"/>
            <p:cNvSpPr/>
            <p:nvPr/>
          </p:nvSpPr>
          <p:spPr>
            <a:xfrm flipH="1" rot="-5835415">
              <a:off x="6063739" y="2688131"/>
              <a:ext cx="374355" cy="405574"/>
            </a:xfrm>
            <a:custGeom>
              <a:rect b="b" l="l" r="r" t="t"/>
              <a:pathLst>
                <a:path extrusionOk="0" h="10668" w="9821">
                  <a:moveTo>
                    <a:pt x="677" y="10668"/>
                  </a:moveTo>
                  <a:cubicBezTo>
                    <a:pt x="677" y="9271"/>
                    <a:pt x="-847" y="4064"/>
                    <a:pt x="677" y="2286"/>
                  </a:cubicBezTo>
                  <a:cubicBezTo>
                    <a:pt x="2201" y="508"/>
                    <a:pt x="8297" y="381"/>
                    <a:pt x="9821" y="0"/>
                  </a:cubicBezTo>
                </a:path>
              </a:pathLst>
            </a:custGeom>
            <a:noFill/>
            <a:ln cap="flat" cmpd="sng" w="3810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5" name="Google Shape;1065;p83"/>
            <p:cNvSpPr/>
            <p:nvPr/>
          </p:nvSpPr>
          <p:spPr>
            <a:xfrm flipH="1" rot="-5835415">
              <a:off x="5802116" y="2391855"/>
              <a:ext cx="374355" cy="405574"/>
            </a:xfrm>
            <a:custGeom>
              <a:rect b="b" l="l" r="r" t="t"/>
              <a:pathLst>
                <a:path extrusionOk="0" h="10668" w="9821">
                  <a:moveTo>
                    <a:pt x="677" y="10668"/>
                  </a:moveTo>
                  <a:cubicBezTo>
                    <a:pt x="677" y="9271"/>
                    <a:pt x="-847" y="4064"/>
                    <a:pt x="677" y="2286"/>
                  </a:cubicBezTo>
                  <a:cubicBezTo>
                    <a:pt x="2201" y="508"/>
                    <a:pt x="8297" y="381"/>
                    <a:pt x="9821" y="0"/>
                  </a:cubicBezTo>
                </a:path>
              </a:pathLst>
            </a:custGeom>
            <a:noFill/>
            <a:ln cap="flat" cmpd="sng" w="3810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6" name="Google Shape;1066;p83"/>
            <p:cNvSpPr/>
            <p:nvPr/>
          </p:nvSpPr>
          <p:spPr>
            <a:xfrm flipH="1" rot="-5835415">
              <a:off x="5939157" y="2547047"/>
              <a:ext cx="374355" cy="405574"/>
            </a:xfrm>
            <a:custGeom>
              <a:rect b="b" l="l" r="r" t="t"/>
              <a:pathLst>
                <a:path extrusionOk="0" h="10668" w="9821">
                  <a:moveTo>
                    <a:pt x="677" y="10668"/>
                  </a:moveTo>
                  <a:cubicBezTo>
                    <a:pt x="677" y="9271"/>
                    <a:pt x="-847" y="4064"/>
                    <a:pt x="677" y="2286"/>
                  </a:cubicBezTo>
                  <a:cubicBezTo>
                    <a:pt x="2201" y="508"/>
                    <a:pt x="8297" y="381"/>
                    <a:pt x="9821" y="0"/>
                  </a:cubicBezTo>
                </a:path>
              </a:pathLst>
            </a:custGeom>
            <a:noFill/>
            <a:ln cap="flat" cmpd="sng" w="3810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067" name="Google Shape;1067;p83"/>
          <p:cNvGrpSpPr/>
          <p:nvPr/>
        </p:nvGrpSpPr>
        <p:grpSpPr>
          <a:xfrm flipH="1" rot="1960224">
            <a:off x="2781592" y="3361484"/>
            <a:ext cx="1106724" cy="1300364"/>
            <a:chOff x="5167200" y="1408200"/>
            <a:chExt cx="3859275" cy="4058350"/>
          </a:xfrm>
        </p:grpSpPr>
        <p:pic>
          <p:nvPicPr>
            <p:cNvPr descr="clipped result image" id="1068" name="Google Shape;1068;p83"/>
            <p:cNvPicPr preferRelativeResize="0"/>
            <p:nvPr/>
          </p:nvPicPr>
          <p:blipFill rotWithShape="1">
            <a:blip r:embed="rId7">
              <a:alphaModFix/>
            </a:blip>
            <a:srcRect b="0" l="0" r="0" t="0"/>
            <a:stretch/>
          </p:blipFill>
          <p:spPr>
            <a:xfrm flipH="1" rot="-2498862">
              <a:off x="6237167" y="1492525"/>
              <a:ext cx="1719341" cy="3889699"/>
            </a:xfrm>
            <a:prstGeom prst="rect">
              <a:avLst/>
            </a:prstGeom>
            <a:noFill/>
            <a:ln>
              <a:noFill/>
            </a:ln>
            <a:effectLst>
              <a:outerShdw blurRad="50800" rotWithShape="0" algn="tl" dir="2700000" dist="38100">
                <a:srgbClr val="000000">
                  <a:alpha val="40000"/>
                </a:srgbClr>
              </a:outerShdw>
            </a:effectLst>
          </p:spPr>
        </p:pic>
        <p:sp>
          <p:nvSpPr>
            <p:cNvPr id="1069" name="Google Shape;1069;p83"/>
            <p:cNvSpPr/>
            <p:nvPr/>
          </p:nvSpPr>
          <p:spPr>
            <a:xfrm flipH="1" rot="-5835415">
              <a:off x="6063739" y="2688131"/>
              <a:ext cx="374355" cy="405574"/>
            </a:xfrm>
            <a:custGeom>
              <a:rect b="b" l="l" r="r" t="t"/>
              <a:pathLst>
                <a:path extrusionOk="0" h="10668" w="9821">
                  <a:moveTo>
                    <a:pt x="677" y="10668"/>
                  </a:moveTo>
                  <a:cubicBezTo>
                    <a:pt x="677" y="9271"/>
                    <a:pt x="-847" y="4064"/>
                    <a:pt x="677" y="2286"/>
                  </a:cubicBezTo>
                  <a:cubicBezTo>
                    <a:pt x="2201" y="508"/>
                    <a:pt x="8297" y="381"/>
                    <a:pt x="9821" y="0"/>
                  </a:cubicBezTo>
                </a:path>
              </a:pathLst>
            </a:custGeom>
            <a:noFill/>
            <a:ln cap="flat" cmpd="sng" w="3810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0" name="Google Shape;1070;p83"/>
            <p:cNvSpPr/>
            <p:nvPr/>
          </p:nvSpPr>
          <p:spPr>
            <a:xfrm flipH="1" rot="-5835415">
              <a:off x="5802116" y="2391855"/>
              <a:ext cx="374355" cy="405574"/>
            </a:xfrm>
            <a:custGeom>
              <a:rect b="b" l="l" r="r" t="t"/>
              <a:pathLst>
                <a:path extrusionOk="0" h="10668" w="9821">
                  <a:moveTo>
                    <a:pt x="677" y="10668"/>
                  </a:moveTo>
                  <a:cubicBezTo>
                    <a:pt x="677" y="9271"/>
                    <a:pt x="-847" y="4064"/>
                    <a:pt x="677" y="2286"/>
                  </a:cubicBezTo>
                  <a:cubicBezTo>
                    <a:pt x="2201" y="508"/>
                    <a:pt x="8297" y="381"/>
                    <a:pt x="9821" y="0"/>
                  </a:cubicBezTo>
                </a:path>
              </a:pathLst>
            </a:custGeom>
            <a:noFill/>
            <a:ln cap="flat" cmpd="sng" w="3810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1" name="Google Shape;1071;p83"/>
            <p:cNvSpPr/>
            <p:nvPr/>
          </p:nvSpPr>
          <p:spPr>
            <a:xfrm flipH="1" rot="-5835415">
              <a:off x="5939157" y="2547047"/>
              <a:ext cx="374355" cy="405574"/>
            </a:xfrm>
            <a:custGeom>
              <a:rect b="b" l="l" r="r" t="t"/>
              <a:pathLst>
                <a:path extrusionOk="0" h="10668" w="9821">
                  <a:moveTo>
                    <a:pt x="677" y="10668"/>
                  </a:moveTo>
                  <a:cubicBezTo>
                    <a:pt x="677" y="9271"/>
                    <a:pt x="-847" y="4064"/>
                    <a:pt x="677" y="2286"/>
                  </a:cubicBezTo>
                  <a:cubicBezTo>
                    <a:pt x="2201" y="508"/>
                    <a:pt x="8297" y="381"/>
                    <a:pt x="9821" y="0"/>
                  </a:cubicBezTo>
                </a:path>
              </a:pathLst>
            </a:custGeom>
            <a:noFill/>
            <a:ln cap="flat" cmpd="sng" w="3810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072" name="Google Shape;1072;p83"/>
          <p:cNvGrpSpPr/>
          <p:nvPr/>
        </p:nvGrpSpPr>
        <p:grpSpPr>
          <a:xfrm rot="-1149927">
            <a:off x="6308865" y="3712341"/>
            <a:ext cx="1206107" cy="1268322"/>
            <a:chOff x="5167200" y="1408200"/>
            <a:chExt cx="3859275" cy="4058350"/>
          </a:xfrm>
        </p:grpSpPr>
        <p:pic>
          <p:nvPicPr>
            <p:cNvPr descr="clipped result image" id="1073" name="Google Shape;1073;p83"/>
            <p:cNvPicPr preferRelativeResize="0"/>
            <p:nvPr/>
          </p:nvPicPr>
          <p:blipFill rotWithShape="1">
            <a:blip r:embed="rId7">
              <a:alphaModFix/>
            </a:blip>
            <a:srcRect b="0" l="0" r="0" t="0"/>
            <a:stretch/>
          </p:blipFill>
          <p:spPr>
            <a:xfrm flipH="1" rot="-2498862">
              <a:off x="6237167" y="1492525"/>
              <a:ext cx="1719341" cy="3889699"/>
            </a:xfrm>
            <a:prstGeom prst="rect">
              <a:avLst/>
            </a:prstGeom>
            <a:noFill/>
            <a:ln>
              <a:noFill/>
            </a:ln>
            <a:effectLst>
              <a:outerShdw blurRad="50800" rotWithShape="0" algn="tl" dir="2700000" dist="38100">
                <a:srgbClr val="000000">
                  <a:alpha val="40000"/>
                </a:srgbClr>
              </a:outerShdw>
            </a:effectLst>
          </p:spPr>
        </p:pic>
        <p:sp>
          <p:nvSpPr>
            <p:cNvPr id="1074" name="Google Shape;1074;p83"/>
            <p:cNvSpPr/>
            <p:nvPr/>
          </p:nvSpPr>
          <p:spPr>
            <a:xfrm flipH="1" rot="-5835415">
              <a:off x="6063739" y="2688131"/>
              <a:ext cx="374355" cy="405574"/>
            </a:xfrm>
            <a:custGeom>
              <a:rect b="b" l="l" r="r" t="t"/>
              <a:pathLst>
                <a:path extrusionOk="0" h="10668" w="9821">
                  <a:moveTo>
                    <a:pt x="677" y="10668"/>
                  </a:moveTo>
                  <a:cubicBezTo>
                    <a:pt x="677" y="9271"/>
                    <a:pt x="-847" y="4064"/>
                    <a:pt x="677" y="2286"/>
                  </a:cubicBezTo>
                  <a:cubicBezTo>
                    <a:pt x="2201" y="508"/>
                    <a:pt x="8297" y="381"/>
                    <a:pt x="9821" y="0"/>
                  </a:cubicBezTo>
                </a:path>
              </a:pathLst>
            </a:custGeom>
            <a:noFill/>
            <a:ln cap="flat" cmpd="sng" w="3810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5" name="Google Shape;1075;p83"/>
            <p:cNvSpPr/>
            <p:nvPr/>
          </p:nvSpPr>
          <p:spPr>
            <a:xfrm flipH="1" rot="-5835415">
              <a:off x="5802116" y="2391855"/>
              <a:ext cx="374355" cy="405574"/>
            </a:xfrm>
            <a:custGeom>
              <a:rect b="b" l="l" r="r" t="t"/>
              <a:pathLst>
                <a:path extrusionOk="0" h="10668" w="9821">
                  <a:moveTo>
                    <a:pt x="677" y="10668"/>
                  </a:moveTo>
                  <a:cubicBezTo>
                    <a:pt x="677" y="9271"/>
                    <a:pt x="-847" y="4064"/>
                    <a:pt x="677" y="2286"/>
                  </a:cubicBezTo>
                  <a:cubicBezTo>
                    <a:pt x="2201" y="508"/>
                    <a:pt x="8297" y="381"/>
                    <a:pt x="9821" y="0"/>
                  </a:cubicBezTo>
                </a:path>
              </a:pathLst>
            </a:custGeom>
            <a:noFill/>
            <a:ln cap="flat" cmpd="sng" w="3810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6" name="Google Shape;1076;p83"/>
            <p:cNvSpPr/>
            <p:nvPr/>
          </p:nvSpPr>
          <p:spPr>
            <a:xfrm flipH="1" rot="-5835415">
              <a:off x="5939157" y="2547047"/>
              <a:ext cx="374355" cy="405574"/>
            </a:xfrm>
            <a:custGeom>
              <a:rect b="b" l="l" r="r" t="t"/>
              <a:pathLst>
                <a:path extrusionOk="0" h="10668" w="9821">
                  <a:moveTo>
                    <a:pt x="677" y="10668"/>
                  </a:moveTo>
                  <a:cubicBezTo>
                    <a:pt x="677" y="9271"/>
                    <a:pt x="-847" y="4064"/>
                    <a:pt x="677" y="2286"/>
                  </a:cubicBezTo>
                  <a:cubicBezTo>
                    <a:pt x="2201" y="508"/>
                    <a:pt x="8297" y="381"/>
                    <a:pt x="9821" y="0"/>
                  </a:cubicBezTo>
                </a:path>
              </a:pathLst>
            </a:custGeom>
            <a:noFill/>
            <a:ln cap="flat" cmpd="sng" w="3810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0" name="Shape 1080"/>
        <p:cNvGrpSpPr/>
        <p:nvPr/>
      </p:nvGrpSpPr>
      <p:grpSpPr>
        <a:xfrm>
          <a:off x="0" y="0"/>
          <a:ext cx="0" cy="0"/>
          <a:chOff x="0" y="0"/>
          <a:chExt cx="0" cy="0"/>
        </a:xfrm>
      </p:grpSpPr>
      <p:sp>
        <p:nvSpPr>
          <p:cNvPr id="1081" name="Google Shape;1081;p84"/>
          <p:cNvSpPr txBox="1"/>
          <p:nvPr/>
        </p:nvSpPr>
        <p:spPr>
          <a:xfrm>
            <a:off x="7391395" y="0"/>
            <a:ext cx="2112600" cy="280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lang="en" sz="1600"/>
              <a:t>2006</a:t>
            </a:r>
            <a:endParaRPr sz="1600"/>
          </a:p>
          <a:p>
            <a:pPr indent="0" lvl="0" marL="0" marR="0" rtl="0" algn="l">
              <a:lnSpc>
                <a:spcPct val="100000"/>
              </a:lnSpc>
              <a:spcBef>
                <a:spcPts val="0"/>
              </a:spcBef>
              <a:spcAft>
                <a:spcPts val="0"/>
              </a:spcAft>
              <a:buClr>
                <a:schemeClr val="dk1"/>
              </a:buClr>
              <a:buSzPts val="1100"/>
              <a:buFont typeface="Arial"/>
              <a:buNone/>
            </a:pPr>
            <a:r>
              <a:rPr lang="en" sz="1600"/>
              <a:t>$1,631–$1,925</a:t>
            </a:r>
            <a:endParaRPr sz="1600"/>
          </a:p>
          <a:p>
            <a:pPr indent="0" lvl="0" marL="0" marR="0" rtl="0" algn="l">
              <a:lnSpc>
                <a:spcPct val="100000"/>
              </a:lnSpc>
              <a:spcBef>
                <a:spcPts val="0"/>
              </a:spcBef>
              <a:spcAft>
                <a:spcPts val="0"/>
              </a:spcAft>
              <a:buClr>
                <a:schemeClr val="dk1"/>
              </a:buClr>
              <a:buSzPts val="1100"/>
              <a:buFont typeface="Arial"/>
              <a:buNone/>
            </a:pPr>
            <a:r>
              <a:t/>
            </a:r>
            <a:endParaRPr sz="1600"/>
          </a:p>
          <a:p>
            <a:pPr indent="0" lvl="0" marL="0" marR="0" rtl="0" algn="l">
              <a:lnSpc>
                <a:spcPct val="100000"/>
              </a:lnSpc>
              <a:spcBef>
                <a:spcPts val="0"/>
              </a:spcBef>
              <a:spcAft>
                <a:spcPts val="0"/>
              </a:spcAft>
              <a:buClr>
                <a:srgbClr val="000000"/>
              </a:buClr>
              <a:buSzPts val="800"/>
              <a:buFont typeface="Arial"/>
              <a:buNone/>
            </a:pPr>
            <a:r>
              <a:t/>
            </a:r>
            <a:endParaRPr sz="1600"/>
          </a:p>
        </p:txBody>
      </p:sp>
      <p:sp>
        <p:nvSpPr>
          <p:cNvPr id="1082" name="Google Shape;1082;p84"/>
          <p:cNvSpPr txBox="1"/>
          <p:nvPr/>
        </p:nvSpPr>
        <p:spPr>
          <a:xfrm>
            <a:off x="8584948" y="3734900"/>
            <a:ext cx="2174100" cy="28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800"/>
              <a:buFont typeface="Arial"/>
              <a:buNone/>
            </a:pPr>
            <a:r>
              <a:rPr lang="en" sz="1600" u="sng">
                <a:solidFill>
                  <a:schemeClr val="dk1"/>
                </a:solidFill>
              </a:rPr>
              <a:t>6</a:t>
            </a:r>
            <a:r>
              <a:rPr lang="en" sz="1600">
                <a:solidFill>
                  <a:schemeClr val="dk1"/>
                </a:solidFill>
              </a:rPr>
              <a:t> </a:t>
            </a:r>
            <a:endParaRPr sz="1600">
              <a:solidFill>
                <a:schemeClr val="dk1"/>
              </a:solidFill>
            </a:endParaRPr>
          </a:p>
          <a:p>
            <a:pPr indent="0" lvl="0" marL="0" rtl="0" algn="l">
              <a:spcBef>
                <a:spcPts val="0"/>
              </a:spcBef>
              <a:spcAft>
                <a:spcPts val="0"/>
              </a:spcAft>
              <a:buClr>
                <a:schemeClr val="dk1"/>
              </a:buClr>
              <a:buSzPts val="800"/>
              <a:buFont typeface="Arial"/>
              <a:buNone/>
            </a:pPr>
            <a:r>
              <a:rPr lang="en" sz="1600">
                <a:solidFill>
                  <a:schemeClr val="dk1"/>
                </a:solidFill>
              </a:rPr>
              <a:t>9 </a:t>
            </a:r>
            <a:endParaRPr sz="1600">
              <a:solidFill>
                <a:schemeClr val="dk1"/>
              </a:solidFill>
            </a:endParaRPr>
          </a:p>
          <a:p>
            <a:pPr indent="0" lvl="0" marL="0" rtl="0" algn="l">
              <a:spcBef>
                <a:spcPts val="0"/>
              </a:spcBef>
              <a:spcAft>
                <a:spcPts val="0"/>
              </a:spcAft>
              <a:buClr>
                <a:schemeClr val="dk1"/>
              </a:buClr>
              <a:buSzPts val="800"/>
              <a:buFont typeface="Arial"/>
              <a:buNone/>
            </a:pPr>
            <a:r>
              <a:rPr lang="en" sz="1600">
                <a:solidFill>
                  <a:schemeClr val="dk1"/>
                </a:solidFill>
              </a:rPr>
              <a:t>12 </a:t>
            </a:r>
            <a:endParaRPr sz="1600">
              <a:solidFill>
                <a:schemeClr val="dk1"/>
              </a:solidFill>
            </a:endParaRPr>
          </a:p>
          <a:p>
            <a:pPr indent="0" lvl="0" marL="0" rtl="0" algn="l">
              <a:spcBef>
                <a:spcPts val="0"/>
              </a:spcBef>
              <a:spcAft>
                <a:spcPts val="0"/>
              </a:spcAft>
              <a:buClr>
                <a:schemeClr val="dk1"/>
              </a:buClr>
              <a:buSzPts val="600"/>
              <a:buFont typeface="Arial"/>
              <a:buNone/>
            </a:pPr>
            <a:r>
              <a:rPr lang="en">
                <a:solidFill>
                  <a:schemeClr val="dk1"/>
                </a:solidFill>
              </a:rPr>
              <a:t>mg</a:t>
            </a:r>
            <a:endParaRPr>
              <a:solidFill>
                <a:schemeClr val="dk1"/>
              </a:solidFill>
            </a:endParaRPr>
          </a:p>
          <a:p>
            <a:pPr indent="0" lvl="0" marL="0" marR="0" rtl="0" algn="l">
              <a:lnSpc>
                <a:spcPct val="100000"/>
              </a:lnSpc>
              <a:spcBef>
                <a:spcPts val="0"/>
              </a:spcBef>
              <a:spcAft>
                <a:spcPts val="0"/>
              </a:spcAft>
              <a:buClr>
                <a:srgbClr val="000000"/>
              </a:buClr>
              <a:buSzPts val="600"/>
              <a:buFont typeface="Arial"/>
              <a:buNone/>
            </a:pPr>
            <a:r>
              <a:t/>
            </a:r>
            <a:endParaRPr sz="1600"/>
          </a:p>
        </p:txBody>
      </p:sp>
      <p:cxnSp>
        <p:nvCxnSpPr>
          <p:cNvPr id="1083" name="Google Shape;1083;p84"/>
          <p:cNvCxnSpPr/>
          <p:nvPr/>
        </p:nvCxnSpPr>
        <p:spPr>
          <a:xfrm>
            <a:off x="6981925" y="1200"/>
            <a:ext cx="0" cy="5141100"/>
          </a:xfrm>
          <a:prstGeom prst="straightConnector1">
            <a:avLst/>
          </a:prstGeom>
          <a:noFill/>
          <a:ln cap="flat" cmpd="sng" w="9525">
            <a:solidFill>
              <a:schemeClr val="dk2"/>
            </a:solidFill>
            <a:prstDash val="solid"/>
            <a:round/>
            <a:headEnd len="med" w="med" type="none"/>
            <a:tailEnd len="med" w="med" type="none"/>
          </a:ln>
        </p:spPr>
      </p:cxnSp>
      <p:sp>
        <p:nvSpPr>
          <p:cNvPr id="1084" name="Google Shape;1084;p84"/>
          <p:cNvSpPr txBox="1"/>
          <p:nvPr/>
        </p:nvSpPr>
        <p:spPr>
          <a:xfrm>
            <a:off x="19050" y="-38275"/>
            <a:ext cx="3923400" cy="65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Arial"/>
              <a:buNone/>
            </a:pPr>
            <a:r>
              <a:rPr lang="en" sz="1800">
                <a:solidFill>
                  <a:schemeClr val="dk1"/>
                </a:solidFill>
              </a:rPr>
              <a:t>Selegiline transdermal (EMSAM)    </a:t>
            </a:r>
            <a:endParaRPr sz="1800">
              <a:solidFill>
                <a:schemeClr val="dk1"/>
              </a:solidFill>
            </a:endParaRPr>
          </a:p>
          <a:p>
            <a:pPr indent="0" lvl="0" marL="0" rtl="0" algn="l">
              <a:lnSpc>
                <a:spcPct val="115000"/>
              </a:lnSpc>
              <a:spcBef>
                <a:spcPts val="0"/>
              </a:spcBef>
              <a:spcAft>
                <a:spcPts val="0"/>
              </a:spcAft>
              <a:buClr>
                <a:schemeClr val="dk1"/>
              </a:buClr>
              <a:buFont typeface="Arial"/>
              <a:buNone/>
            </a:pPr>
            <a:r>
              <a:rPr lang="en" sz="1300">
                <a:solidFill>
                  <a:schemeClr val="dk1"/>
                </a:solidFill>
              </a:rPr>
              <a:t>se LE ji leen / EM sam</a:t>
            </a:r>
            <a:endParaRPr sz="1300">
              <a:solidFill>
                <a:schemeClr val="dk1"/>
              </a:solidFill>
            </a:endParaRPr>
          </a:p>
          <a:p>
            <a:pPr indent="0" lvl="0" marL="0" rtl="0" algn="l">
              <a:lnSpc>
                <a:spcPct val="115000"/>
              </a:lnSpc>
              <a:spcBef>
                <a:spcPts val="0"/>
              </a:spcBef>
              <a:spcAft>
                <a:spcPts val="0"/>
              </a:spcAft>
              <a:buClr>
                <a:schemeClr val="dk1"/>
              </a:buClr>
              <a:buSzPts val="1200"/>
              <a:buFont typeface="Arial"/>
              <a:buNone/>
            </a:pPr>
            <a:r>
              <a:rPr lang="en" sz="1600">
                <a:solidFill>
                  <a:schemeClr val="dk1"/>
                </a:solidFill>
              </a:rPr>
              <a:t>“</a:t>
            </a:r>
            <a:r>
              <a:rPr lang="en" sz="1200">
                <a:solidFill>
                  <a:schemeClr val="dk1"/>
                </a:solidFill>
              </a:rPr>
              <a:t>Yos</a:t>
            </a:r>
            <a:r>
              <a:rPr lang="en" sz="1600" u="sng">
                <a:solidFill>
                  <a:schemeClr val="dk1"/>
                </a:solidFill>
                <a:highlight>
                  <a:srgbClr val="FFFF9F"/>
                </a:highlight>
              </a:rPr>
              <a:t>Em</a:t>
            </a:r>
            <a:r>
              <a:rPr lang="en" sz="1600">
                <a:solidFill>
                  <a:schemeClr val="dk1"/>
                </a:solidFill>
              </a:rPr>
              <a:t>ite </a:t>
            </a:r>
            <a:r>
              <a:rPr lang="en" sz="1600" u="sng">
                <a:solidFill>
                  <a:schemeClr val="dk1"/>
                </a:solidFill>
                <a:highlight>
                  <a:srgbClr val="FFFF9F"/>
                </a:highlight>
              </a:rPr>
              <a:t>Sam</a:t>
            </a:r>
            <a:r>
              <a:rPr lang="en" sz="1600">
                <a:solidFill>
                  <a:schemeClr val="dk1"/>
                </a:solidFill>
              </a:rPr>
              <a:t> Seals gills”</a:t>
            </a:r>
            <a:endParaRPr sz="2200"/>
          </a:p>
        </p:txBody>
      </p:sp>
      <p:sp>
        <p:nvSpPr>
          <p:cNvPr id="1085" name="Google Shape;1085;p84"/>
          <p:cNvSpPr txBox="1"/>
          <p:nvPr/>
        </p:nvSpPr>
        <p:spPr>
          <a:xfrm>
            <a:off x="28575" y="952325"/>
            <a:ext cx="3308100" cy="19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 Monoamine Oxidase Inhibitor</a:t>
            </a:r>
            <a:endParaRPr>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     – MAO-B </a:t>
            </a:r>
            <a:r>
              <a:rPr b="1" lang="en">
                <a:solidFill>
                  <a:schemeClr val="dk1"/>
                </a:solidFill>
              </a:rPr>
              <a:t>&gt;</a:t>
            </a:r>
            <a:r>
              <a:rPr lang="en">
                <a:solidFill>
                  <a:schemeClr val="dk1"/>
                </a:solidFill>
              </a:rPr>
              <a:t> MAO-A </a:t>
            </a:r>
            <a:endParaRPr>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     – DA </a:t>
            </a:r>
            <a:r>
              <a:rPr b="1" lang="en">
                <a:solidFill>
                  <a:schemeClr val="dk1"/>
                </a:solidFill>
              </a:rPr>
              <a:t>&gt;</a:t>
            </a:r>
            <a:r>
              <a:rPr lang="en">
                <a:solidFill>
                  <a:schemeClr val="dk1"/>
                </a:solidFill>
              </a:rPr>
              <a:t> NE </a:t>
            </a:r>
            <a:r>
              <a:rPr b="1" lang="en">
                <a:solidFill>
                  <a:schemeClr val="dk1"/>
                </a:solidFill>
              </a:rPr>
              <a:t>&gt;</a:t>
            </a:r>
            <a:r>
              <a:rPr lang="en">
                <a:solidFill>
                  <a:schemeClr val="dk1"/>
                </a:solidFill>
              </a:rPr>
              <a:t> 5-HT</a:t>
            </a:r>
            <a:endParaRPr>
              <a:solidFill>
                <a:schemeClr val="dk1"/>
              </a:solidFill>
            </a:endParaRPr>
          </a:p>
          <a:p>
            <a:pPr indent="0" lvl="0" marL="0" rtl="0" algn="l">
              <a:spcBef>
                <a:spcPts val="0"/>
              </a:spcBef>
              <a:spcAft>
                <a:spcPts val="0"/>
              </a:spcAft>
              <a:buClr>
                <a:schemeClr val="dk1"/>
              </a:buClr>
              <a:buSzPts val="800"/>
              <a:buFont typeface="Arial"/>
              <a:buNone/>
            </a:pPr>
            <a:r>
              <a:rPr lang="en">
                <a:solidFill>
                  <a:schemeClr val="dk1"/>
                </a:solidFill>
              </a:rPr>
              <a:t>   </a:t>
            </a:r>
            <a:endParaRPr>
              <a:solidFill>
                <a:schemeClr val="dk1"/>
              </a:solidFill>
            </a:endParaRPr>
          </a:p>
          <a:p>
            <a:pPr indent="0" lvl="0" marL="0" marR="0" rtl="0" algn="l">
              <a:lnSpc>
                <a:spcPct val="100000"/>
              </a:lnSpc>
              <a:spcBef>
                <a:spcPts val="0"/>
              </a:spcBef>
              <a:spcAft>
                <a:spcPts val="0"/>
              </a:spcAft>
              <a:buNone/>
            </a:pPr>
            <a:r>
              <a:t/>
            </a:r>
            <a:endParaRPr/>
          </a:p>
          <a:p>
            <a:pPr indent="0" lvl="0" marL="0" marR="0" rtl="0" algn="l">
              <a:lnSpc>
                <a:spcPct val="100000"/>
              </a:lnSpc>
              <a:spcBef>
                <a:spcPts val="0"/>
              </a:spcBef>
              <a:spcAft>
                <a:spcPts val="0"/>
              </a:spcAft>
              <a:buNone/>
            </a:pPr>
            <a:r>
              <a:t/>
            </a:r>
            <a:endParaRPr b="0" i="0" u="none" cap="none" strike="noStrike">
              <a:solidFill>
                <a:srgbClr val="000000"/>
              </a:solidFill>
              <a:latin typeface="Arial"/>
              <a:ea typeface="Arial"/>
              <a:cs typeface="Arial"/>
              <a:sym typeface="Arial"/>
            </a:endParaRPr>
          </a:p>
        </p:txBody>
      </p:sp>
      <p:pic>
        <p:nvPicPr>
          <p:cNvPr descr="Selegiline.svg" id="1086" name="Google Shape;1086;p84"/>
          <p:cNvPicPr preferRelativeResize="0"/>
          <p:nvPr/>
        </p:nvPicPr>
        <p:blipFill rotWithShape="1">
          <a:blip r:embed="rId3">
            <a:alphaModFix/>
          </a:blip>
          <a:srcRect b="0" l="-11202" r="-491" t="0"/>
          <a:stretch/>
        </p:blipFill>
        <p:spPr>
          <a:xfrm>
            <a:off x="7266125" y="1284050"/>
            <a:ext cx="1576846" cy="658800"/>
          </a:xfrm>
          <a:prstGeom prst="rect">
            <a:avLst/>
          </a:prstGeom>
          <a:noFill/>
          <a:ln>
            <a:noFill/>
          </a:ln>
        </p:spPr>
      </p:pic>
      <p:pic>
        <p:nvPicPr>
          <p:cNvPr id="1087" name="Google Shape;1087;p84"/>
          <p:cNvPicPr preferRelativeResize="0"/>
          <p:nvPr/>
        </p:nvPicPr>
        <p:blipFill rotWithShape="1">
          <a:blip r:embed="rId4">
            <a:alphaModFix/>
          </a:blip>
          <a:srcRect b="0" l="0" r="0" t="0"/>
          <a:stretch/>
        </p:blipFill>
        <p:spPr>
          <a:xfrm>
            <a:off x="7428000" y="2551902"/>
            <a:ext cx="566400" cy="726323"/>
          </a:xfrm>
          <a:prstGeom prst="rect">
            <a:avLst/>
          </a:prstGeom>
          <a:noFill/>
          <a:ln>
            <a:noFill/>
          </a:ln>
        </p:spPr>
      </p:pic>
      <p:sp>
        <p:nvSpPr>
          <p:cNvPr id="1088" name="Google Shape;1088;p84"/>
          <p:cNvSpPr txBox="1"/>
          <p:nvPr/>
        </p:nvSpPr>
        <p:spPr>
          <a:xfrm>
            <a:off x="7979695" y="2698763"/>
            <a:ext cx="2112600" cy="280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lang="en" sz="1600"/>
              <a:t>MAOI</a:t>
            </a:r>
            <a:endParaRPr sz="1800"/>
          </a:p>
        </p:txBody>
      </p:sp>
      <p:pic>
        <p:nvPicPr>
          <p:cNvPr id="1089" name="Google Shape;1089;p84"/>
          <p:cNvPicPr preferRelativeResize="0"/>
          <p:nvPr/>
        </p:nvPicPr>
        <p:blipFill rotWithShape="1">
          <a:blip r:embed="rId5">
            <a:alphaModFix/>
          </a:blip>
          <a:srcRect b="0" l="0" r="0" t="0"/>
          <a:stretch/>
        </p:blipFill>
        <p:spPr>
          <a:xfrm>
            <a:off x="7343233" y="3734896"/>
            <a:ext cx="1241725" cy="1136706"/>
          </a:xfrm>
          <a:prstGeom prst="rect">
            <a:avLst/>
          </a:prstGeom>
          <a:noFill/>
          <a:ln>
            <a:noFill/>
          </a:ln>
          <a:effectLst>
            <a:outerShdw blurRad="28575" rotWithShape="0" algn="bl" dir="10800000" dist="19050">
              <a:srgbClr val="000000">
                <a:alpha val="32000"/>
              </a:srgbClr>
            </a:outerShdw>
          </a:effectLst>
        </p:spPr>
      </p:pic>
      <p:pic>
        <p:nvPicPr>
          <p:cNvPr id="1090" name="Google Shape;1090;p84"/>
          <p:cNvPicPr preferRelativeResize="0"/>
          <p:nvPr/>
        </p:nvPicPr>
        <p:blipFill rotWithShape="1">
          <a:blip r:embed="rId6">
            <a:alphaModFix/>
          </a:blip>
          <a:srcRect b="0" l="0" r="0" t="0"/>
          <a:stretch/>
        </p:blipFill>
        <p:spPr>
          <a:xfrm>
            <a:off x="3601949" y="777325"/>
            <a:ext cx="2921725" cy="4299501"/>
          </a:xfrm>
          <a:prstGeom prst="rect">
            <a:avLst/>
          </a:prstGeom>
          <a:noFill/>
          <a:ln>
            <a:noFill/>
          </a:ln>
        </p:spPr>
      </p:pic>
      <p:sp>
        <p:nvSpPr>
          <p:cNvPr id="1091" name="Google Shape;1091;p84"/>
          <p:cNvSpPr txBox="1"/>
          <p:nvPr/>
        </p:nvSpPr>
        <p:spPr>
          <a:xfrm>
            <a:off x="1665925" y="4500375"/>
            <a:ext cx="2276400" cy="500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0" i="0" lang="en" u="none" cap="none" strike="noStrike">
                <a:solidFill>
                  <a:srgbClr val="000000"/>
                </a:solidFill>
                <a:latin typeface="Arial"/>
                <a:ea typeface="Arial"/>
                <a:cs typeface="Arial"/>
                <a:sym typeface="Arial"/>
              </a:rPr>
              <a:t>Chairman Mao patch being used to seal his gills</a:t>
            </a:r>
            <a:endParaRPr b="0" i="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700"/>
              <a:buFont typeface="Arial"/>
              <a:buNone/>
            </a:pPr>
            <a:r>
              <a:t/>
            </a:r>
            <a:endParaRPr b="0" i="0" sz="1200" u="none" cap="none" strike="noStrike">
              <a:solidFill>
                <a:srgbClr val="000000"/>
              </a:solidFill>
              <a:latin typeface="Times New Roman"/>
              <a:ea typeface="Times New Roman"/>
              <a:cs typeface="Times New Roman"/>
              <a:sym typeface="Times New Roman"/>
            </a:endParaRPr>
          </a:p>
        </p:txBody>
      </p:sp>
      <p:pic>
        <p:nvPicPr>
          <p:cNvPr id="1092" name="Google Shape;1092;p84"/>
          <p:cNvPicPr preferRelativeResize="0"/>
          <p:nvPr/>
        </p:nvPicPr>
        <p:blipFill rotWithShape="1">
          <a:blip r:embed="rId7">
            <a:alphaModFix/>
          </a:blip>
          <a:srcRect b="0" l="0" r="0" t="0"/>
          <a:stretch/>
        </p:blipFill>
        <p:spPr>
          <a:xfrm>
            <a:off x="4422632" y="268697"/>
            <a:ext cx="1077096" cy="1029914"/>
          </a:xfrm>
          <a:prstGeom prst="rect">
            <a:avLst/>
          </a:prstGeom>
          <a:noFill/>
          <a:ln>
            <a:noFill/>
          </a:ln>
        </p:spPr>
      </p:pic>
      <p:pic>
        <p:nvPicPr>
          <p:cNvPr id="1093" name="Google Shape;1093;p84"/>
          <p:cNvPicPr preferRelativeResize="0"/>
          <p:nvPr/>
        </p:nvPicPr>
        <p:blipFill rotWithShape="1">
          <a:blip r:embed="rId8">
            <a:alphaModFix/>
          </a:blip>
          <a:srcRect b="0" l="0" r="0" t="0"/>
          <a:stretch/>
        </p:blipFill>
        <p:spPr>
          <a:xfrm>
            <a:off x="4422632" y="83788"/>
            <a:ext cx="1077092" cy="529813"/>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7" name="Shape 1097"/>
        <p:cNvGrpSpPr/>
        <p:nvPr/>
      </p:nvGrpSpPr>
      <p:grpSpPr>
        <a:xfrm>
          <a:off x="0" y="0"/>
          <a:ext cx="0" cy="0"/>
          <a:chOff x="0" y="0"/>
          <a:chExt cx="0" cy="0"/>
        </a:xfrm>
      </p:grpSpPr>
      <p:sp>
        <p:nvSpPr>
          <p:cNvPr id="1098" name="Google Shape;1098;p85"/>
          <p:cNvSpPr txBox="1"/>
          <p:nvPr/>
        </p:nvSpPr>
        <p:spPr>
          <a:xfrm>
            <a:off x="7391395" y="0"/>
            <a:ext cx="2112600" cy="280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lang="en" sz="1600"/>
              <a:t>2006</a:t>
            </a:r>
            <a:endParaRPr sz="1600"/>
          </a:p>
          <a:p>
            <a:pPr indent="0" lvl="0" marL="0" marR="0" rtl="0" algn="l">
              <a:lnSpc>
                <a:spcPct val="100000"/>
              </a:lnSpc>
              <a:spcBef>
                <a:spcPts val="0"/>
              </a:spcBef>
              <a:spcAft>
                <a:spcPts val="0"/>
              </a:spcAft>
              <a:buClr>
                <a:schemeClr val="dk1"/>
              </a:buClr>
              <a:buSzPts val="1100"/>
              <a:buFont typeface="Arial"/>
              <a:buNone/>
            </a:pPr>
            <a:r>
              <a:rPr lang="en" sz="1600"/>
              <a:t>$1,631–$1,925</a:t>
            </a:r>
            <a:endParaRPr sz="1600"/>
          </a:p>
          <a:p>
            <a:pPr indent="0" lvl="0" marL="0" marR="0" rtl="0" algn="l">
              <a:lnSpc>
                <a:spcPct val="100000"/>
              </a:lnSpc>
              <a:spcBef>
                <a:spcPts val="0"/>
              </a:spcBef>
              <a:spcAft>
                <a:spcPts val="0"/>
              </a:spcAft>
              <a:buClr>
                <a:schemeClr val="dk1"/>
              </a:buClr>
              <a:buSzPts val="1100"/>
              <a:buFont typeface="Arial"/>
              <a:buNone/>
            </a:pPr>
            <a:r>
              <a:t/>
            </a:r>
            <a:endParaRPr sz="1600"/>
          </a:p>
          <a:p>
            <a:pPr indent="0" lvl="0" marL="0" marR="0" rtl="0" algn="l">
              <a:lnSpc>
                <a:spcPct val="100000"/>
              </a:lnSpc>
              <a:spcBef>
                <a:spcPts val="0"/>
              </a:spcBef>
              <a:spcAft>
                <a:spcPts val="0"/>
              </a:spcAft>
              <a:buClr>
                <a:srgbClr val="000000"/>
              </a:buClr>
              <a:buSzPts val="800"/>
              <a:buFont typeface="Arial"/>
              <a:buNone/>
            </a:pPr>
            <a:r>
              <a:t/>
            </a:r>
            <a:endParaRPr sz="1600"/>
          </a:p>
        </p:txBody>
      </p:sp>
      <p:sp>
        <p:nvSpPr>
          <p:cNvPr id="1099" name="Google Shape;1099;p85"/>
          <p:cNvSpPr txBox="1"/>
          <p:nvPr/>
        </p:nvSpPr>
        <p:spPr>
          <a:xfrm>
            <a:off x="8584948" y="3734900"/>
            <a:ext cx="2174100" cy="28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800"/>
              <a:buFont typeface="Arial"/>
              <a:buNone/>
            </a:pPr>
            <a:r>
              <a:rPr lang="en" sz="1600" u="sng">
                <a:solidFill>
                  <a:schemeClr val="dk1"/>
                </a:solidFill>
              </a:rPr>
              <a:t>6</a:t>
            </a:r>
            <a:r>
              <a:rPr lang="en" sz="1600">
                <a:solidFill>
                  <a:schemeClr val="dk1"/>
                </a:solidFill>
              </a:rPr>
              <a:t> </a:t>
            </a:r>
            <a:endParaRPr sz="1600">
              <a:solidFill>
                <a:schemeClr val="dk1"/>
              </a:solidFill>
            </a:endParaRPr>
          </a:p>
          <a:p>
            <a:pPr indent="0" lvl="0" marL="0" rtl="0" algn="l">
              <a:spcBef>
                <a:spcPts val="0"/>
              </a:spcBef>
              <a:spcAft>
                <a:spcPts val="0"/>
              </a:spcAft>
              <a:buClr>
                <a:schemeClr val="dk1"/>
              </a:buClr>
              <a:buSzPts val="800"/>
              <a:buFont typeface="Arial"/>
              <a:buNone/>
            </a:pPr>
            <a:r>
              <a:rPr lang="en" sz="1600">
                <a:solidFill>
                  <a:schemeClr val="dk1"/>
                </a:solidFill>
              </a:rPr>
              <a:t>9 </a:t>
            </a:r>
            <a:endParaRPr sz="1600">
              <a:solidFill>
                <a:schemeClr val="dk1"/>
              </a:solidFill>
            </a:endParaRPr>
          </a:p>
          <a:p>
            <a:pPr indent="0" lvl="0" marL="0" rtl="0" algn="l">
              <a:spcBef>
                <a:spcPts val="0"/>
              </a:spcBef>
              <a:spcAft>
                <a:spcPts val="0"/>
              </a:spcAft>
              <a:buClr>
                <a:schemeClr val="dk1"/>
              </a:buClr>
              <a:buSzPts val="800"/>
              <a:buFont typeface="Arial"/>
              <a:buNone/>
            </a:pPr>
            <a:r>
              <a:rPr lang="en" sz="1600">
                <a:solidFill>
                  <a:schemeClr val="dk1"/>
                </a:solidFill>
              </a:rPr>
              <a:t>12 </a:t>
            </a:r>
            <a:endParaRPr sz="1600">
              <a:solidFill>
                <a:schemeClr val="dk1"/>
              </a:solidFill>
            </a:endParaRPr>
          </a:p>
          <a:p>
            <a:pPr indent="0" lvl="0" marL="0" rtl="0" algn="l">
              <a:spcBef>
                <a:spcPts val="0"/>
              </a:spcBef>
              <a:spcAft>
                <a:spcPts val="0"/>
              </a:spcAft>
              <a:buClr>
                <a:schemeClr val="dk1"/>
              </a:buClr>
              <a:buSzPts val="600"/>
              <a:buFont typeface="Arial"/>
              <a:buNone/>
            </a:pPr>
            <a:r>
              <a:rPr lang="en">
                <a:solidFill>
                  <a:schemeClr val="dk1"/>
                </a:solidFill>
              </a:rPr>
              <a:t>mg</a:t>
            </a:r>
            <a:endParaRPr>
              <a:solidFill>
                <a:schemeClr val="dk1"/>
              </a:solidFill>
            </a:endParaRPr>
          </a:p>
          <a:p>
            <a:pPr indent="0" lvl="0" marL="0" marR="0" rtl="0" algn="l">
              <a:lnSpc>
                <a:spcPct val="100000"/>
              </a:lnSpc>
              <a:spcBef>
                <a:spcPts val="0"/>
              </a:spcBef>
              <a:spcAft>
                <a:spcPts val="0"/>
              </a:spcAft>
              <a:buClr>
                <a:srgbClr val="000000"/>
              </a:buClr>
              <a:buSzPts val="600"/>
              <a:buFont typeface="Arial"/>
              <a:buNone/>
            </a:pPr>
            <a:r>
              <a:t/>
            </a:r>
            <a:endParaRPr sz="1600"/>
          </a:p>
        </p:txBody>
      </p:sp>
      <p:cxnSp>
        <p:nvCxnSpPr>
          <p:cNvPr id="1100" name="Google Shape;1100;p85"/>
          <p:cNvCxnSpPr/>
          <p:nvPr/>
        </p:nvCxnSpPr>
        <p:spPr>
          <a:xfrm>
            <a:off x="6981925" y="1200"/>
            <a:ext cx="0" cy="5141100"/>
          </a:xfrm>
          <a:prstGeom prst="straightConnector1">
            <a:avLst/>
          </a:prstGeom>
          <a:noFill/>
          <a:ln cap="flat" cmpd="sng" w="9525">
            <a:solidFill>
              <a:schemeClr val="dk2"/>
            </a:solidFill>
            <a:prstDash val="solid"/>
            <a:round/>
            <a:headEnd len="med" w="med" type="none"/>
            <a:tailEnd len="med" w="med" type="none"/>
          </a:ln>
        </p:spPr>
      </p:cxnSp>
      <p:sp>
        <p:nvSpPr>
          <p:cNvPr id="1101" name="Google Shape;1101;p85"/>
          <p:cNvSpPr txBox="1"/>
          <p:nvPr/>
        </p:nvSpPr>
        <p:spPr>
          <a:xfrm>
            <a:off x="19050" y="-38275"/>
            <a:ext cx="3923400" cy="65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Arial"/>
              <a:buNone/>
            </a:pPr>
            <a:r>
              <a:rPr lang="en" sz="1800">
                <a:solidFill>
                  <a:schemeClr val="dk1"/>
                </a:solidFill>
              </a:rPr>
              <a:t>Selegiline transdermal (EM</a:t>
            </a:r>
            <a:r>
              <a:rPr lang="en" sz="1800">
                <a:solidFill>
                  <a:srgbClr val="0000FF"/>
                </a:solidFill>
              </a:rPr>
              <a:t>SAM</a:t>
            </a:r>
            <a:r>
              <a:rPr lang="en" sz="1800">
                <a:solidFill>
                  <a:schemeClr val="dk1"/>
                </a:solidFill>
              </a:rPr>
              <a:t>)    </a:t>
            </a:r>
            <a:endParaRPr sz="1800">
              <a:solidFill>
                <a:schemeClr val="dk1"/>
              </a:solidFill>
            </a:endParaRPr>
          </a:p>
          <a:p>
            <a:pPr indent="0" lvl="0" marL="0" rtl="0" algn="l">
              <a:lnSpc>
                <a:spcPct val="115000"/>
              </a:lnSpc>
              <a:spcBef>
                <a:spcPts val="0"/>
              </a:spcBef>
              <a:spcAft>
                <a:spcPts val="0"/>
              </a:spcAft>
              <a:buClr>
                <a:schemeClr val="dk1"/>
              </a:buClr>
              <a:buFont typeface="Arial"/>
              <a:buNone/>
            </a:pPr>
            <a:r>
              <a:rPr lang="en" sz="1300">
                <a:solidFill>
                  <a:schemeClr val="dk1"/>
                </a:solidFill>
              </a:rPr>
              <a:t>se LE ji leen / EM sam</a:t>
            </a:r>
            <a:endParaRPr sz="1300">
              <a:solidFill>
                <a:schemeClr val="dk1"/>
              </a:solidFill>
            </a:endParaRPr>
          </a:p>
          <a:p>
            <a:pPr indent="0" lvl="0" marL="0" rtl="0" algn="l">
              <a:lnSpc>
                <a:spcPct val="115000"/>
              </a:lnSpc>
              <a:spcBef>
                <a:spcPts val="0"/>
              </a:spcBef>
              <a:spcAft>
                <a:spcPts val="0"/>
              </a:spcAft>
              <a:buClr>
                <a:schemeClr val="dk1"/>
              </a:buClr>
              <a:buSzPts val="1200"/>
              <a:buFont typeface="Arial"/>
              <a:buNone/>
            </a:pPr>
            <a:r>
              <a:rPr lang="en" sz="1600">
                <a:solidFill>
                  <a:schemeClr val="dk1"/>
                </a:solidFill>
              </a:rPr>
              <a:t>“</a:t>
            </a:r>
            <a:r>
              <a:rPr lang="en" sz="1200">
                <a:solidFill>
                  <a:schemeClr val="dk1"/>
                </a:solidFill>
              </a:rPr>
              <a:t>Yos</a:t>
            </a:r>
            <a:r>
              <a:rPr lang="en" sz="1600" u="sng">
                <a:solidFill>
                  <a:schemeClr val="dk1"/>
                </a:solidFill>
              </a:rPr>
              <a:t>Em</a:t>
            </a:r>
            <a:r>
              <a:rPr lang="en" sz="1600">
                <a:solidFill>
                  <a:schemeClr val="dk1"/>
                </a:solidFill>
              </a:rPr>
              <a:t>ite </a:t>
            </a:r>
            <a:r>
              <a:rPr lang="en" sz="1600" u="sng">
                <a:solidFill>
                  <a:schemeClr val="dk1"/>
                </a:solidFill>
              </a:rPr>
              <a:t>Sam</a:t>
            </a:r>
            <a:r>
              <a:rPr lang="en" sz="1600">
                <a:solidFill>
                  <a:schemeClr val="dk1"/>
                </a:solidFill>
              </a:rPr>
              <a:t> Seals gills”</a:t>
            </a:r>
            <a:endParaRPr sz="2200"/>
          </a:p>
        </p:txBody>
      </p:sp>
      <p:sp>
        <p:nvSpPr>
          <p:cNvPr id="1102" name="Google Shape;1102;p85"/>
          <p:cNvSpPr txBox="1"/>
          <p:nvPr/>
        </p:nvSpPr>
        <p:spPr>
          <a:xfrm>
            <a:off x="28575" y="952325"/>
            <a:ext cx="3308100" cy="19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 Monoamine Oxidase Inhibitor</a:t>
            </a:r>
            <a:endParaRPr>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     – MAO-B </a:t>
            </a:r>
            <a:r>
              <a:rPr b="1" lang="en">
                <a:solidFill>
                  <a:schemeClr val="dk1"/>
                </a:solidFill>
              </a:rPr>
              <a:t>&gt;</a:t>
            </a:r>
            <a:r>
              <a:rPr lang="en">
                <a:solidFill>
                  <a:schemeClr val="dk1"/>
                </a:solidFill>
              </a:rPr>
              <a:t> MAO-A </a:t>
            </a:r>
            <a:endParaRPr>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     – DA </a:t>
            </a:r>
            <a:r>
              <a:rPr b="1" lang="en">
                <a:solidFill>
                  <a:schemeClr val="dk1"/>
                </a:solidFill>
              </a:rPr>
              <a:t>&gt;</a:t>
            </a:r>
            <a:r>
              <a:rPr lang="en">
                <a:solidFill>
                  <a:schemeClr val="dk1"/>
                </a:solidFill>
              </a:rPr>
              <a:t> NE </a:t>
            </a:r>
            <a:r>
              <a:rPr b="1" lang="en">
                <a:solidFill>
                  <a:schemeClr val="dk1"/>
                </a:solidFill>
              </a:rPr>
              <a:t>&gt;</a:t>
            </a:r>
            <a:r>
              <a:rPr lang="en">
                <a:solidFill>
                  <a:schemeClr val="dk1"/>
                </a:solidFill>
              </a:rPr>
              <a:t> 5-HT</a:t>
            </a:r>
            <a:endParaRPr>
              <a:solidFill>
                <a:schemeClr val="dk1"/>
              </a:solidFill>
            </a:endParaRPr>
          </a:p>
          <a:p>
            <a:pPr indent="0" lvl="0" marL="0" rtl="0" algn="l">
              <a:spcBef>
                <a:spcPts val="0"/>
              </a:spcBef>
              <a:spcAft>
                <a:spcPts val="0"/>
              </a:spcAft>
              <a:buClr>
                <a:schemeClr val="dk1"/>
              </a:buClr>
              <a:buSzPts val="800"/>
              <a:buFont typeface="Arial"/>
              <a:buNone/>
            </a:pPr>
            <a:r>
              <a:rPr lang="en">
                <a:solidFill>
                  <a:schemeClr val="dk1"/>
                </a:solidFill>
              </a:rPr>
              <a:t>   </a:t>
            </a:r>
            <a:endParaRPr>
              <a:solidFill>
                <a:schemeClr val="dk1"/>
              </a:solidFill>
            </a:endParaRPr>
          </a:p>
          <a:p>
            <a:pPr indent="0" lvl="0" marL="0" marR="0" rtl="0" algn="l">
              <a:lnSpc>
                <a:spcPct val="100000"/>
              </a:lnSpc>
              <a:spcBef>
                <a:spcPts val="0"/>
              </a:spcBef>
              <a:spcAft>
                <a:spcPts val="0"/>
              </a:spcAft>
              <a:buNone/>
            </a:pPr>
            <a:r>
              <a:t/>
            </a:r>
            <a:endParaRPr/>
          </a:p>
          <a:p>
            <a:pPr indent="0" lvl="0" marL="0" marR="0" rtl="0" algn="l">
              <a:lnSpc>
                <a:spcPct val="100000"/>
              </a:lnSpc>
              <a:spcBef>
                <a:spcPts val="0"/>
              </a:spcBef>
              <a:spcAft>
                <a:spcPts val="0"/>
              </a:spcAft>
              <a:buNone/>
            </a:pPr>
            <a:r>
              <a:t/>
            </a:r>
            <a:endParaRPr b="0" i="0" u="none" cap="none" strike="noStrike">
              <a:solidFill>
                <a:srgbClr val="000000"/>
              </a:solidFill>
              <a:latin typeface="Arial"/>
              <a:ea typeface="Arial"/>
              <a:cs typeface="Arial"/>
              <a:sym typeface="Arial"/>
            </a:endParaRPr>
          </a:p>
        </p:txBody>
      </p:sp>
      <p:pic>
        <p:nvPicPr>
          <p:cNvPr descr="Selegiline.svg" id="1103" name="Google Shape;1103;p85"/>
          <p:cNvPicPr preferRelativeResize="0"/>
          <p:nvPr/>
        </p:nvPicPr>
        <p:blipFill rotWithShape="1">
          <a:blip r:embed="rId3">
            <a:alphaModFix/>
          </a:blip>
          <a:srcRect b="0" l="-11202" r="-491" t="0"/>
          <a:stretch/>
        </p:blipFill>
        <p:spPr>
          <a:xfrm>
            <a:off x="7266125" y="1284050"/>
            <a:ext cx="1576846" cy="658800"/>
          </a:xfrm>
          <a:prstGeom prst="rect">
            <a:avLst/>
          </a:prstGeom>
          <a:noFill/>
          <a:ln>
            <a:noFill/>
          </a:ln>
        </p:spPr>
      </p:pic>
      <p:pic>
        <p:nvPicPr>
          <p:cNvPr id="1104" name="Google Shape;1104;p85"/>
          <p:cNvPicPr preferRelativeResize="0"/>
          <p:nvPr/>
        </p:nvPicPr>
        <p:blipFill rotWithShape="1">
          <a:blip r:embed="rId4">
            <a:alphaModFix/>
          </a:blip>
          <a:srcRect b="0" l="0" r="0" t="0"/>
          <a:stretch/>
        </p:blipFill>
        <p:spPr>
          <a:xfrm>
            <a:off x="7428000" y="2551902"/>
            <a:ext cx="566400" cy="726323"/>
          </a:xfrm>
          <a:prstGeom prst="rect">
            <a:avLst/>
          </a:prstGeom>
          <a:noFill/>
          <a:ln>
            <a:noFill/>
          </a:ln>
        </p:spPr>
      </p:pic>
      <p:sp>
        <p:nvSpPr>
          <p:cNvPr id="1105" name="Google Shape;1105;p85"/>
          <p:cNvSpPr txBox="1"/>
          <p:nvPr/>
        </p:nvSpPr>
        <p:spPr>
          <a:xfrm>
            <a:off x="7979695" y="2698763"/>
            <a:ext cx="2112600" cy="280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lang="en" sz="1600"/>
              <a:t>MAOI</a:t>
            </a:r>
            <a:endParaRPr sz="1800"/>
          </a:p>
        </p:txBody>
      </p:sp>
      <p:pic>
        <p:nvPicPr>
          <p:cNvPr id="1106" name="Google Shape;1106;p85"/>
          <p:cNvPicPr preferRelativeResize="0"/>
          <p:nvPr/>
        </p:nvPicPr>
        <p:blipFill rotWithShape="1">
          <a:blip r:embed="rId5">
            <a:alphaModFix/>
          </a:blip>
          <a:srcRect b="0" l="0" r="0" t="0"/>
          <a:stretch/>
        </p:blipFill>
        <p:spPr>
          <a:xfrm>
            <a:off x="7343233" y="3734896"/>
            <a:ext cx="1241725" cy="1136706"/>
          </a:xfrm>
          <a:prstGeom prst="rect">
            <a:avLst/>
          </a:prstGeom>
          <a:noFill/>
          <a:ln>
            <a:noFill/>
          </a:ln>
          <a:effectLst>
            <a:outerShdw blurRad="28575" rotWithShape="0" algn="bl" dir="10800000" dist="19050">
              <a:srgbClr val="000000">
                <a:alpha val="32000"/>
              </a:srgbClr>
            </a:outerShdw>
          </a:effectLst>
        </p:spPr>
      </p:pic>
      <p:pic>
        <p:nvPicPr>
          <p:cNvPr id="1107" name="Google Shape;1107;p85"/>
          <p:cNvPicPr preferRelativeResize="0"/>
          <p:nvPr/>
        </p:nvPicPr>
        <p:blipFill rotWithShape="1">
          <a:blip r:embed="rId6">
            <a:alphaModFix/>
          </a:blip>
          <a:srcRect b="0" l="0" r="0" t="0"/>
          <a:stretch/>
        </p:blipFill>
        <p:spPr>
          <a:xfrm>
            <a:off x="3601949" y="777325"/>
            <a:ext cx="2921725" cy="4299501"/>
          </a:xfrm>
          <a:prstGeom prst="rect">
            <a:avLst/>
          </a:prstGeom>
          <a:noFill/>
          <a:ln>
            <a:noFill/>
          </a:ln>
        </p:spPr>
      </p:pic>
      <p:sp>
        <p:nvSpPr>
          <p:cNvPr id="1108" name="Google Shape;1108;p85"/>
          <p:cNvSpPr txBox="1"/>
          <p:nvPr/>
        </p:nvSpPr>
        <p:spPr>
          <a:xfrm>
            <a:off x="1665925" y="4500375"/>
            <a:ext cx="2276400" cy="500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0" i="0" lang="en" u="none" cap="none" strike="noStrike">
                <a:solidFill>
                  <a:srgbClr val="000000"/>
                </a:solidFill>
                <a:latin typeface="Arial"/>
                <a:ea typeface="Arial"/>
                <a:cs typeface="Arial"/>
                <a:sym typeface="Arial"/>
              </a:rPr>
              <a:t>Chairman Mao patch being used to seal his gills</a:t>
            </a:r>
            <a:endParaRPr b="0" i="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700"/>
              <a:buFont typeface="Arial"/>
              <a:buNone/>
            </a:pPr>
            <a:r>
              <a:t/>
            </a:r>
            <a:endParaRPr b="0" i="0" sz="1200" u="none" cap="none" strike="noStrike">
              <a:solidFill>
                <a:srgbClr val="000000"/>
              </a:solidFill>
              <a:latin typeface="Times New Roman"/>
              <a:ea typeface="Times New Roman"/>
              <a:cs typeface="Times New Roman"/>
              <a:sym typeface="Times New Roman"/>
            </a:endParaRPr>
          </a:p>
        </p:txBody>
      </p:sp>
      <p:pic>
        <p:nvPicPr>
          <p:cNvPr id="1109" name="Google Shape;1109;p85"/>
          <p:cNvPicPr preferRelativeResize="0"/>
          <p:nvPr/>
        </p:nvPicPr>
        <p:blipFill rotWithShape="1">
          <a:blip r:embed="rId7">
            <a:alphaModFix/>
          </a:blip>
          <a:srcRect b="0" l="0" r="0" t="0"/>
          <a:stretch/>
        </p:blipFill>
        <p:spPr>
          <a:xfrm>
            <a:off x="4422632" y="268697"/>
            <a:ext cx="1077096" cy="1029914"/>
          </a:xfrm>
          <a:prstGeom prst="rect">
            <a:avLst/>
          </a:prstGeom>
          <a:noFill/>
          <a:ln>
            <a:noFill/>
          </a:ln>
        </p:spPr>
      </p:pic>
      <p:pic>
        <p:nvPicPr>
          <p:cNvPr id="1110" name="Google Shape;1110;p85"/>
          <p:cNvPicPr preferRelativeResize="0"/>
          <p:nvPr/>
        </p:nvPicPr>
        <p:blipFill rotWithShape="1">
          <a:blip r:embed="rId8">
            <a:alphaModFix/>
          </a:blip>
          <a:srcRect b="0" l="0" r="0" t="0"/>
          <a:stretch/>
        </p:blipFill>
        <p:spPr>
          <a:xfrm>
            <a:off x="4422632" y="83788"/>
            <a:ext cx="1077092" cy="529813"/>
          </a:xfrm>
          <a:prstGeom prst="rect">
            <a:avLst/>
          </a:prstGeom>
          <a:noFill/>
          <a:ln>
            <a:noFill/>
          </a:ln>
        </p:spPr>
      </p:pic>
      <p:sp>
        <p:nvSpPr>
          <p:cNvPr id="1111" name="Google Shape;1111;p85"/>
          <p:cNvSpPr txBox="1"/>
          <p:nvPr/>
        </p:nvSpPr>
        <p:spPr>
          <a:xfrm>
            <a:off x="2757315" y="126887"/>
            <a:ext cx="3923400" cy="65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Arial"/>
              <a:buNone/>
            </a:pPr>
            <a:r>
              <a:rPr lang="en" sz="1800">
                <a:solidFill>
                  <a:srgbClr val="FF0000"/>
                </a:solidFill>
              </a:rPr>
              <a:t>SAME   </a:t>
            </a:r>
            <a:endParaRPr sz="1800">
              <a:solidFill>
                <a:srgbClr val="FF0000"/>
              </a:solidFill>
            </a:endParaRPr>
          </a:p>
          <a:p>
            <a:pPr indent="0" lvl="0" marL="0" rtl="0" algn="l">
              <a:lnSpc>
                <a:spcPct val="115000"/>
              </a:lnSpc>
              <a:spcBef>
                <a:spcPts val="0"/>
              </a:spcBef>
              <a:spcAft>
                <a:spcPts val="0"/>
              </a:spcAft>
              <a:buClr>
                <a:schemeClr val="dk1"/>
              </a:buClr>
              <a:buSzPts val="1200"/>
              <a:buFont typeface="Arial"/>
              <a:buNone/>
            </a:pPr>
            <a:r>
              <a:rPr lang="en" sz="1300">
                <a:solidFill>
                  <a:srgbClr val="FF0000"/>
                </a:solidFill>
              </a:rPr>
              <a:t>molecule as Eldepryl</a:t>
            </a:r>
            <a:endParaRPr sz="2200">
              <a:solidFill>
                <a:srgbClr val="FF0000"/>
              </a:solidFill>
            </a:endParaRPr>
          </a:p>
        </p:txBody>
      </p:sp>
      <p:grpSp>
        <p:nvGrpSpPr>
          <p:cNvPr id="1112" name="Google Shape;1112;p85"/>
          <p:cNvGrpSpPr/>
          <p:nvPr/>
        </p:nvGrpSpPr>
        <p:grpSpPr>
          <a:xfrm>
            <a:off x="689797" y="1991452"/>
            <a:ext cx="2581928" cy="2072169"/>
            <a:chOff x="6207543" y="-7325280"/>
            <a:chExt cx="5564881" cy="4466189"/>
          </a:xfrm>
        </p:grpSpPr>
        <p:pic>
          <p:nvPicPr>
            <p:cNvPr descr="clipped result image" id="1113" name="Google Shape;1113;p85"/>
            <p:cNvPicPr preferRelativeResize="0"/>
            <p:nvPr/>
          </p:nvPicPr>
          <p:blipFill rotWithShape="1">
            <a:blip r:embed="rId9">
              <a:alphaModFix/>
            </a:blip>
            <a:srcRect b="0" l="0" r="0" t="24374"/>
            <a:stretch/>
          </p:blipFill>
          <p:spPr>
            <a:xfrm>
              <a:off x="6207543" y="-5989565"/>
              <a:ext cx="5564881" cy="3130474"/>
            </a:xfrm>
            <a:prstGeom prst="rect">
              <a:avLst/>
            </a:prstGeom>
            <a:noFill/>
            <a:ln>
              <a:noFill/>
            </a:ln>
          </p:spPr>
        </p:pic>
        <p:grpSp>
          <p:nvGrpSpPr>
            <p:cNvPr id="1114" name="Google Shape;1114;p85"/>
            <p:cNvGrpSpPr/>
            <p:nvPr/>
          </p:nvGrpSpPr>
          <p:grpSpPr>
            <a:xfrm>
              <a:off x="6833016" y="-7325280"/>
              <a:ext cx="1582346" cy="1921300"/>
              <a:chOff x="2133539" y="-2472867"/>
              <a:chExt cx="817074" cy="992099"/>
            </a:xfrm>
          </p:grpSpPr>
          <p:pic>
            <p:nvPicPr>
              <p:cNvPr descr="clipped result image" id="1115" name="Google Shape;1115;p85"/>
              <p:cNvPicPr preferRelativeResize="0"/>
              <p:nvPr/>
            </p:nvPicPr>
            <p:blipFill rotWithShape="1">
              <a:blip r:embed="rId10">
                <a:alphaModFix/>
              </a:blip>
              <a:srcRect b="0" l="0" r="0" t="0"/>
              <a:stretch/>
            </p:blipFill>
            <p:spPr>
              <a:xfrm rot="-261852">
                <a:off x="2170597" y="-2445866"/>
                <a:ext cx="745405" cy="938097"/>
              </a:xfrm>
              <a:prstGeom prst="rect">
                <a:avLst/>
              </a:prstGeom>
              <a:noFill/>
              <a:ln>
                <a:noFill/>
              </a:ln>
            </p:spPr>
          </p:pic>
          <p:pic>
            <p:nvPicPr>
              <p:cNvPr descr="clipped result image" id="1116" name="Google Shape;1116;p85"/>
              <p:cNvPicPr preferRelativeResize="0"/>
              <p:nvPr/>
            </p:nvPicPr>
            <p:blipFill rotWithShape="1">
              <a:blip r:embed="rId11">
                <a:alphaModFix/>
              </a:blip>
              <a:srcRect b="0" l="0" r="0" t="0"/>
              <a:stretch/>
            </p:blipFill>
            <p:spPr>
              <a:xfrm>
                <a:off x="2133539" y="-2444874"/>
                <a:ext cx="767933" cy="397770"/>
              </a:xfrm>
              <a:prstGeom prst="rect">
                <a:avLst/>
              </a:prstGeom>
              <a:noFill/>
              <a:ln>
                <a:noFill/>
              </a:ln>
            </p:spPr>
          </p:pic>
        </p:grpSp>
        <p:pic>
          <p:nvPicPr>
            <p:cNvPr descr="clipped result image" id="1117" name="Google Shape;1117;p85"/>
            <p:cNvPicPr preferRelativeResize="0"/>
            <p:nvPr/>
          </p:nvPicPr>
          <p:blipFill rotWithShape="1">
            <a:blip r:embed="rId12">
              <a:alphaModFix/>
            </a:blip>
            <a:srcRect b="0" l="0" r="0" t="0"/>
            <a:stretch/>
          </p:blipFill>
          <p:spPr>
            <a:xfrm rot="10321669">
              <a:off x="7121421" y="-5805131"/>
              <a:ext cx="1175740" cy="765284"/>
            </a:xfrm>
            <a:prstGeom prst="rect">
              <a:avLst/>
            </a:prstGeom>
            <a:noFill/>
            <a:ln>
              <a:noFill/>
            </a:ln>
          </p:spPr>
        </p:pic>
      </p:grpSp>
      <p:sp>
        <p:nvSpPr>
          <p:cNvPr id="1118" name="Google Shape;1118;p85"/>
          <p:cNvSpPr txBox="1"/>
          <p:nvPr/>
        </p:nvSpPr>
        <p:spPr>
          <a:xfrm>
            <a:off x="2902075" y="2395575"/>
            <a:ext cx="3923400" cy="658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200"/>
              <a:buFont typeface="Arial"/>
              <a:buNone/>
            </a:pPr>
            <a:r>
              <a:rPr lang="en" sz="4800">
                <a:solidFill>
                  <a:schemeClr val="dk1"/>
                </a:solidFill>
              </a:rPr>
              <a:t>= </a:t>
            </a:r>
            <a:endParaRPr sz="4800"/>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2" name="Shape 1122"/>
        <p:cNvGrpSpPr/>
        <p:nvPr/>
      </p:nvGrpSpPr>
      <p:grpSpPr>
        <a:xfrm>
          <a:off x="0" y="0"/>
          <a:ext cx="0" cy="0"/>
          <a:chOff x="0" y="0"/>
          <a:chExt cx="0" cy="0"/>
        </a:xfrm>
      </p:grpSpPr>
      <p:pic>
        <p:nvPicPr>
          <p:cNvPr descr="Selegiline.svg" id="1123" name="Google Shape;1123;p86"/>
          <p:cNvPicPr preferRelativeResize="0"/>
          <p:nvPr/>
        </p:nvPicPr>
        <p:blipFill rotWithShape="1">
          <a:blip r:embed="rId3">
            <a:alphaModFix/>
          </a:blip>
          <a:srcRect b="0" l="-11197" r="0" t="0"/>
          <a:stretch/>
        </p:blipFill>
        <p:spPr>
          <a:xfrm>
            <a:off x="322908" y="1147100"/>
            <a:ext cx="2098964" cy="880863"/>
          </a:xfrm>
          <a:prstGeom prst="rect">
            <a:avLst/>
          </a:prstGeom>
          <a:noFill/>
          <a:ln>
            <a:noFill/>
          </a:ln>
        </p:spPr>
      </p:pic>
      <p:sp>
        <p:nvSpPr>
          <p:cNvPr id="1124" name="Google Shape;1124;p86"/>
          <p:cNvSpPr txBox="1"/>
          <p:nvPr/>
        </p:nvSpPr>
        <p:spPr>
          <a:xfrm>
            <a:off x="2525327" y="1325550"/>
            <a:ext cx="2195400" cy="318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2400" u="none" cap="none" strike="noStrike">
                <a:solidFill>
                  <a:srgbClr val="000000"/>
                </a:solidFill>
                <a:latin typeface="Arial"/>
                <a:ea typeface="Arial"/>
                <a:cs typeface="Arial"/>
                <a:sym typeface="Arial"/>
              </a:rPr>
              <a:t>selegiline</a:t>
            </a:r>
            <a:endParaRPr b="0" i="0" sz="2400" u="none" cap="none" strike="noStrike">
              <a:solidFill>
                <a:srgbClr val="000000"/>
              </a:solidFill>
              <a:latin typeface="Arial"/>
              <a:ea typeface="Arial"/>
              <a:cs typeface="Arial"/>
              <a:sym typeface="Arial"/>
            </a:endParaRPr>
          </a:p>
        </p:txBody>
      </p:sp>
      <p:sp>
        <p:nvSpPr>
          <p:cNvPr id="1125" name="Google Shape;1125;p86"/>
          <p:cNvSpPr txBox="1"/>
          <p:nvPr/>
        </p:nvSpPr>
        <p:spPr>
          <a:xfrm>
            <a:off x="2091675" y="3403338"/>
            <a:ext cx="3062700" cy="318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2400" u="none" cap="none" strike="noStrike">
                <a:solidFill>
                  <a:srgbClr val="000000"/>
                </a:solidFill>
                <a:latin typeface="Arial"/>
                <a:ea typeface="Arial"/>
                <a:cs typeface="Arial"/>
                <a:sym typeface="Arial"/>
              </a:rPr>
              <a:t>m</a:t>
            </a:r>
            <a:r>
              <a:rPr b="0" i="0" lang="en" sz="2400" u="none" cap="none" strike="noStrike">
                <a:solidFill>
                  <a:srgbClr val="000000"/>
                </a:solidFill>
                <a:latin typeface="Arial"/>
                <a:ea typeface="Arial"/>
                <a:cs typeface="Arial"/>
                <a:sym typeface="Arial"/>
              </a:rPr>
              <a:t>ethamphetamine</a:t>
            </a:r>
            <a:endParaRPr b="0" i="0" sz="2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lang="en" sz="2400"/>
              <a:t>(tiny amount)</a:t>
            </a:r>
            <a:endParaRPr sz="2400"/>
          </a:p>
        </p:txBody>
      </p:sp>
      <p:grpSp>
        <p:nvGrpSpPr>
          <p:cNvPr id="1126" name="Google Shape;1126;p86"/>
          <p:cNvGrpSpPr/>
          <p:nvPr/>
        </p:nvGrpSpPr>
        <p:grpSpPr>
          <a:xfrm>
            <a:off x="7177088" y="1359725"/>
            <a:ext cx="1444337" cy="1159175"/>
            <a:chOff x="3653398" y="-9036884"/>
            <a:chExt cx="2084782" cy="1673174"/>
          </a:xfrm>
        </p:grpSpPr>
        <p:pic>
          <p:nvPicPr>
            <p:cNvPr descr="clipped result image" id="1127" name="Google Shape;1127;p86"/>
            <p:cNvPicPr preferRelativeResize="0"/>
            <p:nvPr/>
          </p:nvPicPr>
          <p:blipFill rotWithShape="1">
            <a:blip r:embed="rId4">
              <a:alphaModFix/>
            </a:blip>
            <a:srcRect b="0" l="0" r="0" t="24374"/>
            <a:stretch/>
          </p:blipFill>
          <p:spPr>
            <a:xfrm>
              <a:off x="3653398" y="-8536483"/>
              <a:ext cx="2084782" cy="1172773"/>
            </a:xfrm>
            <a:prstGeom prst="rect">
              <a:avLst/>
            </a:prstGeom>
            <a:noFill/>
            <a:ln>
              <a:noFill/>
            </a:ln>
          </p:spPr>
        </p:pic>
        <p:grpSp>
          <p:nvGrpSpPr>
            <p:cNvPr id="1128" name="Google Shape;1128;p86"/>
            <p:cNvGrpSpPr/>
            <p:nvPr/>
          </p:nvGrpSpPr>
          <p:grpSpPr>
            <a:xfrm>
              <a:off x="3887720" y="-9036884"/>
              <a:ext cx="592798" cy="719780"/>
              <a:chOff x="612679" y="-3356686"/>
              <a:chExt cx="306102" cy="371672"/>
            </a:xfrm>
          </p:grpSpPr>
          <p:pic>
            <p:nvPicPr>
              <p:cNvPr descr="clipped result image" id="1129" name="Google Shape;1129;p86"/>
              <p:cNvPicPr preferRelativeResize="0"/>
              <p:nvPr/>
            </p:nvPicPr>
            <p:blipFill rotWithShape="1">
              <a:blip r:embed="rId5">
                <a:alphaModFix/>
              </a:blip>
              <a:srcRect b="0" l="0" r="0" t="0"/>
              <a:stretch/>
            </p:blipFill>
            <p:spPr>
              <a:xfrm rot="-261855">
                <a:off x="626563" y="-3346571"/>
                <a:ext cx="279253" cy="351441"/>
              </a:xfrm>
              <a:prstGeom prst="rect">
                <a:avLst/>
              </a:prstGeom>
              <a:noFill/>
              <a:ln>
                <a:noFill/>
              </a:ln>
            </p:spPr>
          </p:pic>
          <p:pic>
            <p:nvPicPr>
              <p:cNvPr descr="clipped result image" id="1130" name="Google Shape;1130;p86"/>
              <p:cNvPicPr preferRelativeResize="0"/>
              <p:nvPr/>
            </p:nvPicPr>
            <p:blipFill rotWithShape="1">
              <a:blip r:embed="rId6">
                <a:alphaModFix/>
              </a:blip>
              <a:srcRect b="0" l="0" r="0" t="0"/>
              <a:stretch/>
            </p:blipFill>
            <p:spPr>
              <a:xfrm>
                <a:off x="612679" y="-3346199"/>
                <a:ext cx="287692" cy="149017"/>
              </a:xfrm>
              <a:prstGeom prst="rect">
                <a:avLst/>
              </a:prstGeom>
              <a:noFill/>
              <a:ln>
                <a:noFill/>
              </a:ln>
            </p:spPr>
          </p:pic>
        </p:grpSp>
        <p:pic>
          <p:nvPicPr>
            <p:cNvPr descr="clipped result image" id="1131" name="Google Shape;1131;p86"/>
            <p:cNvPicPr preferRelativeResize="0"/>
            <p:nvPr/>
          </p:nvPicPr>
          <p:blipFill rotWithShape="1">
            <a:blip r:embed="rId7">
              <a:alphaModFix/>
            </a:blip>
            <a:srcRect b="0" l="0" r="0" t="0"/>
            <a:stretch/>
          </p:blipFill>
          <p:spPr>
            <a:xfrm rot="10321669">
              <a:off x="3995766" y="-8467388"/>
              <a:ext cx="440470" cy="286699"/>
            </a:xfrm>
            <a:prstGeom prst="rect">
              <a:avLst/>
            </a:prstGeom>
            <a:noFill/>
            <a:ln>
              <a:noFill/>
            </a:ln>
          </p:spPr>
        </p:pic>
      </p:grpSp>
      <p:pic>
        <p:nvPicPr>
          <p:cNvPr id="1132" name="Google Shape;1132;p86"/>
          <p:cNvPicPr preferRelativeResize="0"/>
          <p:nvPr/>
        </p:nvPicPr>
        <p:blipFill rotWithShape="1">
          <a:blip r:embed="rId8">
            <a:alphaModFix/>
          </a:blip>
          <a:srcRect b="0" l="0" r="0" t="0"/>
          <a:stretch/>
        </p:blipFill>
        <p:spPr>
          <a:xfrm>
            <a:off x="6167450" y="1385301"/>
            <a:ext cx="873926" cy="1286002"/>
          </a:xfrm>
          <a:prstGeom prst="rect">
            <a:avLst/>
          </a:prstGeom>
          <a:noFill/>
          <a:ln>
            <a:noFill/>
          </a:ln>
        </p:spPr>
      </p:pic>
      <p:grpSp>
        <p:nvGrpSpPr>
          <p:cNvPr id="1133" name="Google Shape;1133;p86"/>
          <p:cNvGrpSpPr/>
          <p:nvPr/>
        </p:nvGrpSpPr>
        <p:grpSpPr>
          <a:xfrm>
            <a:off x="281784" y="3175774"/>
            <a:ext cx="1617304" cy="934078"/>
            <a:chOff x="3016075" y="3094356"/>
            <a:chExt cx="2697755" cy="1558094"/>
          </a:xfrm>
        </p:grpSpPr>
        <p:pic>
          <p:nvPicPr>
            <p:cNvPr descr="Selegiline.svg" id="1134" name="Google Shape;1134;p86"/>
            <p:cNvPicPr preferRelativeResize="0"/>
            <p:nvPr/>
          </p:nvPicPr>
          <p:blipFill rotWithShape="1">
            <a:blip r:embed="rId3">
              <a:alphaModFix/>
            </a:blip>
            <a:srcRect b="0" l="-11197" r="27759" t="27588"/>
            <a:stretch/>
          </p:blipFill>
          <p:spPr>
            <a:xfrm>
              <a:off x="3016075" y="3572825"/>
              <a:ext cx="2665775" cy="1079625"/>
            </a:xfrm>
            <a:prstGeom prst="rect">
              <a:avLst/>
            </a:prstGeom>
            <a:noFill/>
            <a:ln>
              <a:noFill/>
            </a:ln>
          </p:spPr>
        </p:pic>
        <p:sp>
          <p:nvSpPr>
            <p:cNvPr id="1135" name="Google Shape;1135;p86"/>
            <p:cNvSpPr txBox="1"/>
            <p:nvPr/>
          </p:nvSpPr>
          <p:spPr>
            <a:xfrm>
              <a:off x="5078730" y="3094356"/>
              <a:ext cx="635100" cy="7122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900"/>
                <a:buFont typeface="Arial"/>
                <a:buNone/>
              </a:pPr>
              <a:r>
                <a:rPr lang="en"/>
                <a:t>H</a:t>
              </a:r>
              <a:endParaRPr b="0" i="0" u="none" cap="none" strike="noStrike">
                <a:solidFill>
                  <a:srgbClr val="000000"/>
                </a:solidFill>
                <a:latin typeface="Arial"/>
                <a:ea typeface="Arial"/>
                <a:cs typeface="Arial"/>
                <a:sym typeface="Arial"/>
              </a:endParaRPr>
            </a:p>
          </p:txBody>
        </p:sp>
      </p:grpSp>
      <p:cxnSp>
        <p:nvCxnSpPr>
          <p:cNvPr id="1136" name="Google Shape;1136;p86"/>
          <p:cNvCxnSpPr/>
          <p:nvPr/>
        </p:nvCxnSpPr>
        <p:spPr>
          <a:xfrm>
            <a:off x="1608700" y="2232988"/>
            <a:ext cx="0" cy="781200"/>
          </a:xfrm>
          <a:prstGeom prst="straightConnector1">
            <a:avLst/>
          </a:prstGeom>
          <a:noFill/>
          <a:ln cap="flat" cmpd="sng" w="28575">
            <a:solidFill>
              <a:schemeClr val="dk2"/>
            </a:solidFill>
            <a:prstDash val="solid"/>
            <a:round/>
            <a:headEnd len="med" w="med" type="none"/>
            <a:tailEnd len="med" w="med" type="triangle"/>
          </a:ln>
        </p:spPr>
      </p:cxnSp>
      <p:sp>
        <p:nvSpPr>
          <p:cNvPr id="1137" name="Google Shape;1137;p86"/>
          <p:cNvSpPr txBox="1"/>
          <p:nvPr/>
        </p:nvSpPr>
        <p:spPr>
          <a:xfrm>
            <a:off x="751366" y="2377200"/>
            <a:ext cx="3177900" cy="368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en" sz="1500"/>
              <a:t>metabolized to</a:t>
            </a:r>
            <a:endParaRPr sz="1500">
              <a:solidFill>
                <a:srgbClr val="000000"/>
              </a:solidFill>
            </a:endParaRPr>
          </a:p>
        </p:txBody>
      </p:sp>
      <p:sp>
        <p:nvSpPr>
          <p:cNvPr id="1138" name="Google Shape;1138;p86"/>
          <p:cNvSpPr/>
          <p:nvPr/>
        </p:nvSpPr>
        <p:spPr>
          <a:xfrm>
            <a:off x="2091675" y="3447200"/>
            <a:ext cx="2877900" cy="781200"/>
          </a:xfrm>
          <a:prstGeom prst="roundRect">
            <a:avLst>
              <a:gd fmla="val 16667" name="adj"/>
            </a:avLst>
          </a:prstGeom>
          <a:solidFill>
            <a:srgbClr val="62A8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2" name="Shape 1142"/>
        <p:cNvGrpSpPr/>
        <p:nvPr/>
      </p:nvGrpSpPr>
      <p:grpSpPr>
        <a:xfrm>
          <a:off x="0" y="0"/>
          <a:ext cx="0" cy="0"/>
          <a:chOff x="0" y="0"/>
          <a:chExt cx="0" cy="0"/>
        </a:xfrm>
      </p:grpSpPr>
      <p:pic>
        <p:nvPicPr>
          <p:cNvPr descr="Selegiline.svg" id="1143" name="Google Shape;1143;p87"/>
          <p:cNvPicPr preferRelativeResize="0"/>
          <p:nvPr/>
        </p:nvPicPr>
        <p:blipFill rotWithShape="1">
          <a:blip r:embed="rId3">
            <a:alphaModFix/>
          </a:blip>
          <a:srcRect b="0" l="-11197" r="0" t="0"/>
          <a:stretch/>
        </p:blipFill>
        <p:spPr>
          <a:xfrm>
            <a:off x="322908" y="1147100"/>
            <a:ext cx="2098964" cy="880863"/>
          </a:xfrm>
          <a:prstGeom prst="rect">
            <a:avLst/>
          </a:prstGeom>
          <a:noFill/>
          <a:ln>
            <a:noFill/>
          </a:ln>
        </p:spPr>
      </p:pic>
      <p:sp>
        <p:nvSpPr>
          <p:cNvPr id="1144" name="Google Shape;1144;p87"/>
          <p:cNvSpPr txBox="1"/>
          <p:nvPr/>
        </p:nvSpPr>
        <p:spPr>
          <a:xfrm>
            <a:off x="2525327" y="1325550"/>
            <a:ext cx="2195400" cy="318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2400" u="none" cap="none" strike="noStrike">
                <a:solidFill>
                  <a:srgbClr val="000000"/>
                </a:solidFill>
                <a:latin typeface="Arial"/>
                <a:ea typeface="Arial"/>
                <a:cs typeface="Arial"/>
                <a:sym typeface="Arial"/>
              </a:rPr>
              <a:t>selegiline</a:t>
            </a:r>
            <a:endParaRPr b="0" i="0" sz="2400" u="none" cap="none" strike="noStrike">
              <a:solidFill>
                <a:srgbClr val="000000"/>
              </a:solidFill>
              <a:latin typeface="Arial"/>
              <a:ea typeface="Arial"/>
              <a:cs typeface="Arial"/>
              <a:sym typeface="Arial"/>
            </a:endParaRPr>
          </a:p>
        </p:txBody>
      </p:sp>
      <p:sp>
        <p:nvSpPr>
          <p:cNvPr id="1145" name="Google Shape;1145;p87"/>
          <p:cNvSpPr txBox="1"/>
          <p:nvPr/>
        </p:nvSpPr>
        <p:spPr>
          <a:xfrm>
            <a:off x="5272650" y="3042963"/>
            <a:ext cx="3062700" cy="318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2400" u="none" cap="none" strike="noStrike">
                <a:solidFill>
                  <a:srgbClr val="000000"/>
                </a:solidFill>
                <a:latin typeface="Arial"/>
                <a:ea typeface="Arial"/>
                <a:cs typeface="Arial"/>
                <a:sym typeface="Arial"/>
              </a:rPr>
              <a:t>methamphetamine</a:t>
            </a:r>
            <a:endParaRPr b="0" i="0" sz="2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lang="en" sz="2400"/>
              <a:t>(tiny amount)</a:t>
            </a:r>
            <a:endParaRPr sz="2400"/>
          </a:p>
        </p:txBody>
      </p:sp>
      <p:grpSp>
        <p:nvGrpSpPr>
          <p:cNvPr id="1146" name="Google Shape;1146;p87"/>
          <p:cNvGrpSpPr/>
          <p:nvPr/>
        </p:nvGrpSpPr>
        <p:grpSpPr>
          <a:xfrm>
            <a:off x="281784" y="3175774"/>
            <a:ext cx="1617304" cy="934078"/>
            <a:chOff x="3016075" y="3094356"/>
            <a:chExt cx="2697755" cy="1558094"/>
          </a:xfrm>
        </p:grpSpPr>
        <p:pic>
          <p:nvPicPr>
            <p:cNvPr descr="Selegiline.svg" id="1147" name="Google Shape;1147;p87"/>
            <p:cNvPicPr preferRelativeResize="0"/>
            <p:nvPr/>
          </p:nvPicPr>
          <p:blipFill rotWithShape="1">
            <a:blip r:embed="rId3">
              <a:alphaModFix/>
            </a:blip>
            <a:srcRect b="0" l="-11197" r="27759" t="27588"/>
            <a:stretch/>
          </p:blipFill>
          <p:spPr>
            <a:xfrm>
              <a:off x="3016075" y="3572825"/>
              <a:ext cx="2665775" cy="1079625"/>
            </a:xfrm>
            <a:prstGeom prst="rect">
              <a:avLst/>
            </a:prstGeom>
            <a:noFill/>
            <a:ln>
              <a:noFill/>
            </a:ln>
          </p:spPr>
        </p:pic>
        <p:sp>
          <p:nvSpPr>
            <p:cNvPr id="1148" name="Google Shape;1148;p87"/>
            <p:cNvSpPr txBox="1"/>
            <p:nvPr/>
          </p:nvSpPr>
          <p:spPr>
            <a:xfrm>
              <a:off x="5078730" y="3094356"/>
              <a:ext cx="635100" cy="7122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900"/>
                <a:buFont typeface="Arial"/>
                <a:buNone/>
              </a:pPr>
              <a:r>
                <a:rPr lang="en"/>
                <a:t>H</a:t>
              </a:r>
              <a:endParaRPr b="0" i="0" u="none" cap="none" strike="noStrike">
                <a:solidFill>
                  <a:srgbClr val="000000"/>
                </a:solidFill>
                <a:latin typeface="Arial"/>
                <a:ea typeface="Arial"/>
                <a:cs typeface="Arial"/>
                <a:sym typeface="Arial"/>
              </a:endParaRPr>
            </a:p>
          </p:txBody>
        </p:sp>
      </p:grpSp>
      <p:cxnSp>
        <p:nvCxnSpPr>
          <p:cNvPr id="1149" name="Google Shape;1149;p87"/>
          <p:cNvCxnSpPr/>
          <p:nvPr/>
        </p:nvCxnSpPr>
        <p:spPr>
          <a:xfrm>
            <a:off x="1608700" y="2232988"/>
            <a:ext cx="0" cy="781200"/>
          </a:xfrm>
          <a:prstGeom prst="straightConnector1">
            <a:avLst/>
          </a:prstGeom>
          <a:noFill/>
          <a:ln cap="flat" cmpd="sng" w="28575">
            <a:solidFill>
              <a:schemeClr val="dk2"/>
            </a:solidFill>
            <a:prstDash val="solid"/>
            <a:round/>
            <a:headEnd len="med" w="med" type="none"/>
            <a:tailEnd len="med" w="med" type="triangle"/>
          </a:ln>
        </p:spPr>
      </p:cxnSp>
      <p:sp>
        <p:nvSpPr>
          <p:cNvPr id="1150" name="Google Shape;1150;p87"/>
          <p:cNvSpPr txBox="1"/>
          <p:nvPr/>
        </p:nvSpPr>
        <p:spPr>
          <a:xfrm>
            <a:off x="751366" y="2377200"/>
            <a:ext cx="3177900" cy="368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en" sz="1500"/>
              <a:t>metabolized to</a:t>
            </a:r>
            <a:endParaRPr sz="1500">
              <a:solidFill>
                <a:srgbClr val="000000"/>
              </a:solidFill>
            </a:endParaRPr>
          </a:p>
        </p:txBody>
      </p:sp>
      <p:pic>
        <p:nvPicPr>
          <p:cNvPr id="1151" name="Google Shape;1151;p87"/>
          <p:cNvPicPr preferRelativeResize="0"/>
          <p:nvPr/>
        </p:nvPicPr>
        <p:blipFill>
          <a:blip r:embed="rId4">
            <a:alphaModFix/>
          </a:blip>
          <a:stretch>
            <a:fillRect/>
          </a:stretch>
        </p:blipFill>
        <p:spPr>
          <a:xfrm>
            <a:off x="5084125" y="1858108"/>
            <a:ext cx="3803475" cy="2139455"/>
          </a:xfrm>
          <a:prstGeom prst="rect">
            <a:avLst/>
          </a:prstGeom>
          <a:noFill/>
          <a:ln>
            <a:noFill/>
          </a:ln>
        </p:spPr>
      </p:pic>
      <p:sp>
        <p:nvSpPr>
          <p:cNvPr id="1152" name="Google Shape;1152;p87"/>
          <p:cNvSpPr txBox="1"/>
          <p:nvPr/>
        </p:nvSpPr>
        <p:spPr>
          <a:xfrm>
            <a:off x="2054525" y="3322538"/>
            <a:ext cx="3062700" cy="318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2400" u="none" cap="none" strike="noStrike">
                <a:solidFill>
                  <a:srgbClr val="000000"/>
                </a:solidFill>
                <a:latin typeface="Arial"/>
                <a:ea typeface="Arial"/>
                <a:cs typeface="Arial"/>
                <a:sym typeface="Arial"/>
              </a:rPr>
              <a:t>methamphetamine</a:t>
            </a:r>
            <a:endParaRPr sz="2400"/>
          </a:p>
        </p:txBody>
      </p:sp>
      <p:grpSp>
        <p:nvGrpSpPr>
          <p:cNvPr id="1153" name="Google Shape;1153;p87"/>
          <p:cNvGrpSpPr/>
          <p:nvPr/>
        </p:nvGrpSpPr>
        <p:grpSpPr>
          <a:xfrm>
            <a:off x="7593650" y="2197843"/>
            <a:ext cx="833873" cy="1249148"/>
            <a:chOff x="3889496" y="-9036885"/>
            <a:chExt cx="591022" cy="885355"/>
          </a:xfrm>
        </p:grpSpPr>
        <p:pic>
          <p:nvPicPr>
            <p:cNvPr descr="clipped result image" id="1154" name="Google Shape;1154;p87"/>
            <p:cNvPicPr preferRelativeResize="0"/>
            <p:nvPr/>
          </p:nvPicPr>
          <p:blipFill rotWithShape="1">
            <a:blip r:embed="rId5">
              <a:alphaModFix/>
            </a:blip>
            <a:srcRect b="0" l="0" r="0" t="0"/>
            <a:stretch/>
          </p:blipFill>
          <p:spPr>
            <a:xfrm rot="-261857">
              <a:off x="3914607" y="-9017295"/>
              <a:ext cx="540800" cy="680600"/>
            </a:xfrm>
            <a:prstGeom prst="rect">
              <a:avLst/>
            </a:prstGeom>
            <a:noFill/>
            <a:ln>
              <a:noFill/>
            </a:ln>
          </p:spPr>
        </p:pic>
        <p:pic>
          <p:nvPicPr>
            <p:cNvPr descr="clipped result image" id="1155" name="Google Shape;1155;p87"/>
            <p:cNvPicPr preferRelativeResize="0"/>
            <p:nvPr/>
          </p:nvPicPr>
          <p:blipFill rotWithShape="1">
            <a:blip r:embed="rId6">
              <a:alphaModFix/>
            </a:blip>
            <a:srcRect b="0" l="0" r="0" t="0"/>
            <a:stretch/>
          </p:blipFill>
          <p:spPr>
            <a:xfrm rot="10321669">
              <a:off x="3995766" y="-8467388"/>
              <a:ext cx="440470" cy="286699"/>
            </a:xfrm>
            <a:prstGeom prst="rect">
              <a:avLst/>
            </a:prstGeom>
            <a:noFill/>
            <a:ln>
              <a:noFill/>
            </a:ln>
          </p:spPr>
        </p:pic>
      </p:grpSp>
      <p:pic>
        <p:nvPicPr>
          <p:cNvPr id="1156" name="Google Shape;1156;p87"/>
          <p:cNvPicPr preferRelativeResize="0"/>
          <p:nvPr/>
        </p:nvPicPr>
        <p:blipFill>
          <a:blip r:embed="rId7">
            <a:alphaModFix/>
          </a:blip>
          <a:stretch>
            <a:fillRect/>
          </a:stretch>
        </p:blipFill>
        <p:spPr>
          <a:xfrm>
            <a:off x="5526027" y="2312925"/>
            <a:ext cx="1188825" cy="1019000"/>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0" name="Shape 1160"/>
        <p:cNvGrpSpPr/>
        <p:nvPr/>
      </p:nvGrpSpPr>
      <p:grpSpPr>
        <a:xfrm>
          <a:off x="0" y="0"/>
          <a:ext cx="0" cy="0"/>
          <a:chOff x="0" y="0"/>
          <a:chExt cx="0" cy="0"/>
        </a:xfrm>
      </p:grpSpPr>
      <p:pic>
        <p:nvPicPr>
          <p:cNvPr descr="Selegiline.svg" id="1161" name="Google Shape;1161;p88"/>
          <p:cNvPicPr preferRelativeResize="0"/>
          <p:nvPr/>
        </p:nvPicPr>
        <p:blipFill rotWithShape="1">
          <a:blip r:embed="rId3">
            <a:alphaModFix/>
          </a:blip>
          <a:srcRect b="0" l="-11197" r="0" t="0"/>
          <a:stretch/>
        </p:blipFill>
        <p:spPr>
          <a:xfrm>
            <a:off x="322908" y="1147100"/>
            <a:ext cx="2098964" cy="880863"/>
          </a:xfrm>
          <a:prstGeom prst="rect">
            <a:avLst/>
          </a:prstGeom>
          <a:noFill/>
          <a:ln>
            <a:noFill/>
          </a:ln>
        </p:spPr>
      </p:pic>
      <p:sp>
        <p:nvSpPr>
          <p:cNvPr id="1162" name="Google Shape;1162;p88"/>
          <p:cNvSpPr txBox="1"/>
          <p:nvPr/>
        </p:nvSpPr>
        <p:spPr>
          <a:xfrm>
            <a:off x="2525327" y="1325550"/>
            <a:ext cx="2195400" cy="318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2400" u="none" cap="none" strike="noStrike">
                <a:solidFill>
                  <a:srgbClr val="000000"/>
                </a:solidFill>
                <a:latin typeface="Arial"/>
                <a:ea typeface="Arial"/>
                <a:cs typeface="Arial"/>
                <a:sym typeface="Arial"/>
              </a:rPr>
              <a:t>selegiline</a:t>
            </a:r>
            <a:endParaRPr b="0" i="0" sz="2400" u="none" cap="none" strike="noStrike">
              <a:solidFill>
                <a:srgbClr val="000000"/>
              </a:solidFill>
              <a:latin typeface="Arial"/>
              <a:ea typeface="Arial"/>
              <a:cs typeface="Arial"/>
              <a:sym typeface="Arial"/>
            </a:endParaRPr>
          </a:p>
        </p:txBody>
      </p:sp>
      <p:sp>
        <p:nvSpPr>
          <p:cNvPr id="1163" name="Google Shape;1163;p88"/>
          <p:cNvSpPr txBox="1"/>
          <p:nvPr/>
        </p:nvSpPr>
        <p:spPr>
          <a:xfrm>
            <a:off x="5272650" y="3042963"/>
            <a:ext cx="3062700" cy="318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2400" u="none" cap="none" strike="noStrike">
                <a:solidFill>
                  <a:srgbClr val="000000"/>
                </a:solidFill>
                <a:latin typeface="Arial"/>
                <a:ea typeface="Arial"/>
                <a:cs typeface="Arial"/>
                <a:sym typeface="Arial"/>
              </a:rPr>
              <a:t>methamphetamine</a:t>
            </a:r>
            <a:endParaRPr b="0" i="0" sz="2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lang="en" sz="2400"/>
              <a:t>(tiny amount)</a:t>
            </a:r>
            <a:endParaRPr sz="2400"/>
          </a:p>
        </p:txBody>
      </p:sp>
      <p:grpSp>
        <p:nvGrpSpPr>
          <p:cNvPr id="1164" name="Google Shape;1164;p88"/>
          <p:cNvGrpSpPr/>
          <p:nvPr/>
        </p:nvGrpSpPr>
        <p:grpSpPr>
          <a:xfrm>
            <a:off x="281784" y="3175774"/>
            <a:ext cx="1617304" cy="934078"/>
            <a:chOff x="3016075" y="3094356"/>
            <a:chExt cx="2697755" cy="1558094"/>
          </a:xfrm>
        </p:grpSpPr>
        <p:pic>
          <p:nvPicPr>
            <p:cNvPr descr="Selegiline.svg" id="1165" name="Google Shape;1165;p88"/>
            <p:cNvPicPr preferRelativeResize="0"/>
            <p:nvPr/>
          </p:nvPicPr>
          <p:blipFill rotWithShape="1">
            <a:blip r:embed="rId3">
              <a:alphaModFix/>
            </a:blip>
            <a:srcRect b="0" l="-11197" r="27759" t="27588"/>
            <a:stretch/>
          </p:blipFill>
          <p:spPr>
            <a:xfrm>
              <a:off x="3016075" y="3572825"/>
              <a:ext cx="2665775" cy="1079625"/>
            </a:xfrm>
            <a:prstGeom prst="rect">
              <a:avLst/>
            </a:prstGeom>
            <a:noFill/>
            <a:ln>
              <a:noFill/>
            </a:ln>
          </p:spPr>
        </p:pic>
        <p:sp>
          <p:nvSpPr>
            <p:cNvPr id="1166" name="Google Shape;1166;p88"/>
            <p:cNvSpPr txBox="1"/>
            <p:nvPr/>
          </p:nvSpPr>
          <p:spPr>
            <a:xfrm>
              <a:off x="5078730" y="3094356"/>
              <a:ext cx="635100" cy="7122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900"/>
                <a:buFont typeface="Arial"/>
                <a:buNone/>
              </a:pPr>
              <a:r>
                <a:rPr lang="en"/>
                <a:t>H</a:t>
              </a:r>
              <a:endParaRPr b="0" i="0" u="none" cap="none" strike="noStrike">
                <a:solidFill>
                  <a:srgbClr val="000000"/>
                </a:solidFill>
                <a:latin typeface="Arial"/>
                <a:ea typeface="Arial"/>
                <a:cs typeface="Arial"/>
                <a:sym typeface="Arial"/>
              </a:endParaRPr>
            </a:p>
          </p:txBody>
        </p:sp>
      </p:grpSp>
      <p:cxnSp>
        <p:nvCxnSpPr>
          <p:cNvPr id="1167" name="Google Shape;1167;p88"/>
          <p:cNvCxnSpPr/>
          <p:nvPr/>
        </p:nvCxnSpPr>
        <p:spPr>
          <a:xfrm>
            <a:off x="1608700" y="2232988"/>
            <a:ext cx="0" cy="781200"/>
          </a:xfrm>
          <a:prstGeom prst="straightConnector1">
            <a:avLst/>
          </a:prstGeom>
          <a:noFill/>
          <a:ln cap="flat" cmpd="sng" w="28575">
            <a:solidFill>
              <a:schemeClr val="dk2"/>
            </a:solidFill>
            <a:prstDash val="solid"/>
            <a:round/>
            <a:headEnd len="med" w="med" type="none"/>
            <a:tailEnd len="med" w="med" type="triangle"/>
          </a:ln>
        </p:spPr>
      </p:cxnSp>
      <p:sp>
        <p:nvSpPr>
          <p:cNvPr id="1168" name="Google Shape;1168;p88"/>
          <p:cNvSpPr txBox="1"/>
          <p:nvPr/>
        </p:nvSpPr>
        <p:spPr>
          <a:xfrm>
            <a:off x="751366" y="2377200"/>
            <a:ext cx="3177900" cy="368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en" sz="1500"/>
              <a:t>metabolized to</a:t>
            </a:r>
            <a:endParaRPr sz="1500">
              <a:solidFill>
                <a:srgbClr val="000000"/>
              </a:solidFill>
            </a:endParaRPr>
          </a:p>
        </p:txBody>
      </p:sp>
      <p:pic>
        <p:nvPicPr>
          <p:cNvPr id="1169" name="Google Shape;1169;p88"/>
          <p:cNvPicPr preferRelativeResize="0"/>
          <p:nvPr/>
        </p:nvPicPr>
        <p:blipFill>
          <a:blip r:embed="rId4">
            <a:alphaModFix/>
          </a:blip>
          <a:stretch>
            <a:fillRect/>
          </a:stretch>
        </p:blipFill>
        <p:spPr>
          <a:xfrm>
            <a:off x="5250600" y="2908333"/>
            <a:ext cx="3803475" cy="2139455"/>
          </a:xfrm>
          <a:prstGeom prst="rect">
            <a:avLst/>
          </a:prstGeom>
          <a:noFill/>
          <a:ln>
            <a:noFill/>
          </a:ln>
        </p:spPr>
      </p:pic>
      <p:sp>
        <p:nvSpPr>
          <p:cNvPr id="1170" name="Google Shape;1170;p88"/>
          <p:cNvSpPr txBox="1"/>
          <p:nvPr/>
        </p:nvSpPr>
        <p:spPr>
          <a:xfrm>
            <a:off x="2054525" y="3322538"/>
            <a:ext cx="3062700" cy="318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2400" u="none" cap="none" strike="noStrike">
                <a:solidFill>
                  <a:srgbClr val="000000"/>
                </a:solidFill>
                <a:latin typeface="Arial"/>
                <a:ea typeface="Arial"/>
                <a:cs typeface="Arial"/>
                <a:sym typeface="Arial"/>
              </a:rPr>
              <a:t>methamphetamine</a:t>
            </a:r>
            <a:endParaRPr sz="2400"/>
          </a:p>
        </p:txBody>
      </p:sp>
      <p:grpSp>
        <p:nvGrpSpPr>
          <p:cNvPr id="1171" name="Google Shape;1171;p88"/>
          <p:cNvGrpSpPr/>
          <p:nvPr/>
        </p:nvGrpSpPr>
        <p:grpSpPr>
          <a:xfrm>
            <a:off x="7760125" y="3248068"/>
            <a:ext cx="833873" cy="1249148"/>
            <a:chOff x="3889496" y="-9036885"/>
            <a:chExt cx="591022" cy="885355"/>
          </a:xfrm>
        </p:grpSpPr>
        <p:pic>
          <p:nvPicPr>
            <p:cNvPr descr="clipped result image" id="1172" name="Google Shape;1172;p88"/>
            <p:cNvPicPr preferRelativeResize="0"/>
            <p:nvPr/>
          </p:nvPicPr>
          <p:blipFill rotWithShape="1">
            <a:blip r:embed="rId5">
              <a:alphaModFix/>
            </a:blip>
            <a:srcRect b="0" l="0" r="0" t="0"/>
            <a:stretch/>
          </p:blipFill>
          <p:spPr>
            <a:xfrm rot="-261857">
              <a:off x="3914607" y="-9017295"/>
              <a:ext cx="540800" cy="680600"/>
            </a:xfrm>
            <a:prstGeom prst="rect">
              <a:avLst/>
            </a:prstGeom>
            <a:noFill/>
            <a:ln>
              <a:noFill/>
            </a:ln>
          </p:spPr>
        </p:pic>
        <p:pic>
          <p:nvPicPr>
            <p:cNvPr descr="clipped result image" id="1173" name="Google Shape;1173;p88"/>
            <p:cNvPicPr preferRelativeResize="0"/>
            <p:nvPr/>
          </p:nvPicPr>
          <p:blipFill rotWithShape="1">
            <a:blip r:embed="rId6">
              <a:alphaModFix/>
            </a:blip>
            <a:srcRect b="0" l="0" r="0" t="0"/>
            <a:stretch/>
          </p:blipFill>
          <p:spPr>
            <a:xfrm rot="10321669">
              <a:off x="3995766" y="-8467388"/>
              <a:ext cx="440470" cy="286699"/>
            </a:xfrm>
            <a:prstGeom prst="rect">
              <a:avLst/>
            </a:prstGeom>
            <a:noFill/>
            <a:ln>
              <a:noFill/>
            </a:ln>
          </p:spPr>
        </p:pic>
      </p:grpSp>
      <p:pic>
        <p:nvPicPr>
          <p:cNvPr id="1174" name="Google Shape;1174;p88"/>
          <p:cNvPicPr preferRelativeResize="0"/>
          <p:nvPr/>
        </p:nvPicPr>
        <p:blipFill>
          <a:blip r:embed="rId7">
            <a:alphaModFix/>
          </a:blip>
          <a:stretch>
            <a:fillRect/>
          </a:stretch>
        </p:blipFill>
        <p:spPr>
          <a:xfrm>
            <a:off x="5692502" y="3363150"/>
            <a:ext cx="1188825" cy="1019000"/>
          </a:xfrm>
          <a:prstGeom prst="rect">
            <a:avLst/>
          </a:prstGeom>
          <a:noFill/>
          <a:ln>
            <a:noFill/>
          </a:ln>
        </p:spPr>
      </p:pic>
      <p:pic>
        <p:nvPicPr>
          <p:cNvPr id="1175" name="Google Shape;1175;p88"/>
          <p:cNvPicPr preferRelativeResize="0"/>
          <p:nvPr/>
        </p:nvPicPr>
        <p:blipFill>
          <a:blip r:embed="rId8">
            <a:alphaModFix/>
          </a:blip>
          <a:stretch>
            <a:fillRect/>
          </a:stretch>
        </p:blipFill>
        <p:spPr>
          <a:xfrm>
            <a:off x="5250600" y="276275"/>
            <a:ext cx="1955063" cy="842300"/>
          </a:xfrm>
          <a:prstGeom prst="rect">
            <a:avLst/>
          </a:prstGeom>
          <a:noFill/>
          <a:ln>
            <a:noFill/>
          </a:ln>
        </p:spPr>
      </p:pic>
      <p:sp>
        <p:nvSpPr>
          <p:cNvPr id="1176" name="Google Shape;1176;p88"/>
          <p:cNvSpPr txBox="1"/>
          <p:nvPr/>
        </p:nvSpPr>
        <p:spPr>
          <a:xfrm>
            <a:off x="5526024" y="1084775"/>
            <a:ext cx="3133200" cy="318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lang="en" sz="1800">
                <a:highlight>
                  <a:srgbClr val="FFFF9F"/>
                </a:highlight>
              </a:rPr>
              <a:t>L-</a:t>
            </a:r>
            <a:r>
              <a:rPr lang="en" sz="1800"/>
              <a:t>methamphetamine is a vasoconstrictor that is the active ingredient in some OTC nasal decongestants. Crosses BBB with some noradrenergic effects.  </a:t>
            </a:r>
            <a:endParaRPr b="0" i="0" sz="1800" u="none" cap="none" strike="noStrike">
              <a:solidFill>
                <a:srgbClr val="000000"/>
              </a:solidFill>
              <a:latin typeface="Arial"/>
              <a:ea typeface="Arial"/>
              <a:cs typeface="Arial"/>
              <a:sym typeface="Arial"/>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0" name="Shape 1180"/>
        <p:cNvGrpSpPr/>
        <p:nvPr/>
      </p:nvGrpSpPr>
      <p:grpSpPr>
        <a:xfrm>
          <a:off x="0" y="0"/>
          <a:ext cx="0" cy="0"/>
          <a:chOff x="0" y="0"/>
          <a:chExt cx="0" cy="0"/>
        </a:xfrm>
      </p:grpSpPr>
      <p:pic>
        <p:nvPicPr>
          <p:cNvPr id="1181" name="Google Shape;1181;p89"/>
          <p:cNvPicPr preferRelativeResize="0"/>
          <p:nvPr/>
        </p:nvPicPr>
        <p:blipFill>
          <a:blip r:embed="rId3">
            <a:alphaModFix/>
          </a:blip>
          <a:stretch>
            <a:fillRect/>
          </a:stretch>
        </p:blipFill>
        <p:spPr>
          <a:xfrm>
            <a:off x="467275" y="378800"/>
            <a:ext cx="4470249" cy="2537776"/>
          </a:xfrm>
          <a:prstGeom prst="rect">
            <a:avLst/>
          </a:prstGeom>
          <a:noFill/>
          <a:ln>
            <a:noFill/>
          </a:ln>
          <a:effectLst>
            <a:outerShdw blurRad="57150" rotWithShape="0" algn="bl" dir="5400000" dist="19050">
              <a:srgbClr val="000000">
                <a:alpha val="50000"/>
              </a:srgbClr>
            </a:outerShdw>
          </a:effectLst>
        </p:spPr>
      </p:pic>
      <p:sp>
        <p:nvSpPr>
          <p:cNvPr id="1182" name="Google Shape;1182;p89"/>
          <p:cNvSpPr txBox="1"/>
          <p:nvPr/>
        </p:nvSpPr>
        <p:spPr>
          <a:xfrm>
            <a:off x="451050" y="3180650"/>
            <a:ext cx="4502700" cy="318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lang="en" sz="1800"/>
              <a:t>Selegiline and Vicks Vicks VapoInhaler may result in false positive meth tests.</a:t>
            </a:r>
            <a:endParaRPr sz="1800"/>
          </a:p>
          <a:p>
            <a:pPr indent="0" lvl="0" marL="0" marR="0" rtl="0" algn="l">
              <a:lnSpc>
                <a:spcPct val="100000"/>
              </a:lnSpc>
              <a:spcBef>
                <a:spcPts val="0"/>
              </a:spcBef>
              <a:spcAft>
                <a:spcPts val="0"/>
              </a:spcAft>
              <a:buClr>
                <a:srgbClr val="000000"/>
              </a:buClr>
              <a:buSzPts val="800"/>
              <a:buFont typeface="Arial"/>
              <a:buNone/>
            </a:pPr>
            <a:r>
              <a:t/>
            </a:r>
            <a:endParaRPr sz="1800"/>
          </a:p>
          <a:p>
            <a:pPr indent="0" lvl="0" marL="0" marR="0" rtl="0" algn="l">
              <a:lnSpc>
                <a:spcPct val="100000"/>
              </a:lnSpc>
              <a:spcBef>
                <a:spcPts val="0"/>
              </a:spcBef>
              <a:spcAft>
                <a:spcPts val="0"/>
              </a:spcAft>
              <a:buClr>
                <a:srgbClr val="000000"/>
              </a:buClr>
              <a:buSzPts val="800"/>
              <a:buFont typeface="Arial"/>
              <a:buNone/>
            </a:pPr>
            <a:r>
              <a:rPr lang="en" sz="1800"/>
              <a:t>Need enantioselective confirmatory test to distinguish.</a:t>
            </a:r>
            <a:endParaRPr sz="1800"/>
          </a:p>
        </p:txBody>
      </p:sp>
      <p:pic>
        <p:nvPicPr>
          <p:cNvPr id="1183" name="Google Shape;1183;p89"/>
          <p:cNvPicPr preferRelativeResize="0"/>
          <p:nvPr/>
        </p:nvPicPr>
        <p:blipFill>
          <a:blip r:embed="rId4">
            <a:alphaModFix/>
          </a:blip>
          <a:stretch>
            <a:fillRect/>
          </a:stretch>
        </p:blipFill>
        <p:spPr>
          <a:xfrm>
            <a:off x="5654180" y="378800"/>
            <a:ext cx="1345950" cy="2803524"/>
          </a:xfrm>
          <a:prstGeom prst="rect">
            <a:avLst/>
          </a:prstGeom>
          <a:noFill/>
          <a:ln>
            <a:noFill/>
          </a:ln>
        </p:spPr>
      </p:pic>
      <p:pic>
        <p:nvPicPr>
          <p:cNvPr id="1184" name="Google Shape;1184;p89"/>
          <p:cNvPicPr preferRelativeResize="0"/>
          <p:nvPr/>
        </p:nvPicPr>
        <p:blipFill rotWithShape="1">
          <a:blip r:embed="rId5">
            <a:alphaModFix/>
          </a:blip>
          <a:srcRect b="84190" l="51376" r="0" t="2305"/>
          <a:stretch/>
        </p:blipFill>
        <p:spPr>
          <a:xfrm>
            <a:off x="5497675" y="3091800"/>
            <a:ext cx="3496725" cy="635525"/>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8" name="Shape 1188"/>
        <p:cNvGrpSpPr/>
        <p:nvPr/>
      </p:nvGrpSpPr>
      <p:grpSpPr>
        <a:xfrm>
          <a:off x="0" y="0"/>
          <a:ext cx="0" cy="0"/>
          <a:chOff x="0" y="0"/>
          <a:chExt cx="0" cy="0"/>
        </a:xfrm>
      </p:grpSpPr>
      <p:sp>
        <p:nvSpPr>
          <p:cNvPr id="1189" name="Google Shape;1189;p90"/>
          <p:cNvSpPr txBox="1"/>
          <p:nvPr/>
        </p:nvSpPr>
        <p:spPr>
          <a:xfrm>
            <a:off x="19050" y="-38275"/>
            <a:ext cx="2675700" cy="65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Arial"/>
              <a:buNone/>
            </a:pPr>
            <a:r>
              <a:rPr lang="en" sz="1800">
                <a:solidFill>
                  <a:schemeClr val="dk1"/>
                </a:solidFill>
              </a:rPr>
              <a:t>Selegiline transdermal </a:t>
            </a:r>
            <a:endParaRPr sz="1800">
              <a:solidFill>
                <a:schemeClr val="dk1"/>
              </a:solidFill>
            </a:endParaRPr>
          </a:p>
          <a:p>
            <a:pPr indent="0" lvl="0" marL="0" rtl="0" algn="l">
              <a:spcBef>
                <a:spcPts val="0"/>
              </a:spcBef>
              <a:spcAft>
                <a:spcPts val="0"/>
              </a:spcAft>
              <a:buClr>
                <a:schemeClr val="dk1"/>
              </a:buClr>
              <a:buSzPts val="1400"/>
              <a:buFont typeface="Arial"/>
              <a:buNone/>
            </a:pPr>
            <a:r>
              <a:rPr lang="en" sz="1800">
                <a:solidFill>
                  <a:schemeClr val="dk1"/>
                </a:solidFill>
              </a:rPr>
              <a:t>(EMSAM)    </a:t>
            </a:r>
            <a:endParaRPr sz="1800">
              <a:solidFill>
                <a:schemeClr val="dk1"/>
              </a:solidFill>
            </a:endParaRPr>
          </a:p>
          <a:p>
            <a:pPr indent="0" lvl="0" marL="0" marR="0" rtl="0" algn="l">
              <a:lnSpc>
                <a:spcPct val="100000"/>
              </a:lnSpc>
              <a:spcBef>
                <a:spcPts val="0"/>
              </a:spcBef>
              <a:spcAft>
                <a:spcPts val="0"/>
              </a:spcAft>
              <a:buClr>
                <a:srgbClr val="000000"/>
              </a:buClr>
              <a:buSzPts val="1400"/>
              <a:buFont typeface="Arial"/>
              <a:buNone/>
            </a:pPr>
            <a:r>
              <a:t/>
            </a:r>
            <a:endParaRPr sz="1800"/>
          </a:p>
        </p:txBody>
      </p:sp>
      <p:sp>
        <p:nvSpPr>
          <p:cNvPr id="1190" name="Google Shape;1190;p90"/>
          <p:cNvSpPr txBox="1"/>
          <p:nvPr/>
        </p:nvSpPr>
        <p:spPr>
          <a:xfrm>
            <a:off x="3193200" y="106025"/>
            <a:ext cx="5645100" cy="1116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800"/>
              <a:buFont typeface="Arial"/>
              <a:buNone/>
            </a:pPr>
            <a:r>
              <a:rPr lang="en">
                <a:solidFill>
                  <a:schemeClr val="dk1"/>
                </a:solidFill>
              </a:rPr>
              <a:t>Dynamic interactions</a:t>
            </a:r>
            <a:endParaRPr>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 Serotonergic (strong) </a:t>
            </a:r>
            <a:endParaRPr>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     – contraindicated with other serotonergics </a:t>
            </a:r>
            <a:endParaRPr>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 Blocks tyramine breakdown (food interaction)</a:t>
            </a:r>
            <a:endParaRPr>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 Anticholinergic (mild) </a:t>
            </a:r>
            <a:endParaRPr>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 Hyp</a:t>
            </a:r>
            <a:r>
              <a:rPr lang="en" u="sng">
                <a:solidFill>
                  <a:schemeClr val="dk1"/>
                </a:solidFill>
              </a:rPr>
              <a:t>er</a:t>
            </a:r>
            <a:r>
              <a:rPr lang="en">
                <a:solidFill>
                  <a:schemeClr val="dk1"/>
                </a:solidFill>
              </a:rPr>
              <a:t>tensive effects</a:t>
            </a:r>
            <a:endParaRPr>
              <a:solidFill>
                <a:schemeClr val="dk1"/>
              </a:solidFill>
            </a:endParaRPr>
          </a:p>
          <a:p>
            <a:pPr indent="0" lvl="0" marL="0" rtl="0" algn="l">
              <a:lnSpc>
                <a:spcPct val="115000"/>
              </a:lnSpc>
              <a:spcBef>
                <a:spcPts val="0"/>
              </a:spcBef>
              <a:spcAft>
                <a:spcPts val="0"/>
              </a:spcAft>
              <a:buClr>
                <a:schemeClr val="dk1"/>
              </a:buClr>
              <a:buFont typeface="Arial"/>
              <a:buNone/>
            </a:pPr>
            <a:r>
              <a:t/>
            </a:r>
            <a:endParaRPr>
              <a:solidFill>
                <a:schemeClr val="dk1"/>
              </a:solidFill>
            </a:endParaRPr>
          </a:p>
          <a:p>
            <a:pPr indent="0" lvl="0" marL="0" rtl="0" algn="l">
              <a:lnSpc>
                <a:spcPct val="115000"/>
              </a:lnSpc>
              <a:spcBef>
                <a:spcPts val="0"/>
              </a:spcBef>
              <a:spcAft>
                <a:spcPts val="0"/>
              </a:spcAft>
              <a:buClr>
                <a:schemeClr val="dk1"/>
              </a:buClr>
              <a:buFont typeface="Arial"/>
              <a:buNone/>
            </a:pPr>
            <a:r>
              <a:rPr lang="en">
                <a:solidFill>
                  <a:schemeClr val="dk1"/>
                </a:solidFill>
              </a:rPr>
              <a:t>Kinetic interactions </a:t>
            </a:r>
            <a:endParaRPr>
              <a:solidFill>
                <a:schemeClr val="dk1"/>
              </a:solidFill>
            </a:endParaRPr>
          </a:p>
          <a:p>
            <a:pPr indent="0" lvl="0" marL="0" rtl="0" algn="l">
              <a:lnSpc>
                <a:spcPct val="115000"/>
              </a:lnSpc>
              <a:spcBef>
                <a:spcPts val="0"/>
              </a:spcBef>
              <a:spcAft>
                <a:spcPts val="0"/>
              </a:spcAft>
              <a:buClr>
                <a:schemeClr val="dk1"/>
              </a:buClr>
              <a:buFont typeface="Arial"/>
              <a:buNone/>
            </a:pPr>
            <a:r>
              <a:rPr lang="en">
                <a:solidFill>
                  <a:schemeClr val="dk1"/>
                </a:solidFill>
              </a:rPr>
              <a:t>❖ 2B6 substrate (sock) </a:t>
            </a:r>
            <a:endParaRPr/>
          </a:p>
        </p:txBody>
      </p:sp>
      <p:sp>
        <p:nvSpPr>
          <p:cNvPr id="1191" name="Google Shape;1191;p90"/>
          <p:cNvSpPr txBox="1"/>
          <p:nvPr/>
        </p:nvSpPr>
        <p:spPr>
          <a:xfrm>
            <a:off x="109435" y="3257825"/>
            <a:ext cx="2415900" cy="13731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100"/>
              <a:buFont typeface="Arial"/>
              <a:buNone/>
            </a:pPr>
            <a:r>
              <a:rPr b="0" i="0" lang="en" u="none" cap="none" strike="noStrike">
                <a:solidFill>
                  <a:srgbClr val="000000"/>
                </a:solidFill>
                <a:latin typeface="Arial"/>
                <a:ea typeface="Arial"/>
                <a:cs typeface="Arial"/>
                <a:sym typeface="Arial"/>
              </a:rPr>
              <a:t>FDA</a:t>
            </a:r>
            <a:r>
              <a:rPr lang="en"/>
              <a:t>-</a:t>
            </a:r>
            <a:r>
              <a:rPr b="0" i="0" lang="en" u="none" cap="none" strike="noStrike">
                <a:solidFill>
                  <a:srgbClr val="000000"/>
                </a:solidFill>
                <a:latin typeface="Arial"/>
                <a:ea typeface="Arial"/>
                <a:cs typeface="Arial"/>
                <a:sym typeface="Arial"/>
              </a:rPr>
              <a:t>approved for: </a:t>
            </a:r>
            <a:endParaRPr/>
          </a:p>
          <a:p>
            <a:pPr indent="0" lvl="0" marL="0" marR="0" rtl="0" algn="l">
              <a:lnSpc>
                <a:spcPct val="100000"/>
              </a:lnSpc>
              <a:spcBef>
                <a:spcPts val="0"/>
              </a:spcBef>
              <a:spcAft>
                <a:spcPts val="0"/>
              </a:spcAft>
              <a:buNone/>
            </a:pPr>
            <a:r>
              <a:rPr b="0" i="0" lang="en" u="none" cap="none" strike="noStrike">
                <a:solidFill>
                  <a:srgbClr val="000000"/>
                </a:solidFill>
                <a:latin typeface="Arial"/>
                <a:ea typeface="Arial"/>
                <a:cs typeface="Arial"/>
                <a:sym typeface="Arial"/>
              </a:rPr>
              <a:t> ❖ </a:t>
            </a:r>
            <a:r>
              <a:rPr lang="en"/>
              <a:t>Depression</a:t>
            </a:r>
            <a:endParaRPr b="0" i="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50"/>
              <a:buFont typeface="Arial"/>
              <a:buNone/>
            </a:pPr>
            <a:r>
              <a:t/>
            </a:r>
            <a:endParaRPr b="0" i="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a:p>
        </p:txBody>
      </p:sp>
      <p:cxnSp>
        <p:nvCxnSpPr>
          <p:cNvPr id="1192" name="Google Shape;1192;p90"/>
          <p:cNvCxnSpPr/>
          <p:nvPr/>
        </p:nvCxnSpPr>
        <p:spPr>
          <a:xfrm>
            <a:off x="2886175" y="1200"/>
            <a:ext cx="0" cy="5141100"/>
          </a:xfrm>
          <a:prstGeom prst="straightConnector1">
            <a:avLst/>
          </a:prstGeom>
          <a:noFill/>
          <a:ln cap="flat" cmpd="sng" w="9525">
            <a:solidFill>
              <a:schemeClr val="dk2"/>
            </a:solidFill>
            <a:prstDash val="solid"/>
            <a:round/>
            <a:headEnd len="med" w="med" type="none"/>
            <a:tailEnd len="med" w="med" type="none"/>
          </a:ln>
        </p:spPr>
      </p:cxnSp>
      <p:sp>
        <p:nvSpPr>
          <p:cNvPr id="1193" name="Google Shape;1193;p90"/>
          <p:cNvSpPr txBox="1"/>
          <p:nvPr/>
        </p:nvSpPr>
        <p:spPr>
          <a:xfrm>
            <a:off x="3834462" y="4323561"/>
            <a:ext cx="1649100" cy="332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100"/>
              <a:buFont typeface="Arial"/>
              <a:buNone/>
            </a:pPr>
            <a:r>
              <a:rPr b="0" i="0" lang="en" u="none" cap="none" strike="noStrike">
                <a:solidFill>
                  <a:srgbClr val="000000"/>
                </a:solidFill>
                <a:latin typeface="Arial"/>
                <a:ea typeface="Arial"/>
                <a:cs typeface="Arial"/>
                <a:sym typeface="Arial"/>
              </a:rPr>
              <a:t>2B6 substrate</a:t>
            </a:r>
            <a:endParaRPr b="0" i="0" u="none" cap="none" strike="noStrike">
              <a:solidFill>
                <a:srgbClr val="000000"/>
              </a:solidFill>
              <a:latin typeface="Arial"/>
              <a:ea typeface="Arial"/>
              <a:cs typeface="Arial"/>
              <a:sym typeface="Arial"/>
            </a:endParaRPr>
          </a:p>
        </p:txBody>
      </p:sp>
      <p:grpSp>
        <p:nvGrpSpPr>
          <p:cNvPr id="1194" name="Google Shape;1194;p90"/>
          <p:cNvGrpSpPr/>
          <p:nvPr/>
        </p:nvGrpSpPr>
        <p:grpSpPr>
          <a:xfrm>
            <a:off x="3312532" y="2239647"/>
            <a:ext cx="2371524" cy="2493856"/>
            <a:chOff x="3312532" y="2239647"/>
            <a:chExt cx="2371524" cy="2493856"/>
          </a:xfrm>
        </p:grpSpPr>
        <p:pic>
          <p:nvPicPr>
            <p:cNvPr descr="clipped result image" id="1195" name="Google Shape;1195;p90"/>
            <p:cNvPicPr preferRelativeResize="0"/>
            <p:nvPr/>
          </p:nvPicPr>
          <p:blipFill rotWithShape="1">
            <a:blip r:embed="rId3">
              <a:alphaModFix/>
            </a:blip>
            <a:srcRect b="0" l="0" r="0" t="0"/>
            <a:stretch/>
          </p:blipFill>
          <p:spPr>
            <a:xfrm flipH="1" rot="-2498862">
              <a:off x="3970027" y="2291465"/>
              <a:ext cx="1056535" cy="2390220"/>
            </a:xfrm>
            <a:prstGeom prst="rect">
              <a:avLst/>
            </a:prstGeom>
            <a:noFill/>
            <a:ln>
              <a:noFill/>
            </a:ln>
            <a:effectLst>
              <a:outerShdw blurRad="50800" rotWithShape="0" algn="tl" dir="2700000" dist="38100">
                <a:srgbClr val="000000">
                  <a:alpha val="40000"/>
                </a:srgbClr>
              </a:outerShdw>
            </a:effectLst>
          </p:spPr>
        </p:pic>
        <p:sp>
          <p:nvSpPr>
            <p:cNvPr id="1196" name="Google Shape;1196;p90"/>
            <p:cNvSpPr/>
            <p:nvPr/>
          </p:nvSpPr>
          <p:spPr>
            <a:xfrm flipH="1" rot="-5835602">
              <a:off x="3863464" y="3026155"/>
              <a:ext cx="230035" cy="249226"/>
            </a:xfrm>
            <a:custGeom>
              <a:rect b="b" l="l" r="r" t="t"/>
              <a:pathLst>
                <a:path extrusionOk="0" h="10668" w="9821">
                  <a:moveTo>
                    <a:pt x="677" y="10668"/>
                  </a:moveTo>
                  <a:cubicBezTo>
                    <a:pt x="677" y="9271"/>
                    <a:pt x="-847" y="4064"/>
                    <a:pt x="677" y="2286"/>
                  </a:cubicBezTo>
                  <a:cubicBezTo>
                    <a:pt x="2201" y="508"/>
                    <a:pt x="8297" y="381"/>
                    <a:pt x="9821" y="0"/>
                  </a:cubicBezTo>
                </a:path>
              </a:pathLst>
            </a:custGeom>
            <a:noFill/>
            <a:ln cap="flat" cmpd="sng" w="3810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7" name="Google Shape;1197;p90"/>
            <p:cNvSpPr/>
            <p:nvPr/>
          </p:nvSpPr>
          <p:spPr>
            <a:xfrm flipH="1" rot="-5835415">
              <a:off x="3702688" y="2844103"/>
              <a:ext cx="230041" cy="249226"/>
            </a:xfrm>
            <a:custGeom>
              <a:rect b="b" l="l" r="r" t="t"/>
              <a:pathLst>
                <a:path extrusionOk="0" h="10668" w="9821">
                  <a:moveTo>
                    <a:pt x="677" y="10668"/>
                  </a:moveTo>
                  <a:cubicBezTo>
                    <a:pt x="677" y="9271"/>
                    <a:pt x="-847" y="4064"/>
                    <a:pt x="677" y="2286"/>
                  </a:cubicBezTo>
                  <a:cubicBezTo>
                    <a:pt x="2201" y="508"/>
                    <a:pt x="8297" y="381"/>
                    <a:pt x="9821" y="0"/>
                  </a:cubicBezTo>
                </a:path>
              </a:pathLst>
            </a:custGeom>
            <a:noFill/>
            <a:ln cap="flat" cmpd="sng" w="3810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8" name="Google Shape;1198;p90"/>
            <p:cNvSpPr/>
            <p:nvPr/>
          </p:nvSpPr>
          <p:spPr>
            <a:xfrm flipH="1" rot="-5835415">
              <a:off x="3786900" y="2939469"/>
              <a:ext cx="230041" cy="249226"/>
            </a:xfrm>
            <a:custGeom>
              <a:rect b="b" l="l" r="r" t="t"/>
              <a:pathLst>
                <a:path extrusionOk="0" h="10668" w="9821">
                  <a:moveTo>
                    <a:pt x="677" y="10668"/>
                  </a:moveTo>
                  <a:cubicBezTo>
                    <a:pt x="677" y="9271"/>
                    <a:pt x="-847" y="4064"/>
                    <a:pt x="677" y="2286"/>
                  </a:cubicBezTo>
                  <a:cubicBezTo>
                    <a:pt x="2201" y="508"/>
                    <a:pt x="8297" y="381"/>
                    <a:pt x="9821" y="0"/>
                  </a:cubicBezTo>
                </a:path>
              </a:pathLst>
            </a:custGeom>
            <a:noFill/>
            <a:ln cap="flat" cmpd="sng" w="3810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199" name="Google Shape;1199;p90"/>
          <p:cNvPicPr preferRelativeResize="0"/>
          <p:nvPr/>
        </p:nvPicPr>
        <p:blipFill rotWithShape="1">
          <a:blip r:embed="rId4">
            <a:alphaModFix/>
          </a:blip>
          <a:srcRect b="0" l="0" r="0" t="0"/>
          <a:stretch/>
        </p:blipFill>
        <p:spPr>
          <a:xfrm>
            <a:off x="666425" y="808003"/>
            <a:ext cx="1301925" cy="1915824"/>
          </a:xfrm>
          <a:prstGeom prst="rect">
            <a:avLst/>
          </a:prstGeom>
          <a:noFill/>
          <a:ln>
            <a:noFill/>
          </a:ln>
        </p:spPr>
      </p:pic>
      <p:grpSp>
        <p:nvGrpSpPr>
          <p:cNvPr id="1200" name="Google Shape;1200;p90"/>
          <p:cNvGrpSpPr/>
          <p:nvPr/>
        </p:nvGrpSpPr>
        <p:grpSpPr>
          <a:xfrm>
            <a:off x="639494" y="2028810"/>
            <a:ext cx="1131217" cy="1189320"/>
            <a:chOff x="3312532" y="2239647"/>
            <a:chExt cx="2371525" cy="2493856"/>
          </a:xfrm>
        </p:grpSpPr>
        <p:pic>
          <p:nvPicPr>
            <p:cNvPr descr="clipped result image" id="1201" name="Google Shape;1201;p90"/>
            <p:cNvPicPr preferRelativeResize="0"/>
            <p:nvPr/>
          </p:nvPicPr>
          <p:blipFill rotWithShape="1">
            <a:blip r:embed="rId3">
              <a:alphaModFix/>
            </a:blip>
            <a:srcRect b="0" l="0" r="0" t="0"/>
            <a:stretch/>
          </p:blipFill>
          <p:spPr>
            <a:xfrm flipH="1" rot="-2498861">
              <a:off x="3970027" y="2291465"/>
              <a:ext cx="1056535" cy="2390221"/>
            </a:xfrm>
            <a:prstGeom prst="rect">
              <a:avLst/>
            </a:prstGeom>
            <a:noFill/>
            <a:ln>
              <a:noFill/>
            </a:ln>
            <a:effectLst>
              <a:outerShdw blurRad="50800" rotWithShape="0" algn="tl" dir="2700000" dist="38100">
                <a:srgbClr val="000000">
                  <a:alpha val="40000"/>
                </a:srgbClr>
              </a:outerShdw>
            </a:effectLst>
          </p:spPr>
        </p:pic>
        <p:sp>
          <p:nvSpPr>
            <p:cNvPr id="1202" name="Google Shape;1202;p90"/>
            <p:cNvSpPr/>
            <p:nvPr/>
          </p:nvSpPr>
          <p:spPr>
            <a:xfrm flipH="1" rot="-5835602">
              <a:off x="3863464" y="3026155"/>
              <a:ext cx="230035" cy="249226"/>
            </a:xfrm>
            <a:custGeom>
              <a:rect b="b" l="l" r="r" t="t"/>
              <a:pathLst>
                <a:path extrusionOk="0" h="10668" w="9821">
                  <a:moveTo>
                    <a:pt x="677" y="10668"/>
                  </a:moveTo>
                  <a:cubicBezTo>
                    <a:pt x="677" y="9271"/>
                    <a:pt x="-847" y="4064"/>
                    <a:pt x="677" y="2286"/>
                  </a:cubicBezTo>
                  <a:cubicBezTo>
                    <a:pt x="2201" y="508"/>
                    <a:pt x="8297" y="381"/>
                    <a:pt x="9821" y="0"/>
                  </a:cubicBezTo>
                </a:path>
              </a:pathLst>
            </a:custGeom>
            <a:noFill/>
            <a:ln cap="flat" cmpd="sng" w="3810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3" name="Google Shape;1203;p90"/>
            <p:cNvSpPr/>
            <p:nvPr/>
          </p:nvSpPr>
          <p:spPr>
            <a:xfrm flipH="1" rot="-5835602">
              <a:off x="3702696" y="2844093"/>
              <a:ext cx="230035" cy="249226"/>
            </a:xfrm>
            <a:custGeom>
              <a:rect b="b" l="l" r="r" t="t"/>
              <a:pathLst>
                <a:path extrusionOk="0" h="10668" w="9821">
                  <a:moveTo>
                    <a:pt x="677" y="10668"/>
                  </a:moveTo>
                  <a:cubicBezTo>
                    <a:pt x="677" y="9271"/>
                    <a:pt x="-847" y="4064"/>
                    <a:pt x="677" y="2286"/>
                  </a:cubicBezTo>
                  <a:cubicBezTo>
                    <a:pt x="2201" y="508"/>
                    <a:pt x="8297" y="381"/>
                    <a:pt x="9821" y="0"/>
                  </a:cubicBezTo>
                </a:path>
              </a:pathLst>
            </a:custGeom>
            <a:noFill/>
            <a:ln cap="flat" cmpd="sng" w="3810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4" name="Google Shape;1204;p90"/>
            <p:cNvSpPr/>
            <p:nvPr/>
          </p:nvSpPr>
          <p:spPr>
            <a:xfrm flipH="1" rot="-5835602">
              <a:off x="3786908" y="2939459"/>
              <a:ext cx="230035" cy="249226"/>
            </a:xfrm>
            <a:custGeom>
              <a:rect b="b" l="l" r="r" t="t"/>
              <a:pathLst>
                <a:path extrusionOk="0" h="10668" w="9821">
                  <a:moveTo>
                    <a:pt x="677" y="10668"/>
                  </a:moveTo>
                  <a:cubicBezTo>
                    <a:pt x="677" y="9271"/>
                    <a:pt x="-847" y="4064"/>
                    <a:pt x="677" y="2286"/>
                  </a:cubicBezTo>
                  <a:cubicBezTo>
                    <a:pt x="2201" y="508"/>
                    <a:pt x="8297" y="381"/>
                    <a:pt x="9821" y="0"/>
                  </a:cubicBezTo>
                </a:path>
              </a:pathLst>
            </a:custGeom>
            <a:noFill/>
            <a:ln cap="flat" cmpd="sng" w="3810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8" name="Shape 1208"/>
        <p:cNvGrpSpPr/>
        <p:nvPr/>
      </p:nvGrpSpPr>
      <p:grpSpPr>
        <a:xfrm>
          <a:off x="0" y="0"/>
          <a:ext cx="0" cy="0"/>
          <a:chOff x="0" y="0"/>
          <a:chExt cx="0" cy="0"/>
        </a:xfrm>
      </p:grpSpPr>
      <p:sp>
        <p:nvSpPr>
          <p:cNvPr id="1209" name="Google Shape;1209;p91"/>
          <p:cNvSpPr txBox="1"/>
          <p:nvPr/>
        </p:nvSpPr>
        <p:spPr>
          <a:xfrm>
            <a:off x="32369" y="43605"/>
            <a:ext cx="4885500" cy="2727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800"/>
              <a:buFont typeface="Arial"/>
              <a:buNone/>
            </a:pPr>
            <a:r>
              <a:rPr b="1" i="0" lang="en" sz="2400" u="none" cap="none" strike="noStrike">
                <a:solidFill>
                  <a:srgbClr val="000000"/>
                </a:solidFill>
                <a:latin typeface="Arial"/>
                <a:ea typeface="Arial"/>
                <a:cs typeface="Arial"/>
                <a:sym typeface="Arial"/>
              </a:rPr>
              <a:t>Cytochrome P450 </a:t>
            </a:r>
            <a:r>
              <a:rPr b="1" lang="en" sz="2400"/>
              <a:t>2B6</a:t>
            </a:r>
            <a:r>
              <a:rPr b="1" i="0" lang="en" sz="2400" u="none" cap="none" strike="noStrike">
                <a:solidFill>
                  <a:srgbClr val="000000"/>
                </a:solidFill>
                <a:latin typeface="Arial"/>
                <a:ea typeface="Arial"/>
                <a:cs typeface="Arial"/>
                <a:sym typeface="Arial"/>
              </a:rPr>
              <a:t> (CYP</a:t>
            </a:r>
            <a:r>
              <a:rPr b="1" lang="en" sz="2400"/>
              <a:t>2B6</a:t>
            </a:r>
            <a:r>
              <a:rPr b="1" i="0" lang="en" sz="2400" u="none" cap="none" strike="noStrike">
                <a:solidFill>
                  <a:srgbClr val="000000"/>
                </a:solidFill>
                <a:latin typeface="Arial"/>
                <a:ea typeface="Arial"/>
                <a:cs typeface="Arial"/>
                <a:sym typeface="Arial"/>
              </a:rPr>
              <a:t>)</a:t>
            </a:r>
            <a:endParaRPr b="1" i="0" sz="2400" u="none" cap="none" strike="noStrike">
              <a:solidFill>
                <a:srgbClr val="000000"/>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1800"/>
              <a:buFont typeface="Arial"/>
              <a:buNone/>
            </a:pPr>
            <a:r>
              <a:rPr b="0" i="0" lang="en" sz="2400" u="none" cap="none" strike="noStrike">
                <a:solidFill>
                  <a:srgbClr val="000000"/>
                </a:solidFill>
                <a:latin typeface="Arial"/>
                <a:ea typeface="Arial"/>
                <a:cs typeface="Arial"/>
                <a:sym typeface="Arial"/>
              </a:rPr>
              <a:t>“</a:t>
            </a:r>
            <a:r>
              <a:rPr lang="en" sz="2400">
                <a:solidFill>
                  <a:schemeClr val="dk1"/>
                </a:solidFill>
              </a:rPr>
              <a:t>Tube Socks</a:t>
            </a:r>
            <a:r>
              <a:rPr lang="en" sz="2400"/>
              <a:t>”</a:t>
            </a:r>
            <a:endParaRPr b="1" i="0" sz="2400" u="none" cap="none" strike="noStrike">
              <a:solidFill>
                <a:srgbClr val="000000"/>
              </a:solidFill>
              <a:latin typeface="Arial"/>
              <a:ea typeface="Arial"/>
              <a:cs typeface="Arial"/>
              <a:sym typeface="Arial"/>
            </a:endParaRPr>
          </a:p>
        </p:txBody>
      </p:sp>
      <p:sp>
        <p:nvSpPr>
          <p:cNvPr id="1210" name="Google Shape;1210;p91"/>
          <p:cNvSpPr txBox="1"/>
          <p:nvPr/>
        </p:nvSpPr>
        <p:spPr>
          <a:xfrm rot="1205">
            <a:off x="6454168" y="62084"/>
            <a:ext cx="2567700" cy="275701"/>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lang="en" sz="2400"/>
              <a:t>             </a:t>
            </a:r>
            <a:r>
              <a:rPr b="0" i="0" lang="en" sz="2400" u="none" cap="none" strike="noStrike">
                <a:solidFill>
                  <a:srgbClr val="000000"/>
                </a:solidFill>
                <a:latin typeface="Arial"/>
                <a:ea typeface="Arial"/>
                <a:cs typeface="Arial"/>
                <a:sym typeface="Arial"/>
              </a:rPr>
              <a:t>in</a:t>
            </a:r>
            <a:r>
              <a:rPr b="1" i="0" lang="en" sz="2400" u="sng" cap="none" strike="noStrike">
                <a:solidFill>
                  <a:srgbClr val="000000"/>
                </a:solidFill>
                <a:latin typeface="Arial"/>
                <a:ea typeface="Arial"/>
                <a:cs typeface="Arial"/>
                <a:sym typeface="Arial"/>
              </a:rPr>
              <a:t>D</a:t>
            </a:r>
            <a:r>
              <a:rPr b="0" i="0" lang="en" sz="2400" u="none" cap="none" strike="noStrike">
                <a:solidFill>
                  <a:srgbClr val="000000"/>
                </a:solidFill>
                <a:latin typeface="Arial"/>
                <a:ea typeface="Arial"/>
                <a:cs typeface="Arial"/>
                <a:sym typeface="Arial"/>
              </a:rPr>
              <a:t>ucer </a:t>
            </a:r>
            <a:endParaRPr b="0" i="0" sz="2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lang="en" sz="2400"/>
              <a:t>             </a:t>
            </a:r>
            <a:r>
              <a:rPr b="0" i="0" lang="en" sz="2400" u="none" cap="none" strike="noStrike">
                <a:solidFill>
                  <a:srgbClr val="000000"/>
                </a:solidFill>
                <a:latin typeface="Arial"/>
                <a:ea typeface="Arial"/>
                <a:cs typeface="Arial"/>
                <a:sym typeface="Arial"/>
              </a:rPr>
              <a:t>= </a:t>
            </a:r>
            <a:r>
              <a:rPr b="1" i="0" lang="en" sz="2400" u="sng" cap="none" strike="noStrike">
                <a:solidFill>
                  <a:srgbClr val="000000"/>
                </a:solidFill>
                <a:latin typeface="Arial"/>
                <a:ea typeface="Arial"/>
                <a:cs typeface="Arial"/>
                <a:sym typeface="Arial"/>
              </a:rPr>
              <a:t>D</a:t>
            </a:r>
            <a:r>
              <a:rPr b="0" i="0" lang="en" sz="2400" u="none" cap="none" strike="noStrike">
                <a:solidFill>
                  <a:srgbClr val="000000"/>
                </a:solidFill>
                <a:latin typeface="Arial"/>
                <a:ea typeface="Arial"/>
                <a:cs typeface="Arial"/>
                <a:sym typeface="Arial"/>
              </a:rPr>
              <a:t>own</a:t>
            </a:r>
            <a:endParaRPr b="0" i="0" sz="2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1" i="0" lang="en" sz="2400" u="sng" cap="none" strike="noStrike">
                <a:solidFill>
                  <a:srgbClr val="000000"/>
                </a:solidFill>
                <a:latin typeface="Arial"/>
                <a:ea typeface="Arial"/>
                <a:cs typeface="Arial"/>
                <a:sym typeface="Arial"/>
              </a:rPr>
              <a:t>D</a:t>
            </a:r>
            <a:r>
              <a:rPr b="0" i="0" lang="en" sz="2400" u="none" cap="none" strike="noStrike">
                <a:solidFill>
                  <a:srgbClr val="000000"/>
                </a:solidFill>
                <a:latin typeface="Arial"/>
                <a:ea typeface="Arial"/>
                <a:cs typeface="Arial"/>
                <a:sym typeface="Arial"/>
              </a:rPr>
              <a:t>ecreased substrate levels </a:t>
            </a:r>
            <a:endParaRPr b="0" i="0" sz="2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t/>
            </a:r>
            <a:endParaRPr b="0" i="0" sz="1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lang="en" sz="2400"/>
              <a:t>I</a:t>
            </a:r>
            <a:r>
              <a:rPr b="0" i="0" lang="en" sz="2400" u="none" cap="none" strike="noStrike">
                <a:solidFill>
                  <a:srgbClr val="000000"/>
                </a:solidFill>
                <a:latin typeface="Arial"/>
                <a:ea typeface="Arial"/>
                <a:cs typeface="Arial"/>
                <a:sym typeface="Arial"/>
              </a:rPr>
              <a:t>nduction onsets and reverses slowly = </a:t>
            </a:r>
            <a:r>
              <a:rPr b="1" i="0" lang="en" sz="2400" u="sng" cap="none" strike="noStrike">
                <a:solidFill>
                  <a:srgbClr val="000000"/>
                </a:solidFill>
                <a:latin typeface="Arial"/>
                <a:ea typeface="Arial"/>
                <a:cs typeface="Arial"/>
                <a:sym typeface="Arial"/>
              </a:rPr>
              <a:t>D</a:t>
            </a:r>
            <a:r>
              <a:rPr b="0" i="0" lang="en" sz="2400" u="none" cap="none" strike="noStrike">
                <a:solidFill>
                  <a:srgbClr val="000000"/>
                </a:solidFill>
                <a:latin typeface="Arial"/>
                <a:ea typeface="Arial"/>
                <a:cs typeface="Arial"/>
                <a:sym typeface="Arial"/>
              </a:rPr>
              <a:t>elayed</a:t>
            </a:r>
            <a:endParaRPr b="0" i="0" sz="2400" u="none" cap="none" strike="noStrike">
              <a:solidFill>
                <a:srgbClr val="000000"/>
              </a:solidFill>
              <a:latin typeface="Arial"/>
              <a:ea typeface="Arial"/>
              <a:cs typeface="Arial"/>
              <a:sym typeface="Arial"/>
            </a:endParaRPr>
          </a:p>
        </p:txBody>
      </p:sp>
      <p:grpSp>
        <p:nvGrpSpPr>
          <p:cNvPr id="1211" name="Google Shape;1211;p91"/>
          <p:cNvGrpSpPr/>
          <p:nvPr/>
        </p:nvGrpSpPr>
        <p:grpSpPr>
          <a:xfrm>
            <a:off x="6532083" y="180810"/>
            <a:ext cx="970469" cy="744746"/>
            <a:chOff x="19780312" y="-1667460"/>
            <a:chExt cx="2533200" cy="1944000"/>
          </a:xfrm>
        </p:grpSpPr>
        <p:sp>
          <p:nvSpPr>
            <p:cNvPr id="1212" name="Google Shape;1212;p91"/>
            <p:cNvSpPr/>
            <p:nvPr/>
          </p:nvSpPr>
          <p:spPr>
            <a:xfrm flipH="1" rot="10800000">
              <a:off x="19780312" y="-1667460"/>
              <a:ext cx="2533200" cy="1944000"/>
            </a:xfrm>
            <a:prstGeom prst="upArrow">
              <a:avLst>
                <a:gd fmla="val 50000" name="adj1"/>
                <a:gd fmla="val 50000" name="adj2"/>
              </a:avLst>
            </a:prstGeom>
            <a:solidFill>
              <a:srgbClr val="FFFFFF"/>
            </a:solidFill>
            <a:ln cap="flat" cmpd="sng" w="9525">
              <a:solidFill>
                <a:srgbClr val="595959"/>
              </a:solidFill>
              <a:prstDash val="solid"/>
              <a:round/>
              <a:headEnd len="sm" w="sm" type="none"/>
              <a:tailEnd len="sm" w="sm" type="none"/>
            </a:ln>
            <a:effectLst>
              <a:outerShdw blurRad="14288" rotWithShape="0" algn="bl" dir="5400000" dist="19050">
                <a:srgbClr val="000000">
                  <a:alpha val="26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lipped result image" id="1213" name="Google Shape;1213;p91"/>
            <p:cNvPicPr preferRelativeResize="0"/>
            <p:nvPr/>
          </p:nvPicPr>
          <p:blipFill rotWithShape="1">
            <a:blip r:embed="rId3">
              <a:alphaModFix/>
            </a:blip>
            <a:srcRect b="0" l="0" r="0" t="0"/>
            <a:stretch/>
          </p:blipFill>
          <p:spPr>
            <a:xfrm>
              <a:off x="20453104" y="-1145268"/>
              <a:ext cx="1087531" cy="1079576"/>
            </a:xfrm>
            <a:prstGeom prst="rect">
              <a:avLst/>
            </a:prstGeom>
            <a:noFill/>
            <a:ln>
              <a:noFill/>
            </a:ln>
          </p:spPr>
        </p:pic>
      </p:grpSp>
      <p:pic>
        <p:nvPicPr>
          <p:cNvPr descr="clipped result image" id="1214" name="Google Shape;1214;p91"/>
          <p:cNvPicPr preferRelativeResize="0"/>
          <p:nvPr/>
        </p:nvPicPr>
        <p:blipFill rotWithShape="1">
          <a:blip r:embed="rId4">
            <a:alphaModFix/>
          </a:blip>
          <a:srcRect b="0" l="0" r="0" t="0"/>
          <a:stretch/>
        </p:blipFill>
        <p:spPr>
          <a:xfrm rot="5400000">
            <a:off x="3433887" y="752337"/>
            <a:ext cx="769250" cy="3613775"/>
          </a:xfrm>
          <a:prstGeom prst="rect">
            <a:avLst/>
          </a:prstGeom>
          <a:noFill/>
          <a:ln>
            <a:noFill/>
          </a:ln>
          <a:effectLst>
            <a:outerShdw blurRad="57150" rotWithShape="0" algn="bl" dir="5400000" dist="19050">
              <a:srgbClr val="000000">
                <a:alpha val="49800"/>
              </a:srgbClr>
            </a:outerShdw>
          </a:effectLst>
        </p:spPr>
      </p:pic>
      <p:grpSp>
        <p:nvGrpSpPr>
          <p:cNvPr id="1215" name="Google Shape;1215;p91"/>
          <p:cNvGrpSpPr/>
          <p:nvPr/>
        </p:nvGrpSpPr>
        <p:grpSpPr>
          <a:xfrm>
            <a:off x="1905175" y="831573"/>
            <a:ext cx="2989530" cy="2127421"/>
            <a:chOff x="1682354" y="3623190"/>
            <a:chExt cx="1714868" cy="1161573"/>
          </a:xfrm>
        </p:grpSpPr>
        <p:pic>
          <p:nvPicPr>
            <p:cNvPr descr="Resultado de imagen para smoke png" id="1216" name="Google Shape;1216;p91"/>
            <p:cNvPicPr preferRelativeResize="0"/>
            <p:nvPr/>
          </p:nvPicPr>
          <p:blipFill rotWithShape="1">
            <a:blip r:embed="rId5">
              <a:alphaModFix amt="50000"/>
            </a:blip>
            <a:srcRect b="0" l="0" r="0" t="0"/>
            <a:stretch/>
          </p:blipFill>
          <p:spPr>
            <a:xfrm>
              <a:off x="1682354" y="3623190"/>
              <a:ext cx="1112100" cy="1147860"/>
            </a:xfrm>
            <a:prstGeom prst="rect">
              <a:avLst/>
            </a:prstGeom>
            <a:noFill/>
            <a:ln>
              <a:noFill/>
            </a:ln>
          </p:spPr>
        </p:pic>
        <p:sp>
          <p:nvSpPr>
            <p:cNvPr id="1217" name="Google Shape;1217;p91"/>
            <p:cNvSpPr txBox="1"/>
            <p:nvPr/>
          </p:nvSpPr>
          <p:spPr>
            <a:xfrm rot="-12301">
              <a:off x="2139019" y="4445612"/>
              <a:ext cx="1257608" cy="336902"/>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800"/>
                <a:buFont typeface="Arial"/>
                <a:buNone/>
              </a:pPr>
              <a:r>
                <a:rPr b="1" i="0" lang="en" sz="1800" u="none" cap="none" strike="noStrike">
                  <a:solidFill>
                    <a:srgbClr val="000000"/>
                  </a:solidFill>
                  <a:latin typeface="Arial"/>
                  <a:ea typeface="Arial"/>
                  <a:cs typeface="Arial"/>
                  <a:sym typeface="Arial"/>
                </a:rPr>
                <a:t>2B6 substrate</a:t>
              </a:r>
              <a:endParaRPr b="1" i="0" sz="1800" u="none" cap="none" strike="noStrike">
                <a:solidFill>
                  <a:srgbClr val="000000"/>
                </a:solidFill>
                <a:latin typeface="Arial"/>
                <a:ea typeface="Arial"/>
                <a:cs typeface="Arial"/>
                <a:sym typeface="Arial"/>
              </a:endParaRPr>
            </a:p>
          </p:txBody>
        </p:sp>
      </p:grpSp>
      <p:grpSp>
        <p:nvGrpSpPr>
          <p:cNvPr id="1218" name="Google Shape;1218;p91"/>
          <p:cNvGrpSpPr/>
          <p:nvPr/>
        </p:nvGrpSpPr>
        <p:grpSpPr>
          <a:xfrm rot="-1126889">
            <a:off x="387488" y="2935307"/>
            <a:ext cx="2506345" cy="1875934"/>
            <a:chOff x="3195372" y="5971198"/>
            <a:chExt cx="2159332" cy="1984916"/>
          </a:xfrm>
        </p:grpSpPr>
        <p:pic>
          <p:nvPicPr>
            <p:cNvPr descr="clipped result image" id="1219" name="Google Shape;1219;p91"/>
            <p:cNvPicPr preferRelativeResize="0"/>
            <p:nvPr/>
          </p:nvPicPr>
          <p:blipFill rotWithShape="1">
            <a:blip r:embed="rId6">
              <a:alphaModFix/>
            </a:blip>
            <a:srcRect b="0" l="0" r="0" t="0"/>
            <a:stretch/>
          </p:blipFill>
          <p:spPr>
            <a:xfrm rot="1359826">
              <a:off x="5065947" y="5973654"/>
              <a:ext cx="131279" cy="591483"/>
            </a:xfrm>
            <a:prstGeom prst="rect">
              <a:avLst/>
            </a:prstGeom>
            <a:noFill/>
            <a:ln>
              <a:noFill/>
            </a:ln>
            <a:effectLst>
              <a:outerShdw blurRad="57150" rotWithShape="0" algn="bl" dir="5400000" dist="19050">
                <a:srgbClr val="000000">
                  <a:alpha val="49410"/>
                </a:srgbClr>
              </a:outerShdw>
            </a:effectLst>
          </p:spPr>
        </p:pic>
        <p:pic>
          <p:nvPicPr>
            <p:cNvPr descr="clipped result image" id="1220" name="Google Shape;1220;p91"/>
            <p:cNvPicPr preferRelativeResize="0"/>
            <p:nvPr/>
          </p:nvPicPr>
          <p:blipFill rotWithShape="1">
            <a:blip r:embed="rId7">
              <a:alphaModFix/>
            </a:blip>
            <a:srcRect b="0" l="0" r="0" t="0"/>
            <a:stretch/>
          </p:blipFill>
          <p:spPr>
            <a:xfrm rot="3692777">
              <a:off x="3946863" y="6117067"/>
              <a:ext cx="656349" cy="2100330"/>
            </a:xfrm>
            <a:prstGeom prst="rect">
              <a:avLst/>
            </a:prstGeom>
            <a:noFill/>
            <a:ln>
              <a:noFill/>
            </a:ln>
            <a:effectLst>
              <a:outerShdw blurRad="57150" rotWithShape="0" algn="bl" dir="5400000" dist="19050">
                <a:srgbClr val="000000">
                  <a:alpha val="49410"/>
                </a:srgbClr>
              </a:outerShdw>
            </a:effectLst>
          </p:spPr>
        </p:pic>
      </p:grpSp>
      <p:sp>
        <p:nvSpPr>
          <p:cNvPr id="1221" name="Google Shape;1221;p91"/>
          <p:cNvSpPr txBox="1"/>
          <p:nvPr/>
        </p:nvSpPr>
        <p:spPr>
          <a:xfrm rot="-2699294">
            <a:off x="895277" y="3598575"/>
            <a:ext cx="2067015" cy="619001"/>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800"/>
              <a:buFont typeface="Arial"/>
              <a:buNone/>
            </a:pPr>
            <a:r>
              <a:rPr b="1" i="0" lang="en" sz="1800" u="none" cap="none" strike="noStrike">
                <a:solidFill>
                  <a:srgbClr val="FFFFFF"/>
                </a:solidFill>
                <a:latin typeface="Arial"/>
                <a:ea typeface="Arial"/>
                <a:cs typeface="Arial"/>
                <a:sym typeface="Arial"/>
              </a:rPr>
              <a:t>2B6 inducer</a:t>
            </a:r>
            <a:endParaRPr b="1" i="0" sz="1800" u="none" cap="none" strike="noStrike">
              <a:solidFill>
                <a:srgbClr val="FFFFFF"/>
              </a:solidFill>
              <a:latin typeface="Arial"/>
              <a:ea typeface="Arial"/>
              <a:cs typeface="Arial"/>
              <a:sym typeface="Arial"/>
            </a:endParaRPr>
          </a:p>
        </p:txBody>
      </p:sp>
      <p:pic>
        <p:nvPicPr>
          <p:cNvPr descr="clipped result image" id="1222" name="Google Shape;1222;p91"/>
          <p:cNvPicPr preferRelativeResize="0"/>
          <p:nvPr/>
        </p:nvPicPr>
        <p:blipFill rotWithShape="1">
          <a:blip r:embed="rId8">
            <a:alphaModFix/>
          </a:blip>
          <a:srcRect b="0" l="0" r="0" t="0"/>
          <a:stretch/>
        </p:blipFill>
        <p:spPr>
          <a:xfrm>
            <a:off x="856125" y="4543934"/>
            <a:ext cx="302238" cy="300026"/>
          </a:xfrm>
          <a:prstGeom prst="rect">
            <a:avLst/>
          </a:prstGeom>
          <a:noFill/>
          <a:ln>
            <a:noFill/>
          </a:ln>
        </p:spPr>
      </p:pic>
      <p:sp>
        <p:nvSpPr>
          <p:cNvPr id="1223" name="Google Shape;1223;p91"/>
          <p:cNvSpPr txBox="1"/>
          <p:nvPr/>
        </p:nvSpPr>
        <p:spPr>
          <a:xfrm>
            <a:off x="7854875" y="69200"/>
            <a:ext cx="676500" cy="361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lang="en" sz="1000"/>
              <a:t>-</a:t>
            </a:r>
            <a:endParaRPr b="0" i="0" sz="700" u="none" cap="none" strike="noStrik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p20"/>
          <p:cNvSpPr txBox="1"/>
          <p:nvPr>
            <p:ph idx="1" type="subTitle"/>
          </p:nvPr>
        </p:nvSpPr>
        <p:spPr>
          <a:xfrm>
            <a:off x="1004960" y="131333"/>
            <a:ext cx="32724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Carlat podcast</a:t>
            </a:r>
            <a:endParaRPr/>
          </a:p>
        </p:txBody>
      </p:sp>
      <p:pic>
        <p:nvPicPr>
          <p:cNvPr id="104" name="Google Shape;104;p20"/>
          <p:cNvPicPr preferRelativeResize="0"/>
          <p:nvPr/>
        </p:nvPicPr>
        <p:blipFill>
          <a:blip r:embed="rId3">
            <a:alphaModFix/>
          </a:blip>
          <a:stretch>
            <a:fillRect/>
          </a:stretch>
        </p:blipFill>
        <p:spPr>
          <a:xfrm>
            <a:off x="861885" y="161048"/>
            <a:ext cx="572225" cy="535600"/>
          </a:xfrm>
          <a:prstGeom prst="rect">
            <a:avLst/>
          </a:prstGeom>
          <a:noFill/>
          <a:ln>
            <a:noFill/>
          </a:ln>
        </p:spPr>
      </p:pic>
      <p:sp>
        <p:nvSpPr>
          <p:cNvPr id="105" name="Google Shape;105;p20"/>
          <p:cNvSpPr txBox="1"/>
          <p:nvPr/>
        </p:nvSpPr>
        <p:spPr>
          <a:xfrm>
            <a:off x="861875" y="954225"/>
            <a:ext cx="5256600" cy="2139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Commandment #1</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Do not worsen mental illness with psychiatric medications</a:t>
            </a:r>
            <a:endParaRPr>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Do not start an antidepressant during mania</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Do not start stimulants during psychosis</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(No antidepressant monotherapy in bipolar I)</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(No stimulants in schizophrenia)</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(Don’t start a serotonergic antidepressant in bipolar)</a:t>
            </a:r>
            <a:endParaRPr sz="600">
              <a:solidFill>
                <a:schemeClr val="dk1"/>
              </a:solidFill>
            </a:endParaRPr>
          </a:p>
          <a:p>
            <a:pPr indent="0" lvl="0" marL="457200" rtl="0" algn="l">
              <a:lnSpc>
                <a:spcPct val="115000"/>
              </a:lnSpc>
              <a:spcBef>
                <a:spcPts val="0"/>
              </a:spcBef>
              <a:spcAft>
                <a:spcPts val="0"/>
              </a:spcAft>
              <a:buNone/>
            </a:pPr>
            <a:r>
              <a:t/>
            </a:r>
            <a:endParaRPr sz="600">
              <a:solidFill>
                <a:schemeClr val="dk1"/>
              </a:solidFill>
            </a:endParaRPr>
          </a:p>
          <a:p>
            <a:pPr indent="0" lvl="0" marL="457200" rtl="0" algn="l">
              <a:lnSpc>
                <a:spcPct val="115000"/>
              </a:lnSpc>
              <a:spcBef>
                <a:spcPts val="0"/>
              </a:spcBef>
              <a:spcAft>
                <a:spcPts val="0"/>
              </a:spcAft>
              <a:buNone/>
            </a:pPr>
            <a:r>
              <a:t/>
            </a:r>
            <a:endParaRPr sz="600">
              <a:solidFill>
                <a:schemeClr val="dk1"/>
              </a:solidFill>
            </a:endParaRPr>
          </a:p>
          <a:p>
            <a:pPr indent="0" lvl="0" marL="0" rtl="0" algn="l">
              <a:lnSpc>
                <a:spcPct val="115000"/>
              </a:lnSpc>
              <a:spcBef>
                <a:spcPts val="0"/>
              </a:spcBef>
              <a:spcAft>
                <a:spcPts val="0"/>
              </a:spcAft>
              <a:buNone/>
            </a:pPr>
            <a:r>
              <a:t/>
            </a:r>
            <a:endParaRPr sz="1200"/>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7" name="Shape 1227"/>
        <p:cNvGrpSpPr/>
        <p:nvPr/>
      </p:nvGrpSpPr>
      <p:grpSpPr>
        <a:xfrm>
          <a:off x="0" y="0"/>
          <a:ext cx="0" cy="0"/>
          <a:chOff x="0" y="0"/>
          <a:chExt cx="0" cy="0"/>
        </a:xfrm>
      </p:grpSpPr>
      <p:sp>
        <p:nvSpPr>
          <p:cNvPr id="1228" name="Google Shape;1228;p92"/>
          <p:cNvSpPr txBox="1"/>
          <p:nvPr/>
        </p:nvSpPr>
        <p:spPr>
          <a:xfrm rot="2225">
            <a:off x="5980426" y="69818"/>
            <a:ext cx="3243901" cy="298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lang="en" sz="2400"/>
              <a:t>         </a:t>
            </a:r>
            <a:r>
              <a:rPr b="0" i="0" lang="en" sz="2400" u="none" cap="none" strike="noStrike">
                <a:solidFill>
                  <a:srgbClr val="000000"/>
                </a:solidFill>
                <a:latin typeface="Arial"/>
                <a:ea typeface="Arial"/>
                <a:cs typeface="Arial"/>
                <a:sym typeface="Arial"/>
              </a:rPr>
              <a:t>in</a:t>
            </a:r>
            <a:r>
              <a:rPr b="1" i="0" lang="en" sz="2400" u="sng" cap="none" strike="noStrike">
                <a:solidFill>
                  <a:srgbClr val="000000"/>
                </a:solidFill>
                <a:latin typeface="Arial"/>
                <a:ea typeface="Arial"/>
                <a:cs typeface="Arial"/>
                <a:sym typeface="Arial"/>
              </a:rPr>
              <a:t>H</a:t>
            </a:r>
            <a:r>
              <a:rPr b="0" i="0" lang="en" sz="2400" u="none" cap="none" strike="noStrike">
                <a:solidFill>
                  <a:srgbClr val="000000"/>
                </a:solidFill>
                <a:latin typeface="Arial"/>
                <a:ea typeface="Arial"/>
                <a:cs typeface="Arial"/>
                <a:sym typeface="Arial"/>
              </a:rPr>
              <a:t>ibitor = </a:t>
            </a:r>
            <a:r>
              <a:rPr b="1" i="0" lang="en" sz="2400" u="sng" cap="none" strike="noStrike">
                <a:solidFill>
                  <a:srgbClr val="000000"/>
                </a:solidFill>
                <a:latin typeface="Arial"/>
                <a:ea typeface="Arial"/>
                <a:cs typeface="Arial"/>
                <a:sym typeface="Arial"/>
              </a:rPr>
              <a:t>H</a:t>
            </a:r>
            <a:r>
              <a:rPr b="0" i="0" lang="en" sz="2400" u="none" cap="none" strike="noStrike">
                <a:solidFill>
                  <a:srgbClr val="000000"/>
                </a:solidFill>
                <a:latin typeface="Arial"/>
                <a:ea typeface="Arial"/>
                <a:cs typeface="Arial"/>
                <a:sym typeface="Arial"/>
              </a:rPr>
              <a:t>igh</a:t>
            </a:r>
            <a:endParaRPr b="0" i="0" sz="2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t/>
            </a:r>
            <a:endParaRPr sz="2400"/>
          </a:p>
          <a:p>
            <a:pPr indent="0" lvl="0" marL="0" marR="0" rtl="0" algn="l">
              <a:lnSpc>
                <a:spcPct val="100000"/>
              </a:lnSpc>
              <a:spcBef>
                <a:spcPts val="0"/>
              </a:spcBef>
              <a:spcAft>
                <a:spcPts val="0"/>
              </a:spcAft>
              <a:buClr>
                <a:srgbClr val="000000"/>
              </a:buClr>
              <a:buSzPts val="900"/>
              <a:buFont typeface="Arial"/>
              <a:buNone/>
            </a:pPr>
            <a:r>
              <a:t/>
            </a:r>
            <a:endParaRPr sz="1100"/>
          </a:p>
          <a:p>
            <a:pPr indent="0" lvl="0" marL="0" marR="0" rtl="0" algn="l">
              <a:lnSpc>
                <a:spcPct val="100000"/>
              </a:lnSpc>
              <a:spcBef>
                <a:spcPts val="0"/>
              </a:spcBef>
              <a:spcAft>
                <a:spcPts val="0"/>
              </a:spcAft>
              <a:buClr>
                <a:srgbClr val="000000"/>
              </a:buClr>
              <a:buSzPts val="900"/>
              <a:buFont typeface="Arial"/>
              <a:buNone/>
            </a:pPr>
            <a:r>
              <a:rPr b="0" i="0" lang="en" sz="2400" u="none" cap="none" strike="noStrike">
                <a:solidFill>
                  <a:srgbClr val="000000"/>
                </a:solidFill>
                <a:latin typeface="Arial"/>
                <a:ea typeface="Arial"/>
                <a:cs typeface="Arial"/>
                <a:sym typeface="Arial"/>
              </a:rPr>
              <a:t>Increased substrate levels</a:t>
            </a:r>
            <a:endParaRPr b="0" i="0" sz="2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t/>
            </a:r>
            <a:endParaRPr b="0" i="0" sz="2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lang="en" sz="2400"/>
              <a:t>I</a:t>
            </a:r>
            <a:r>
              <a:rPr b="0" i="0" lang="en" sz="2400" u="none" cap="none" strike="noStrike">
                <a:solidFill>
                  <a:srgbClr val="000000"/>
                </a:solidFill>
                <a:latin typeface="Arial"/>
                <a:ea typeface="Arial"/>
                <a:cs typeface="Arial"/>
                <a:sym typeface="Arial"/>
              </a:rPr>
              <a:t>n</a:t>
            </a:r>
            <a:r>
              <a:rPr b="1" i="0" lang="en" sz="2400" u="sng" cap="none" strike="noStrike">
                <a:solidFill>
                  <a:srgbClr val="000000"/>
                </a:solidFill>
                <a:latin typeface="Arial"/>
                <a:ea typeface="Arial"/>
                <a:cs typeface="Arial"/>
                <a:sym typeface="Arial"/>
              </a:rPr>
              <a:t>H</a:t>
            </a:r>
            <a:r>
              <a:rPr b="0" i="0" lang="en" sz="2400" u="none" cap="none" strike="noStrike">
                <a:solidFill>
                  <a:srgbClr val="000000"/>
                </a:solidFill>
                <a:latin typeface="Arial"/>
                <a:ea typeface="Arial"/>
                <a:cs typeface="Arial"/>
                <a:sym typeface="Arial"/>
              </a:rPr>
              <a:t>ibition happens within </a:t>
            </a:r>
            <a:r>
              <a:rPr b="1" i="0" lang="en" sz="2400" u="sng" cap="none" strike="noStrike">
                <a:solidFill>
                  <a:srgbClr val="000000"/>
                </a:solidFill>
                <a:latin typeface="Arial"/>
                <a:ea typeface="Arial"/>
                <a:cs typeface="Arial"/>
                <a:sym typeface="Arial"/>
              </a:rPr>
              <a:t>H</a:t>
            </a:r>
            <a:r>
              <a:rPr b="0" i="0" lang="en" sz="2400" u="none" cap="none" strike="noStrike">
                <a:solidFill>
                  <a:srgbClr val="000000"/>
                </a:solidFill>
                <a:latin typeface="Arial"/>
                <a:ea typeface="Arial"/>
                <a:cs typeface="Arial"/>
                <a:sym typeface="Arial"/>
              </a:rPr>
              <a:t>ours = </a:t>
            </a:r>
            <a:r>
              <a:rPr b="1" i="0" lang="en" sz="2400" u="sng" cap="none" strike="noStrike">
                <a:solidFill>
                  <a:srgbClr val="000000"/>
                </a:solidFill>
                <a:latin typeface="Arial"/>
                <a:ea typeface="Arial"/>
                <a:cs typeface="Arial"/>
                <a:sym typeface="Arial"/>
              </a:rPr>
              <a:t>H</a:t>
            </a:r>
            <a:r>
              <a:rPr b="0" i="0" lang="en" sz="2400" u="none" cap="none" strike="noStrike">
                <a:solidFill>
                  <a:srgbClr val="000000"/>
                </a:solidFill>
                <a:latin typeface="Arial"/>
                <a:ea typeface="Arial"/>
                <a:cs typeface="Arial"/>
                <a:sym typeface="Arial"/>
              </a:rPr>
              <a:t>urried and reverses as soon as the inhibitor is cleared from the body (five half-lives of the inhibitor)</a:t>
            </a:r>
            <a:endParaRPr b="0" i="0" sz="2400" u="none" cap="none" strike="noStrike">
              <a:solidFill>
                <a:srgbClr val="000000"/>
              </a:solidFill>
              <a:latin typeface="Arial"/>
              <a:ea typeface="Arial"/>
              <a:cs typeface="Arial"/>
              <a:sym typeface="Arial"/>
            </a:endParaRPr>
          </a:p>
        </p:txBody>
      </p:sp>
      <p:sp>
        <p:nvSpPr>
          <p:cNvPr id="1229" name="Google Shape;1229;p92"/>
          <p:cNvSpPr txBox="1"/>
          <p:nvPr/>
        </p:nvSpPr>
        <p:spPr>
          <a:xfrm>
            <a:off x="670335" y="91019"/>
            <a:ext cx="2994000" cy="2952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800"/>
              <a:buFont typeface="Arial"/>
              <a:buNone/>
            </a:pPr>
            <a:r>
              <a:rPr b="1" i="0" lang="en" sz="2400" u="none" cap="none" strike="noStrike">
                <a:solidFill>
                  <a:srgbClr val="000000"/>
                </a:solidFill>
                <a:latin typeface="Arial"/>
                <a:ea typeface="Arial"/>
                <a:cs typeface="Arial"/>
                <a:sym typeface="Arial"/>
              </a:rPr>
              <a:t>CYP</a:t>
            </a:r>
            <a:r>
              <a:rPr b="1" lang="en" sz="2400"/>
              <a:t>2B6</a:t>
            </a:r>
            <a:endParaRPr b="1" i="0" sz="2400" u="none" cap="none" strike="noStrike">
              <a:solidFill>
                <a:srgbClr val="000000"/>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1800"/>
              <a:buFont typeface="Arial"/>
              <a:buNone/>
            </a:pPr>
            <a:r>
              <a:rPr b="0" i="0" lang="en" sz="2400" u="none" cap="none" strike="noStrike">
                <a:solidFill>
                  <a:srgbClr val="000000"/>
                </a:solidFill>
                <a:latin typeface="Arial"/>
                <a:ea typeface="Arial"/>
                <a:cs typeface="Arial"/>
                <a:sym typeface="Arial"/>
              </a:rPr>
              <a:t>“</a:t>
            </a:r>
            <a:r>
              <a:rPr lang="en" sz="2400"/>
              <a:t>Tube Socks</a:t>
            </a:r>
            <a:r>
              <a:rPr b="0" i="0" lang="en" sz="2400" u="none" cap="none" strike="noStrike">
                <a:solidFill>
                  <a:srgbClr val="000000"/>
                </a:solidFill>
                <a:latin typeface="Arial"/>
                <a:ea typeface="Arial"/>
                <a:cs typeface="Arial"/>
                <a:sym typeface="Arial"/>
              </a:rPr>
              <a:t>”</a:t>
            </a:r>
            <a:endParaRPr b="1" i="0" sz="2400" u="none" cap="none" strike="noStrike">
              <a:solidFill>
                <a:srgbClr val="000000"/>
              </a:solidFill>
              <a:latin typeface="Arial"/>
              <a:ea typeface="Arial"/>
              <a:cs typeface="Arial"/>
              <a:sym typeface="Arial"/>
            </a:endParaRPr>
          </a:p>
        </p:txBody>
      </p:sp>
      <p:grpSp>
        <p:nvGrpSpPr>
          <p:cNvPr id="1230" name="Google Shape;1230;p92"/>
          <p:cNvGrpSpPr/>
          <p:nvPr/>
        </p:nvGrpSpPr>
        <p:grpSpPr>
          <a:xfrm>
            <a:off x="5875970" y="108780"/>
            <a:ext cx="860517" cy="719201"/>
            <a:chOff x="5718434" y="-474491"/>
            <a:chExt cx="945000" cy="696900"/>
          </a:xfrm>
        </p:grpSpPr>
        <p:sp>
          <p:nvSpPr>
            <p:cNvPr id="1231" name="Google Shape;1231;p92"/>
            <p:cNvSpPr/>
            <p:nvPr/>
          </p:nvSpPr>
          <p:spPr>
            <a:xfrm>
              <a:off x="5718434" y="-474491"/>
              <a:ext cx="945000" cy="696900"/>
            </a:xfrm>
            <a:prstGeom prst="upArrow">
              <a:avLst>
                <a:gd fmla="val 50000" name="adj1"/>
                <a:gd fmla="val 50000" name="adj2"/>
              </a:avLst>
            </a:prstGeom>
            <a:solidFill>
              <a:srgbClr val="FFFFFF"/>
            </a:solidFill>
            <a:ln cap="flat" cmpd="sng" w="9525">
              <a:solidFill>
                <a:srgbClr val="595959"/>
              </a:solidFill>
              <a:prstDash val="solid"/>
              <a:round/>
              <a:headEnd len="sm" w="sm" type="none"/>
              <a:tailEnd len="sm" w="sm" type="none"/>
            </a:ln>
            <a:effectLst>
              <a:outerShdw blurRad="14288" rotWithShape="0" algn="bl" dir="5400000" dist="19050">
                <a:srgbClr val="000000">
                  <a:alpha val="28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232" name="Google Shape;1232;p92"/>
            <p:cNvGrpSpPr/>
            <p:nvPr/>
          </p:nvGrpSpPr>
          <p:grpSpPr>
            <a:xfrm>
              <a:off x="5970678" y="-232833"/>
              <a:ext cx="440550" cy="448171"/>
              <a:chOff x="8138215" y="-3972164"/>
              <a:chExt cx="440550" cy="709805"/>
            </a:xfrm>
          </p:grpSpPr>
          <p:grpSp>
            <p:nvGrpSpPr>
              <p:cNvPr id="1233" name="Google Shape;1233;p92"/>
              <p:cNvGrpSpPr/>
              <p:nvPr/>
            </p:nvGrpSpPr>
            <p:grpSpPr>
              <a:xfrm>
                <a:off x="8141413" y="-3808043"/>
                <a:ext cx="437351" cy="545684"/>
                <a:chOff x="8693863" y="-550493"/>
                <a:chExt cx="437351" cy="545684"/>
              </a:xfrm>
            </p:grpSpPr>
            <p:grpSp>
              <p:nvGrpSpPr>
                <p:cNvPr id="1234" name="Google Shape;1234;p92"/>
                <p:cNvGrpSpPr/>
                <p:nvPr/>
              </p:nvGrpSpPr>
              <p:grpSpPr>
                <a:xfrm rot="-5400000">
                  <a:off x="8721465" y="-414558"/>
                  <a:ext cx="384000" cy="435499"/>
                  <a:chOff x="23917859" y="16291734"/>
                  <a:chExt cx="1195145" cy="1575611"/>
                </a:xfrm>
              </p:grpSpPr>
              <p:pic>
                <p:nvPicPr>
                  <p:cNvPr descr="clipped result image" id="1235" name="Google Shape;1235;p92"/>
                  <p:cNvPicPr preferRelativeResize="0"/>
                  <p:nvPr/>
                </p:nvPicPr>
                <p:blipFill rotWithShape="1">
                  <a:blip r:embed="rId3">
                    <a:alphaModFix/>
                  </a:blip>
                  <a:srcRect b="0" l="0" r="0" t="0"/>
                  <a:stretch/>
                </p:blipFill>
                <p:spPr>
                  <a:xfrm>
                    <a:off x="24410594" y="16291734"/>
                    <a:ext cx="702410" cy="1572584"/>
                  </a:xfrm>
                  <a:prstGeom prst="rect">
                    <a:avLst/>
                  </a:prstGeom>
                  <a:noFill/>
                  <a:ln>
                    <a:noFill/>
                  </a:ln>
                </p:spPr>
              </p:pic>
              <p:pic>
                <p:nvPicPr>
                  <p:cNvPr descr="clipped result image" id="1236" name="Google Shape;1236;p92"/>
                  <p:cNvPicPr preferRelativeResize="0"/>
                  <p:nvPr/>
                </p:nvPicPr>
                <p:blipFill rotWithShape="1">
                  <a:blip r:embed="rId4">
                    <a:alphaModFix/>
                  </a:blip>
                  <a:srcRect b="0" l="0" r="0" t="0"/>
                  <a:stretch/>
                </p:blipFill>
                <p:spPr>
                  <a:xfrm>
                    <a:off x="23917859" y="16294761"/>
                    <a:ext cx="707651" cy="1572584"/>
                  </a:xfrm>
                  <a:prstGeom prst="rect">
                    <a:avLst/>
                  </a:prstGeom>
                  <a:noFill/>
                  <a:ln>
                    <a:noFill/>
                  </a:ln>
                </p:spPr>
              </p:pic>
            </p:grpSp>
            <p:pic>
              <p:nvPicPr>
                <p:cNvPr descr="clipped result image" id="1237" name="Google Shape;1237;p92"/>
                <p:cNvPicPr preferRelativeResize="0"/>
                <p:nvPr/>
              </p:nvPicPr>
              <p:blipFill rotWithShape="1">
                <a:blip r:embed="rId5">
                  <a:alphaModFix/>
                </a:blip>
                <a:srcRect b="0" l="0" r="0" t="0"/>
                <a:stretch/>
              </p:blipFill>
              <p:spPr>
                <a:xfrm rot="-5400000">
                  <a:off x="8798352" y="-654982"/>
                  <a:ext cx="225684" cy="434663"/>
                </a:xfrm>
                <a:prstGeom prst="rect">
                  <a:avLst/>
                </a:prstGeom>
                <a:noFill/>
                <a:ln>
                  <a:noFill/>
                </a:ln>
              </p:spPr>
            </p:pic>
          </p:grpSp>
          <p:pic>
            <p:nvPicPr>
              <p:cNvPr descr="clipped result image" id="1238" name="Google Shape;1238;p92"/>
              <p:cNvPicPr preferRelativeResize="0"/>
              <p:nvPr/>
            </p:nvPicPr>
            <p:blipFill rotWithShape="1">
              <a:blip r:embed="rId6">
                <a:alphaModFix/>
              </a:blip>
              <a:srcRect b="0" l="0" r="0" t="0"/>
              <a:stretch/>
            </p:blipFill>
            <p:spPr>
              <a:xfrm rot="-5400000">
                <a:off x="8242704" y="-4076653"/>
                <a:ext cx="225684" cy="434663"/>
              </a:xfrm>
              <a:prstGeom prst="rect">
                <a:avLst/>
              </a:prstGeom>
              <a:noFill/>
              <a:ln>
                <a:noFill/>
              </a:ln>
            </p:spPr>
          </p:pic>
        </p:grpSp>
      </p:grpSp>
      <p:grpSp>
        <p:nvGrpSpPr>
          <p:cNvPr id="1239" name="Google Shape;1239;p92"/>
          <p:cNvGrpSpPr/>
          <p:nvPr/>
        </p:nvGrpSpPr>
        <p:grpSpPr>
          <a:xfrm>
            <a:off x="-225298" y="1584751"/>
            <a:ext cx="2701310" cy="3105028"/>
            <a:chOff x="851027" y="1680001"/>
            <a:chExt cx="2701310" cy="3105028"/>
          </a:xfrm>
        </p:grpSpPr>
        <p:pic>
          <p:nvPicPr>
            <p:cNvPr descr="clipped result image" id="1240" name="Google Shape;1240;p92"/>
            <p:cNvPicPr preferRelativeResize="0"/>
            <p:nvPr/>
          </p:nvPicPr>
          <p:blipFill rotWithShape="1">
            <a:blip r:embed="rId7">
              <a:alphaModFix/>
            </a:blip>
            <a:srcRect b="0" l="0" r="0" t="0"/>
            <a:stretch/>
          </p:blipFill>
          <p:spPr>
            <a:xfrm rot="-2262163">
              <a:off x="1471815" y="1862376"/>
              <a:ext cx="1459735" cy="2528573"/>
            </a:xfrm>
            <a:prstGeom prst="rect">
              <a:avLst/>
            </a:prstGeom>
            <a:noFill/>
            <a:ln>
              <a:noFill/>
            </a:ln>
            <a:effectLst>
              <a:outerShdw blurRad="57150" rotWithShape="0" algn="bl" dir="5400000" dist="19050">
                <a:srgbClr val="000000">
                  <a:alpha val="49410"/>
                </a:srgbClr>
              </a:outerShdw>
            </a:effectLst>
          </p:spPr>
        </p:pic>
        <p:sp>
          <p:nvSpPr>
            <p:cNvPr id="1241" name="Google Shape;1241;p92"/>
            <p:cNvSpPr txBox="1"/>
            <p:nvPr/>
          </p:nvSpPr>
          <p:spPr>
            <a:xfrm rot="3475753">
              <a:off x="1224918" y="3432175"/>
              <a:ext cx="2173018" cy="564608"/>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800"/>
                <a:buFont typeface="Arial"/>
                <a:buNone/>
              </a:pPr>
              <a:r>
                <a:rPr b="1" i="0" lang="en" sz="1600" u="none" cap="none" strike="noStrike">
                  <a:solidFill>
                    <a:srgbClr val="000000"/>
                  </a:solidFill>
                  <a:latin typeface="Arial"/>
                  <a:ea typeface="Arial"/>
                  <a:cs typeface="Arial"/>
                  <a:sym typeface="Arial"/>
                </a:rPr>
                <a:t>2B6 inhibitor</a:t>
              </a:r>
              <a:endParaRPr b="1" i="0" sz="1600" u="none" cap="none" strike="noStrike">
                <a:solidFill>
                  <a:srgbClr val="000000"/>
                </a:solidFill>
                <a:latin typeface="Arial"/>
                <a:ea typeface="Arial"/>
                <a:cs typeface="Arial"/>
                <a:sym typeface="Arial"/>
              </a:endParaRPr>
            </a:p>
          </p:txBody>
        </p:sp>
      </p:grpSp>
      <p:grpSp>
        <p:nvGrpSpPr>
          <p:cNvPr id="1242" name="Google Shape;1242;p92"/>
          <p:cNvGrpSpPr/>
          <p:nvPr/>
        </p:nvGrpSpPr>
        <p:grpSpPr>
          <a:xfrm>
            <a:off x="526397" y="2235349"/>
            <a:ext cx="342305" cy="405398"/>
            <a:chOff x="-8145405" y="5504955"/>
            <a:chExt cx="1459724" cy="1728774"/>
          </a:xfrm>
        </p:grpSpPr>
        <p:grpSp>
          <p:nvGrpSpPr>
            <p:cNvPr id="1243" name="Google Shape;1243;p92"/>
            <p:cNvGrpSpPr/>
            <p:nvPr/>
          </p:nvGrpSpPr>
          <p:grpSpPr>
            <a:xfrm rot="-5400000">
              <a:off x="-8019103" y="5900308"/>
              <a:ext cx="1207119" cy="1459724"/>
              <a:chOff x="-12153737" y="-38849136"/>
              <a:chExt cx="4033142" cy="4808050"/>
            </a:xfrm>
          </p:grpSpPr>
          <p:pic>
            <p:nvPicPr>
              <p:cNvPr descr="clipped result image" id="1244" name="Google Shape;1244;p92"/>
              <p:cNvPicPr preferRelativeResize="0"/>
              <p:nvPr/>
            </p:nvPicPr>
            <p:blipFill rotWithShape="1">
              <a:blip r:embed="rId8">
                <a:alphaModFix amt="55000"/>
              </a:blip>
              <a:srcRect b="0" l="0" r="0" t="0"/>
              <a:stretch/>
            </p:blipFill>
            <p:spPr>
              <a:xfrm>
                <a:off x="-10264077" y="-38849136"/>
                <a:ext cx="2143481" cy="4798814"/>
              </a:xfrm>
              <a:prstGeom prst="rect">
                <a:avLst/>
              </a:prstGeom>
              <a:noFill/>
              <a:ln>
                <a:noFill/>
              </a:ln>
            </p:spPr>
          </p:pic>
          <p:pic>
            <p:nvPicPr>
              <p:cNvPr descr="clipped result image" id="1245" name="Google Shape;1245;p92"/>
              <p:cNvPicPr preferRelativeResize="0"/>
              <p:nvPr/>
            </p:nvPicPr>
            <p:blipFill rotWithShape="1">
              <a:blip r:embed="rId9">
                <a:alphaModFix amt="55000"/>
              </a:blip>
              <a:srcRect b="0" l="0" r="0" t="0"/>
              <a:stretch/>
            </p:blipFill>
            <p:spPr>
              <a:xfrm>
                <a:off x="-12153737" y="-38839900"/>
                <a:ext cx="2159477" cy="4798814"/>
              </a:xfrm>
              <a:prstGeom prst="rect">
                <a:avLst/>
              </a:prstGeom>
              <a:noFill/>
              <a:ln>
                <a:noFill/>
              </a:ln>
            </p:spPr>
          </p:pic>
        </p:grpSp>
        <p:pic>
          <p:nvPicPr>
            <p:cNvPr descr="clipped result image" id="1246" name="Google Shape;1246;p92"/>
            <p:cNvPicPr preferRelativeResize="0"/>
            <p:nvPr/>
          </p:nvPicPr>
          <p:blipFill rotWithShape="1">
            <a:blip r:embed="rId8">
              <a:alphaModFix amt="55000"/>
            </a:blip>
            <a:srcRect b="0" l="0" r="0" t="0"/>
            <a:stretch/>
          </p:blipFill>
          <p:spPr>
            <a:xfrm rot="-5400000">
              <a:off x="-7737717" y="5097268"/>
              <a:ext cx="641544" cy="1456920"/>
            </a:xfrm>
            <a:prstGeom prst="rect">
              <a:avLst/>
            </a:prstGeom>
            <a:noFill/>
            <a:ln>
              <a:noFill/>
            </a:ln>
          </p:spPr>
        </p:pic>
      </p:grpSp>
      <p:pic>
        <p:nvPicPr>
          <p:cNvPr descr="clipped result image" id="1247" name="Google Shape;1247;p92"/>
          <p:cNvPicPr preferRelativeResize="0"/>
          <p:nvPr/>
        </p:nvPicPr>
        <p:blipFill rotWithShape="1">
          <a:blip r:embed="rId10">
            <a:alphaModFix/>
          </a:blip>
          <a:srcRect b="0" l="0" r="0" t="0"/>
          <a:stretch/>
        </p:blipFill>
        <p:spPr>
          <a:xfrm rot="-4195118">
            <a:off x="2336828" y="2977479"/>
            <a:ext cx="807468" cy="2490233"/>
          </a:xfrm>
          <a:prstGeom prst="rect">
            <a:avLst/>
          </a:prstGeom>
          <a:noFill/>
          <a:ln>
            <a:noFill/>
          </a:ln>
          <a:effectLst>
            <a:outerShdw blurRad="57150" rotWithShape="0" algn="bl" dir="5400000" dist="19050">
              <a:srgbClr val="000000">
                <a:alpha val="49800"/>
              </a:srgbClr>
            </a:outerShdw>
          </a:effectLst>
        </p:spPr>
      </p:pic>
      <p:sp>
        <p:nvSpPr>
          <p:cNvPr id="1248" name="Google Shape;1248;p92"/>
          <p:cNvSpPr txBox="1"/>
          <p:nvPr/>
        </p:nvSpPr>
        <p:spPr>
          <a:xfrm rot="2621">
            <a:off x="332390" y="1062700"/>
            <a:ext cx="786900" cy="298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1249" name="Google Shape;1249;p92"/>
          <p:cNvSpPr txBox="1"/>
          <p:nvPr/>
        </p:nvSpPr>
        <p:spPr>
          <a:xfrm rot="2422">
            <a:off x="3617116" y="1049870"/>
            <a:ext cx="851700" cy="436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graphicFrame>
        <p:nvGraphicFramePr>
          <p:cNvPr id="1250" name="Google Shape;1250;p92"/>
          <p:cNvGraphicFramePr/>
          <p:nvPr/>
        </p:nvGraphicFramePr>
        <p:xfrm>
          <a:off x="1339200" y="2538413"/>
          <a:ext cx="3000000" cy="3000000"/>
        </p:xfrm>
        <a:graphic>
          <a:graphicData uri="http://schemas.openxmlformats.org/drawingml/2006/table">
            <a:tbl>
              <a:tblPr>
                <a:noFill/>
                <a:tableStyleId>{A1EC1831-041F-4582-840B-D179BEFF1695}</a:tableStyleId>
              </a:tblPr>
              <a:tblGrid>
                <a:gridCol w="2994000"/>
              </a:tblGrid>
              <a:tr h="212650">
                <a:tc>
                  <a:txBody>
                    <a:bodyPr/>
                    <a:lstStyle/>
                    <a:p>
                      <a:pPr indent="0" lvl="0" marL="0" marR="0" rtl="0" algn="ctr">
                        <a:lnSpc>
                          <a:spcPct val="100000"/>
                        </a:lnSpc>
                        <a:spcBef>
                          <a:spcPts val="0"/>
                        </a:spcBef>
                        <a:spcAft>
                          <a:spcPts val="0"/>
                        </a:spcAft>
                        <a:buClr>
                          <a:srgbClr val="000000"/>
                        </a:buClr>
                        <a:buSzPts val="1100"/>
                        <a:buFont typeface="Arial"/>
                        <a:buNone/>
                      </a:pPr>
                      <a:r>
                        <a:rPr lang="en" sz="1800"/>
                        <a:t>i</a:t>
                      </a:r>
                      <a:r>
                        <a:rPr lang="en" sz="1800" u="none" cap="none" strike="noStrike">
                          <a:solidFill>
                            <a:srgbClr val="000000"/>
                          </a:solidFill>
                        </a:rPr>
                        <a:t>ncreased substrate levels</a:t>
                      </a:r>
                      <a:r>
                        <a:rPr b="1" lang="en" sz="1800" u="none" cap="none" strike="noStrike">
                          <a:solidFill>
                            <a:srgbClr val="FFFFFF"/>
                          </a:solidFill>
                        </a:rPr>
                        <a:t>                        </a:t>
                      </a:r>
                      <a:endParaRPr b="1" sz="1800" u="none" cap="none" strike="noStrike">
                        <a:solidFill>
                          <a:srgbClr val="FFFFFF"/>
                        </a:solidFill>
                      </a:endParaRPr>
                    </a:p>
                  </a:txBody>
                  <a:tcPr marT="0" marB="0" marR="0" marL="0">
                    <a:lnL cap="flat" cmpd="sng" w="12700">
                      <a:solidFill>
                        <a:srgbClr val="FFFFFF">
                          <a:alpha val="0"/>
                        </a:srgbClr>
                      </a:solidFill>
                      <a:prstDash val="solid"/>
                      <a:round/>
                      <a:headEnd len="sm" w="sm" type="none"/>
                      <a:tailEnd len="sm" w="sm" type="none"/>
                    </a:lnL>
                    <a:lnR cap="flat" cmpd="sng" w="12700">
                      <a:solidFill>
                        <a:srgbClr val="FFFFFF">
                          <a:alpha val="0"/>
                        </a:srgbClr>
                      </a:solidFill>
                      <a:prstDash val="solid"/>
                      <a:round/>
                      <a:headEnd len="sm" w="sm" type="none"/>
                      <a:tailEnd len="sm" w="sm" type="none"/>
                    </a:lnR>
                    <a:lnT cap="flat" cmpd="sng" w="12700">
                      <a:solidFill>
                        <a:srgbClr val="FFFFFF">
                          <a:alpha val="0"/>
                        </a:srgbClr>
                      </a:solidFill>
                      <a:prstDash val="solid"/>
                      <a:round/>
                      <a:headEnd len="sm" w="sm" type="none"/>
                      <a:tailEnd len="sm" w="sm" type="none"/>
                    </a:lnT>
                    <a:lnB cap="flat" cmpd="sng" w="12700">
                      <a:solidFill>
                        <a:srgbClr val="FFFFFF">
                          <a:alpha val="0"/>
                        </a:srgbClr>
                      </a:solidFill>
                      <a:prstDash val="solid"/>
                      <a:round/>
                      <a:headEnd len="sm" w="sm" type="none"/>
                      <a:tailEnd len="sm" w="sm" type="none"/>
                    </a:lnB>
                  </a:tcPr>
                </a:tc>
              </a:tr>
            </a:tbl>
          </a:graphicData>
        </a:graphic>
      </p:graphicFrame>
      <p:graphicFrame>
        <p:nvGraphicFramePr>
          <p:cNvPr id="1251" name="Google Shape;1251;p92"/>
          <p:cNvGraphicFramePr/>
          <p:nvPr/>
        </p:nvGraphicFramePr>
        <p:xfrm>
          <a:off x="1606235" y="1889550"/>
          <a:ext cx="3000000" cy="3000000"/>
        </p:xfrm>
        <a:graphic>
          <a:graphicData uri="http://schemas.openxmlformats.org/drawingml/2006/table">
            <a:tbl>
              <a:tblPr>
                <a:noFill/>
                <a:tableStyleId>{A1EC1831-041F-4582-840B-D179BEFF1695}</a:tableStyleId>
              </a:tblPr>
              <a:tblGrid>
                <a:gridCol w="2116275"/>
              </a:tblGrid>
              <a:tr h="212650">
                <a:tc>
                  <a:txBody>
                    <a:bodyPr/>
                    <a:lstStyle/>
                    <a:p>
                      <a:pPr indent="0" lvl="0" marL="0" marR="0" rtl="0" algn="ctr">
                        <a:lnSpc>
                          <a:spcPct val="100000"/>
                        </a:lnSpc>
                        <a:spcBef>
                          <a:spcPts val="0"/>
                        </a:spcBef>
                        <a:spcAft>
                          <a:spcPts val="0"/>
                        </a:spcAft>
                        <a:buClr>
                          <a:srgbClr val="000000"/>
                        </a:buClr>
                        <a:buSzPts val="1100"/>
                        <a:buFont typeface="Arial"/>
                        <a:buNone/>
                      </a:pPr>
                      <a:r>
                        <a:rPr lang="en" sz="1800" u="none" cap="none" strike="noStrike">
                          <a:solidFill>
                            <a:srgbClr val="000000"/>
                          </a:solidFill>
                        </a:rPr>
                        <a:t>stretched sock</a:t>
                      </a:r>
                      <a:endParaRPr b="1" sz="1800" u="none" cap="none" strike="noStrike">
                        <a:solidFill>
                          <a:srgbClr val="FFFFFF"/>
                        </a:solidFill>
                      </a:endParaRPr>
                    </a:p>
                  </a:txBody>
                  <a:tcPr marT="0" marB="0" marR="0" marL="0">
                    <a:lnL cap="flat" cmpd="sng" w="12700">
                      <a:solidFill>
                        <a:srgbClr val="FFFFFF">
                          <a:alpha val="0"/>
                        </a:srgbClr>
                      </a:solidFill>
                      <a:prstDash val="solid"/>
                      <a:round/>
                      <a:headEnd len="sm" w="sm" type="none"/>
                      <a:tailEnd len="sm" w="sm" type="none"/>
                    </a:lnL>
                    <a:lnR cap="flat" cmpd="sng" w="12700">
                      <a:solidFill>
                        <a:srgbClr val="FFFFFF">
                          <a:alpha val="0"/>
                        </a:srgbClr>
                      </a:solidFill>
                      <a:prstDash val="solid"/>
                      <a:round/>
                      <a:headEnd len="sm" w="sm" type="none"/>
                      <a:tailEnd len="sm" w="sm" type="none"/>
                    </a:lnR>
                    <a:lnT cap="flat" cmpd="sng" w="12700">
                      <a:solidFill>
                        <a:srgbClr val="FFFFFF">
                          <a:alpha val="0"/>
                        </a:srgbClr>
                      </a:solidFill>
                      <a:prstDash val="solid"/>
                      <a:round/>
                      <a:headEnd len="sm" w="sm" type="none"/>
                      <a:tailEnd len="sm" w="sm" type="none"/>
                    </a:lnT>
                    <a:lnB cap="flat" cmpd="sng" w="12700">
                      <a:solidFill>
                        <a:srgbClr val="FFFFFF">
                          <a:alpha val="0"/>
                        </a:srgbClr>
                      </a:solidFill>
                      <a:prstDash val="solid"/>
                      <a:round/>
                      <a:headEnd len="sm" w="sm" type="none"/>
                      <a:tailEnd len="sm" w="sm" type="none"/>
                    </a:lnB>
                  </a:tcPr>
                </a:tc>
              </a:tr>
            </a:tbl>
          </a:graphicData>
        </a:graphic>
      </p:graphicFrame>
      <p:cxnSp>
        <p:nvCxnSpPr>
          <p:cNvPr id="1252" name="Google Shape;1252;p92"/>
          <p:cNvCxnSpPr/>
          <p:nvPr/>
        </p:nvCxnSpPr>
        <p:spPr>
          <a:xfrm>
            <a:off x="1653780" y="2384807"/>
            <a:ext cx="2340000" cy="0"/>
          </a:xfrm>
          <a:prstGeom prst="straightConnector1">
            <a:avLst/>
          </a:prstGeom>
          <a:noFill/>
          <a:ln cap="flat" cmpd="sng" w="38100">
            <a:solidFill>
              <a:srgbClr val="595959"/>
            </a:solidFill>
            <a:prstDash val="solid"/>
            <a:round/>
            <a:headEnd len="sm" w="sm" type="none"/>
            <a:tailEnd len="med" w="med" type="triangle"/>
          </a:ln>
        </p:spPr>
      </p:cxnSp>
      <p:sp>
        <p:nvSpPr>
          <p:cNvPr id="1253" name="Google Shape;1253;p92"/>
          <p:cNvSpPr txBox="1"/>
          <p:nvPr/>
        </p:nvSpPr>
        <p:spPr>
          <a:xfrm rot="1279726">
            <a:off x="2092467" y="4172401"/>
            <a:ext cx="1978725" cy="284402"/>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800"/>
              <a:buFont typeface="Arial"/>
              <a:buNone/>
            </a:pPr>
            <a:r>
              <a:rPr b="1" i="0" lang="en" sz="1600" u="none" cap="none" strike="noStrike">
                <a:solidFill>
                  <a:srgbClr val="000000"/>
                </a:solidFill>
                <a:latin typeface="Arial"/>
                <a:ea typeface="Arial"/>
                <a:cs typeface="Arial"/>
                <a:sym typeface="Arial"/>
              </a:rPr>
              <a:t>2B6 substrate</a:t>
            </a:r>
            <a:endParaRPr b="1" i="0" sz="1600" u="none" cap="none" strike="noStrike">
              <a:solidFill>
                <a:srgbClr val="000000"/>
              </a:solidFill>
              <a:latin typeface="Arial"/>
              <a:ea typeface="Arial"/>
              <a:cs typeface="Arial"/>
              <a:sym typeface="Arial"/>
            </a:endParaRPr>
          </a:p>
        </p:txBody>
      </p:sp>
      <p:grpSp>
        <p:nvGrpSpPr>
          <p:cNvPr id="1254" name="Google Shape;1254;p92"/>
          <p:cNvGrpSpPr/>
          <p:nvPr/>
        </p:nvGrpSpPr>
        <p:grpSpPr>
          <a:xfrm>
            <a:off x="3992475" y="1660950"/>
            <a:ext cx="2073900" cy="2679775"/>
            <a:chOff x="4677600" y="2437363"/>
            <a:chExt cx="2750896" cy="3554549"/>
          </a:xfrm>
        </p:grpSpPr>
        <p:grpSp>
          <p:nvGrpSpPr>
            <p:cNvPr id="1255" name="Google Shape;1255;p92"/>
            <p:cNvGrpSpPr/>
            <p:nvPr/>
          </p:nvGrpSpPr>
          <p:grpSpPr>
            <a:xfrm>
              <a:off x="4677600" y="2437363"/>
              <a:ext cx="2750896" cy="3554549"/>
              <a:chOff x="-2077387" y="7016645"/>
              <a:chExt cx="4077817" cy="5361311"/>
            </a:xfrm>
          </p:grpSpPr>
          <p:grpSp>
            <p:nvGrpSpPr>
              <p:cNvPr id="1256" name="Google Shape;1256;p92"/>
              <p:cNvGrpSpPr/>
              <p:nvPr/>
            </p:nvGrpSpPr>
            <p:grpSpPr>
              <a:xfrm>
                <a:off x="-2077387" y="7016645"/>
                <a:ext cx="4077817" cy="5361311"/>
                <a:chOff x="-2077387" y="7016645"/>
                <a:chExt cx="4077817" cy="5361311"/>
              </a:xfrm>
            </p:grpSpPr>
            <p:pic>
              <p:nvPicPr>
                <p:cNvPr descr="clipped result image" id="1257" name="Google Shape;1257;p92"/>
                <p:cNvPicPr preferRelativeResize="0"/>
                <p:nvPr/>
              </p:nvPicPr>
              <p:blipFill rotWithShape="1">
                <a:blip r:embed="rId11">
                  <a:alphaModFix/>
                </a:blip>
                <a:srcRect b="0" l="0" r="0" t="0"/>
                <a:stretch/>
              </p:blipFill>
              <p:spPr>
                <a:xfrm rot="-1084989">
                  <a:off x="-1408632" y="7324749"/>
                  <a:ext cx="2740306" cy="4745102"/>
                </a:xfrm>
                <a:prstGeom prst="rect">
                  <a:avLst/>
                </a:prstGeom>
                <a:noFill/>
                <a:ln>
                  <a:noFill/>
                </a:ln>
                <a:effectLst>
                  <a:outerShdw blurRad="57150" rotWithShape="0" algn="bl" dir="5400000" dist="19050">
                    <a:srgbClr val="000000">
                      <a:alpha val="49020"/>
                    </a:srgbClr>
                  </a:outerShdw>
                </a:effectLst>
              </p:spPr>
            </p:pic>
            <p:pic>
              <p:nvPicPr>
                <p:cNvPr descr="clipped result image" id="1258" name="Google Shape;1258;p92"/>
                <p:cNvPicPr preferRelativeResize="0"/>
                <p:nvPr/>
              </p:nvPicPr>
              <p:blipFill rotWithShape="1">
                <a:blip r:embed="rId12">
                  <a:alphaModFix/>
                </a:blip>
                <a:srcRect b="0" l="0" r="0" t="0"/>
                <a:stretch/>
              </p:blipFill>
              <p:spPr>
                <a:xfrm rot="189917">
                  <a:off x="-1359838" y="7420765"/>
                  <a:ext cx="2097977" cy="790120"/>
                </a:xfrm>
                <a:prstGeom prst="rect">
                  <a:avLst/>
                </a:prstGeom>
                <a:noFill/>
                <a:ln>
                  <a:noFill/>
                </a:ln>
                <a:effectLst>
                  <a:outerShdw blurRad="57150" rotWithShape="0" algn="bl" dir="5400000" dist="19050">
                    <a:srgbClr val="000000">
                      <a:alpha val="49020"/>
                    </a:srgbClr>
                  </a:outerShdw>
                </a:effectLst>
              </p:spPr>
            </p:pic>
          </p:grpSp>
          <p:grpSp>
            <p:nvGrpSpPr>
              <p:cNvPr id="1259" name="Google Shape;1259;p92"/>
              <p:cNvGrpSpPr/>
              <p:nvPr/>
            </p:nvGrpSpPr>
            <p:grpSpPr>
              <a:xfrm>
                <a:off x="-1365341" y="7975584"/>
                <a:ext cx="1975903" cy="1019186"/>
                <a:chOff x="-1365341" y="7975584"/>
                <a:chExt cx="1975903" cy="1019186"/>
              </a:xfrm>
            </p:grpSpPr>
            <p:pic>
              <p:nvPicPr>
                <p:cNvPr id="1260" name="Google Shape;1260;p92"/>
                <p:cNvPicPr preferRelativeResize="0"/>
                <p:nvPr/>
              </p:nvPicPr>
              <p:blipFill rotWithShape="1">
                <a:blip r:embed="rId13">
                  <a:alphaModFix/>
                </a:blip>
                <a:srcRect b="0" l="0" r="0" t="0"/>
                <a:stretch/>
              </p:blipFill>
              <p:spPr>
                <a:xfrm rot="119238">
                  <a:off x="-1360897" y="8009602"/>
                  <a:ext cx="1967015" cy="290420"/>
                </a:xfrm>
                <a:prstGeom prst="rect">
                  <a:avLst/>
                </a:prstGeom>
                <a:noFill/>
                <a:ln>
                  <a:noFill/>
                </a:ln>
              </p:spPr>
            </p:pic>
            <p:pic>
              <p:nvPicPr>
                <p:cNvPr descr="clipped result image" id="1261" name="Google Shape;1261;p92"/>
                <p:cNvPicPr preferRelativeResize="0"/>
                <p:nvPr/>
              </p:nvPicPr>
              <p:blipFill rotWithShape="1">
                <a:blip r:embed="rId14">
                  <a:alphaModFix/>
                </a:blip>
                <a:srcRect b="0" l="0" r="0" t="0"/>
                <a:stretch/>
              </p:blipFill>
              <p:spPr>
                <a:xfrm rot="-159782">
                  <a:off x="-1311645" y="8128118"/>
                  <a:ext cx="1846982" cy="824189"/>
                </a:xfrm>
                <a:prstGeom prst="rect">
                  <a:avLst/>
                </a:prstGeom>
                <a:noFill/>
                <a:ln>
                  <a:noFill/>
                </a:ln>
              </p:spPr>
            </p:pic>
          </p:grpSp>
        </p:grpSp>
        <p:grpSp>
          <p:nvGrpSpPr>
            <p:cNvPr id="1262" name="Google Shape;1262;p92"/>
            <p:cNvGrpSpPr/>
            <p:nvPr/>
          </p:nvGrpSpPr>
          <p:grpSpPr>
            <a:xfrm rot="-5400000">
              <a:off x="5656200" y="2721116"/>
              <a:ext cx="348491" cy="421463"/>
              <a:chOff x="-9605510" y="-14538515"/>
              <a:chExt cx="4203746" cy="5011453"/>
            </a:xfrm>
          </p:grpSpPr>
          <p:pic>
            <p:nvPicPr>
              <p:cNvPr descr="clipped result image" id="1263" name="Google Shape;1263;p92"/>
              <p:cNvPicPr preferRelativeResize="0"/>
              <p:nvPr/>
            </p:nvPicPr>
            <p:blipFill rotWithShape="1">
              <a:blip r:embed="rId15">
                <a:alphaModFix amt="48000"/>
              </a:blip>
              <a:srcRect b="0" l="0" r="0" t="0"/>
              <a:stretch/>
            </p:blipFill>
            <p:spPr>
              <a:xfrm>
                <a:off x="-7635916" y="-14538515"/>
                <a:ext cx="2234152" cy="5001826"/>
              </a:xfrm>
              <a:prstGeom prst="rect">
                <a:avLst/>
              </a:prstGeom>
              <a:noFill/>
              <a:ln>
                <a:noFill/>
              </a:ln>
            </p:spPr>
          </p:pic>
          <p:pic>
            <p:nvPicPr>
              <p:cNvPr descr="clipped result image" id="1264" name="Google Shape;1264;p92"/>
              <p:cNvPicPr preferRelativeResize="0"/>
              <p:nvPr/>
            </p:nvPicPr>
            <p:blipFill rotWithShape="1">
              <a:blip r:embed="rId16">
                <a:alphaModFix amt="48000"/>
              </a:blip>
              <a:srcRect b="0" l="0" r="0" t="0"/>
              <a:stretch/>
            </p:blipFill>
            <p:spPr>
              <a:xfrm>
                <a:off x="-9605510" y="-14528888"/>
                <a:ext cx="2250824" cy="5001826"/>
              </a:xfrm>
              <a:prstGeom prst="rect">
                <a:avLst/>
              </a:prstGeom>
              <a:noFill/>
              <a:ln>
                <a:noFill/>
              </a:ln>
            </p:spPr>
          </p:pic>
        </p:grpSp>
      </p:grpSp>
      <p:sp>
        <p:nvSpPr>
          <p:cNvPr id="1265" name="Google Shape;1265;p92"/>
          <p:cNvSpPr txBox="1"/>
          <p:nvPr/>
        </p:nvSpPr>
        <p:spPr>
          <a:xfrm>
            <a:off x="7854875" y="69200"/>
            <a:ext cx="676500" cy="361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lang="en" sz="1000"/>
              <a:t>-</a:t>
            </a:r>
            <a:endParaRPr b="0" i="0" sz="700" u="none" cap="none" strike="noStrike">
              <a:solidFill>
                <a:srgbClr val="000000"/>
              </a:solidFill>
              <a:latin typeface="Arial"/>
              <a:ea typeface="Arial"/>
              <a:cs typeface="Arial"/>
              <a:sym typeface="Arial"/>
            </a:endParaRPr>
          </a:p>
        </p:txBody>
      </p:sp>
      <p:cxnSp>
        <p:nvCxnSpPr>
          <p:cNvPr id="1266" name="Google Shape;1266;p92"/>
          <p:cNvCxnSpPr/>
          <p:nvPr/>
        </p:nvCxnSpPr>
        <p:spPr>
          <a:xfrm rot="10800000">
            <a:off x="2212686" y="3454925"/>
            <a:ext cx="1404300" cy="482700"/>
          </a:xfrm>
          <a:prstGeom prst="straightConnector1">
            <a:avLst/>
          </a:prstGeom>
          <a:noFill/>
          <a:ln cap="flat" cmpd="sng" w="28575">
            <a:solidFill>
              <a:srgbClr val="595959"/>
            </a:solidFill>
            <a:prstDash val="solid"/>
            <a:round/>
            <a:headEnd len="sm" w="sm" type="none"/>
            <a:tailEnd len="med" w="med" type="triangle"/>
          </a:ln>
        </p:spPr>
      </p:cxnSp>
      <p:cxnSp>
        <p:nvCxnSpPr>
          <p:cNvPr id="1267" name="Google Shape;1267;p92"/>
          <p:cNvCxnSpPr/>
          <p:nvPr/>
        </p:nvCxnSpPr>
        <p:spPr>
          <a:xfrm rot="10800000">
            <a:off x="1730744" y="4521996"/>
            <a:ext cx="1404300" cy="482700"/>
          </a:xfrm>
          <a:prstGeom prst="straightConnector1">
            <a:avLst/>
          </a:prstGeom>
          <a:noFill/>
          <a:ln cap="flat" cmpd="sng" w="28575">
            <a:solidFill>
              <a:srgbClr val="595959"/>
            </a:solidFill>
            <a:prstDash val="solid"/>
            <a:round/>
            <a:headEnd len="sm" w="sm" type="none"/>
            <a:tailEnd len="med" w="med" type="triangle"/>
          </a:ln>
        </p:spPr>
      </p:cxn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1" name="Shape 1271"/>
        <p:cNvGrpSpPr/>
        <p:nvPr/>
      </p:nvGrpSpPr>
      <p:grpSpPr>
        <a:xfrm>
          <a:off x="0" y="0"/>
          <a:ext cx="0" cy="0"/>
          <a:chOff x="0" y="0"/>
          <a:chExt cx="0" cy="0"/>
        </a:xfrm>
      </p:grpSpPr>
      <p:pic>
        <p:nvPicPr>
          <p:cNvPr descr="clipped result image" id="1272" name="Google Shape;1272;p93"/>
          <p:cNvPicPr preferRelativeResize="0"/>
          <p:nvPr/>
        </p:nvPicPr>
        <p:blipFill rotWithShape="1">
          <a:blip r:embed="rId3">
            <a:alphaModFix/>
          </a:blip>
          <a:srcRect b="0" l="0" r="0" t="0"/>
          <a:stretch/>
        </p:blipFill>
        <p:spPr>
          <a:xfrm rot="479606">
            <a:off x="3609011" y="1131213"/>
            <a:ext cx="177672" cy="680714"/>
          </a:xfrm>
          <a:prstGeom prst="rect">
            <a:avLst/>
          </a:prstGeom>
          <a:noFill/>
          <a:ln>
            <a:noFill/>
          </a:ln>
          <a:effectLst>
            <a:outerShdw blurRad="57150" rotWithShape="0" algn="bl" dir="5400000" dist="19050">
              <a:srgbClr val="000000">
                <a:alpha val="49410"/>
              </a:srgbClr>
            </a:outerShdw>
          </a:effectLst>
        </p:spPr>
      </p:pic>
      <p:pic>
        <p:nvPicPr>
          <p:cNvPr descr="clipped result image" id="1273" name="Google Shape;1273;p93"/>
          <p:cNvPicPr preferRelativeResize="0"/>
          <p:nvPr/>
        </p:nvPicPr>
        <p:blipFill rotWithShape="1">
          <a:blip r:embed="rId4">
            <a:alphaModFix/>
          </a:blip>
          <a:srcRect b="0" l="0" r="0" t="0"/>
          <a:stretch/>
        </p:blipFill>
        <p:spPr>
          <a:xfrm rot="4972830">
            <a:off x="2006708" y="742380"/>
            <a:ext cx="783691" cy="2802762"/>
          </a:xfrm>
          <a:prstGeom prst="rect">
            <a:avLst/>
          </a:prstGeom>
          <a:noFill/>
          <a:ln>
            <a:noFill/>
          </a:ln>
          <a:effectLst>
            <a:outerShdw blurRad="57150" rotWithShape="0" algn="bl" dir="5400000" dist="19050">
              <a:srgbClr val="000000">
                <a:alpha val="49410"/>
              </a:srgbClr>
            </a:outerShdw>
          </a:effectLst>
        </p:spPr>
      </p:pic>
      <p:sp>
        <p:nvSpPr>
          <p:cNvPr id="1274" name="Google Shape;1274;p93"/>
          <p:cNvSpPr txBox="1"/>
          <p:nvPr/>
        </p:nvSpPr>
        <p:spPr>
          <a:xfrm rot="-405532">
            <a:off x="1501842" y="1468211"/>
            <a:ext cx="2375711" cy="109211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lang="en" sz="1800">
                <a:solidFill>
                  <a:srgbClr val="FFFFFF"/>
                </a:solidFill>
              </a:rPr>
              <a:t>C</a:t>
            </a:r>
            <a:r>
              <a:rPr b="1" i="0" lang="en" sz="1800" u="none" cap="none" strike="noStrike">
                <a:solidFill>
                  <a:srgbClr val="FFFFFF"/>
                </a:solidFill>
              </a:rPr>
              <a:t>arbamazepine</a:t>
            </a:r>
            <a:endParaRPr b="1" i="0" sz="1800" u="none" cap="none" strike="noStrike">
              <a:solidFill>
                <a:srgbClr val="FFFFFF"/>
              </a:solidFill>
            </a:endParaRPr>
          </a:p>
          <a:p>
            <a:pPr indent="0" lvl="0" marL="0" rtl="0" algn="l">
              <a:spcBef>
                <a:spcPts val="0"/>
              </a:spcBef>
              <a:spcAft>
                <a:spcPts val="0"/>
              </a:spcAft>
              <a:buClr>
                <a:srgbClr val="000000"/>
              </a:buClr>
              <a:buSzPts val="1800"/>
              <a:buFont typeface="Arial"/>
              <a:buNone/>
            </a:pPr>
            <a:r>
              <a:rPr lang="en" sz="1800">
                <a:solidFill>
                  <a:srgbClr val="FFFFFF"/>
                </a:solidFill>
              </a:rPr>
              <a:t>  TEGRETOL</a:t>
            </a:r>
            <a:endParaRPr sz="1800">
              <a:solidFill>
                <a:srgbClr val="FFFFFF"/>
              </a:solidFill>
            </a:endParaRPr>
          </a:p>
        </p:txBody>
      </p:sp>
      <p:pic>
        <p:nvPicPr>
          <p:cNvPr descr="clipped result image" id="1275" name="Google Shape;1275;p93"/>
          <p:cNvPicPr preferRelativeResize="0"/>
          <p:nvPr/>
        </p:nvPicPr>
        <p:blipFill rotWithShape="1">
          <a:blip r:embed="rId5">
            <a:alphaModFix/>
          </a:blip>
          <a:srcRect b="0" l="0" r="0" t="0"/>
          <a:stretch/>
        </p:blipFill>
        <p:spPr>
          <a:xfrm>
            <a:off x="1052766" y="2023340"/>
            <a:ext cx="529134" cy="525231"/>
          </a:xfrm>
          <a:prstGeom prst="rect">
            <a:avLst/>
          </a:prstGeom>
          <a:noFill/>
          <a:ln>
            <a:noFill/>
          </a:ln>
        </p:spPr>
      </p:pic>
      <p:pic>
        <p:nvPicPr>
          <p:cNvPr descr="clipped result image" id="1276" name="Google Shape;1276;p93"/>
          <p:cNvPicPr preferRelativeResize="0"/>
          <p:nvPr/>
        </p:nvPicPr>
        <p:blipFill rotWithShape="1">
          <a:blip r:embed="rId3">
            <a:alphaModFix/>
          </a:blip>
          <a:srcRect b="0" l="0" r="0" t="0"/>
          <a:stretch/>
        </p:blipFill>
        <p:spPr>
          <a:xfrm rot="479583">
            <a:off x="3644301" y="2741800"/>
            <a:ext cx="133513" cy="511508"/>
          </a:xfrm>
          <a:prstGeom prst="rect">
            <a:avLst/>
          </a:prstGeom>
          <a:noFill/>
          <a:ln>
            <a:noFill/>
          </a:ln>
          <a:effectLst>
            <a:outerShdw blurRad="57150" rotWithShape="0" algn="bl" dir="5400000" dist="19050">
              <a:srgbClr val="000000">
                <a:alpha val="49410"/>
              </a:srgbClr>
            </a:outerShdw>
          </a:effectLst>
        </p:spPr>
      </p:pic>
      <p:pic>
        <p:nvPicPr>
          <p:cNvPr descr="clipped result image" id="1277" name="Google Shape;1277;p93"/>
          <p:cNvPicPr preferRelativeResize="0"/>
          <p:nvPr/>
        </p:nvPicPr>
        <p:blipFill rotWithShape="1">
          <a:blip r:embed="rId6">
            <a:alphaModFix/>
          </a:blip>
          <a:srcRect b="0" l="0" r="0" t="0"/>
          <a:stretch/>
        </p:blipFill>
        <p:spPr>
          <a:xfrm rot="4972827">
            <a:off x="1999436" y="2274871"/>
            <a:ext cx="781865" cy="2796198"/>
          </a:xfrm>
          <a:prstGeom prst="rect">
            <a:avLst/>
          </a:prstGeom>
          <a:noFill/>
          <a:ln>
            <a:noFill/>
          </a:ln>
          <a:effectLst>
            <a:outerShdw blurRad="57150" rotWithShape="0" algn="bl" dir="5400000" dist="19050">
              <a:srgbClr val="000000">
                <a:alpha val="49410"/>
              </a:srgbClr>
            </a:outerShdw>
          </a:effectLst>
        </p:spPr>
      </p:pic>
      <p:sp>
        <p:nvSpPr>
          <p:cNvPr id="1278" name="Google Shape;1278;p93"/>
          <p:cNvSpPr txBox="1"/>
          <p:nvPr/>
        </p:nvSpPr>
        <p:spPr>
          <a:xfrm rot="-438401">
            <a:off x="1762890" y="2946955"/>
            <a:ext cx="2370651" cy="1089414"/>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FFFFFF"/>
                </a:solidFill>
                <a:latin typeface="Arial"/>
                <a:ea typeface="Arial"/>
                <a:cs typeface="Arial"/>
                <a:sym typeface="Arial"/>
              </a:rPr>
              <a:t>  </a:t>
            </a:r>
            <a:endParaRPr b="1" i="0" sz="18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lang="en" sz="1800">
                <a:solidFill>
                  <a:srgbClr val="FFFFFF"/>
                </a:solidFill>
              </a:rPr>
              <a:t>Phenytoin</a:t>
            </a:r>
            <a:endParaRPr b="1" i="0" sz="1800" u="none" cap="none" strike="noStrike">
              <a:solidFill>
                <a:srgbClr val="FFFFFF"/>
              </a:solidFill>
            </a:endParaRPr>
          </a:p>
          <a:p>
            <a:pPr indent="0" lvl="0" marL="0" marR="0" rtl="0" algn="l">
              <a:lnSpc>
                <a:spcPct val="100000"/>
              </a:lnSpc>
              <a:spcBef>
                <a:spcPts val="0"/>
              </a:spcBef>
              <a:spcAft>
                <a:spcPts val="0"/>
              </a:spcAft>
              <a:buClr>
                <a:srgbClr val="000000"/>
              </a:buClr>
              <a:buSzPts val="1800"/>
              <a:buFont typeface="Arial"/>
              <a:buNone/>
            </a:pPr>
            <a:r>
              <a:rPr lang="en" sz="1800">
                <a:solidFill>
                  <a:srgbClr val="FFFFFF"/>
                </a:solidFill>
              </a:rPr>
              <a:t>DILANTIN</a:t>
            </a:r>
            <a:endParaRPr b="0" i="0" sz="1800" u="none" cap="none" strike="noStrike">
              <a:solidFill>
                <a:srgbClr val="FFFFFF"/>
              </a:solidFill>
              <a:latin typeface="Arial"/>
              <a:ea typeface="Arial"/>
              <a:cs typeface="Arial"/>
              <a:sym typeface="Arial"/>
            </a:endParaRPr>
          </a:p>
        </p:txBody>
      </p:sp>
      <p:pic>
        <p:nvPicPr>
          <p:cNvPr descr="clipped result image" id="1279" name="Google Shape;1279;p93"/>
          <p:cNvPicPr preferRelativeResize="0"/>
          <p:nvPr/>
        </p:nvPicPr>
        <p:blipFill rotWithShape="1">
          <a:blip r:embed="rId5">
            <a:alphaModFix/>
          </a:blip>
          <a:srcRect b="0" l="0" r="0" t="0"/>
          <a:stretch/>
        </p:blipFill>
        <p:spPr>
          <a:xfrm>
            <a:off x="1081262" y="3552831"/>
            <a:ext cx="527895" cy="524005"/>
          </a:xfrm>
          <a:prstGeom prst="rect">
            <a:avLst/>
          </a:prstGeom>
          <a:noFill/>
          <a:ln>
            <a:noFill/>
          </a:ln>
        </p:spPr>
      </p:pic>
      <p:pic>
        <p:nvPicPr>
          <p:cNvPr descr="clipped result image" id="1280" name="Google Shape;1280;p93"/>
          <p:cNvPicPr preferRelativeResize="0"/>
          <p:nvPr/>
        </p:nvPicPr>
        <p:blipFill rotWithShape="1">
          <a:blip r:embed="rId7">
            <a:alphaModFix/>
          </a:blip>
          <a:srcRect b="0" l="0" r="0" t="0"/>
          <a:stretch/>
        </p:blipFill>
        <p:spPr>
          <a:xfrm rot="479603">
            <a:off x="7909911" y="1778824"/>
            <a:ext cx="179485" cy="687652"/>
          </a:xfrm>
          <a:prstGeom prst="rect">
            <a:avLst/>
          </a:prstGeom>
          <a:noFill/>
          <a:ln>
            <a:noFill/>
          </a:ln>
          <a:effectLst>
            <a:outerShdw blurRad="57150" rotWithShape="0" algn="bl" dir="5400000" dist="19050">
              <a:srgbClr val="000000">
                <a:alpha val="49410"/>
              </a:srgbClr>
            </a:outerShdw>
          </a:effectLst>
        </p:spPr>
      </p:pic>
      <p:pic>
        <p:nvPicPr>
          <p:cNvPr descr="clipped result image" id="1281" name="Google Shape;1281;p93"/>
          <p:cNvPicPr preferRelativeResize="0"/>
          <p:nvPr/>
        </p:nvPicPr>
        <p:blipFill rotWithShape="1">
          <a:blip r:embed="rId7">
            <a:alphaModFix/>
          </a:blip>
          <a:srcRect b="0" l="0" r="0" t="0"/>
          <a:stretch/>
        </p:blipFill>
        <p:spPr>
          <a:xfrm rot="479603">
            <a:off x="7867632" y="3262532"/>
            <a:ext cx="179485" cy="687652"/>
          </a:xfrm>
          <a:prstGeom prst="rect">
            <a:avLst/>
          </a:prstGeom>
          <a:noFill/>
          <a:ln>
            <a:noFill/>
          </a:ln>
          <a:effectLst>
            <a:outerShdw blurRad="57150" rotWithShape="0" algn="bl" dir="5400000" dist="19050">
              <a:srgbClr val="000000">
                <a:alpha val="49410"/>
              </a:srgbClr>
            </a:outerShdw>
          </a:effectLst>
        </p:spPr>
      </p:pic>
      <p:pic>
        <p:nvPicPr>
          <p:cNvPr descr="clipped result image" id="1282" name="Google Shape;1282;p93"/>
          <p:cNvPicPr preferRelativeResize="0"/>
          <p:nvPr/>
        </p:nvPicPr>
        <p:blipFill rotWithShape="1">
          <a:blip r:embed="rId8">
            <a:alphaModFix/>
          </a:blip>
          <a:srcRect b="0" l="0" r="0" t="0"/>
          <a:stretch/>
        </p:blipFill>
        <p:spPr>
          <a:xfrm rot="4973998">
            <a:off x="6243276" y="2852779"/>
            <a:ext cx="791682" cy="2831343"/>
          </a:xfrm>
          <a:prstGeom prst="rect">
            <a:avLst/>
          </a:prstGeom>
          <a:noFill/>
          <a:ln>
            <a:noFill/>
          </a:ln>
          <a:effectLst>
            <a:outerShdw blurRad="57150" rotWithShape="0" algn="bl" dir="5400000" dist="19050">
              <a:srgbClr val="000000">
                <a:alpha val="49410"/>
              </a:srgbClr>
            </a:outerShdw>
          </a:effectLst>
        </p:spPr>
      </p:pic>
      <p:sp>
        <p:nvSpPr>
          <p:cNvPr id="1283" name="Google Shape;1283;p93"/>
          <p:cNvSpPr txBox="1"/>
          <p:nvPr/>
        </p:nvSpPr>
        <p:spPr>
          <a:xfrm rot="-427979">
            <a:off x="5988276" y="3823584"/>
            <a:ext cx="2140567" cy="1102917"/>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lang="en" sz="1800">
                <a:solidFill>
                  <a:srgbClr val="FFFFFF"/>
                </a:solidFill>
              </a:rPr>
              <a:t>Nevirapine</a:t>
            </a:r>
            <a:endParaRPr b="1" i="0" sz="18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lang="en" sz="1800">
                <a:solidFill>
                  <a:srgbClr val="FFFFFF"/>
                </a:solidFill>
              </a:rPr>
              <a:t>VIRAMUNE</a:t>
            </a:r>
            <a:endParaRPr b="0" i="0" sz="1800" u="none" cap="none" strike="noStrike">
              <a:solidFill>
                <a:srgbClr val="FFFFFF"/>
              </a:solidFill>
              <a:latin typeface="Arial"/>
              <a:ea typeface="Arial"/>
              <a:cs typeface="Arial"/>
              <a:sym typeface="Arial"/>
            </a:endParaRPr>
          </a:p>
        </p:txBody>
      </p:sp>
      <p:pic>
        <p:nvPicPr>
          <p:cNvPr descr="clipped result image" id="1284" name="Google Shape;1284;p93"/>
          <p:cNvPicPr preferRelativeResize="0"/>
          <p:nvPr/>
        </p:nvPicPr>
        <p:blipFill rotWithShape="1">
          <a:blip r:embed="rId5">
            <a:alphaModFix/>
          </a:blip>
          <a:srcRect b="0" l="0" r="0" t="0"/>
          <a:stretch/>
        </p:blipFill>
        <p:spPr>
          <a:xfrm>
            <a:off x="5360890" y="4143344"/>
            <a:ext cx="534531" cy="530584"/>
          </a:xfrm>
          <a:prstGeom prst="rect">
            <a:avLst/>
          </a:prstGeom>
          <a:noFill/>
          <a:ln>
            <a:noFill/>
          </a:ln>
        </p:spPr>
      </p:pic>
      <p:pic>
        <p:nvPicPr>
          <p:cNvPr descr="clipped result image" id="1285" name="Google Shape;1285;p93"/>
          <p:cNvPicPr preferRelativeResize="0"/>
          <p:nvPr/>
        </p:nvPicPr>
        <p:blipFill rotWithShape="1">
          <a:blip r:embed="rId9">
            <a:alphaModFix/>
          </a:blip>
          <a:srcRect b="0" l="0" r="0" t="0"/>
          <a:stretch/>
        </p:blipFill>
        <p:spPr>
          <a:xfrm rot="4973998">
            <a:off x="6250954" y="1396770"/>
            <a:ext cx="791682" cy="2831343"/>
          </a:xfrm>
          <a:prstGeom prst="rect">
            <a:avLst/>
          </a:prstGeom>
          <a:noFill/>
          <a:ln>
            <a:noFill/>
          </a:ln>
          <a:effectLst>
            <a:outerShdw blurRad="57150" rotWithShape="0" algn="bl" dir="5400000" dist="19050">
              <a:srgbClr val="000000">
                <a:alpha val="49410"/>
              </a:srgbClr>
            </a:outerShdw>
          </a:effectLst>
        </p:spPr>
      </p:pic>
      <p:sp>
        <p:nvSpPr>
          <p:cNvPr id="1286" name="Google Shape;1286;p93"/>
          <p:cNvSpPr txBox="1"/>
          <p:nvPr/>
        </p:nvSpPr>
        <p:spPr>
          <a:xfrm rot="-455679">
            <a:off x="6100831" y="2395992"/>
            <a:ext cx="1725133" cy="1102582"/>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lang="en" sz="1800">
                <a:solidFill>
                  <a:srgbClr val="FFFFFF"/>
                </a:solidFill>
              </a:rPr>
              <a:t>R</a:t>
            </a:r>
            <a:r>
              <a:rPr b="1" i="0" lang="en" sz="1800" u="none" cap="none" strike="noStrike">
                <a:solidFill>
                  <a:srgbClr val="FFFFFF"/>
                </a:solidFill>
                <a:latin typeface="Arial"/>
                <a:ea typeface="Arial"/>
                <a:cs typeface="Arial"/>
                <a:sym typeface="Arial"/>
              </a:rPr>
              <a:t>ifampin</a:t>
            </a:r>
            <a:endParaRPr b="1" i="0" sz="18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lang="en" sz="1800">
                <a:solidFill>
                  <a:srgbClr val="FFFFFF"/>
                </a:solidFill>
              </a:rPr>
              <a:t> RIFADIN</a:t>
            </a:r>
            <a:endParaRPr b="0" i="0" sz="1800" u="none" cap="none" strike="noStrike">
              <a:solidFill>
                <a:srgbClr val="FFFFFF"/>
              </a:solidFill>
              <a:latin typeface="Arial"/>
              <a:ea typeface="Arial"/>
              <a:cs typeface="Arial"/>
              <a:sym typeface="Arial"/>
            </a:endParaRPr>
          </a:p>
        </p:txBody>
      </p:sp>
      <p:pic>
        <p:nvPicPr>
          <p:cNvPr descr="clipped result image" id="1287" name="Google Shape;1287;p93"/>
          <p:cNvPicPr preferRelativeResize="0"/>
          <p:nvPr/>
        </p:nvPicPr>
        <p:blipFill rotWithShape="1">
          <a:blip r:embed="rId5">
            <a:alphaModFix/>
          </a:blip>
          <a:srcRect b="0" l="0" r="0" t="0"/>
          <a:stretch/>
        </p:blipFill>
        <p:spPr>
          <a:xfrm>
            <a:off x="5366966" y="2690651"/>
            <a:ext cx="534531" cy="530584"/>
          </a:xfrm>
          <a:prstGeom prst="rect">
            <a:avLst/>
          </a:prstGeom>
          <a:noFill/>
          <a:ln>
            <a:noFill/>
          </a:ln>
        </p:spPr>
      </p:pic>
      <p:pic>
        <p:nvPicPr>
          <p:cNvPr descr="clipped result image" id="1288" name="Google Shape;1288;p93"/>
          <p:cNvPicPr preferRelativeResize="0"/>
          <p:nvPr/>
        </p:nvPicPr>
        <p:blipFill rotWithShape="1">
          <a:blip r:embed="rId3">
            <a:alphaModFix/>
          </a:blip>
          <a:srcRect b="0" l="0" r="0" t="0"/>
          <a:stretch/>
        </p:blipFill>
        <p:spPr>
          <a:xfrm rot="479582">
            <a:off x="7891746" y="487034"/>
            <a:ext cx="133836" cy="512743"/>
          </a:xfrm>
          <a:prstGeom prst="rect">
            <a:avLst/>
          </a:prstGeom>
          <a:noFill/>
          <a:ln>
            <a:noFill/>
          </a:ln>
          <a:effectLst>
            <a:outerShdw blurRad="57150" rotWithShape="0" algn="bl" dir="5400000" dist="19050">
              <a:srgbClr val="000000">
                <a:alpha val="49410"/>
              </a:srgbClr>
            </a:outerShdw>
          </a:effectLst>
        </p:spPr>
      </p:pic>
      <p:pic>
        <p:nvPicPr>
          <p:cNvPr descr="clipped result image" id="1289" name="Google Shape;1289;p93"/>
          <p:cNvPicPr preferRelativeResize="0"/>
          <p:nvPr/>
        </p:nvPicPr>
        <p:blipFill rotWithShape="1">
          <a:blip r:embed="rId6">
            <a:alphaModFix/>
          </a:blip>
          <a:srcRect b="0" l="0" r="0" t="0"/>
          <a:stretch/>
        </p:blipFill>
        <p:spPr>
          <a:xfrm rot="4972832">
            <a:off x="6233501" y="-47603"/>
            <a:ext cx="783750" cy="2802950"/>
          </a:xfrm>
          <a:prstGeom prst="rect">
            <a:avLst/>
          </a:prstGeom>
          <a:noFill/>
          <a:ln>
            <a:noFill/>
          </a:ln>
          <a:effectLst>
            <a:outerShdw blurRad="57150" rotWithShape="0" algn="bl" dir="5400000" dist="19050">
              <a:srgbClr val="000000">
                <a:alpha val="49410"/>
              </a:srgbClr>
            </a:outerShdw>
          </a:effectLst>
        </p:spPr>
      </p:pic>
      <p:sp>
        <p:nvSpPr>
          <p:cNvPr id="1290" name="Google Shape;1290;p93"/>
          <p:cNvSpPr txBox="1"/>
          <p:nvPr/>
        </p:nvSpPr>
        <p:spPr>
          <a:xfrm rot="-438213">
            <a:off x="5790035" y="673071"/>
            <a:ext cx="2376381" cy="109213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FFFFFF"/>
                </a:solidFill>
                <a:latin typeface="Arial"/>
                <a:ea typeface="Arial"/>
                <a:cs typeface="Arial"/>
                <a:sym typeface="Arial"/>
              </a:rPr>
              <a:t>  </a:t>
            </a:r>
            <a:endParaRPr b="1" i="0" sz="18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lang="en" sz="1800">
                <a:solidFill>
                  <a:srgbClr val="FFFFFF"/>
                </a:solidFill>
              </a:rPr>
              <a:t>P</a:t>
            </a:r>
            <a:r>
              <a:rPr b="1" i="0" lang="en" sz="1800" u="none" cap="none" strike="noStrike">
                <a:solidFill>
                  <a:srgbClr val="FFFFFF"/>
                </a:solidFill>
              </a:rPr>
              <a:t>henobarbital</a:t>
            </a:r>
            <a:endParaRPr b="1" i="0" sz="1800" u="none" cap="none" strike="noStrike">
              <a:solidFill>
                <a:srgbClr val="FFFFFF"/>
              </a:solidFill>
            </a:endParaRPr>
          </a:p>
          <a:p>
            <a:pPr indent="0" lvl="0" marL="0" marR="0" rtl="0" algn="l">
              <a:lnSpc>
                <a:spcPct val="100000"/>
              </a:lnSpc>
              <a:spcBef>
                <a:spcPts val="0"/>
              </a:spcBef>
              <a:spcAft>
                <a:spcPts val="0"/>
              </a:spcAft>
              <a:buClr>
                <a:srgbClr val="000000"/>
              </a:buClr>
              <a:buSzPts val="1800"/>
              <a:buFont typeface="Arial"/>
              <a:buNone/>
            </a:pPr>
            <a:r>
              <a:rPr lang="en" sz="1800">
                <a:solidFill>
                  <a:srgbClr val="FFFFFF"/>
                </a:solidFill>
              </a:rPr>
              <a:t>   LUMINAL</a:t>
            </a:r>
            <a:r>
              <a:rPr b="0" i="0" lang="en" sz="1800" u="none" cap="none" strike="noStrike">
                <a:solidFill>
                  <a:srgbClr val="FFFFFF"/>
                </a:solidFill>
                <a:latin typeface="Arial"/>
                <a:ea typeface="Arial"/>
                <a:cs typeface="Arial"/>
                <a:sym typeface="Arial"/>
              </a:rPr>
              <a:t> </a:t>
            </a:r>
            <a:endParaRPr b="0" i="0" sz="1800" u="none" cap="none" strike="noStrike">
              <a:solidFill>
                <a:srgbClr val="FFFFFF"/>
              </a:solidFill>
              <a:latin typeface="Arial"/>
              <a:ea typeface="Arial"/>
              <a:cs typeface="Arial"/>
              <a:sym typeface="Arial"/>
            </a:endParaRPr>
          </a:p>
        </p:txBody>
      </p:sp>
      <p:pic>
        <p:nvPicPr>
          <p:cNvPr descr="clipped result image" id="1291" name="Google Shape;1291;p93"/>
          <p:cNvPicPr preferRelativeResize="0"/>
          <p:nvPr/>
        </p:nvPicPr>
        <p:blipFill rotWithShape="1">
          <a:blip r:embed="rId5">
            <a:alphaModFix/>
          </a:blip>
          <a:srcRect b="0" l="0" r="0" t="0"/>
          <a:stretch/>
        </p:blipFill>
        <p:spPr>
          <a:xfrm>
            <a:off x="5279494" y="1233443"/>
            <a:ext cx="529170" cy="525270"/>
          </a:xfrm>
          <a:prstGeom prst="rect">
            <a:avLst/>
          </a:prstGeom>
          <a:noFill/>
          <a:ln>
            <a:noFill/>
          </a:ln>
        </p:spPr>
      </p:pic>
      <p:grpSp>
        <p:nvGrpSpPr>
          <p:cNvPr id="1292" name="Google Shape;1292;p93"/>
          <p:cNvGrpSpPr/>
          <p:nvPr/>
        </p:nvGrpSpPr>
        <p:grpSpPr>
          <a:xfrm>
            <a:off x="224108" y="102585"/>
            <a:ext cx="970469" cy="744746"/>
            <a:chOff x="2916895" y="-2269457"/>
            <a:chExt cx="2533200" cy="1944000"/>
          </a:xfrm>
        </p:grpSpPr>
        <p:sp>
          <p:nvSpPr>
            <p:cNvPr id="1293" name="Google Shape;1293;p93"/>
            <p:cNvSpPr/>
            <p:nvPr/>
          </p:nvSpPr>
          <p:spPr>
            <a:xfrm flipH="1" rot="10800000">
              <a:off x="2916895" y="-2269457"/>
              <a:ext cx="2533200" cy="1944000"/>
            </a:xfrm>
            <a:prstGeom prst="upArrow">
              <a:avLst>
                <a:gd fmla="val 50000" name="adj1"/>
                <a:gd fmla="val 50000" name="adj2"/>
              </a:avLst>
            </a:prstGeom>
            <a:solidFill>
              <a:srgbClr val="FFFFFF"/>
            </a:solidFill>
            <a:ln cap="flat" cmpd="sng" w="9525">
              <a:solidFill>
                <a:srgbClr val="595959"/>
              </a:solidFill>
              <a:prstDash val="solid"/>
              <a:round/>
              <a:headEnd len="sm" w="sm" type="none"/>
              <a:tailEnd len="sm" w="sm" type="none"/>
            </a:ln>
            <a:effectLst>
              <a:outerShdw blurRad="14288" rotWithShape="0" algn="bl" dir="5400000" dist="19050">
                <a:srgbClr val="000000">
                  <a:alpha val="26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lipped result image" id="1294" name="Google Shape;1294;p93"/>
            <p:cNvPicPr preferRelativeResize="0"/>
            <p:nvPr/>
          </p:nvPicPr>
          <p:blipFill rotWithShape="1">
            <a:blip r:embed="rId10">
              <a:alphaModFix/>
            </a:blip>
            <a:srcRect b="0" l="0" r="0" t="0"/>
            <a:stretch/>
          </p:blipFill>
          <p:spPr>
            <a:xfrm>
              <a:off x="3589687" y="-1747265"/>
              <a:ext cx="1087531" cy="1079576"/>
            </a:xfrm>
            <a:prstGeom prst="rect">
              <a:avLst/>
            </a:prstGeom>
            <a:noFill/>
            <a:ln>
              <a:noFill/>
            </a:ln>
          </p:spPr>
        </p:pic>
      </p:grpSp>
      <p:sp>
        <p:nvSpPr>
          <p:cNvPr id="1295" name="Google Shape;1295;p93"/>
          <p:cNvSpPr txBox="1"/>
          <p:nvPr/>
        </p:nvSpPr>
        <p:spPr>
          <a:xfrm>
            <a:off x="1065046" y="134032"/>
            <a:ext cx="2333700" cy="5313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800"/>
              <a:buFont typeface="Arial"/>
              <a:buNone/>
            </a:pPr>
            <a:r>
              <a:rPr b="1" lang="en" sz="2400"/>
              <a:t>2B6</a:t>
            </a:r>
            <a:r>
              <a:rPr b="1" i="0" lang="en" sz="2400" u="none" cap="none" strike="noStrike">
                <a:solidFill>
                  <a:srgbClr val="000000"/>
                </a:solidFill>
                <a:latin typeface="Arial"/>
                <a:ea typeface="Arial"/>
                <a:cs typeface="Arial"/>
                <a:sym typeface="Arial"/>
              </a:rPr>
              <a:t> </a:t>
            </a:r>
            <a:r>
              <a:rPr lang="en" sz="2400">
                <a:solidFill>
                  <a:schemeClr val="dk1"/>
                </a:solidFill>
              </a:rPr>
              <a:t>in</a:t>
            </a:r>
            <a:r>
              <a:rPr b="1" lang="en" sz="2400" u="sng">
                <a:solidFill>
                  <a:schemeClr val="dk1"/>
                </a:solidFill>
              </a:rPr>
              <a:t>D</a:t>
            </a:r>
            <a:r>
              <a:rPr lang="en" sz="2400">
                <a:solidFill>
                  <a:schemeClr val="dk1"/>
                </a:solidFill>
              </a:rPr>
              <a:t>ucers</a:t>
            </a:r>
            <a:endParaRPr b="1" i="0" sz="2400" u="none" cap="none" strike="noStrike">
              <a:solidFill>
                <a:srgbClr val="000000"/>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1800"/>
              <a:buFont typeface="Arial"/>
              <a:buNone/>
            </a:pPr>
            <a:r>
              <a:t/>
            </a:r>
            <a:endParaRPr b="1" i="0" sz="2400" u="none" cap="none" strike="noStrike">
              <a:solidFill>
                <a:srgbClr val="000000"/>
              </a:solidFill>
              <a:latin typeface="Arial"/>
              <a:ea typeface="Arial"/>
              <a:cs typeface="Arial"/>
              <a:sym typeface="Arial"/>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9" name="Shape 1299"/>
        <p:cNvGrpSpPr/>
        <p:nvPr/>
      </p:nvGrpSpPr>
      <p:grpSpPr>
        <a:xfrm>
          <a:off x="0" y="0"/>
          <a:ext cx="0" cy="0"/>
          <a:chOff x="0" y="0"/>
          <a:chExt cx="0" cy="0"/>
        </a:xfrm>
      </p:grpSpPr>
      <p:grpSp>
        <p:nvGrpSpPr>
          <p:cNvPr id="1300" name="Google Shape;1300;p94"/>
          <p:cNvGrpSpPr/>
          <p:nvPr/>
        </p:nvGrpSpPr>
        <p:grpSpPr>
          <a:xfrm>
            <a:off x="76195" y="76200"/>
            <a:ext cx="860517" cy="719201"/>
            <a:chOff x="-650746" y="-506061"/>
            <a:chExt cx="945000" cy="696900"/>
          </a:xfrm>
        </p:grpSpPr>
        <p:sp>
          <p:nvSpPr>
            <p:cNvPr id="1301" name="Google Shape;1301;p94"/>
            <p:cNvSpPr/>
            <p:nvPr/>
          </p:nvSpPr>
          <p:spPr>
            <a:xfrm>
              <a:off x="-650746" y="-506061"/>
              <a:ext cx="945000" cy="696900"/>
            </a:xfrm>
            <a:prstGeom prst="upArrow">
              <a:avLst>
                <a:gd fmla="val 50000" name="adj1"/>
                <a:gd fmla="val 50000" name="adj2"/>
              </a:avLst>
            </a:prstGeom>
            <a:solidFill>
              <a:srgbClr val="FFFFFF"/>
            </a:solidFill>
            <a:ln cap="flat" cmpd="sng" w="9525">
              <a:solidFill>
                <a:srgbClr val="595959"/>
              </a:solidFill>
              <a:prstDash val="solid"/>
              <a:round/>
              <a:headEnd len="sm" w="sm" type="none"/>
              <a:tailEnd len="sm" w="sm" type="none"/>
            </a:ln>
            <a:effectLst>
              <a:outerShdw blurRad="14288" rotWithShape="0" algn="bl" dir="5400000" dist="19050">
                <a:srgbClr val="000000">
                  <a:alpha val="28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302" name="Google Shape;1302;p94"/>
            <p:cNvGrpSpPr/>
            <p:nvPr/>
          </p:nvGrpSpPr>
          <p:grpSpPr>
            <a:xfrm>
              <a:off x="-398502" y="-264403"/>
              <a:ext cx="440550" cy="448171"/>
              <a:chOff x="1769035" y="-4022164"/>
              <a:chExt cx="440550" cy="709805"/>
            </a:xfrm>
          </p:grpSpPr>
          <p:grpSp>
            <p:nvGrpSpPr>
              <p:cNvPr id="1303" name="Google Shape;1303;p94"/>
              <p:cNvGrpSpPr/>
              <p:nvPr/>
            </p:nvGrpSpPr>
            <p:grpSpPr>
              <a:xfrm>
                <a:off x="1772234" y="-3858042"/>
                <a:ext cx="437351" cy="545684"/>
                <a:chOff x="2324684" y="-600492"/>
                <a:chExt cx="437351" cy="545684"/>
              </a:xfrm>
            </p:grpSpPr>
            <p:grpSp>
              <p:nvGrpSpPr>
                <p:cNvPr id="1304" name="Google Shape;1304;p94"/>
                <p:cNvGrpSpPr/>
                <p:nvPr/>
              </p:nvGrpSpPr>
              <p:grpSpPr>
                <a:xfrm rot="-5400000">
                  <a:off x="2352286" y="-464558"/>
                  <a:ext cx="384000" cy="435499"/>
                  <a:chOff x="24073475" y="-6751608"/>
                  <a:chExt cx="1195145" cy="1575611"/>
                </a:xfrm>
              </p:grpSpPr>
              <p:pic>
                <p:nvPicPr>
                  <p:cNvPr descr="clipped result image" id="1305" name="Google Shape;1305;p94"/>
                  <p:cNvPicPr preferRelativeResize="0"/>
                  <p:nvPr/>
                </p:nvPicPr>
                <p:blipFill rotWithShape="1">
                  <a:blip r:embed="rId3">
                    <a:alphaModFix/>
                  </a:blip>
                  <a:srcRect b="0" l="0" r="0" t="0"/>
                  <a:stretch/>
                </p:blipFill>
                <p:spPr>
                  <a:xfrm>
                    <a:off x="24566211" y="-6751608"/>
                    <a:ext cx="702410" cy="1572584"/>
                  </a:xfrm>
                  <a:prstGeom prst="rect">
                    <a:avLst/>
                  </a:prstGeom>
                  <a:noFill/>
                  <a:ln>
                    <a:noFill/>
                  </a:ln>
                </p:spPr>
              </p:pic>
              <p:pic>
                <p:nvPicPr>
                  <p:cNvPr descr="clipped result image" id="1306" name="Google Shape;1306;p94"/>
                  <p:cNvPicPr preferRelativeResize="0"/>
                  <p:nvPr/>
                </p:nvPicPr>
                <p:blipFill rotWithShape="1">
                  <a:blip r:embed="rId4">
                    <a:alphaModFix/>
                  </a:blip>
                  <a:srcRect b="0" l="0" r="0" t="0"/>
                  <a:stretch/>
                </p:blipFill>
                <p:spPr>
                  <a:xfrm>
                    <a:off x="24073475" y="-6748581"/>
                    <a:ext cx="707651" cy="1572584"/>
                  </a:xfrm>
                  <a:prstGeom prst="rect">
                    <a:avLst/>
                  </a:prstGeom>
                  <a:noFill/>
                  <a:ln>
                    <a:noFill/>
                  </a:ln>
                </p:spPr>
              </p:pic>
            </p:grpSp>
            <p:pic>
              <p:nvPicPr>
                <p:cNvPr descr="clipped result image" id="1307" name="Google Shape;1307;p94"/>
                <p:cNvPicPr preferRelativeResize="0"/>
                <p:nvPr/>
              </p:nvPicPr>
              <p:blipFill rotWithShape="1">
                <a:blip r:embed="rId5">
                  <a:alphaModFix/>
                </a:blip>
                <a:srcRect b="0" l="0" r="0" t="0"/>
                <a:stretch/>
              </p:blipFill>
              <p:spPr>
                <a:xfrm rot="-5400000">
                  <a:off x="2429173" y="-704982"/>
                  <a:ext cx="225684" cy="434663"/>
                </a:xfrm>
                <a:prstGeom prst="rect">
                  <a:avLst/>
                </a:prstGeom>
                <a:noFill/>
                <a:ln>
                  <a:noFill/>
                </a:ln>
              </p:spPr>
            </p:pic>
          </p:grpSp>
          <p:pic>
            <p:nvPicPr>
              <p:cNvPr descr="clipped result image" id="1308" name="Google Shape;1308;p94"/>
              <p:cNvPicPr preferRelativeResize="0"/>
              <p:nvPr/>
            </p:nvPicPr>
            <p:blipFill rotWithShape="1">
              <a:blip r:embed="rId6">
                <a:alphaModFix/>
              </a:blip>
              <a:srcRect b="0" l="0" r="0" t="0"/>
              <a:stretch/>
            </p:blipFill>
            <p:spPr>
              <a:xfrm rot="-5400000">
                <a:off x="1873524" y="-4126653"/>
                <a:ext cx="225684" cy="434663"/>
              </a:xfrm>
              <a:prstGeom prst="rect">
                <a:avLst/>
              </a:prstGeom>
              <a:noFill/>
              <a:ln>
                <a:noFill/>
              </a:ln>
            </p:spPr>
          </p:pic>
        </p:grpSp>
      </p:grpSp>
      <p:sp>
        <p:nvSpPr>
          <p:cNvPr id="1309" name="Google Shape;1309;p94"/>
          <p:cNvSpPr txBox="1"/>
          <p:nvPr/>
        </p:nvSpPr>
        <p:spPr>
          <a:xfrm>
            <a:off x="742074" y="170150"/>
            <a:ext cx="2783400" cy="5313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800"/>
              <a:buFont typeface="Arial"/>
              <a:buNone/>
            </a:pPr>
            <a:r>
              <a:rPr b="1" lang="en" sz="2400"/>
              <a:t>2B6</a:t>
            </a:r>
            <a:r>
              <a:rPr b="1" i="0" lang="en" sz="2400" u="none" cap="none" strike="noStrike">
                <a:solidFill>
                  <a:srgbClr val="000000"/>
                </a:solidFill>
                <a:latin typeface="Arial"/>
                <a:ea typeface="Arial"/>
                <a:cs typeface="Arial"/>
                <a:sym typeface="Arial"/>
              </a:rPr>
              <a:t> </a:t>
            </a:r>
            <a:r>
              <a:rPr lang="en" sz="2400">
                <a:solidFill>
                  <a:schemeClr val="dk1"/>
                </a:solidFill>
              </a:rPr>
              <a:t>in</a:t>
            </a:r>
            <a:r>
              <a:rPr b="1" lang="en" sz="2400" u="sng">
                <a:solidFill>
                  <a:schemeClr val="dk1"/>
                </a:solidFill>
              </a:rPr>
              <a:t>H</a:t>
            </a:r>
            <a:r>
              <a:rPr lang="en" sz="2400">
                <a:solidFill>
                  <a:schemeClr val="dk1"/>
                </a:solidFill>
              </a:rPr>
              <a:t>ibitors</a:t>
            </a:r>
            <a:endParaRPr b="1" i="0" sz="2400" u="none" cap="none" strike="noStrike">
              <a:solidFill>
                <a:srgbClr val="000000"/>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1800"/>
              <a:buFont typeface="Arial"/>
              <a:buNone/>
            </a:pPr>
            <a:r>
              <a:t/>
            </a:r>
            <a:endParaRPr b="1" i="0" sz="2400" u="none" cap="none" strike="noStrike">
              <a:solidFill>
                <a:srgbClr val="000000"/>
              </a:solidFill>
              <a:latin typeface="Arial"/>
              <a:ea typeface="Arial"/>
              <a:cs typeface="Arial"/>
              <a:sym typeface="Arial"/>
            </a:endParaRPr>
          </a:p>
        </p:txBody>
      </p:sp>
      <p:pic>
        <p:nvPicPr>
          <p:cNvPr descr="clipped result image" id="1310" name="Google Shape;1310;p94"/>
          <p:cNvPicPr preferRelativeResize="0"/>
          <p:nvPr/>
        </p:nvPicPr>
        <p:blipFill rotWithShape="1">
          <a:blip r:embed="rId7">
            <a:alphaModFix/>
          </a:blip>
          <a:srcRect b="0" l="0" r="0" t="0"/>
          <a:stretch/>
        </p:blipFill>
        <p:spPr>
          <a:xfrm rot="-4451540">
            <a:off x="1297359" y="1247254"/>
            <a:ext cx="1962729" cy="3399885"/>
          </a:xfrm>
          <a:prstGeom prst="rect">
            <a:avLst/>
          </a:prstGeom>
          <a:noFill/>
          <a:ln>
            <a:noFill/>
          </a:ln>
          <a:effectLst>
            <a:outerShdw blurRad="57150" rotWithShape="0" algn="bl" dir="5400000" dist="19050">
              <a:srgbClr val="000000">
                <a:alpha val="49410"/>
              </a:srgbClr>
            </a:outerShdw>
          </a:effectLst>
        </p:spPr>
      </p:pic>
      <p:sp>
        <p:nvSpPr>
          <p:cNvPr id="1311" name="Google Shape;1311;p94"/>
          <p:cNvSpPr txBox="1"/>
          <p:nvPr/>
        </p:nvSpPr>
        <p:spPr>
          <a:xfrm rot="1294432">
            <a:off x="6201224" y="4342429"/>
            <a:ext cx="1164263" cy="336538"/>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800"/>
              <a:buFont typeface="Arial"/>
              <a:buNone/>
            </a:pPr>
            <a:r>
              <a:t/>
            </a:r>
            <a:endParaRPr b="0" i="0" sz="900" u="none" cap="none" strike="noStrike">
              <a:solidFill>
                <a:srgbClr val="000000"/>
              </a:solidFill>
              <a:latin typeface="Arial"/>
              <a:ea typeface="Arial"/>
              <a:cs typeface="Arial"/>
              <a:sym typeface="Arial"/>
            </a:endParaRPr>
          </a:p>
        </p:txBody>
      </p:sp>
      <p:sp>
        <p:nvSpPr>
          <p:cNvPr id="1312" name="Google Shape;1312;p94"/>
          <p:cNvSpPr txBox="1"/>
          <p:nvPr/>
        </p:nvSpPr>
        <p:spPr>
          <a:xfrm rot="1191">
            <a:off x="1177533" y="3997100"/>
            <a:ext cx="2597100" cy="294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1800" u="none" cap="none" strike="noStrike">
                <a:solidFill>
                  <a:srgbClr val="000000"/>
                </a:solidFill>
                <a:latin typeface="Arial"/>
                <a:ea typeface="Arial"/>
                <a:cs typeface="Arial"/>
                <a:sym typeface="Arial"/>
              </a:rPr>
              <a:t>spasmolytic</a:t>
            </a:r>
            <a:r>
              <a:rPr b="0" i="0" lang="en" sz="1800" u="none" cap="none" strike="noStrike">
                <a:solidFill>
                  <a:srgbClr val="000000"/>
                </a:solidFill>
                <a:latin typeface="Arial"/>
                <a:ea typeface="Arial"/>
                <a:cs typeface="Arial"/>
                <a:sym typeface="Arial"/>
              </a:rPr>
              <a:t> </a:t>
            </a:r>
            <a:endParaRPr b="0" i="0" sz="1800" u="none" cap="none" strike="noStrike">
              <a:solidFill>
                <a:srgbClr val="000000"/>
              </a:solidFill>
              <a:latin typeface="Arial"/>
              <a:ea typeface="Arial"/>
              <a:cs typeface="Arial"/>
              <a:sym typeface="Arial"/>
            </a:endParaRPr>
          </a:p>
        </p:txBody>
      </p:sp>
      <p:sp>
        <p:nvSpPr>
          <p:cNvPr id="1313" name="Google Shape;1313;p94"/>
          <p:cNvSpPr txBox="1"/>
          <p:nvPr/>
        </p:nvSpPr>
        <p:spPr>
          <a:xfrm rot="4346">
            <a:off x="2246458" y="1865525"/>
            <a:ext cx="1423801" cy="298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lang="en" sz="1800"/>
              <a:t>moderate</a:t>
            </a:r>
            <a:endParaRPr sz="1800"/>
          </a:p>
          <a:p>
            <a:pPr indent="0" lvl="0" marL="0" marR="0" rtl="0" algn="l">
              <a:lnSpc>
                <a:spcPct val="100000"/>
              </a:lnSpc>
              <a:spcBef>
                <a:spcPts val="0"/>
              </a:spcBef>
              <a:spcAft>
                <a:spcPts val="0"/>
              </a:spcAft>
              <a:buClr>
                <a:srgbClr val="000000"/>
              </a:buClr>
              <a:buSzPts val="900"/>
              <a:buFont typeface="Arial"/>
              <a:buNone/>
            </a:pPr>
            <a:r>
              <a:rPr b="0" i="0" lang="en" sz="1800" u="none" cap="none" strike="noStrike">
                <a:solidFill>
                  <a:srgbClr val="000000"/>
                </a:solidFill>
                <a:latin typeface="Arial"/>
                <a:ea typeface="Arial"/>
                <a:cs typeface="Arial"/>
                <a:sym typeface="Arial"/>
              </a:rPr>
              <a:t>inhibitor</a:t>
            </a:r>
            <a:endParaRPr b="0" i="0" sz="1800" u="none" cap="none" strike="noStrike">
              <a:solidFill>
                <a:srgbClr val="000000"/>
              </a:solidFill>
              <a:latin typeface="Arial"/>
              <a:ea typeface="Arial"/>
              <a:cs typeface="Arial"/>
              <a:sym typeface="Arial"/>
            </a:endParaRPr>
          </a:p>
        </p:txBody>
      </p:sp>
      <p:sp>
        <p:nvSpPr>
          <p:cNvPr id="1314" name="Google Shape;1314;p94"/>
          <p:cNvSpPr txBox="1"/>
          <p:nvPr/>
        </p:nvSpPr>
        <p:spPr>
          <a:xfrm rot="1746">
            <a:off x="5979855" y="3997100"/>
            <a:ext cx="1772100" cy="360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1800" u="none" cap="none" strike="noStrike">
                <a:solidFill>
                  <a:srgbClr val="000000"/>
                </a:solidFill>
                <a:latin typeface="Arial"/>
                <a:ea typeface="Arial"/>
                <a:cs typeface="Arial"/>
                <a:sym typeface="Arial"/>
              </a:rPr>
              <a:t>antiplatelet</a:t>
            </a:r>
            <a:endParaRPr b="0" i="0" sz="1800" u="none" cap="none" strike="noStrike">
              <a:solidFill>
                <a:srgbClr val="000000"/>
              </a:solidFill>
              <a:latin typeface="Arial"/>
              <a:ea typeface="Arial"/>
              <a:cs typeface="Arial"/>
              <a:sym typeface="Arial"/>
            </a:endParaRPr>
          </a:p>
        </p:txBody>
      </p:sp>
      <p:pic>
        <p:nvPicPr>
          <p:cNvPr descr="clipped result image" id="1315" name="Google Shape;1315;p94"/>
          <p:cNvPicPr preferRelativeResize="0"/>
          <p:nvPr/>
        </p:nvPicPr>
        <p:blipFill rotWithShape="1">
          <a:blip r:embed="rId7">
            <a:alphaModFix/>
          </a:blip>
          <a:srcRect b="0" l="0" r="0" t="0"/>
          <a:stretch/>
        </p:blipFill>
        <p:spPr>
          <a:xfrm rot="-4451543">
            <a:off x="5688706" y="1103862"/>
            <a:ext cx="1871187" cy="3635151"/>
          </a:xfrm>
          <a:prstGeom prst="rect">
            <a:avLst/>
          </a:prstGeom>
          <a:noFill/>
          <a:ln>
            <a:noFill/>
          </a:ln>
          <a:effectLst>
            <a:outerShdw blurRad="57150" rotWithShape="0" algn="bl" dir="5400000" dist="19050">
              <a:srgbClr val="000000">
                <a:alpha val="49410"/>
              </a:srgbClr>
            </a:outerShdw>
          </a:effectLst>
        </p:spPr>
      </p:pic>
      <p:sp>
        <p:nvSpPr>
          <p:cNvPr id="1316" name="Google Shape;1316;p94"/>
          <p:cNvSpPr txBox="1"/>
          <p:nvPr/>
        </p:nvSpPr>
        <p:spPr>
          <a:xfrm rot="1257619">
            <a:off x="5433972" y="2765590"/>
            <a:ext cx="2254269" cy="336522"/>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rgbClr val="000000"/>
              </a:buClr>
              <a:buSzPts val="1800"/>
              <a:buFont typeface="Arial"/>
              <a:buNone/>
            </a:pPr>
            <a:r>
              <a:rPr b="1" lang="en" sz="1800">
                <a:solidFill>
                  <a:srgbClr val="000000"/>
                </a:solidFill>
              </a:rPr>
              <a:t>Clopidogrel</a:t>
            </a:r>
            <a:endParaRPr b="1" sz="1800">
              <a:solidFill>
                <a:srgbClr val="000000"/>
              </a:solidFill>
            </a:endParaRPr>
          </a:p>
          <a:p>
            <a:pPr indent="0" lvl="0" marL="0" rtl="0" algn="l">
              <a:lnSpc>
                <a:spcPct val="100000"/>
              </a:lnSpc>
              <a:spcBef>
                <a:spcPts val="0"/>
              </a:spcBef>
              <a:spcAft>
                <a:spcPts val="0"/>
              </a:spcAft>
              <a:buClr>
                <a:srgbClr val="000000"/>
              </a:buClr>
              <a:buSzPts val="1800"/>
              <a:buFont typeface="Arial"/>
              <a:buNone/>
            </a:pPr>
            <a:r>
              <a:rPr lang="en" sz="1800">
                <a:solidFill>
                  <a:srgbClr val="000000"/>
                </a:solidFill>
              </a:rPr>
              <a:t>PLAVIX</a:t>
            </a:r>
            <a:endParaRPr sz="1800">
              <a:solidFill>
                <a:srgbClr val="000000"/>
              </a:solidFill>
            </a:endParaRPr>
          </a:p>
        </p:txBody>
      </p:sp>
      <p:sp>
        <p:nvSpPr>
          <p:cNvPr id="1317" name="Google Shape;1317;p94"/>
          <p:cNvSpPr txBox="1"/>
          <p:nvPr/>
        </p:nvSpPr>
        <p:spPr>
          <a:xfrm rot="1390">
            <a:off x="6778602" y="1896250"/>
            <a:ext cx="2225100" cy="298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1800" u="none" cap="none" strike="noStrike">
                <a:solidFill>
                  <a:srgbClr val="000000"/>
                </a:solidFill>
                <a:latin typeface="Arial"/>
                <a:ea typeface="Arial"/>
                <a:cs typeface="Arial"/>
                <a:sym typeface="Arial"/>
              </a:rPr>
              <a:t>weak </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 sz="1800" u="none" cap="none" strike="noStrike">
                <a:solidFill>
                  <a:srgbClr val="000000"/>
                </a:solidFill>
                <a:latin typeface="Arial"/>
                <a:ea typeface="Arial"/>
                <a:cs typeface="Arial"/>
                <a:sym typeface="Arial"/>
              </a:rPr>
              <a:t>inhibitor</a:t>
            </a:r>
            <a:endParaRPr b="0" i="0" sz="1800" u="none" cap="none" strike="noStrike">
              <a:solidFill>
                <a:srgbClr val="000000"/>
              </a:solidFill>
              <a:latin typeface="Arial"/>
              <a:ea typeface="Arial"/>
              <a:cs typeface="Arial"/>
              <a:sym typeface="Arial"/>
            </a:endParaRPr>
          </a:p>
        </p:txBody>
      </p:sp>
      <p:sp>
        <p:nvSpPr>
          <p:cNvPr id="1318" name="Google Shape;1318;p94"/>
          <p:cNvSpPr txBox="1"/>
          <p:nvPr/>
        </p:nvSpPr>
        <p:spPr>
          <a:xfrm rot="1433534">
            <a:off x="971949" y="2863661"/>
            <a:ext cx="2856912" cy="336588"/>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rgbClr val="000000"/>
              </a:buClr>
              <a:buSzPts val="1800"/>
              <a:buFont typeface="Arial"/>
              <a:buNone/>
            </a:pPr>
            <a:r>
              <a:rPr b="1" lang="en" sz="1800">
                <a:solidFill>
                  <a:srgbClr val="000000"/>
                </a:solidFill>
              </a:rPr>
              <a:t>Orphenadrine</a:t>
            </a:r>
            <a:endParaRPr b="1" sz="1800">
              <a:solidFill>
                <a:srgbClr val="000000"/>
              </a:solidFill>
            </a:endParaRPr>
          </a:p>
          <a:p>
            <a:pPr indent="0" lvl="0" marL="0" rtl="0" algn="l">
              <a:lnSpc>
                <a:spcPct val="100000"/>
              </a:lnSpc>
              <a:spcBef>
                <a:spcPts val="0"/>
              </a:spcBef>
              <a:spcAft>
                <a:spcPts val="0"/>
              </a:spcAft>
              <a:buClr>
                <a:srgbClr val="000000"/>
              </a:buClr>
              <a:buSzPts val="1800"/>
              <a:buFont typeface="Arial"/>
              <a:buNone/>
            </a:pPr>
            <a:r>
              <a:rPr lang="en" sz="1800">
                <a:solidFill>
                  <a:srgbClr val="000000"/>
                </a:solidFill>
              </a:rPr>
              <a:t>NORFLEX</a:t>
            </a:r>
            <a:endParaRPr sz="1800">
              <a:solidFill>
                <a:srgbClr val="000000"/>
              </a:solidFill>
            </a:endParaRPr>
          </a:p>
          <a:p>
            <a:pPr indent="0" lvl="0" marL="0" marR="0" rtl="0" algn="l">
              <a:lnSpc>
                <a:spcPct val="100000"/>
              </a:lnSpc>
              <a:spcBef>
                <a:spcPts val="0"/>
              </a:spcBef>
              <a:spcAft>
                <a:spcPts val="0"/>
              </a:spcAft>
              <a:buClr>
                <a:srgbClr val="000000"/>
              </a:buClr>
              <a:buSzPts val="1800"/>
              <a:buFont typeface="Arial"/>
              <a:buNone/>
            </a:pPr>
            <a:r>
              <a:t/>
            </a:r>
            <a:endParaRPr b="1" sz="1800"/>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2" name="Shape 1322"/>
        <p:cNvGrpSpPr/>
        <p:nvPr/>
      </p:nvGrpSpPr>
      <p:grpSpPr>
        <a:xfrm>
          <a:off x="0" y="0"/>
          <a:ext cx="0" cy="0"/>
          <a:chOff x="0" y="0"/>
          <a:chExt cx="0" cy="0"/>
        </a:xfrm>
      </p:grpSpPr>
      <p:pic>
        <p:nvPicPr>
          <p:cNvPr descr="clipped result image" id="1323" name="Google Shape;1323;p95"/>
          <p:cNvPicPr preferRelativeResize="0"/>
          <p:nvPr/>
        </p:nvPicPr>
        <p:blipFill rotWithShape="1">
          <a:blip r:embed="rId3">
            <a:alphaModFix/>
          </a:blip>
          <a:srcRect b="0" l="0" r="0" t="0"/>
          <a:stretch/>
        </p:blipFill>
        <p:spPr>
          <a:xfrm>
            <a:off x="123877" y="48200"/>
            <a:ext cx="799236" cy="588440"/>
          </a:xfrm>
          <a:prstGeom prst="rect">
            <a:avLst/>
          </a:prstGeom>
          <a:noFill/>
          <a:ln>
            <a:noFill/>
          </a:ln>
        </p:spPr>
      </p:pic>
      <p:sp>
        <p:nvSpPr>
          <p:cNvPr id="1324" name="Google Shape;1324;p95"/>
          <p:cNvSpPr txBox="1"/>
          <p:nvPr/>
        </p:nvSpPr>
        <p:spPr>
          <a:xfrm>
            <a:off x="841624" y="135450"/>
            <a:ext cx="2783400" cy="5313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800"/>
              <a:buFont typeface="Arial"/>
              <a:buNone/>
            </a:pPr>
            <a:r>
              <a:rPr b="1" lang="en" sz="2400"/>
              <a:t>2B6</a:t>
            </a:r>
            <a:r>
              <a:rPr b="1" i="0" lang="en" sz="2400" u="none" cap="none" strike="noStrike">
                <a:solidFill>
                  <a:srgbClr val="000000"/>
                </a:solidFill>
                <a:latin typeface="Arial"/>
                <a:ea typeface="Arial"/>
                <a:cs typeface="Arial"/>
                <a:sym typeface="Arial"/>
              </a:rPr>
              <a:t> </a:t>
            </a:r>
            <a:r>
              <a:rPr b="1" lang="en" sz="2400">
                <a:solidFill>
                  <a:schemeClr val="dk1"/>
                </a:solidFill>
              </a:rPr>
              <a:t>Substrates</a:t>
            </a:r>
            <a:endParaRPr b="1" i="0" sz="2400" u="none" cap="none" strike="noStrike">
              <a:solidFill>
                <a:srgbClr val="000000"/>
              </a:solidFill>
              <a:latin typeface="Arial"/>
              <a:ea typeface="Arial"/>
              <a:cs typeface="Arial"/>
              <a:sym typeface="Arial"/>
            </a:endParaRPr>
          </a:p>
        </p:txBody>
      </p:sp>
      <p:pic>
        <p:nvPicPr>
          <p:cNvPr descr="clipped result image" id="1325" name="Google Shape;1325;p95"/>
          <p:cNvPicPr preferRelativeResize="0"/>
          <p:nvPr/>
        </p:nvPicPr>
        <p:blipFill rotWithShape="1">
          <a:blip r:embed="rId4">
            <a:alphaModFix/>
          </a:blip>
          <a:srcRect b="0" l="0" r="0" t="0"/>
          <a:stretch/>
        </p:blipFill>
        <p:spPr>
          <a:xfrm rot="-5400003">
            <a:off x="7288830" y="1653558"/>
            <a:ext cx="715172" cy="2867583"/>
          </a:xfrm>
          <a:prstGeom prst="rect">
            <a:avLst/>
          </a:prstGeom>
          <a:noFill/>
          <a:ln>
            <a:noFill/>
          </a:ln>
          <a:effectLst>
            <a:outerShdw blurRad="57150" rotWithShape="0" algn="bl" dir="5400000" dist="19050">
              <a:srgbClr val="000000">
                <a:alpha val="49800"/>
              </a:srgbClr>
            </a:outerShdw>
          </a:effectLst>
        </p:spPr>
      </p:pic>
      <p:sp>
        <p:nvSpPr>
          <p:cNvPr id="1326" name="Google Shape;1326;p95"/>
          <p:cNvSpPr txBox="1"/>
          <p:nvPr/>
        </p:nvSpPr>
        <p:spPr>
          <a:xfrm rot="3721">
            <a:off x="6453380" y="3455385"/>
            <a:ext cx="2217301" cy="717901"/>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b="1" i="0" lang="en" sz="1800" u="none" cap="none" strike="noStrike">
                <a:solidFill>
                  <a:srgbClr val="000000"/>
                </a:solidFill>
                <a:latin typeface="Arial"/>
                <a:ea typeface="Arial"/>
                <a:cs typeface="Arial"/>
                <a:sym typeface="Arial"/>
              </a:rPr>
              <a:t>Bupropion</a:t>
            </a:r>
            <a:endParaRPr sz="1800"/>
          </a:p>
          <a:p>
            <a:pPr indent="0" lvl="0" marL="0" marR="0" rtl="0" algn="ctr">
              <a:lnSpc>
                <a:spcPct val="100000"/>
              </a:lnSpc>
              <a:spcBef>
                <a:spcPts val="0"/>
              </a:spcBef>
              <a:spcAft>
                <a:spcPts val="0"/>
              </a:spcAft>
              <a:buNone/>
            </a:pPr>
            <a:r>
              <a:rPr i="0" lang="en" sz="1800" u="none" cap="none" strike="noStrike">
                <a:solidFill>
                  <a:srgbClr val="000000"/>
                </a:solidFill>
              </a:rPr>
              <a:t>WELLBUTRIN</a:t>
            </a:r>
            <a:endParaRPr i="0" sz="1800" u="none" cap="none" strike="noStrike">
              <a:solidFill>
                <a:srgbClr val="000000"/>
              </a:solidFill>
            </a:endParaRPr>
          </a:p>
        </p:txBody>
      </p:sp>
      <p:sp>
        <p:nvSpPr>
          <p:cNvPr id="1327" name="Google Shape;1327;p95"/>
          <p:cNvSpPr txBox="1"/>
          <p:nvPr/>
        </p:nvSpPr>
        <p:spPr>
          <a:xfrm rot="2078">
            <a:off x="8115601" y="2277800"/>
            <a:ext cx="2481900" cy="615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1800" u="none" cap="none" strike="noStrike">
                <a:solidFill>
                  <a:srgbClr val="000000"/>
                </a:solidFill>
                <a:latin typeface="Arial"/>
                <a:ea typeface="Arial"/>
                <a:cs typeface="Arial"/>
                <a:sym typeface="Arial"/>
              </a:rPr>
              <a:t>NDRI</a:t>
            </a:r>
            <a:endParaRPr b="0" i="0" sz="1800" u="none" cap="none" strike="noStrike">
              <a:solidFill>
                <a:srgbClr val="000000"/>
              </a:solidFill>
              <a:latin typeface="Arial"/>
              <a:ea typeface="Arial"/>
              <a:cs typeface="Arial"/>
              <a:sym typeface="Arial"/>
            </a:endParaRPr>
          </a:p>
        </p:txBody>
      </p:sp>
      <p:grpSp>
        <p:nvGrpSpPr>
          <p:cNvPr id="1328" name="Google Shape;1328;p95"/>
          <p:cNvGrpSpPr/>
          <p:nvPr/>
        </p:nvGrpSpPr>
        <p:grpSpPr>
          <a:xfrm>
            <a:off x="-80281" y="1492763"/>
            <a:ext cx="3369802" cy="3494585"/>
            <a:chOff x="2378491" y="-2474193"/>
            <a:chExt cx="2262979" cy="2346776"/>
          </a:xfrm>
        </p:grpSpPr>
        <p:grpSp>
          <p:nvGrpSpPr>
            <p:cNvPr id="1329" name="Google Shape;1329;p95"/>
            <p:cNvGrpSpPr/>
            <p:nvPr/>
          </p:nvGrpSpPr>
          <p:grpSpPr>
            <a:xfrm>
              <a:off x="2378491" y="-2474193"/>
              <a:ext cx="2262979" cy="2346776"/>
              <a:chOff x="55680" y="-1341710"/>
              <a:chExt cx="2262979" cy="2346776"/>
            </a:xfrm>
          </p:grpSpPr>
          <p:grpSp>
            <p:nvGrpSpPr>
              <p:cNvPr id="1330" name="Google Shape;1330;p95"/>
              <p:cNvGrpSpPr/>
              <p:nvPr/>
            </p:nvGrpSpPr>
            <p:grpSpPr>
              <a:xfrm rot="464470">
                <a:off x="187780" y="-1216648"/>
                <a:ext cx="1998779" cy="2096652"/>
                <a:chOff x="4905614" y="2302947"/>
                <a:chExt cx="1998752" cy="2096624"/>
              </a:xfrm>
            </p:grpSpPr>
            <p:pic>
              <p:nvPicPr>
                <p:cNvPr descr="clipped result image" id="1331" name="Google Shape;1331;p95"/>
                <p:cNvPicPr preferRelativeResize="0"/>
                <p:nvPr/>
              </p:nvPicPr>
              <p:blipFill rotWithShape="1">
                <a:blip r:embed="rId5">
                  <a:alphaModFix/>
                </a:blip>
                <a:srcRect b="0" l="0" r="0" t="0"/>
                <a:stretch/>
              </p:blipFill>
              <p:spPr>
                <a:xfrm rot="2488430">
                  <a:off x="5460956" y="2344613"/>
                  <a:ext cx="888069" cy="2013292"/>
                </a:xfrm>
                <a:prstGeom prst="rect">
                  <a:avLst/>
                </a:prstGeom>
                <a:noFill/>
                <a:ln>
                  <a:noFill/>
                </a:ln>
                <a:effectLst>
                  <a:outerShdw blurRad="50800" rotWithShape="0" algn="tl" dir="2700000" dist="38100">
                    <a:srgbClr val="000000">
                      <a:alpha val="40000"/>
                    </a:srgbClr>
                  </a:outerShdw>
                </a:effectLst>
              </p:spPr>
            </p:pic>
            <p:grpSp>
              <p:nvGrpSpPr>
                <p:cNvPr id="1332" name="Google Shape;1332;p95"/>
                <p:cNvGrpSpPr/>
                <p:nvPr/>
              </p:nvGrpSpPr>
              <p:grpSpPr>
                <a:xfrm rot="7888578">
                  <a:off x="6169594" y="2850273"/>
                  <a:ext cx="482500" cy="282336"/>
                  <a:chOff x="4705360" y="11460695"/>
                  <a:chExt cx="471752" cy="276047"/>
                </a:xfrm>
              </p:grpSpPr>
              <p:sp>
                <p:nvSpPr>
                  <p:cNvPr id="1333" name="Google Shape;1333;p95"/>
                  <p:cNvSpPr/>
                  <p:nvPr/>
                </p:nvSpPr>
                <p:spPr>
                  <a:xfrm rot="-2051997">
                    <a:off x="4946744" y="11496063"/>
                    <a:ext cx="189009" cy="205310"/>
                  </a:xfrm>
                  <a:custGeom>
                    <a:rect b="b" l="l" r="r" t="t"/>
                    <a:pathLst>
                      <a:path extrusionOk="0" h="10668" w="9821">
                        <a:moveTo>
                          <a:pt x="677" y="10668"/>
                        </a:moveTo>
                        <a:cubicBezTo>
                          <a:pt x="677" y="9271"/>
                          <a:pt x="-847" y="4064"/>
                          <a:pt x="677" y="2286"/>
                        </a:cubicBezTo>
                        <a:cubicBezTo>
                          <a:pt x="2201" y="508"/>
                          <a:pt x="8297" y="381"/>
                          <a:pt x="9821" y="0"/>
                        </a:cubicBezTo>
                      </a:path>
                    </a:pathLst>
                  </a:custGeom>
                  <a:noFill/>
                  <a:ln cap="flat" cmpd="sng" w="3810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4" name="Google Shape;1334;p95"/>
                  <p:cNvSpPr/>
                  <p:nvPr/>
                </p:nvSpPr>
                <p:spPr>
                  <a:xfrm rot="-2051997">
                    <a:off x="4746719" y="11496063"/>
                    <a:ext cx="189009" cy="205310"/>
                  </a:xfrm>
                  <a:custGeom>
                    <a:rect b="b" l="l" r="r" t="t"/>
                    <a:pathLst>
                      <a:path extrusionOk="0" h="10668" w="9821">
                        <a:moveTo>
                          <a:pt x="677" y="10668"/>
                        </a:moveTo>
                        <a:cubicBezTo>
                          <a:pt x="677" y="9271"/>
                          <a:pt x="-847" y="4064"/>
                          <a:pt x="677" y="2286"/>
                        </a:cubicBezTo>
                        <a:cubicBezTo>
                          <a:pt x="2201" y="508"/>
                          <a:pt x="8297" y="381"/>
                          <a:pt x="9821" y="0"/>
                        </a:cubicBezTo>
                      </a:path>
                    </a:pathLst>
                  </a:custGeom>
                  <a:noFill/>
                  <a:ln cap="flat" cmpd="sng" w="3810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5" name="Google Shape;1335;p95"/>
                  <p:cNvSpPr/>
                  <p:nvPr/>
                </p:nvSpPr>
                <p:spPr>
                  <a:xfrm rot="-2051997">
                    <a:off x="4851494" y="11496063"/>
                    <a:ext cx="189009" cy="205310"/>
                  </a:xfrm>
                  <a:custGeom>
                    <a:rect b="b" l="l" r="r" t="t"/>
                    <a:pathLst>
                      <a:path extrusionOk="0" h="10668" w="9821">
                        <a:moveTo>
                          <a:pt x="677" y="10668"/>
                        </a:moveTo>
                        <a:cubicBezTo>
                          <a:pt x="677" y="9271"/>
                          <a:pt x="-847" y="4064"/>
                          <a:pt x="677" y="2286"/>
                        </a:cubicBezTo>
                        <a:cubicBezTo>
                          <a:pt x="2201" y="508"/>
                          <a:pt x="8297" y="381"/>
                          <a:pt x="9821" y="0"/>
                        </a:cubicBezTo>
                      </a:path>
                    </a:pathLst>
                  </a:custGeom>
                  <a:noFill/>
                  <a:ln cap="flat" cmpd="sng" w="3810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1336" name="Google Shape;1336;p95"/>
              <p:cNvSpPr txBox="1"/>
              <p:nvPr/>
            </p:nvSpPr>
            <p:spPr>
              <a:xfrm rot="4236">
                <a:off x="391639" y="337513"/>
                <a:ext cx="1704301" cy="420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b="1" lang="en" sz="1800"/>
                  <a:t>Selegiline</a:t>
                </a:r>
                <a:endParaRPr b="1" sz="1800"/>
              </a:p>
              <a:p>
                <a:pPr indent="0" lvl="0" marL="0" marR="0" rtl="0" algn="ctr">
                  <a:lnSpc>
                    <a:spcPct val="100000"/>
                  </a:lnSpc>
                  <a:spcBef>
                    <a:spcPts val="0"/>
                  </a:spcBef>
                  <a:spcAft>
                    <a:spcPts val="0"/>
                  </a:spcAft>
                  <a:buNone/>
                </a:pPr>
                <a:r>
                  <a:rPr lang="en" sz="1800"/>
                  <a:t>E</a:t>
                </a:r>
                <a:r>
                  <a:rPr i="0" lang="en" sz="1800" u="none" cap="none" strike="noStrike">
                    <a:solidFill>
                      <a:srgbClr val="000000"/>
                    </a:solidFill>
                  </a:rPr>
                  <a:t>LDEPRYL, EMSAM</a:t>
                </a:r>
                <a:endParaRPr i="0" sz="1800" u="none" cap="none" strike="noStrike">
                  <a:solidFill>
                    <a:srgbClr val="000000"/>
                  </a:solidFill>
                </a:endParaRPr>
              </a:p>
            </p:txBody>
          </p:sp>
        </p:grpSp>
        <p:sp>
          <p:nvSpPr>
            <p:cNvPr id="1337" name="Google Shape;1337;p95"/>
            <p:cNvSpPr txBox="1"/>
            <p:nvPr/>
          </p:nvSpPr>
          <p:spPr>
            <a:xfrm rot="1782">
              <a:off x="3974232" y="-1252226"/>
              <a:ext cx="578700" cy="360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1800" u="none" cap="none" strike="noStrike">
                  <a:solidFill>
                    <a:srgbClr val="000000"/>
                  </a:solidFill>
                  <a:latin typeface="Arial"/>
                  <a:ea typeface="Arial"/>
                  <a:cs typeface="Arial"/>
                  <a:sym typeface="Arial"/>
                </a:rPr>
                <a:t>MAOI</a:t>
              </a:r>
              <a:endParaRPr b="0" i="0" sz="1800" u="none" cap="none" strike="noStrike">
                <a:solidFill>
                  <a:srgbClr val="000000"/>
                </a:solidFill>
                <a:latin typeface="Arial"/>
                <a:ea typeface="Arial"/>
                <a:cs typeface="Arial"/>
                <a:sym typeface="Arial"/>
              </a:endParaRPr>
            </a:p>
          </p:txBody>
        </p:sp>
      </p:grpSp>
      <p:grpSp>
        <p:nvGrpSpPr>
          <p:cNvPr id="1338" name="Google Shape;1338;p95"/>
          <p:cNvGrpSpPr/>
          <p:nvPr/>
        </p:nvGrpSpPr>
        <p:grpSpPr>
          <a:xfrm>
            <a:off x="2898450" y="940550"/>
            <a:ext cx="3424959" cy="4274840"/>
            <a:chOff x="2879400" y="940550"/>
            <a:chExt cx="3424959" cy="4274840"/>
          </a:xfrm>
        </p:grpSpPr>
        <p:grpSp>
          <p:nvGrpSpPr>
            <p:cNvPr id="1339" name="Google Shape;1339;p95"/>
            <p:cNvGrpSpPr/>
            <p:nvPr/>
          </p:nvGrpSpPr>
          <p:grpSpPr>
            <a:xfrm>
              <a:off x="3606551" y="1401312"/>
              <a:ext cx="2697807" cy="3814078"/>
              <a:chOff x="5955364" y="-4044038"/>
              <a:chExt cx="2697807" cy="3814078"/>
            </a:xfrm>
          </p:grpSpPr>
          <p:sp>
            <p:nvSpPr>
              <p:cNvPr id="1340" name="Google Shape;1340;p95"/>
              <p:cNvSpPr txBox="1"/>
              <p:nvPr/>
            </p:nvSpPr>
            <p:spPr>
              <a:xfrm rot="4212">
                <a:off x="5955813" y="-944711"/>
                <a:ext cx="2203502" cy="713401"/>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b="1" i="0" lang="en" sz="1800" u="none" cap="none" strike="noStrike">
                    <a:solidFill>
                      <a:srgbClr val="000000"/>
                    </a:solidFill>
                    <a:latin typeface="Arial"/>
                    <a:ea typeface="Arial"/>
                    <a:cs typeface="Arial"/>
                    <a:sym typeface="Arial"/>
                  </a:rPr>
                  <a:t>Zoloft</a:t>
                </a:r>
                <a:endParaRPr sz="1800"/>
              </a:p>
              <a:p>
                <a:pPr indent="0" lvl="0" marL="0" marR="0" rtl="0" algn="ctr">
                  <a:lnSpc>
                    <a:spcPct val="100000"/>
                  </a:lnSpc>
                  <a:spcBef>
                    <a:spcPts val="0"/>
                  </a:spcBef>
                  <a:spcAft>
                    <a:spcPts val="0"/>
                  </a:spcAft>
                  <a:buNone/>
                </a:pPr>
                <a:r>
                  <a:rPr i="0" lang="en" sz="1800" u="none" cap="none" strike="noStrike">
                    <a:solidFill>
                      <a:srgbClr val="000000"/>
                    </a:solidFill>
                  </a:rPr>
                  <a:t>SERTRALINE</a:t>
                </a:r>
                <a:endParaRPr i="0" sz="1800" u="none" cap="none" strike="noStrike">
                  <a:solidFill>
                    <a:srgbClr val="000000"/>
                  </a:solidFill>
                </a:endParaRPr>
              </a:p>
            </p:txBody>
          </p:sp>
          <p:sp>
            <p:nvSpPr>
              <p:cNvPr id="1341" name="Google Shape;1341;p95"/>
              <p:cNvSpPr txBox="1"/>
              <p:nvPr/>
            </p:nvSpPr>
            <p:spPr>
              <a:xfrm rot="2101">
                <a:off x="7671271" y="-4043738"/>
                <a:ext cx="981600" cy="612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1800" u="none" cap="none" strike="noStrike">
                    <a:solidFill>
                      <a:srgbClr val="000000"/>
                    </a:solidFill>
                    <a:latin typeface="Arial"/>
                    <a:ea typeface="Arial"/>
                    <a:cs typeface="Arial"/>
                    <a:sym typeface="Arial"/>
                  </a:rPr>
                  <a:t>SSRI</a:t>
                </a:r>
                <a:endParaRPr b="0" i="0" sz="1800" u="none" cap="none" strike="noStrike">
                  <a:solidFill>
                    <a:srgbClr val="000000"/>
                  </a:solidFill>
                  <a:latin typeface="Arial"/>
                  <a:ea typeface="Arial"/>
                  <a:cs typeface="Arial"/>
                  <a:sym typeface="Arial"/>
                </a:endParaRPr>
              </a:p>
            </p:txBody>
          </p:sp>
        </p:grpSp>
        <p:grpSp>
          <p:nvGrpSpPr>
            <p:cNvPr id="1342" name="Google Shape;1342;p95"/>
            <p:cNvGrpSpPr/>
            <p:nvPr/>
          </p:nvGrpSpPr>
          <p:grpSpPr>
            <a:xfrm>
              <a:off x="2879400" y="940550"/>
              <a:ext cx="3268743" cy="3597096"/>
              <a:chOff x="3038578" y="933418"/>
              <a:chExt cx="3285169" cy="3615172"/>
            </a:xfrm>
          </p:grpSpPr>
          <p:grpSp>
            <p:nvGrpSpPr>
              <p:cNvPr id="1343" name="Google Shape;1343;p95"/>
              <p:cNvGrpSpPr/>
              <p:nvPr/>
            </p:nvGrpSpPr>
            <p:grpSpPr>
              <a:xfrm rot="-5400000">
                <a:off x="3329418" y="2470895"/>
                <a:ext cx="3135759" cy="1019631"/>
                <a:chOff x="6850910" y="6133740"/>
                <a:chExt cx="3757650" cy="1221847"/>
              </a:xfrm>
            </p:grpSpPr>
            <p:pic>
              <p:nvPicPr>
                <p:cNvPr descr="clipped result image" id="1344" name="Google Shape;1344;p95"/>
                <p:cNvPicPr preferRelativeResize="0"/>
                <p:nvPr/>
              </p:nvPicPr>
              <p:blipFill rotWithShape="1">
                <a:blip r:embed="rId6">
                  <a:alphaModFix/>
                </a:blip>
                <a:srcRect b="0" l="0" r="0" t="0"/>
                <a:stretch/>
              </p:blipFill>
              <p:spPr>
                <a:xfrm rot="5400000">
                  <a:off x="8392291" y="4906371"/>
                  <a:ext cx="755953" cy="3676586"/>
                </a:xfrm>
                <a:prstGeom prst="rect">
                  <a:avLst/>
                </a:prstGeom>
                <a:noFill/>
                <a:ln>
                  <a:noFill/>
                </a:ln>
                <a:effectLst>
                  <a:outerShdw blurRad="57150" rotWithShape="0" algn="bl" dir="5400000" dist="19050">
                    <a:srgbClr val="000000">
                      <a:alpha val="49800"/>
                    </a:srgbClr>
                  </a:outerShdw>
                </a:effectLst>
              </p:spPr>
            </p:pic>
            <p:pic>
              <p:nvPicPr>
                <p:cNvPr descr="clipped result image" id="1345" name="Google Shape;1345;p95"/>
                <p:cNvPicPr preferRelativeResize="0"/>
                <p:nvPr/>
              </p:nvPicPr>
              <p:blipFill rotWithShape="1">
                <a:blip r:embed="rId7">
                  <a:alphaModFix/>
                </a:blip>
                <a:srcRect b="0" l="0" r="0" t="0"/>
                <a:stretch/>
              </p:blipFill>
              <p:spPr>
                <a:xfrm rot="4965002">
                  <a:off x="6771001" y="6329296"/>
                  <a:ext cx="1126012" cy="830735"/>
                </a:xfrm>
                <a:prstGeom prst="rect">
                  <a:avLst/>
                </a:prstGeom>
                <a:noFill/>
                <a:ln>
                  <a:noFill/>
                </a:ln>
                <a:effectLst>
                  <a:outerShdw blurRad="57150" rotWithShape="0" algn="bl" dir="5400000" dist="19050">
                    <a:srgbClr val="000000">
                      <a:alpha val="49800"/>
                    </a:srgbClr>
                  </a:outerShdw>
                </a:effectLst>
              </p:spPr>
            </p:pic>
          </p:grpSp>
          <p:pic>
            <p:nvPicPr>
              <p:cNvPr descr="clipped result image" id="1346" name="Google Shape;1346;p95"/>
              <p:cNvPicPr preferRelativeResize="0"/>
              <p:nvPr/>
            </p:nvPicPr>
            <p:blipFill rotWithShape="1">
              <a:blip r:embed="rId8">
                <a:alphaModFix/>
              </a:blip>
              <a:srcRect b="0" l="-18400" r="18400" t="0"/>
              <a:stretch/>
            </p:blipFill>
            <p:spPr>
              <a:xfrm flipH="1" rot="10800000">
                <a:off x="3038578" y="1354257"/>
                <a:ext cx="3285169" cy="57206"/>
              </a:xfrm>
              <a:prstGeom prst="rect">
                <a:avLst/>
              </a:prstGeom>
              <a:noFill/>
              <a:ln>
                <a:noFill/>
              </a:ln>
            </p:spPr>
          </p:pic>
          <p:pic>
            <p:nvPicPr>
              <p:cNvPr descr="clipped result image" id="1347" name="Google Shape;1347;p95"/>
              <p:cNvPicPr preferRelativeResize="0"/>
              <p:nvPr/>
            </p:nvPicPr>
            <p:blipFill>
              <a:blip r:embed="rId9">
                <a:alphaModFix/>
              </a:blip>
              <a:stretch>
                <a:fillRect/>
              </a:stretch>
            </p:blipFill>
            <p:spPr>
              <a:xfrm>
                <a:off x="4739435" y="933418"/>
                <a:ext cx="253200" cy="688398"/>
              </a:xfrm>
              <a:prstGeom prst="rect">
                <a:avLst/>
              </a:prstGeom>
              <a:noFill/>
              <a:ln>
                <a:noFill/>
              </a:ln>
            </p:spPr>
          </p:pic>
        </p:grpSp>
      </p:grpSp>
      <p:graphicFrame>
        <p:nvGraphicFramePr>
          <p:cNvPr id="1348" name="Google Shape;1348;p95"/>
          <p:cNvGraphicFramePr/>
          <p:nvPr/>
        </p:nvGraphicFramePr>
        <p:xfrm>
          <a:off x="248157" y="1030750"/>
          <a:ext cx="3000000" cy="3000000"/>
        </p:xfrm>
        <a:graphic>
          <a:graphicData uri="http://schemas.openxmlformats.org/drawingml/2006/table">
            <a:tbl>
              <a:tblPr>
                <a:noFill/>
                <a:tableStyleId>{A1EC1831-041F-4582-840B-D179BEFF1695}</a:tableStyleId>
              </a:tblPr>
              <a:tblGrid>
                <a:gridCol w="3783025"/>
              </a:tblGrid>
              <a:tr h="204725">
                <a:tc>
                  <a:txBody>
                    <a:bodyPr/>
                    <a:lstStyle/>
                    <a:p>
                      <a:pPr indent="0" lvl="0" marL="0" marR="0" rtl="0" algn="l">
                        <a:lnSpc>
                          <a:spcPct val="115000"/>
                        </a:lnSpc>
                        <a:spcBef>
                          <a:spcPts val="0"/>
                        </a:spcBef>
                        <a:spcAft>
                          <a:spcPts val="0"/>
                        </a:spcAft>
                        <a:buClr>
                          <a:srgbClr val="000000"/>
                        </a:buClr>
                        <a:buSzPts val="1400"/>
                        <a:buFont typeface="Arial"/>
                        <a:buNone/>
                      </a:pPr>
                      <a:r>
                        <a:rPr lang="en" sz="1800" u="sng"/>
                        <a:t>Antidepressants</a:t>
                      </a:r>
                      <a:endParaRPr sz="1800" u="none" cap="none" strike="noStrike"/>
                    </a:p>
                  </a:txBody>
                  <a:tcPr marT="0" marB="0" marR="0" marL="0">
                    <a:lnL cap="flat" cmpd="sng" w="12700">
                      <a:solidFill>
                        <a:srgbClr val="FFFFFF">
                          <a:alpha val="0"/>
                        </a:srgbClr>
                      </a:solidFill>
                      <a:prstDash val="solid"/>
                      <a:round/>
                      <a:headEnd len="sm" w="sm" type="none"/>
                      <a:tailEnd len="sm" w="sm" type="none"/>
                    </a:lnL>
                    <a:lnR cap="flat" cmpd="sng" w="12700">
                      <a:solidFill>
                        <a:srgbClr val="FFFFFF">
                          <a:alpha val="0"/>
                        </a:srgbClr>
                      </a:solidFill>
                      <a:prstDash val="solid"/>
                      <a:round/>
                      <a:headEnd len="sm" w="sm" type="none"/>
                      <a:tailEnd len="sm" w="sm" type="none"/>
                    </a:lnR>
                    <a:lnT cap="flat" cmpd="sng" w="12700">
                      <a:solidFill>
                        <a:srgbClr val="FFFFFF">
                          <a:alpha val="0"/>
                        </a:srgbClr>
                      </a:solidFill>
                      <a:prstDash val="solid"/>
                      <a:round/>
                      <a:headEnd len="sm" w="sm" type="none"/>
                      <a:tailEnd len="sm" w="sm" type="none"/>
                    </a:lnT>
                    <a:lnB cap="flat" cmpd="sng" w="12700">
                      <a:solidFill>
                        <a:srgbClr val="FFFFFF">
                          <a:alpha val="0"/>
                        </a:srgbClr>
                      </a:solidFill>
                      <a:prstDash val="solid"/>
                      <a:round/>
                      <a:headEnd len="sm" w="sm" type="none"/>
                      <a:tailEnd len="sm" w="sm" type="none"/>
                    </a:lnB>
                  </a:tcPr>
                </a:tc>
              </a:tr>
            </a:tbl>
          </a:graphicData>
        </a:graphic>
      </p:graphicFrame>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2" name="Shape 1352"/>
        <p:cNvGrpSpPr/>
        <p:nvPr/>
      </p:nvGrpSpPr>
      <p:grpSpPr>
        <a:xfrm>
          <a:off x="0" y="0"/>
          <a:ext cx="0" cy="0"/>
          <a:chOff x="0" y="0"/>
          <a:chExt cx="0" cy="0"/>
        </a:xfrm>
      </p:grpSpPr>
      <p:pic>
        <p:nvPicPr>
          <p:cNvPr descr="clipped result image" id="1353" name="Google Shape;1353;p96"/>
          <p:cNvPicPr preferRelativeResize="0"/>
          <p:nvPr/>
        </p:nvPicPr>
        <p:blipFill rotWithShape="1">
          <a:blip r:embed="rId3">
            <a:alphaModFix/>
          </a:blip>
          <a:srcRect b="0" l="0" r="0" t="0"/>
          <a:stretch/>
        </p:blipFill>
        <p:spPr>
          <a:xfrm>
            <a:off x="123877" y="48200"/>
            <a:ext cx="799236" cy="588440"/>
          </a:xfrm>
          <a:prstGeom prst="rect">
            <a:avLst/>
          </a:prstGeom>
          <a:noFill/>
          <a:ln>
            <a:noFill/>
          </a:ln>
        </p:spPr>
      </p:pic>
      <p:sp>
        <p:nvSpPr>
          <p:cNvPr id="1354" name="Google Shape;1354;p96"/>
          <p:cNvSpPr txBox="1"/>
          <p:nvPr/>
        </p:nvSpPr>
        <p:spPr>
          <a:xfrm>
            <a:off x="841624" y="135450"/>
            <a:ext cx="2783400" cy="5313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800"/>
              <a:buFont typeface="Arial"/>
              <a:buNone/>
            </a:pPr>
            <a:r>
              <a:rPr b="1" lang="en" sz="2400"/>
              <a:t>2B6</a:t>
            </a:r>
            <a:r>
              <a:rPr b="1" i="0" lang="en" sz="2400" u="none" cap="none" strike="noStrike">
                <a:solidFill>
                  <a:srgbClr val="000000"/>
                </a:solidFill>
                <a:latin typeface="Arial"/>
                <a:ea typeface="Arial"/>
                <a:cs typeface="Arial"/>
                <a:sym typeface="Arial"/>
              </a:rPr>
              <a:t> </a:t>
            </a:r>
            <a:r>
              <a:rPr b="1" lang="en" sz="2400">
                <a:solidFill>
                  <a:schemeClr val="dk1"/>
                </a:solidFill>
              </a:rPr>
              <a:t>Substrates</a:t>
            </a:r>
            <a:endParaRPr b="1" i="0" sz="2400" u="none" cap="none" strike="noStrike">
              <a:solidFill>
                <a:srgbClr val="000000"/>
              </a:solidFill>
              <a:latin typeface="Arial"/>
              <a:ea typeface="Arial"/>
              <a:cs typeface="Arial"/>
              <a:sym typeface="Arial"/>
            </a:endParaRPr>
          </a:p>
        </p:txBody>
      </p:sp>
      <p:pic>
        <p:nvPicPr>
          <p:cNvPr descr="clipped result image" id="1355" name="Google Shape;1355;p96"/>
          <p:cNvPicPr preferRelativeResize="0"/>
          <p:nvPr/>
        </p:nvPicPr>
        <p:blipFill rotWithShape="1">
          <a:blip r:embed="rId4">
            <a:alphaModFix/>
          </a:blip>
          <a:srcRect b="0" l="0" r="0" t="0"/>
          <a:stretch/>
        </p:blipFill>
        <p:spPr>
          <a:xfrm rot="5400000">
            <a:off x="6292098" y="42345"/>
            <a:ext cx="625836" cy="3128181"/>
          </a:xfrm>
          <a:prstGeom prst="rect">
            <a:avLst/>
          </a:prstGeom>
          <a:noFill/>
          <a:ln>
            <a:noFill/>
          </a:ln>
          <a:effectLst>
            <a:outerShdw blurRad="50800" rotWithShape="0" algn="tl" dir="2700000" dist="38100">
              <a:srgbClr val="000000">
                <a:alpha val="40000"/>
              </a:srgbClr>
            </a:outerShdw>
          </a:effectLst>
        </p:spPr>
      </p:pic>
      <p:pic>
        <p:nvPicPr>
          <p:cNvPr descr="A picture containing animal, aquatic mammal, mammal, dolphin&#10;&#10;Description automatically generated" id="1356" name="Google Shape;1356;p96"/>
          <p:cNvPicPr preferRelativeResize="0"/>
          <p:nvPr/>
        </p:nvPicPr>
        <p:blipFill rotWithShape="1">
          <a:blip r:embed="rId5">
            <a:alphaModFix/>
          </a:blip>
          <a:srcRect b="0" l="49471" r="0" t="0"/>
          <a:stretch/>
        </p:blipFill>
        <p:spPr>
          <a:xfrm rot="683223">
            <a:off x="8073783" y="1412920"/>
            <a:ext cx="749276" cy="1012477"/>
          </a:xfrm>
          <a:prstGeom prst="rect">
            <a:avLst/>
          </a:prstGeom>
          <a:noFill/>
          <a:ln>
            <a:noFill/>
          </a:ln>
        </p:spPr>
      </p:pic>
      <p:pic>
        <p:nvPicPr>
          <p:cNvPr descr="clipped result image" id="1357" name="Google Shape;1357;p96"/>
          <p:cNvPicPr preferRelativeResize="0"/>
          <p:nvPr/>
        </p:nvPicPr>
        <p:blipFill rotWithShape="1">
          <a:blip r:embed="rId6">
            <a:alphaModFix/>
          </a:blip>
          <a:srcRect b="0" l="0" r="0" t="0"/>
          <a:stretch/>
        </p:blipFill>
        <p:spPr>
          <a:xfrm>
            <a:off x="5052718" y="1780270"/>
            <a:ext cx="3217036" cy="528692"/>
          </a:xfrm>
          <a:prstGeom prst="rect">
            <a:avLst/>
          </a:prstGeom>
          <a:noFill/>
          <a:ln>
            <a:noFill/>
          </a:ln>
        </p:spPr>
      </p:pic>
      <p:sp>
        <p:nvSpPr>
          <p:cNvPr id="1358" name="Google Shape;1358;p96"/>
          <p:cNvSpPr txBox="1"/>
          <p:nvPr/>
        </p:nvSpPr>
        <p:spPr>
          <a:xfrm rot="-14155">
            <a:off x="5734897" y="1252490"/>
            <a:ext cx="3060026" cy="540302"/>
          </a:xfrm>
          <a:prstGeom prst="rect">
            <a:avLst/>
          </a:prstGeom>
          <a:noFill/>
          <a:ln>
            <a:noFill/>
          </a:ln>
        </p:spPr>
        <p:txBody>
          <a:bodyPr anchorCtr="0" anchor="t" bIns="91425" lIns="91425" spcFirstLastPara="1" rIns="91425" wrap="square" tIns="91425">
            <a:noAutofit/>
          </a:bodyPr>
          <a:lstStyle/>
          <a:p>
            <a:pPr indent="0" lvl="0" marL="0" marR="0" rtl="0" algn="l">
              <a:lnSpc>
                <a:spcPct val="80000"/>
              </a:lnSpc>
              <a:spcBef>
                <a:spcPts val="0"/>
              </a:spcBef>
              <a:spcAft>
                <a:spcPts val="0"/>
              </a:spcAft>
              <a:buClr>
                <a:srgbClr val="000000"/>
              </a:buClr>
              <a:buSzPts val="1800"/>
              <a:buFont typeface="Arial"/>
              <a:buNone/>
            </a:pPr>
            <a:r>
              <a:rPr b="1" lang="en" sz="1800">
                <a:solidFill>
                  <a:srgbClr val="000000"/>
                </a:solidFill>
              </a:rPr>
              <a:t>M</a:t>
            </a:r>
            <a:r>
              <a:rPr b="1" i="0" lang="en" sz="1800" u="none" cap="none" strike="noStrike">
                <a:solidFill>
                  <a:srgbClr val="000000"/>
                </a:solidFill>
                <a:latin typeface="Arial"/>
                <a:ea typeface="Arial"/>
                <a:cs typeface="Arial"/>
                <a:sym typeface="Arial"/>
              </a:rPr>
              <a:t>ethadone</a:t>
            </a:r>
            <a:endParaRPr b="1" i="0" sz="1800" u="none" cap="none" strike="noStrike">
              <a:solidFill>
                <a:srgbClr val="000000"/>
              </a:solidFill>
              <a:latin typeface="Arial"/>
              <a:ea typeface="Arial"/>
              <a:cs typeface="Arial"/>
              <a:sym typeface="Arial"/>
            </a:endParaRPr>
          </a:p>
          <a:p>
            <a:pPr indent="0" lvl="0" marL="0" marR="0" rtl="0" algn="l">
              <a:lnSpc>
                <a:spcPct val="80000"/>
              </a:lnSpc>
              <a:spcBef>
                <a:spcPts val="0"/>
              </a:spcBef>
              <a:spcAft>
                <a:spcPts val="0"/>
              </a:spcAft>
              <a:buClr>
                <a:srgbClr val="000000"/>
              </a:buClr>
              <a:buSzPts val="1800"/>
              <a:buFont typeface="Arial"/>
              <a:buNone/>
            </a:pPr>
            <a:r>
              <a:rPr b="0" i="0" lang="en" sz="1800" u="none" cap="none" strike="noStrike">
                <a:solidFill>
                  <a:srgbClr val="000000"/>
                </a:solidFill>
                <a:latin typeface="Arial"/>
                <a:ea typeface="Arial"/>
                <a:cs typeface="Arial"/>
                <a:sym typeface="Arial"/>
              </a:rPr>
              <a:t>DOLOPHINE </a:t>
            </a:r>
            <a:endParaRPr b="0" i="0" sz="18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800"/>
              <a:buFont typeface="Arial"/>
              <a:buNone/>
            </a:pPr>
            <a:r>
              <a:t/>
            </a:r>
            <a:endParaRPr b="1" i="0" sz="1100" u="none" cap="none" strike="noStrike">
              <a:solidFill>
                <a:srgbClr val="000000"/>
              </a:solidFill>
              <a:latin typeface="Arial"/>
              <a:ea typeface="Arial"/>
              <a:cs typeface="Arial"/>
              <a:sym typeface="Arial"/>
            </a:endParaRPr>
          </a:p>
        </p:txBody>
      </p:sp>
      <p:pic>
        <p:nvPicPr>
          <p:cNvPr id="1359" name="Google Shape;1359;p96"/>
          <p:cNvPicPr preferRelativeResize="0"/>
          <p:nvPr/>
        </p:nvPicPr>
        <p:blipFill rotWithShape="1">
          <a:blip r:embed="rId7">
            <a:alphaModFix/>
          </a:blip>
          <a:srcRect b="32560" l="0" r="0" t="0"/>
          <a:stretch/>
        </p:blipFill>
        <p:spPr>
          <a:xfrm flipH="1" rot="-5400000">
            <a:off x="210785" y="3249139"/>
            <a:ext cx="1304159" cy="1064081"/>
          </a:xfrm>
          <a:prstGeom prst="rect">
            <a:avLst/>
          </a:prstGeom>
          <a:noFill/>
          <a:ln>
            <a:noFill/>
          </a:ln>
          <a:effectLst>
            <a:outerShdw blurRad="50800" rotWithShape="0" algn="tl" dir="2700000" dist="38100">
              <a:srgbClr val="000000">
                <a:alpha val="40000"/>
              </a:srgbClr>
            </a:outerShdw>
          </a:effectLst>
        </p:spPr>
      </p:pic>
      <p:pic>
        <p:nvPicPr>
          <p:cNvPr descr="clipped result image" id="1360" name="Google Shape;1360;p96"/>
          <p:cNvPicPr preferRelativeResize="0"/>
          <p:nvPr/>
        </p:nvPicPr>
        <p:blipFill rotWithShape="1">
          <a:blip r:embed="rId8">
            <a:alphaModFix/>
          </a:blip>
          <a:srcRect b="0" l="0" r="0" t="0"/>
          <a:stretch/>
        </p:blipFill>
        <p:spPr>
          <a:xfrm flipH="1" rot="-5400000">
            <a:off x="2372105" y="2192113"/>
            <a:ext cx="636502" cy="2951097"/>
          </a:xfrm>
          <a:prstGeom prst="rect">
            <a:avLst/>
          </a:prstGeom>
          <a:noFill/>
          <a:ln>
            <a:noFill/>
          </a:ln>
          <a:effectLst>
            <a:outerShdw blurRad="57150" rotWithShape="0" algn="bl" dir="5400000" dist="19050">
              <a:srgbClr val="000000">
                <a:alpha val="49410"/>
              </a:srgbClr>
            </a:outerShdw>
          </a:effectLst>
        </p:spPr>
      </p:pic>
      <p:sp>
        <p:nvSpPr>
          <p:cNvPr id="1361" name="Google Shape;1361;p96"/>
          <p:cNvSpPr txBox="1"/>
          <p:nvPr/>
        </p:nvSpPr>
        <p:spPr>
          <a:xfrm flipH="1" rot="12509">
            <a:off x="1346346" y="3267569"/>
            <a:ext cx="3132921" cy="524104"/>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 sz="1800" u="none" cap="none" strike="noStrike">
                <a:solidFill>
                  <a:srgbClr val="000000"/>
                </a:solidFill>
                <a:latin typeface="Arial"/>
                <a:ea typeface="Arial"/>
                <a:cs typeface="Arial"/>
                <a:sym typeface="Arial"/>
              </a:rPr>
              <a:t>Esketamine</a:t>
            </a:r>
            <a:endParaRPr sz="1800"/>
          </a:p>
          <a:p>
            <a:pPr indent="0" lvl="0" marL="0" marR="0" rtl="0" algn="ctr">
              <a:lnSpc>
                <a:spcPct val="100000"/>
              </a:lnSpc>
              <a:spcBef>
                <a:spcPts val="0"/>
              </a:spcBef>
              <a:spcAft>
                <a:spcPts val="0"/>
              </a:spcAft>
              <a:buClr>
                <a:srgbClr val="000000"/>
              </a:buClr>
              <a:buSzPts val="1800"/>
              <a:buFont typeface="Arial"/>
              <a:buNone/>
            </a:pPr>
            <a:r>
              <a:rPr i="0" lang="en" sz="1800" u="none" cap="none" strike="noStrike">
                <a:solidFill>
                  <a:srgbClr val="000000"/>
                </a:solidFill>
              </a:rPr>
              <a:t>SPRAVATO</a:t>
            </a:r>
            <a:endParaRPr b="0" i="0" sz="1800" u="none" cap="none" strike="noStrike">
              <a:solidFill>
                <a:srgbClr val="000000"/>
              </a:solidFill>
              <a:latin typeface="Arial"/>
              <a:ea typeface="Arial"/>
              <a:cs typeface="Arial"/>
              <a:sym typeface="Arial"/>
            </a:endParaRPr>
          </a:p>
        </p:txBody>
      </p:sp>
      <p:sp>
        <p:nvSpPr>
          <p:cNvPr id="1362" name="Google Shape;1362;p96"/>
          <p:cNvSpPr txBox="1"/>
          <p:nvPr/>
        </p:nvSpPr>
        <p:spPr>
          <a:xfrm rot="1962">
            <a:off x="405557" y="4075646"/>
            <a:ext cx="3679201" cy="642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0" i="0" lang="en" sz="1800" u="none" cap="none" strike="noStrike">
                <a:solidFill>
                  <a:srgbClr val="000000"/>
                </a:solidFill>
                <a:latin typeface="Arial"/>
                <a:ea typeface="Arial"/>
                <a:cs typeface="Arial"/>
                <a:sym typeface="Arial"/>
              </a:rPr>
              <a:t>NMDA antagonist </a:t>
            </a:r>
            <a:endParaRPr b="0" i="0" sz="18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900"/>
              <a:buFont typeface="Arial"/>
              <a:buNone/>
            </a:pPr>
            <a:r>
              <a:rPr b="0" i="0" lang="en" u="none" cap="none" strike="noStrike">
                <a:solidFill>
                  <a:srgbClr val="000000"/>
                </a:solidFill>
                <a:latin typeface="Arial"/>
                <a:ea typeface="Arial"/>
                <a:cs typeface="Arial"/>
                <a:sym typeface="Arial"/>
              </a:rPr>
              <a:t>(intranasal for depression)</a:t>
            </a:r>
            <a:endParaRPr b="0" i="0" u="none" cap="none" strike="noStrike">
              <a:solidFill>
                <a:srgbClr val="000000"/>
              </a:solidFill>
              <a:latin typeface="Arial"/>
              <a:ea typeface="Arial"/>
              <a:cs typeface="Arial"/>
              <a:sym typeface="Arial"/>
            </a:endParaRPr>
          </a:p>
        </p:txBody>
      </p:sp>
      <p:grpSp>
        <p:nvGrpSpPr>
          <p:cNvPr id="1363" name="Google Shape;1363;p96"/>
          <p:cNvGrpSpPr/>
          <p:nvPr/>
        </p:nvGrpSpPr>
        <p:grpSpPr>
          <a:xfrm>
            <a:off x="5132649" y="3282483"/>
            <a:ext cx="3783163" cy="778491"/>
            <a:chOff x="4904049" y="3206283"/>
            <a:chExt cx="3783163" cy="778491"/>
          </a:xfrm>
        </p:grpSpPr>
        <p:pic>
          <p:nvPicPr>
            <p:cNvPr descr="clipped result image" id="1364" name="Google Shape;1364;p96"/>
            <p:cNvPicPr preferRelativeResize="0"/>
            <p:nvPr/>
          </p:nvPicPr>
          <p:blipFill rotWithShape="1">
            <a:blip r:embed="rId9">
              <a:alphaModFix/>
            </a:blip>
            <a:srcRect b="0" l="0" r="0" t="0"/>
            <a:stretch/>
          </p:blipFill>
          <p:spPr>
            <a:xfrm rot="5400000">
              <a:off x="6211113" y="1970785"/>
              <a:ext cx="706925" cy="3321053"/>
            </a:xfrm>
            <a:prstGeom prst="rect">
              <a:avLst/>
            </a:prstGeom>
            <a:noFill/>
            <a:ln>
              <a:noFill/>
            </a:ln>
            <a:effectLst>
              <a:outerShdw blurRad="57150" rotWithShape="0" algn="bl" dir="5400000" dist="19050">
                <a:srgbClr val="000000">
                  <a:alpha val="49800"/>
                </a:srgbClr>
              </a:outerShdw>
            </a:effectLst>
          </p:spPr>
        </p:pic>
        <p:sp>
          <p:nvSpPr>
            <p:cNvPr id="1365" name="Google Shape;1365;p96"/>
            <p:cNvSpPr txBox="1"/>
            <p:nvPr/>
          </p:nvSpPr>
          <p:spPr>
            <a:xfrm rot="-14192">
              <a:off x="5634099" y="3212582"/>
              <a:ext cx="3052226" cy="538803"/>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000000"/>
                  </a:solidFill>
                  <a:latin typeface="Arial"/>
                  <a:ea typeface="Arial"/>
                  <a:cs typeface="Arial"/>
                  <a:sym typeface="Arial"/>
                </a:rPr>
                <a:t> </a:t>
              </a:r>
              <a:r>
                <a:rPr b="1" lang="en" sz="1800"/>
                <a:t>P</a:t>
              </a:r>
              <a:r>
                <a:rPr b="1" i="0" lang="en" sz="1800" u="none" cap="none" strike="noStrike">
                  <a:solidFill>
                    <a:srgbClr val="000000"/>
                  </a:solidFill>
                  <a:latin typeface="Arial"/>
                  <a:ea typeface="Arial"/>
                  <a:cs typeface="Arial"/>
                  <a:sym typeface="Arial"/>
                </a:rPr>
                <a:t>ropofol</a:t>
              </a:r>
              <a:endParaRPr b="1"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000000"/>
                  </a:solidFill>
                  <a:latin typeface="Arial"/>
                  <a:ea typeface="Arial"/>
                  <a:cs typeface="Arial"/>
                  <a:sym typeface="Arial"/>
                </a:rPr>
                <a:t>DIPRIVAN</a:t>
              </a:r>
              <a:endParaRPr b="0" i="0" sz="1800" u="none" cap="none" strike="noStrike">
                <a:solidFill>
                  <a:srgbClr val="000000"/>
                </a:solidFill>
                <a:latin typeface="Arial"/>
                <a:ea typeface="Arial"/>
                <a:cs typeface="Arial"/>
                <a:sym typeface="Arial"/>
              </a:endParaRPr>
            </a:p>
          </p:txBody>
        </p:sp>
      </p:grpSp>
      <p:pic>
        <p:nvPicPr>
          <p:cNvPr id="1366" name="Google Shape;1366;p96"/>
          <p:cNvPicPr preferRelativeResize="0"/>
          <p:nvPr/>
        </p:nvPicPr>
        <p:blipFill rotWithShape="1">
          <a:blip r:embed="rId7">
            <a:alphaModFix/>
          </a:blip>
          <a:srcRect b="32560" l="0" r="0" t="0"/>
          <a:stretch/>
        </p:blipFill>
        <p:spPr>
          <a:xfrm rot="5400000">
            <a:off x="2982109" y="1295269"/>
            <a:ext cx="1290785" cy="998047"/>
          </a:xfrm>
          <a:prstGeom prst="rect">
            <a:avLst/>
          </a:prstGeom>
          <a:noFill/>
          <a:ln>
            <a:noFill/>
          </a:ln>
          <a:effectLst>
            <a:outerShdw blurRad="50800" rotWithShape="0" algn="tl" dir="2700000" dist="38100">
              <a:srgbClr val="000000">
                <a:alpha val="40000"/>
              </a:srgbClr>
            </a:outerShdw>
          </a:effectLst>
        </p:spPr>
      </p:pic>
      <p:pic>
        <p:nvPicPr>
          <p:cNvPr descr="clipped result image" id="1367" name="Google Shape;1367;p96"/>
          <p:cNvPicPr preferRelativeResize="0"/>
          <p:nvPr/>
        </p:nvPicPr>
        <p:blipFill rotWithShape="1">
          <a:blip r:embed="rId8">
            <a:alphaModFix/>
          </a:blip>
          <a:srcRect b="0" l="0" r="0" t="0"/>
          <a:stretch/>
        </p:blipFill>
        <p:spPr>
          <a:xfrm rot="5400000">
            <a:off x="1539368" y="189302"/>
            <a:ext cx="629982" cy="2985271"/>
          </a:xfrm>
          <a:prstGeom prst="rect">
            <a:avLst/>
          </a:prstGeom>
          <a:noFill/>
          <a:ln>
            <a:noFill/>
          </a:ln>
          <a:effectLst>
            <a:outerShdw blurRad="57150" rotWithShape="0" algn="bl" dir="5400000" dist="19050">
              <a:srgbClr val="000000">
                <a:alpha val="49410"/>
              </a:srgbClr>
            </a:outerShdw>
          </a:effectLst>
        </p:spPr>
      </p:pic>
      <p:sp>
        <p:nvSpPr>
          <p:cNvPr id="1368" name="Google Shape;1368;p96"/>
          <p:cNvSpPr txBox="1"/>
          <p:nvPr/>
        </p:nvSpPr>
        <p:spPr>
          <a:xfrm flipH="1" rot="12640">
            <a:off x="101212" y="1305772"/>
            <a:ext cx="3100521" cy="518706"/>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 sz="1800" u="none" cap="none" strike="noStrike">
                <a:solidFill>
                  <a:srgbClr val="000000"/>
                </a:solidFill>
                <a:latin typeface="Arial"/>
                <a:ea typeface="Arial"/>
                <a:cs typeface="Arial"/>
                <a:sym typeface="Arial"/>
              </a:rPr>
              <a:t>Ketamine</a:t>
            </a:r>
            <a:endParaRPr b="1" i="0" sz="18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lang="en" sz="1800"/>
              <a:t>KETALAR</a:t>
            </a:r>
            <a:endParaRPr b="0" i="0" sz="1800" u="none" cap="none" strike="noStrike">
              <a:solidFill>
                <a:srgbClr val="000000"/>
              </a:solidFill>
              <a:latin typeface="Arial"/>
              <a:ea typeface="Arial"/>
              <a:cs typeface="Arial"/>
              <a:sym typeface="Arial"/>
            </a:endParaRPr>
          </a:p>
        </p:txBody>
      </p:sp>
      <p:sp>
        <p:nvSpPr>
          <p:cNvPr id="1369" name="Google Shape;1369;p96"/>
          <p:cNvSpPr txBox="1"/>
          <p:nvPr/>
        </p:nvSpPr>
        <p:spPr>
          <a:xfrm rot="2266">
            <a:off x="286593" y="2065788"/>
            <a:ext cx="3641701" cy="635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0" i="0" lang="en" sz="1800" u="none" cap="none" strike="noStrike">
                <a:solidFill>
                  <a:srgbClr val="000000"/>
                </a:solidFill>
                <a:latin typeface="Arial"/>
                <a:ea typeface="Arial"/>
                <a:cs typeface="Arial"/>
                <a:sym typeface="Arial"/>
              </a:rPr>
              <a:t>NMDA antagonist </a:t>
            </a:r>
            <a:endParaRPr b="0" i="0" sz="18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900"/>
              <a:buFont typeface="Arial"/>
              <a:buNone/>
            </a:pPr>
            <a:r>
              <a:rPr b="0" i="0" lang="en" u="none" cap="none" strike="noStrike">
                <a:solidFill>
                  <a:srgbClr val="000000"/>
                </a:solidFill>
                <a:latin typeface="Arial"/>
                <a:ea typeface="Arial"/>
                <a:cs typeface="Arial"/>
                <a:sym typeface="Arial"/>
              </a:rPr>
              <a:t>(parenteral anaesthetic)</a:t>
            </a:r>
            <a:endParaRPr b="0" i="0" u="none" cap="none" strike="noStrike">
              <a:solidFill>
                <a:srgbClr val="000000"/>
              </a:solidFill>
              <a:latin typeface="Arial"/>
              <a:ea typeface="Arial"/>
              <a:cs typeface="Arial"/>
              <a:sym typeface="Arial"/>
            </a:endParaRPr>
          </a:p>
        </p:txBody>
      </p:sp>
      <p:grpSp>
        <p:nvGrpSpPr>
          <p:cNvPr id="1370" name="Google Shape;1370;p96"/>
          <p:cNvGrpSpPr/>
          <p:nvPr/>
        </p:nvGrpSpPr>
        <p:grpSpPr>
          <a:xfrm>
            <a:off x="8516283" y="1497169"/>
            <a:ext cx="193555" cy="188702"/>
            <a:chOff x="4108261" y="3259463"/>
            <a:chExt cx="203400" cy="198300"/>
          </a:xfrm>
        </p:grpSpPr>
        <p:sp>
          <p:nvSpPr>
            <p:cNvPr id="1371" name="Google Shape;1371;p96"/>
            <p:cNvSpPr/>
            <p:nvPr/>
          </p:nvSpPr>
          <p:spPr>
            <a:xfrm>
              <a:off x="4108261" y="3259463"/>
              <a:ext cx="203400" cy="198300"/>
            </a:xfrm>
            <a:prstGeom prst="ellipse">
              <a:avLst/>
            </a:prstGeom>
            <a:solidFill>
              <a:srgbClr val="3F3F3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372" name="Google Shape;1372;p96"/>
            <p:cNvSpPr/>
            <p:nvPr/>
          </p:nvSpPr>
          <p:spPr>
            <a:xfrm>
              <a:off x="4124712" y="3277745"/>
              <a:ext cx="170400" cy="162000"/>
            </a:xfrm>
            <a:prstGeom prst="ellipse">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373" name="Google Shape;1373;p96"/>
            <p:cNvSpPr/>
            <p:nvPr/>
          </p:nvSpPr>
          <p:spPr>
            <a:xfrm>
              <a:off x="4197789" y="3349625"/>
              <a:ext cx="16200" cy="16200"/>
            </a:xfrm>
            <a:prstGeom prst="ellipse">
              <a:avLst/>
            </a:prstGeom>
            <a:solidFill>
              <a:srgbClr val="3F3F3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grpSp>
      <p:sp>
        <p:nvSpPr>
          <p:cNvPr id="1374" name="Google Shape;1374;p96"/>
          <p:cNvSpPr txBox="1"/>
          <p:nvPr/>
        </p:nvSpPr>
        <p:spPr>
          <a:xfrm rot="2266">
            <a:off x="4951300" y="2199276"/>
            <a:ext cx="3641701" cy="635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lang="en" sz="1800"/>
              <a:t>opioid</a:t>
            </a:r>
            <a:endParaRPr b="0" i="0" sz="1800" u="none" cap="none" strike="noStrike">
              <a:solidFill>
                <a:srgbClr val="000000"/>
              </a:solidFill>
              <a:latin typeface="Arial"/>
              <a:ea typeface="Arial"/>
              <a:cs typeface="Arial"/>
              <a:sym typeface="Arial"/>
            </a:endParaRPr>
          </a:p>
        </p:txBody>
      </p:sp>
      <p:sp>
        <p:nvSpPr>
          <p:cNvPr id="1375" name="Google Shape;1375;p96"/>
          <p:cNvSpPr txBox="1"/>
          <p:nvPr/>
        </p:nvSpPr>
        <p:spPr>
          <a:xfrm rot="2266">
            <a:off x="4951287" y="3987101"/>
            <a:ext cx="3641701" cy="635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lang="en" sz="1800"/>
              <a:t>anaesthetic</a:t>
            </a:r>
            <a:endParaRPr b="0" i="0" sz="1800" u="none" cap="none" strike="noStrike">
              <a:solidFill>
                <a:srgbClr val="000000"/>
              </a:solidFill>
              <a:latin typeface="Arial"/>
              <a:ea typeface="Arial"/>
              <a:cs typeface="Arial"/>
              <a:sym typeface="Arial"/>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9" name="Shape 1379"/>
        <p:cNvGrpSpPr/>
        <p:nvPr/>
      </p:nvGrpSpPr>
      <p:grpSpPr>
        <a:xfrm>
          <a:off x="0" y="0"/>
          <a:ext cx="0" cy="0"/>
          <a:chOff x="0" y="0"/>
          <a:chExt cx="0" cy="0"/>
        </a:xfrm>
      </p:grpSpPr>
      <p:pic>
        <p:nvPicPr>
          <p:cNvPr id="1380" name="Google Shape;1380;p97"/>
          <p:cNvPicPr preferRelativeResize="0"/>
          <p:nvPr/>
        </p:nvPicPr>
        <p:blipFill>
          <a:blip r:embed="rId3">
            <a:alphaModFix/>
          </a:blip>
          <a:stretch>
            <a:fillRect/>
          </a:stretch>
        </p:blipFill>
        <p:spPr>
          <a:xfrm>
            <a:off x="345350" y="378800"/>
            <a:ext cx="2002874" cy="2961850"/>
          </a:xfrm>
          <a:prstGeom prst="rect">
            <a:avLst/>
          </a:prstGeom>
          <a:noFill/>
          <a:ln>
            <a:noFill/>
          </a:ln>
        </p:spPr>
      </p:pic>
      <p:pic>
        <p:nvPicPr>
          <p:cNvPr id="1381" name="Google Shape;1381;p97"/>
          <p:cNvPicPr preferRelativeResize="0"/>
          <p:nvPr/>
        </p:nvPicPr>
        <p:blipFill rotWithShape="1">
          <a:blip r:embed="rId4">
            <a:alphaModFix/>
          </a:blip>
          <a:srcRect b="0" l="0" r="0" t="0"/>
          <a:stretch/>
        </p:blipFill>
        <p:spPr>
          <a:xfrm>
            <a:off x="7514775" y="378803"/>
            <a:ext cx="1301925" cy="1915824"/>
          </a:xfrm>
          <a:prstGeom prst="rect">
            <a:avLst/>
          </a:prstGeom>
          <a:noFill/>
          <a:ln>
            <a:noFill/>
          </a:ln>
        </p:spPr>
      </p:pic>
      <p:sp>
        <p:nvSpPr>
          <p:cNvPr id="1382" name="Google Shape;1382;p97"/>
          <p:cNvSpPr txBox="1"/>
          <p:nvPr/>
        </p:nvSpPr>
        <p:spPr>
          <a:xfrm>
            <a:off x="2588950" y="378800"/>
            <a:ext cx="4662600" cy="380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100"/>
              <a:t>EMSAM: A Safer MAOI?</a:t>
            </a:r>
            <a:endParaRPr b="1" sz="2100"/>
          </a:p>
          <a:p>
            <a:pPr indent="0" lvl="0" marL="0" rtl="0" algn="l">
              <a:spcBef>
                <a:spcPts val="0"/>
              </a:spcBef>
              <a:spcAft>
                <a:spcPts val="0"/>
              </a:spcAft>
              <a:buNone/>
            </a:pPr>
            <a:r>
              <a:t/>
            </a:r>
            <a:endParaRPr/>
          </a:p>
          <a:p>
            <a:pPr indent="0" lvl="0" marL="0" rtl="0" algn="l">
              <a:spcBef>
                <a:spcPts val="0"/>
              </a:spcBef>
              <a:spcAft>
                <a:spcPts val="0"/>
              </a:spcAft>
              <a:buNone/>
            </a:pPr>
            <a:r>
              <a:rPr lang="en" sz="2000"/>
              <a:t>MAO-B is not involved in depression, so oral selegiline’s antidepressant effects don’t kick in</a:t>
            </a:r>
            <a:r>
              <a:rPr b="1" lang="en" sz="2000"/>
              <a:t> until the dose gets high enough for its inhibitor effects to spread to MAO-A</a:t>
            </a:r>
            <a:r>
              <a:rPr lang="en" sz="2000"/>
              <a:t> (around 30 mg/day of oral selegiline). </a:t>
            </a:r>
            <a:endParaRPr sz="2000"/>
          </a:p>
          <a:p>
            <a:pPr indent="0" lvl="0" marL="0" rtl="0" algn="l">
              <a:spcBef>
                <a:spcPts val="0"/>
              </a:spcBef>
              <a:spcAft>
                <a:spcPts val="0"/>
              </a:spcAft>
              <a:buNone/>
            </a:pPr>
            <a:r>
              <a:t/>
            </a:r>
            <a:endParaRPr sz="2000"/>
          </a:p>
          <a:p>
            <a:pPr indent="0" lvl="0" marL="0" rtl="0" algn="l">
              <a:spcBef>
                <a:spcPts val="0"/>
              </a:spcBef>
              <a:spcAft>
                <a:spcPts val="0"/>
              </a:spcAft>
              <a:buNone/>
            </a:pPr>
            <a:r>
              <a:rPr lang="en" sz="2000"/>
              <a:t>At that dose, it also inhibits </a:t>
            </a:r>
            <a:r>
              <a:rPr b="1" lang="en" sz="2000"/>
              <a:t>MAO-A in the gut </a:t>
            </a:r>
            <a:r>
              <a:rPr lang="en" sz="2000"/>
              <a:t>and requires the same dietary precautions as traditional MAOIs.</a:t>
            </a:r>
            <a:endParaRPr sz="2000"/>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6" name="Shape 1386"/>
        <p:cNvGrpSpPr/>
        <p:nvPr/>
      </p:nvGrpSpPr>
      <p:grpSpPr>
        <a:xfrm>
          <a:off x="0" y="0"/>
          <a:ext cx="0" cy="0"/>
          <a:chOff x="0" y="0"/>
          <a:chExt cx="0" cy="0"/>
        </a:xfrm>
      </p:grpSpPr>
      <p:pic>
        <p:nvPicPr>
          <p:cNvPr id="1387" name="Google Shape;1387;p98"/>
          <p:cNvPicPr preferRelativeResize="0"/>
          <p:nvPr/>
        </p:nvPicPr>
        <p:blipFill>
          <a:blip r:embed="rId3">
            <a:alphaModFix/>
          </a:blip>
          <a:stretch>
            <a:fillRect/>
          </a:stretch>
        </p:blipFill>
        <p:spPr>
          <a:xfrm>
            <a:off x="345350" y="378800"/>
            <a:ext cx="2002874" cy="2961850"/>
          </a:xfrm>
          <a:prstGeom prst="rect">
            <a:avLst/>
          </a:prstGeom>
          <a:noFill/>
          <a:ln>
            <a:noFill/>
          </a:ln>
        </p:spPr>
      </p:pic>
      <p:pic>
        <p:nvPicPr>
          <p:cNvPr id="1388" name="Google Shape;1388;p98"/>
          <p:cNvPicPr preferRelativeResize="0"/>
          <p:nvPr/>
        </p:nvPicPr>
        <p:blipFill rotWithShape="1">
          <a:blip r:embed="rId4">
            <a:alphaModFix/>
          </a:blip>
          <a:srcRect b="0" l="0" r="0" t="0"/>
          <a:stretch/>
        </p:blipFill>
        <p:spPr>
          <a:xfrm>
            <a:off x="7514775" y="378803"/>
            <a:ext cx="1301925" cy="1915824"/>
          </a:xfrm>
          <a:prstGeom prst="rect">
            <a:avLst/>
          </a:prstGeom>
          <a:noFill/>
          <a:ln>
            <a:noFill/>
          </a:ln>
        </p:spPr>
      </p:pic>
      <p:sp>
        <p:nvSpPr>
          <p:cNvPr id="1389" name="Google Shape;1389;p98"/>
          <p:cNvSpPr txBox="1"/>
          <p:nvPr/>
        </p:nvSpPr>
        <p:spPr>
          <a:xfrm>
            <a:off x="2588950" y="378800"/>
            <a:ext cx="5349600" cy="380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100"/>
              <a:t>EMSAM: A Safer MAOI?</a:t>
            </a:r>
            <a:endParaRPr b="1" sz="2100"/>
          </a:p>
          <a:p>
            <a:pPr indent="0" lvl="0" marL="0" rtl="0" algn="l">
              <a:spcBef>
                <a:spcPts val="0"/>
              </a:spcBef>
              <a:spcAft>
                <a:spcPts val="0"/>
              </a:spcAft>
              <a:buNone/>
            </a:pPr>
            <a:r>
              <a:t/>
            </a:r>
            <a:endParaRPr/>
          </a:p>
          <a:p>
            <a:pPr indent="0" lvl="0" marL="0" rtl="0" algn="l">
              <a:spcBef>
                <a:spcPts val="0"/>
              </a:spcBef>
              <a:spcAft>
                <a:spcPts val="0"/>
              </a:spcAft>
              <a:buNone/>
            </a:pPr>
            <a:r>
              <a:rPr lang="en" sz="2000"/>
              <a:t>The medication passes directly into the bloodstream through the skin,</a:t>
            </a:r>
            <a:endParaRPr sz="2000"/>
          </a:p>
          <a:p>
            <a:pPr indent="0" lvl="0" marL="0" rtl="0" algn="l">
              <a:spcBef>
                <a:spcPts val="0"/>
              </a:spcBef>
              <a:spcAft>
                <a:spcPts val="0"/>
              </a:spcAft>
              <a:buNone/>
            </a:pPr>
            <a:r>
              <a:rPr b="1" lang="en" sz="2000"/>
              <a:t>bypassing the liver and GI tract</a:t>
            </a:r>
            <a:r>
              <a:rPr lang="en" sz="2000"/>
              <a:t>. </a:t>
            </a:r>
            <a:endParaRPr sz="2000"/>
          </a:p>
          <a:p>
            <a:pPr indent="0" lvl="0" marL="0" rtl="0" algn="l">
              <a:spcBef>
                <a:spcPts val="0"/>
              </a:spcBef>
              <a:spcAft>
                <a:spcPts val="0"/>
              </a:spcAft>
              <a:buNone/>
            </a:pPr>
            <a:r>
              <a:rPr lang="en" sz="2000"/>
              <a:t>This, in turn, yields two metabolic benefits. </a:t>
            </a:r>
            <a:endParaRPr sz="2000"/>
          </a:p>
          <a:p>
            <a:pPr indent="0" lvl="0" marL="0" rtl="0" algn="l">
              <a:spcBef>
                <a:spcPts val="0"/>
              </a:spcBef>
              <a:spcAft>
                <a:spcPts val="0"/>
              </a:spcAft>
              <a:buNone/>
            </a:pPr>
            <a:r>
              <a:t/>
            </a:r>
            <a:endParaRPr sz="2000"/>
          </a:p>
          <a:p>
            <a:pPr indent="0" lvl="0" marL="0" rtl="0" algn="l">
              <a:spcBef>
                <a:spcPts val="0"/>
              </a:spcBef>
              <a:spcAft>
                <a:spcPts val="0"/>
              </a:spcAft>
              <a:buNone/>
            </a:pPr>
            <a:r>
              <a:rPr lang="en" sz="2000"/>
              <a:t>First, because transdermal selegiline’s concentration in the GI tract is much lower than the oral version, there is less inhibition of </a:t>
            </a:r>
            <a:r>
              <a:rPr b="1" lang="en" sz="2000"/>
              <a:t>dietary tyramine’s </a:t>
            </a:r>
            <a:r>
              <a:rPr lang="en" sz="2000"/>
              <a:t>metabolism, and so less concern about dietary restrictions.</a:t>
            </a:r>
            <a:endParaRPr sz="2000"/>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3" name="Shape 1393"/>
        <p:cNvGrpSpPr/>
        <p:nvPr/>
      </p:nvGrpSpPr>
      <p:grpSpPr>
        <a:xfrm>
          <a:off x="0" y="0"/>
          <a:ext cx="0" cy="0"/>
          <a:chOff x="0" y="0"/>
          <a:chExt cx="0" cy="0"/>
        </a:xfrm>
      </p:grpSpPr>
      <p:pic>
        <p:nvPicPr>
          <p:cNvPr id="1394" name="Google Shape;1394;p99"/>
          <p:cNvPicPr preferRelativeResize="0"/>
          <p:nvPr/>
        </p:nvPicPr>
        <p:blipFill>
          <a:blip r:embed="rId3">
            <a:alphaModFix/>
          </a:blip>
          <a:stretch>
            <a:fillRect/>
          </a:stretch>
        </p:blipFill>
        <p:spPr>
          <a:xfrm>
            <a:off x="345350" y="378800"/>
            <a:ext cx="2002874" cy="2961850"/>
          </a:xfrm>
          <a:prstGeom prst="rect">
            <a:avLst/>
          </a:prstGeom>
          <a:noFill/>
          <a:ln>
            <a:noFill/>
          </a:ln>
        </p:spPr>
      </p:pic>
      <p:pic>
        <p:nvPicPr>
          <p:cNvPr id="1395" name="Google Shape;1395;p99"/>
          <p:cNvPicPr preferRelativeResize="0"/>
          <p:nvPr/>
        </p:nvPicPr>
        <p:blipFill rotWithShape="1">
          <a:blip r:embed="rId4">
            <a:alphaModFix/>
          </a:blip>
          <a:srcRect b="0" l="0" r="0" t="0"/>
          <a:stretch/>
        </p:blipFill>
        <p:spPr>
          <a:xfrm>
            <a:off x="7514775" y="378803"/>
            <a:ext cx="1301925" cy="1915824"/>
          </a:xfrm>
          <a:prstGeom prst="rect">
            <a:avLst/>
          </a:prstGeom>
          <a:noFill/>
          <a:ln>
            <a:noFill/>
          </a:ln>
        </p:spPr>
      </p:pic>
      <p:sp>
        <p:nvSpPr>
          <p:cNvPr id="1396" name="Google Shape;1396;p99"/>
          <p:cNvSpPr txBox="1"/>
          <p:nvPr/>
        </p:nvSpPr>
        <p:spPr>
          <a:xfrm>
            <a:off x="2588950" y="378800"/>
            <a:ext cx="4713000" cy="318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100"/>
              <a:t>EMSAM: A Safer MAOI?</a:t>
            </a:r>
            <a:endParaRPr b="1" sz="2100"/>
          </a:p>
          <a:p>
            <a:pPr indent="0" lvl="0" marL="0" rtl="0" algn="l">
              <a:spcBef>
                <a:spcPts val="0"/>
              </a:spcBef>
              <a:spcAft>
                <a:spcPts val="0"/>
              </a:spcAft>
              <a:buNone/>
            </a:pPr>
            <a:r>
              <a:t/>
            </a:r>
            <a:endParaRPr/>
          </a:p>
          <a:p>
            <a:pPr indent="0" lvl="0" marL="0" rtl="0" algn="l">
              <a:spcBef>
                <a:spcPts val="0"/>
              </a:spcBef>
              <a:spcAft>
                <a:spcPts val="0"/>
              </a:spcAft>
              <a:buNone/>
            </a:pPr>
            <a:r>
              <a:rPr lang="en" sz="2000"/>
              <a:t>Second, because there is </a:t>
            </a:r>
            <a:r>
              <a:rPr b="1" lang="en" sz="2000"/>
              <a:t>no first-pass effect through the liver</a:t>
            </a:r>
            <a:r>
              <a:rPr lang="en" sz="2000"/>
              <a:t>, a relatively low amount of selegiline can provide therapeutic concentrations in the brain, minimizing systemic side effects </a:t>
            </a:r>
            <a:endParaRPr sz="2000"/>
          </a:p>
          <a:p>
            <a:pPr indent="0" lvl="0" marL="0" rtl="0" algn="l">
              <a:spcBef>
                <a:spcPts val="0"/>
              </a:spcBef>
              <a:spcAft>
                <a:spcPts val="0"/>
              </a:spcAft>
              <a:buNone/>
            </a:pPr>
            <a:r>
              <a:t/>
            </a:r>
            <a:endParaRPr sz="2000"/>
          </a:p>
          <a:p>
            <a:pPr indent="0" lvl="0" marL="0" rtl="0" algn="l">
              <a:spcBef>
                <a:spcPts val="0"/>
              </a:spcBef>
              <a:spcAft>
                <a:spcPts val="0"/>
              </a:spcAft>
              <a:buNone/>
            </a:pPr>
            <a:r>
              <a:rPr lang="en" sz="2000"/>
              <a:t>(9 mg/day of transdermal selegiline equates to 30 mg/day of oral selegiline).</a:t>
            </a:r>
            <a:endParaRPr sz="2000"/>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0" name="Shape 1400"/>
        <p:cNvGrpSpPr/>
        <p:nvPr/>
      </p:nvGrpSpPr>
      <p:grpSpPr>
        <a:xfrm>
          <a:off x="0" y="0"/>
          <a:ext cx="0" cy="0"/>
          <a:chOff x="0" y="0"/>
          <a:chExt cx="0" cy="0"/>
        </a:xfrm>
      </p:grpSpPr>
      <p:pic>
        <p:nvPicPr>
          <p:cNvPr id="1401" name="Google Shape;1401;p100"/>
          <p:cNvPicPr preferRelativeResize="0"/>
          <p:nvPr/>
        </p:nvPicPr>
        <p:blipFill>
          <a:blip r:embed="rId3">
            <a:alphaModFix/>
          </a:blip>
          <a:stretch>
            <a:fillRect/>
          </a:stretch>
        </p:blipFill>
        <p:spPr>
          <a:xfrm>
            <a:off x="345350" y="378800"/>
            <a:ext cx="2002874" cy="2961850"/>
          </a:xfrm>
          <a:prstGeom prst="rect">
            <a:avLst/>
          </a:prstGeom>
          <a:noFill/>
          <a:ln>
            <a:noFill/>
          </a:ln>
        </p:spPr>
      </p:pic>
      <p:pic>
        <p:nvPicPr>
          <p:cNvPr id="1402" name="Google Shape;1402;p100"/>
          <p:cNvPicPr preferRelativeResize="0"/>
          <p:nvPr/>
        </p:nvPicPr>
        <p:blipFill rotWithShape="1">
          <a:blip r:embed="rId4">
            <a:alphaModFix/>
          </a:blip>
          <a:srcRect b="0" l="0" r="0" t="0"/>
          <a:stretch/>
        </p:blipFill>
        <p:spPr>
          <a:xfrm>
            <a:off x="7514775" y="378803"/>
            <a:ext cx="1301925" cy="1915824"/>
          </a:xfrm>
          <a:prstGeom prst="rect">
            <a:avLst/>
          </a:prstGeom>
          <a:noFill/>
          <a:ln>
            <a:noFill/>
          </a:ln>
        </p:spPr>
      </p:pic>
      <p:sp>
        <p:nvSpPr>
          <p:cNvPr id="1403" name="Google Shape;1403;p100"/>
          <p:cNvSpPr txBox="1"/>
          <p:nvPr/>
        </p:nvSpPr>
        <p:spPr>
          <a:xfrm>
            <a:off x="2588950" y="378800"/>
            <a:ext cx="4713000" cy="380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100"/>
              <a:t>EMSAM: A Safer MAOI?</a:t>
            </a:r>
            <a:endParaRPr b="1" sz="2100"/>
          </a:p>
          <a:p>
            <a:pPr indent="0" lvl="0" marL="0" rtl="0" algn="l">
              <a:spcBef>
                <a:spcPts val="0"/>
              </a:spcBef>
              <a:spcAft>
                <a:spcPts val="0"/>
              </a:spcAft>
              <a:buNone/>
            </a:pPr>
            <a:r>
              <a:t/>
            </a:r>
            <a:endParaRPr/>
          </a:p>
          <a:p>
            <a:pPr indent="0" lvl="0" marL="0" rtl="0" algn="l">
              <a:spcBef>
                <a:spcPts val="0"/>
              </a:spcBef>
              <a:spcAft>
                <a:spcPts val="0"/>
              </a:spcAft>
              <a:buNone/>
            </a:pPr>
            <a:r>
              <a:rPr lang="en" sz="2000"/>
              <a:t>What all this means is that EMSAM </a:t>
            </a:r>
            <a:r>
              <a:rPr b="1" lang="en" sz="2000"/>
              <a:t>does not require any dietary restric- tions, but </a:t>
            </a:r>
            <a:r>
              <a:rPr b="1" lang="en" sz="2000" u="sng"/>
              <a:t>only at the starting dose</a:t>
            </a:r>
            <a:r>
              <a:rPr b="1" lang="en" sz="2000"/>
              <a:t> of 6 mg/day.</a:t>
            </a:r>
            <a:r>
              <a:rPr lang="en" sz="2000"/>
              <a:t> </a:t>
            </a:r>
            <a:endParaRPr sz="2000"/>
          </a:p>
          <a:p>
            <a:pPr indent="0" lvl="0" marL="0" rtl="0" algn="l">
              <a:spcBef>
                <a:spcPts val="0"/>
              </a:spcBef>
              <a:spcAft>
                <a:spcPts val="0"/>
              </a:spcAft>
              <a:buNone/>
            </a:pPr>
            <a:r>
              <a:t/>
            </a:r>
            <a:endParaRPr sz="2000"/>
          </a:p>
          <a:p>
            <a:pPr indent="0" lvl="0" marL="0" rtl="0" algn="l">
              <a:spcBef>
                <a:spcPts val="0"/>
              </a:spcBef>
              <a:spcAft>
                <a:spcPts val="0"/>
              </a:spcAft>
              <a:buNone/>
            </a:pPr>
            <a:r>
              <a:rPr lang="en" sz="2000"/>
              <a:t>At the higher doses of</a:t>
            </a:r>
            <a:r>
              <a:rPr b="1" lang="en" sz="2000"/>
              <a:t> 9 and 12 mg</a:t>
            </a:r>
            <a:r>
              <a:rPr lang="en" sz="2000"/>
              <a:t>/day, </a:t>
            </a:r>
            <a:r>
              <a:rPr b="1" lang="en" sz="2000"/>
              <a:t>all the usual restrictions apply</a:t>
            </a:r>
            <a:r>
              <a:rPr lang="en" sz="2000"/>
              <a:t>, because at these doses enough of the medication gets into the gut to inhibit the metabolism of tyramine.</a:t>
            </a:r>
            <a:endParaRPr sz="2000"/>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7" name="Shape 1407"/>
        <p:cNvGrpSpPr/>
        <p:nvPr/>
      </p:nvGrpSpPr>
      <p:grpSpPr>
        <a:xfrm>
          <a:off x="0" y="0"/>
          <a:ext cx="0" cy="0"/>
          <a:chOff x="0" y="0"/>
          <a:chExt cx="0" cy="0"/>
        </a:xfrm>
      </p:grpSpPr>
      <p:pic>
        <p:nvPicPr>
          <p:cNvPr id="1408" name="Google Shape;1408;p101"/>
          <p:cNvPicPr preferRelativeResize="0"/>
          <p:nvPr/>
        </p:nvPicPr>
        <p:blipFill>
          <a:blip r:embed="rId3">
            <a:alphaModFix/>
          </a:blip>
          <a:stretch>
            <a:fillRect/>
          </a:stretch>
        </p:blipFill>
        <p:spPr>
          <a:xfrm>
            <a:off x="345350" y="378800"/>
            <a:ext cx="2002874" cy="2961850"/>
          </a:xfrm>
          <a:prstGeom prst="rect">
            <a:avLst/>
          </a:prstGeom>
          <a:noFill/>
          <a:ln>
            <a:noFill/>
          </a:ln>
        </p:spPr>
      </p:pic>
      <p:pic>
        <p:nvPicPr>
          <p:cNvPr id="1409" name="Google Shape;1409;p101"/>
          <p:cNvPicPr preferRelativeResize="0"/>
          <p:nvPr/>
        </p:nvPicPr>
        <p:blipFill rotWithShape="1">
          <a:blip r:embed="rId4">
            <a:alphaModFix/>
          </a:blip>
          <a:srcRect b="0" l="0" r="0" t="0"/>
          <a:stretch/>
        </p:blipFill>
        <p:spPr>
          <a:xfrm>
            <a:off x="7514775" y="378803"/>
            <a:ext cx="1301925" cy="1915824"/>
          </a:xfrm>
          <a:prstGeom prst="rect">
            <a:avLst/>
          </a:prstGeom>
          <a:noFill/>
          <a:ln>
            <a:noFill/>
          </a:ln>
        </p:spPr>
      </p:pic>
      <p:sp>
        <p:nvSpPr>
          <p:cNvPr id="1410" name="Google Shape;1410;p101"/>
          <p:cNvSpPr txBox="1"/>
          <p:nvPr/>
        </p:nvSpPr>
        <p:spPr>
          <a:xfrm>
            <a:off x="2588950" y="378800"/>
            <a:ext cx="4984500" cy="1031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100"/>
              <a:t>EMSAM: A Safer MAOI?</a:t>
            </a:r>
            <a:endParaRPr b="1" sz="2100"/>
          </a:p>
          <a:p>
            <a:pPr indent="0" lvl="0" marL="0" rtl="0" algn="l">
              <a:spcBef>
                <a:spcPts val="0"/>
              </a:spcBef>
              <a:spcAft>
                <a:spcPts val="0"/>
              </a:spcAft>
              <a:buNone/>
            </a:pPr>
            <a:r>
              <a:t/>
            </a:r>
            <a:endParaRPr/>
          </a:p>
          <a:p>
            <a:pPr indent="0" lvl="0" marL="0" rtl="0" algn="l">
              <a:spcBef>
                <a:spcPts val="0"/>
              </a:spcBef>
              <a:spcAft>
                <a:spcPts val="0"/>
              </a:spcAft>
              <a:buNone/>
            </a:pPr>
            <a:r>
              <a:rPr lang="en" sz="2000"/>
              <a:t>However…</a:t>
            </a:r>
            <a:endParaRPr sz="20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21"/>
          <p:cNvSpPr txBox="1"/>
          <p:nvPr>
            <p:ph idx="1" type="subTitle"/>
          </p:nvPr>
        </p:nvSpPr>
        <p:spPr>
          <a:xfrm>
            <a:off x="1004960" y="131333"/>
            <a:ext cx="32724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Carlat podcast</a:t>
            </a:r>
            <a:endParaRPr/>
          </a:p>
        </p:txBody>
      </p:sp>
      <p:pic>
        <p:nvPicPr>
          <p:cNvPr id="111" name="Google Shape;111;p21"/>
          <p:cNvPicPr preferRelativeResize="0"/>
          <p:nvPr/>
        </p:nvPicPr>
        <p:blipFill>
          <a:blip r:embed="rId3">
            <a:alphaModFix/>
          </a:blip>
          <a:stretch>
            <a:fillRect/>
          </a:stretch>
        </p:blipFill>
        <p:spPr>
          <a:xfrm>
            <a:off x="861885" y="161048"/>
            <a:ext cx="572225" cy="535600"/>
          </a:xfrm>
          <a:prstGeom prst="rect">
            <a:avLst/>
          </a:prstGeom>
          <a:noFill/>
          <a:ln>
            <a:noFill/>
          </a:ln>
        </p:spPr>
      </p:pic>
      <p:sp>
        <p:nvSpPr>
          <p:cNvPr id="112" name="Google Shape;112;p21"/>
          <p:cNvSpPr txBox="1"/>
          <p:nvPr/>
        </p:nvSpPr>
        <p:spPr>
          <a:xfrm>
            <a:off x="861875" y="954225"/>
            <a:ext cx="5256600" cy="2493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Commandment #1</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Do not worsen mental illness with psychiatric medications</a:t>
            </a:r>
            <a:endParaRPr>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Do not start an antidepressant during mania</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Do not start stimulants during psychosis</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(No antidepressant monotherapy in bipolar I)</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(No stimulants in schizophrenia)</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(Don’t start a serotonergic antidepressant in bipolar)</a:t>
            </a:r>
            <a:endParaRPr sz="600">
              <a:solidFill>
                <a:schemeClr val="dk1"/>
              </a:solidFill>
            </a:endParaRPr>
          </a:p>
          <a:p>
            <a:pPr indent="0" lvl="0" marL="457200" rtl="0" algn="l">
              <a:lnSpc>
                <a:spcPct val="115000"/>
              </a:lnSpc>
              <a:spcBef>
                <a:spcPts val="0"/>
              </a:spcBef>
              <a:spcAft>
                <a:spcPts val="0"/>
              </a:spcAft>
              <a:buNone/>
            </a:pPr>
            <a:r>
              <a:t/>
            </a:r>
            <a:endParaRPr sz="6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Commandment #2</a:t>
            </a:r>
            <a:endParaRPr>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(In general) Don’t stop psych meds abruptly</a:t>
            </a:r>
            <a:endParaRPr sz="600">
              <a:solidFill>
                <a:schemeClr val="dk1"/>
              </a:solidFill>
            </a:endParaRPr>
          </a:p>
          <a:p>
            <a:pPr indent="0" lvl="0" marL="0" rtl="0" algn="l">
              <a:lnSpc>
                <a:spcPct val="115000"/>
              </a:lnSpc>
              <a:spcBef>
                <a:spcPts val="0"/>
              </a:spcBef>
              <a:spcAft>
                <a:spcPts val="0"/>
              </a:spcAft>
              <a:buNone/>
            </a:pPr>
            <a:r>
              <a:t/>
            </a:r>
            <a:endParaRPr sz="1200"/>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4" name="Shape 1414"/>
        <p:cNvGrpSpPr/>
        <p:nvPr/>
      </p:nvGrpSpPr>
      <p:grpSpPr>
        <a:xfrm>
          <a:off x="0" y="0"/>
          <a:ext cx="0" cy="0"/>
          <a:chOff x="0" y="0"/>
          <a:chExt cx="0" cy="0"/>
        </a:xfrm>
      </p:grpSpPr>
      <p:pic>
        <p:nvPicPr>
          <p:cNvPr id="1415" name="Google Shape;1415;p102"/>
          <p:cNvPicPr preferRelativeResize="0"/>
          <p:nvPr/>
        </p:nvPicPr>
        <p:blipFill>
          <a:blip r:embed="rId3">
            <a:alphaModFix/>
          </a:blip>
          <a:stretch>
            <a:fillRect/>
          </a:stretch>
        </p:blipFill>
        <p:spPr>
          <a:xfrm>
            <a:off x="345350" y="378800"/>
            <a:ext cx="2002874" cy="2961850"/>
          </a:xfrm>
          <a:prstGeom prst="rect">
            <a:avLst/>
          </a:prstGeom>
          <a:noFill/>
          <a:ln>
            <a:noFill/>
          </a:ln>
        </p:spPr>
      </p:pic>
      <p:pic>
        <p:nvPicPr>
          <p:cNvPr id="1416" name="Google Shape;1416;p102"/>
          <p:cNvPicPr preferRelativeResize="0"/>
          <p:nvPr/>
        </p:nvPicPr>
        <p:blipFill rotWithShape="1">
          <a:blip r:embed="rId4">
            <a:alphaModFix/>
          </a:blip>
          <a:srcRect b="0" l="0" r="0" t="0"/>
          <a:stretch/>
        </p:blipFill>
        <p:spPr>
          <a:xfrm>
            <a:off x="7514775" y="378803"/>
            <a:ext cx="1301925" cy="1915824"/>
          </a:xfrm>
          <a:prstGeom prst="rect">
            <a:avLst/>
          </a:prstGeom>
          <a:noFill/>
          <a:ln>
            <a:noFill/>
          </a:ln>
        </p:spPr>
      </p:pic>
      <p:sp>
        <p:nvSpPr>
          <p:cNvPr id="1417" name="Google Shape;1417;p102"/>
          <p:cNvSpPr txBox="1"/>
          <p:nvPr/>
        </p:nvSpPr>
        <p:spPr>
          <a:xfrm>
            <a:off x="2588950" y="378800"/>
            <a:ext cx="4984500" cy="226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100"/>
              <a:t>EMSAM: A Safer MAOI?</a:t>
            </a:r>
            <a:endParaRPr b="1" sz="2100"/>
          </a:p>
          <a:p>
            <a:pPr indent="0" lvl="0" marL="0" rtl="0" algn="l">
              <a:spcBef>
                <a:spcPts val="0"/>
              </a:spcBef>
              <a:spcAft>
                <a:spcPts val="0"/>
              </a:spcAft>
              <a:buNone/>
            </a:pPr>
            <a:r>
              <a:t/>
            </a:r>
            <a:endParaRPr/>
          </a:p>
          <a:p>
            <a:pPr indent="0" lvl="0" marL="0" rtl="0" algn="l">
              <a:spcBef>
                <a:spcPts val="0"/>
              </a:spcBef>
              <a:spcAft>
                <a:spcPts val="0"/>
              </a:spcAft>
              <a:buNone/>
            </a:pPr>
            <a:r>
              <a:rPr lang="en" sz="2000"/>
              <a:t>However, if you take a look at the raw data used by the FDA to make these crucial dosing decisions, you come away with the sense that </a:t>
            </a:r>
            <a:r>
              <a:rPr b="1" lang="en" sz="2000"/>
              <a:t>they were extremely cautious…</a:t>
            </a:r>
            <a:endParaRPr sz="2000"/>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1" name="Shape 1421"/>
        <p:cNvGrpSpPr/>
        <p:nvPr/>
      </p:nvGrpSpPr>
      <p:grpSpPr>
        <a:xfrm>
          <a:off x="0" y="0"/>
          <a:ext cx="0" cy="0"/>
          <a:chOff x="0" y="0"/>
          <a:chExt cx="0" cy="0"/>
        </a:xfrm>
      </p:grpSpPr>
      <p:pic>
        <p:nvPicPr>
          <p:cNvPr id="1422" name="Google Shape;1422;p103"/>
          <p:cNvPicPr preferRelativeResize="0"/>
          <p:nvPr/>
        </p:nvPicPr>
        <p:blipFill>
          <a:blip r:embed="rId3">
            <a:alphaModFix/>
          </a:blip>
          <a:stretch>
            <a:fillRect/>
          </a:stretch>
        </p:blipFill>
        <p:spPr>
          <a:xfrm>
            <a:off x="345350" y="378800"/>
            <a:ext cx="2002874" cy="2961850"/>
          </a:xfrm>
          <a:prstGeom prst="rect">
            <a:avLst/>
          </a:prstGeom>
          <a:noFill/>
          <a:ln>
            <a:noFill/>
          </a:ln>
        </p:spPr>
      </p:pic>
      <p:pic>
        <p:nvPicPr>
          <p:cNvPr id="1423" name="Google Shape;1423;p103"/>
          <p:cNvPicPr preferRelativeResize="0"/>
          <p:nvPr/>
        </p:nvPicPr>
        <p:blipFill rotWithShape="1">
          <a:blip r:embed="rId4">
            <a:alphaModFix/>
          </a:blip>
          <a:srcRect b="0" l="0" r="0" t="0"/>
          <a:stretch/>
        </p:blipFill>
        <p:spPr>
          <a:xfrm>
            <a:off x="7514775" y="378803"/>
            <a:ext cx="1301925" cy="1915824"/>
          </a:xfrm>
          <a:prstGeom prst="rect">
            <a:avLst/>
          </a:prstGeom>
          <a:noFill/>
          <a:ln>
            <a:noFill/>
          </a:ln>
        </p:spPr>
      </p:pic>
      <p:sp>
        <p:nvSpPr>
          <p:cNvPr id="1424" name="Google Shape;1424;p103"/>
          <p:cNvSpPr txBox="1"/>
          <p:nvPr/>
        </p:nvSpPr>
        <p:spPr>
          <a:xfrm>
            <a:off x="2588950" y="378800"/>
            <a:ext cx="4984500" cy="318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100"/>
              <a:t>EMSAM: A Safer MAOI?</a:t>
            </a:r>
            <a:endParaRPr b="1" sz="2100"/>
          </a:p>
          <a:p>
            <a:pPr indent="0" lvl="0" marL="0" rtl="0" algn="l">
              <a:spcBef>
                <a:spcPts val="0"/>
              </a:spcBef>
              <a:spcAft>
                <a:spcPts val="0"/>
              </a:spcAft>
              <a:buNone/>
            </a:pPr>
            <a:r>
              <a:t/>
            </a:r>
            <a:endParaRPr/>
          </a:p>
          <a:p>
            <a:pPr indent="0" lvl="0" marL="0" rtl="0" algn="l">
              <a:spcBef>
                <a:spcPts val="0"/>
              </a:spcBef>
              <a:spcAft>
                <a:spcPts val="0"/>
              </a:spcAft>
              <a:buNone/>
            </a:pPr>
            <a:r>
              <a:rPr lang="en" sz="2000"/>
              <a:t>However, if you take a look at the raw data used by the FDA to make these crucial dosing decisions, you come away with the sense that </a:t>
            </a:r>
            <a:r>
              <a:rPr lang="en" sz="2000"/>
              <a:t>they were extremely cautious, and that in fact the </a:t>
            </a:r>
            <a:r>
              <a:rPr b="1" lang="en" sz="2000"/>
              <a:t>9 mg</a:t>
            </a:r>
            <a:r>
              <a:rPr lang="en" sz="2000"/>
              <a:t> dose is </a:t>
            </a:r>
            <a:r>
              <a:rPr b="1" lang="en" sz="2000"/>
              <a:t>likely to be quite safe without dietary restrictions.</a:t>
            </a:r>
            <a:r>
              <a:rPr lang="en" sz="2000"/>
              <a:t> </a:t>
            </a:r>
            <a:endParaRPr sz="2000"/>
          </a:p>
          <a:p>
            <a:pPr indent="0" lvl="0" marL="0" rtl="0" algn="l">
              <a:spcBef>
                <a:spcPts val="0"/>
              </a:spcBef>
              <a:spcAft>
                <a:spcPts val="0"/>
              </a:spcAft>
              <a:buNone/>
            </a:pPr>
            <a:r>
              <a:t/>
            </a:r>
            <a:endParaRPr sz="2000"/>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8" name="Shape 1428"/>
        <p:cNvGrpSpPr/>
        <p:nvPr/>
      </p:nvGrpSpPr>
      <p:grpSpPr>
        <a:xfrm>
          <a:off x="0" y="0"/>
          <a:ext cx="0" cy="0"/>
          <a:chOff x="0" y="0"/>
          <a:chExt cx="0" cy="0"/>
        </a:xfrm>
      </p:grpSpPr>
      <p:pic>
        <p:nvPicPr>
          <p:cNvPr id="1429" name="Google Shape;1429;p104"/>
          <p:cNvPicPr preferRelativeResize="0"/>
          <p:nvPr/>
        </p:nvPicPr>
        <p:blipFill>
          <a:blip r:embed="rId3">
            <a:alphaModFix/>
          </a:blip>
          <a:stretch>
            <a:fillRect/>
          </a:stretch>
        </p:blipFill>
        <p:spPr>
          <a:xfrm>
            <a:off x="345350" y="378800"/>
            <a:ext cx="2002874" cy="2961850"/>
          </a:xfrm>
          <a:prstGeom prst="rect">
            <a:avLst/>
          </a:prstGeom>
          <a:noFill/>
          <a:ln>
            <a:noFill/>
          </a:ln>
        </p:spPr>
      </p:pic>
      <p:pic>
        <p:nvPicPr>
          <p:cNvPr id="1430" name="Google Shape;1430;p104"/>
          <p:cNvPicPr preferRelativeResize="0"/>
          <p:nvPr/>
        </p:nvPicPr>
        <p:blipFill rotWithShape="1">
          <a:blip r:embed="rId4">
            <a:alphaModFix/>
          </a:blip>
          <a:srcRect b="0" l="0" r="0" t="0"/>
          <a:stretch/>
        </p:blipFill>
        <p:spPr>
          <a:xfrm>
            <a:off x="7514775" y="378803"/>
            <a:ext cx="1301925" cy="1915824"/>
          </a:xfrm>
          <a:prstGeom prst="rect">
            <a:avLst/>
          </a:prstGeom>
          <a:noFill/>
          <a:ln>
            <a:noFill/>
          </a:ln>
        </p:spPr>
      </p:pic>
      <p:sp>
        <p:nvSpPr>
          <p:cNvPr id="1431" name="Google Shape;1431;p104"/>
          <p:cNvSpPr txBox="1"/>
          <p:nvPr/>
        </p:nvSpPr>
        <p:spPr>
          <a:xfrm>
            <a:off x="2588950" y="378800"/>
            <a:ext cx="4984500" cy="441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100"/>
              <a:t>EMSAM: A Safer MAOI?</a:t>
            </a:r>
            <a:endParaRPr b="1" sz="2100"/>
          </a:p>
          <a:p>
            <a:pPr indent="0" lvl="0" marL="0" rtl="0" algn="l">
              <a:spcBef>
                <a:spcPts val="0"/>
              </a:spcBef>
              <a:spcAft>
                <a:spcPts val="0"/>
              </a:spcAft>
              <a:buNone/>
            </a:pPr>
            <a:r>
              <a:t/>
            </a:r>
            <a:endParaRPr/>
          </a:p>
          <a:p>
            <a:pPr indent="0" lvl="0" marL="0" rtl="0" algn="l">
              <a:spcBef>
                <a:spcPts val="0"/>
              </a:spcBef>
              <a:spcAft>
                <a:spcPts val="0"/>
              </a:spcAft>
              <a:buNone/>
            </a:pPr>
            <a:r>
              <a:rPr lang="en" sz="2000"/>
              <a:t>However, if you take a look at the raw data used by the FDA to make these crucial dosing decisions, you come away with the sense that they were extremely cautious, and that in fact the 9 mg dose is likely to be quite safe without dietary restrictions. </a:t>
            </a:r>
            <a:endParaRPr sz="2000"/>
          </a:p>
          <a:p>
            <a:pPr indent="0" lvl="0" marL="0" rtl="0" algn="l">
              <a:spcBef>
                <a:spcPts val="0"/>
              </a:spcBef>
              <a:spcAft>
                <a:spcPts val="0"/>
              </a:spcAft>
              <a:buNone/>
            </a:pPr>
            <a:r>
              <a:t/>
            </a:r>
            <a:endParaRPr sz="2000"/>
          </a:p>
          <a:p>
            <a:pPr indent="0" lvl="0" marL="0" rtl="0" algn="l">
              <a:spcBef>
                <a:spcPts val="0"/>
              </a:spcBef>
              <a:spcAft>
                <a:spcPts val="0"/>
              </a:spcAft>
              <a:buNone/>
            </a:pPr>
            <a:r>
              <a:rPr lang="en" sz="2000"/>
              <a:t>In clinical practice, this means you can be </a:t>
            </a:r>
            <a:r>
              <a:rPr b="1" lang="en" sz="2000"/>
              <a:t>somewhat less insistent</a:t>
            </a:r>
            <a:r>
              <a:rPr lang="en" sz="2000"/>
              <a:t> that patients follow their MAOI diet when they are on EMSAM 9 mg than if they are on the highest dose, 12 mg. </a:t>
            </a:r>
            <a:endParaRPr sz="2000"/>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5" name="Shape 1435"/>
        <p:cNvGrpSpPr/>
        <p:nvPr/>
      </p:nvGrpSpPr>
      <p:grpSpPr>
        <a:xfrm>
          <a:off x="0" y="0"/>
          <a:ext cx="0" cy="0"/>
          <a:chOff x="0" y="0"/>
          <a:chExt cx="0" cy="0"/>
        </a:xfrm>
      </p:grpSpPr>
      <p:pic>
        <p:nvPicPr>
          <p:cNvPr id="1436" name="Google Shape;1436;p105"/>
          <p:cNvPicPr preferRelativeResize="0"/>
          <p:nvPr/>
        </p:nvPicPr>
        <p:blipFill>
          <a:blip r:embed="rId3">
            <a:alphaModFix/>
          </a:blip>
          <a:stretch>
            <a:fillRect/>
          </a:stretch>
        </p:blipFill>
        <p:spPr>
          <a:xfrm>
            <a:off x="345350" y="378800"/>
            <a:ext cx="2002874" cy="2961850"/>
          </a:xfrm>
          <a:prstGeom prst="rect">
            <a:avLst/>
          </a:prstGeom>
          <a:noFill/>
          <a:ln>
            <a:noFill/>
          </a:ln>
        </p:spPr>
      </p:pic>
      <p:pic>
        <p:nvPicPr>
          <p:cNvPr id="1437" name="Google Shape;1437;p105"/>
          <p:cNvPicPr preferRelativeResize="0"/>
          <p:nvPr/>
        </p:nvPicPr>
        <p:blipFill rotWithShape="1">
          <a:blip r:embed="rId4">
            <a:alphaModFix/>
          </a:blip>
          <a:srcRect b="0" l="0" r="0" t="0"/>
          <a:stretch/>
        </p:blipFill>
        <p:spPr>
          <a:xfrm>
            <a:off x="7514775" y="378803"/>
            <a:ext cx="1301925" cy="1915824"/>
          </a:xfrm>
          <a:prstGeom prst="rect">
            <a:avLst/>
          </a:prstGeom>
          <a:noFill/>
          <a:ln>
            <a:noFill/>
          </a:ln>
        </p:spPr>
      </p:pic>
      <p:sp>
        <p:nvSpPr>
          <p:cNvPr id="1438" name="Google Shape;1438;p105"/>
          <p:cNvSpPr txBox="1"/>
          <p:nvPr/>
        </p:nvSpPr>
        <p:spPr>
          <a:xfrm>
            <a:off x="2588950" y="378800"/>
            <a:ext cx="4692900" cy="257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100"/>
              <a:t>EMSAM: A Safer MAOI?</a:t>
            </a:r>
            <a:endParaRPr b="1" sz="2100"/>
          </a:p>
          <a:p>
            <a:pPr indent="0" lvl="0" marL="0" rtl="0" algn="l">
              <a:spcBef>
                <a:spcPts val="0"/>
              </a:spcBef>
              <a:spcAft>
                <a:spcPts val="0"/>
              </a:spcAft>
              <a:buNone/>
            </a:pPr>
            <a:r>
              <a:t/>
            </a:r>
            <a:endParaRPr/>
          </a:p>
          <a:p>
            <a:pPr indent="0" lvl="0" marL="0" rtl="0" algn="l">
              <a:spcBef>
                <a:spcPts val="0"/>
              </a:spcBef>
              <a:spcAft>
                <a:spcPts val="0"/>
              </a:spcAft>
              <a:buNone/>
            </a:pPr>
            <a:r>
              <a:rPr lang="en" sz="2000"/>
              <a:t>To increase the confusion, the entire discussion above applies only to</a:t>
            </a:r>
            <a:endParaRPr sz="2000"/>
          </a:p>
          <a:p>
            <a:pPr indent="0" lvl="0" marL="0" rtl="0" algn="l">
              <a:spcBef>
                <a:spcPts val="0"/>
              </a:spcBef>
              <a:spcAft>
                <a:spcPts val="0"/>
              </a:spcAft>
              <a:buNone/>
            </a:pPr>
            <a:r>
              <a:rPr lang="en" sz="2000"/>
              <a:t>MAOI food interactions and</a:t>
            </a:r>
            <a:r>
              <a:rPr b="1" lang="en" sz="2000"/>
              <a:t> not MAOI drug interactions.</a:t>
            </a:r>
            <a:r>
              <a:rPr lang="en" sz="2000"/>
              <a:t> </a:t>
            </a:r>
            <a:endParaRPr sz="2000"/>
          </a:p>
          <a:p>
            <a:pPr indent="0" lvl="0" marL="0" rtl="0" algn="l">
              <a:spcBef>
                <a:spcPts val="0"/>
              </a:spcBef>
              <a:spcAft>
                <a:spcPts val="0"/>
              </a:spcAft>
              <a:buNone/>
            </a:pPr>
            <a:r>
              <a:t/>
            </a:r>
            <a:endParaRPr sz="2000"/>
          </a:p>
          <a:p>
            <a:pPr indent="0" lvl="0" marL="0" rtl="0" algn="l">
              <a:spcBef>
                <a:spcPts val="0"/>
              </a:spcBef>
              <a:spcAft>
                <a:spcPts val="0"/>
              </a:spcAft>
              <a:buNone/>
            </a:pPr>
            <a:r>
              <a:t/>
            </a:r>
            <a:endParaRPr sz="2000"/>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2" name="Shape 1442"/>
        <p:cNvGrpSpPr/>
        <p:nvPr/>
      </p:nvGrpSpPr>
      <p:grpSpPr>
        <a:xfrm>
          <a:off x="0" y="0"/>
          <a:ext cx="0" cy="0"/>
          <a:chOff x="0" y="0"/>
          <a:chExt cx="0" cy="0"/>
        </a:xfrm>
      </p:grpSpPr>
      <p:pic>
        <p:nvPicPr>
          <p:cNvPr id="1443" name="Google Shape;1443;p106"/>
          <p:cNvPicPr preferRelativeResize="0"/>
          <p:nvPr/>
        </p:nvPicPr>
        <p:blipFill>
          <a:blip r:embed="rId3">
            <a:alphaModFix/>
          </a:blip>
          <a:stretch>
            <a:fillRect/>
          </a:stretch>
        </p:blipFill>
        <p:spPr>
          <a:xfrm>
            <a:off x="345350" y="378800"/>
            <a:ext cx="2002874" cy="2961850"/>
          </a:xfrm>
          <a:prstGeom prst="rect">
            <a:avLst/>
          </a:prstGeom>
          <a:noFill/>
          <a:ln>
            <a:noFill/>
          </a:ln>
        </p:spPr>
      </p:pic>
      <p:pic>
        <p:nvPicPr>
          <p:cNvPr id="1444" name="Google Shape;1444;p106"/>
          <p:cNvPicPr preferRelativeResize="0"/>
          <p:nvPr/>
        </p:nvPicPr>
        <p:blipFill rotWithShape="1">
          <a:blip r:embed="rId4">
            <a:alphaModFix/>
          </a:blip>
          <a:srcRect b="0" l="0" r="0" t="0"/>
          <a:stretch/>
        </p:blipFill>
        <p:spPr>
          <a:xfrm>
            <a:off x="7514775" y="378803"/>
            <a:ext cx="1301925" cy="1915824"/>
          </a:xfrm>
          <a:prstGeom prst="rect">
            <a:avLst/>
          </a:prstGeom>
          <a:noFill/>
          <a:ln>
            <a:noFill/>
          </a:ln>
        </p:spPr>
      </p:pic>
      <p:sp>
        <p:nvSpPr>
          <p:cNvPr id="1445" name="Google Shape;1445;p106"/>
          <p:cNvSpPr txBox="1"/>
          <p:nvPr/>
        </p:nvSpPr>
        <p:spPr>
          <a:xfrm>
            <a:off x="2588950" y="378800"/>
            <a:ext cx="4692900" cy="349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100"/>
              <a:t>EMSAM: A Safer MAOI?</a:t>
            </a:r>
            <a:endParaRPr b="1" sz="2100"/>
          </a:p>
          <a:p>
            <a:pPr indent="0" lvl="0" marL="0" rtl="0" algn="l">
              <a:spcBef>
                <a:spcPts val="0"/>
              </a:spcBef>
              <a:spcAft>
                <a:spcPts val="0"/>
              </a:spcAft>
              <a:buNone/>
            </a:pPr>
            <a:r>
              <a:t/>
            </a:r>
            <a:endParaRPr/>
          </a:p>
          <a:p>
            <a:pPr indent="0" lvl="0" marL="0" rtl="0" algn="l">
              <a:spcBef>
                <a:spcPts val="0"/>
              </a:spcBef>
              <a:spcAft>
                <a:spcPts val="0"/>
              </a:spcAft>
              <a:buNone/>
            </a:pPr>
            <a:r>
              <a:rPr lang="en" sz="2000"/>
              <a:t>To increase the confusion, the entire discussion above applies only to</a:t>
            </a:r>
            <a:endParaRPr sz="2000"/>
          </a:p>
          <a:p>
            <a:pPr indent="0" lvl="0" marL="0" rtl="0" algn="l">
              <a:spcBef>
                <a:spcPts val="0"/>
              </a:spcBef>
              <a:spcAft>
                <a:spcPts val="0"/>
              </a:spcAft>
              <a:buNone/>
            </a:pPr>
            <a:r>
              <a:rPr lang="en" sz="2000"/>
              <a:t>MAOI food interactions and</a:t>
            </a:r>
            <a:r>
              <a:rPr b="1" lang="en" sz="2000"/>
              <a:t> not MAOI drug interactions.</a:t>
            </a:r>
            <a:r>
              <a:rPr lang="en" sz="2000"/>
              <a:t> </a:t>
            </a:r>
            <a:endParaRPr sz="2000"/>
          </a:p>
          <a:p>
            <a:pPr indent="0" lvl="0" marL="0" rtl="0" algn="l">
              <a:spcBef>
                <a:spcPts val="0"/>
              </a:spcBef>
              <a:spcAft>
                <a:spcPts val="0"/>
              </a:spcAft>
              <a:buNone/>
            </a:pPr>
            <a:r>
              <a:t/>
            </a:r>
            <a:endParaRPr sz="2000"/>
          </a:p>
          <a:p>
            <a:pPr indent="0" lvl="0" marL="0" rtl="0" algn="l">
              <a:spcBef>
                <a:spcPts val="0"/>
              </a:spcBef>
              <a:spcAft>
                <a:spcPts val="0"/>
              </a:spcAft>
              <a:buNone/>
            </a:pPr>
            <a:r>
              <a:rPr lang="en" sz="2000"/>
              <a:t>EMSAM is considered dangerous to combine with serotonergic drugs at all doses, including the 6 mg dose. </a:t>
            </a:r>
            <a:endParaRPr sz="2000"/>
          </a:p>
          <a:p>
            <a:pPr indent="0" lvl="0" marL="0" rtl="0" algn="l">
              <a:spcBef>
                <a:spcPts val="0"/>
              </a:spcBef>
              <a:spcAft>
                <a:spcPts val="0"/>
              </a:spcAft>
              <a:buNone/>
            </a:pPr>
            <a:r>
              <a:t/>
            </a:r>
            <a:endParaRPr sz="2000"/>
          </a:p>
        </p:txBody>
      </p: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9" name="Shape 1449"/>
        <p:cNvGrpSpPr/>
        <p:nvPr/>
      </p:nvGrpSpPr>
      <p:grpSpPr>
        <a:xfrm>
          <a:off x="0" y="0"/>
          <a:ext cx="0" cy="0"/>
          <a:chOff x="0" y="0"/>
          <a:chExt cx="0" cy="0"/>
        </a:xfrm>
      </p:grpSpPr>
      <p:pic>
        <p:nvPicPr>
          <p:cNvPr id="1450" name="Google Shape;1450;p107"/>
          <p:cNvPicPr preferRelativeResize="0"/>
          <p:nvPr/>
        </p:nvPicPr>
        <p:blipFill>
          <a:blip r:embed="rId3">
            <a:alphaModFix/>
          </a:blip>
          <a:stretch>
            <a:fillRect/>
          </a:stretch>
        </p:blipFill>
        <p:spPr>
          <a:xfrm>
            <a:off x="345350" y="378800"/>
            <a:ext cx="2002874" cy="2961850"/>
          </a:xfrm>
          <a:prstGeom prst="rect">
            <a:avLst/>
          </a:prstGeom>
          <a:noFill/>
          <a:ln>
            <a:noFill/>
          </a:ln>
        </p:spPr>
      </p:pic>
      <p:pic>
        <p:nvPicPr>
          <p:cNvPr id="1451" name="Google Shape;1451;p107"/>
          <p:cNvPicPr preferRelativeResize="0"/>
          <p:nvPr/>
        </p:nvPicPr>
        <p:blipFill rotWithShape="1">
          <a:blip r:embed="rId4">
            <a:alphaModFix/>
          </a:blip>
          <a:srcRect b="0" l="0" r="0" t="0"/>
          <a:stretch/>
        </p:blipFill>
        <p:spPr>
          <a:xfrm>
            <a:off x="7514775" y="378803"/>
            <a:ext cx="1301925" cy="1915824"/>
          </a:xfrm>
          <a:prstGeom prst="rect">
            <a:avLst/>
          </a:prstGeom>
          <a:noFill/>
          <a:ln>
            <a:noFill/>
          </a:ln>
        </p:spPr>
      </p:pic>
      <p:sp>
        <p:nvSpPr>
          <p:cNvPr id="1452" name="Google Shape;1452;p107"/>
          <p:cNvSpPr txBox="1"/>
          <p:nvPr/>
        </p:nvSpPr>
        <p:spPr>
          <a:xfrm>
            <a:off x="2588950" y="378800"/>
            <a:ext cx="4692900" cy="441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100"/>
              <a:t>EMSAM: A Safer MAOI?</a:t>
            </a:r>
            <a:endParaRPr b="1" sz="2100"/>
          </a:p>
          <a:p>
            <a:pPr indent="0" lvl="0" marL="0" rtl="0" algn="l">
              <a:spcBef>
                <a:spcPts val="0"/>
              </a:spcBef>
              <a:spcAft>
                <a:spcPts val="0"/>
              </a:spcAft>
              <a:buNone/>
            </a:pPr>
            <a:r>
              <a:t/>
            </a:r>
            <a:endParaRPr/>
          </a:p>
          <a:p>
            <a:pPr indent="0" lvl="0" marL="0" rtl="0" algn="l">
              <a:spcBef>
                <a:spcPts val="0"/>
              </a:spcBef>
              <a:spcAft>
                <a:spcPts val="0"/>
              </a:spcAft>
              <a:buNone/>
            </a:pPr>
            <a:r>
              <a:rPr lang="en" sz="2000"/>
              <a:t>To increase the confusion, the entire discussion above applies only to</a:t>
            </a:r>
            <a:endParaRPr sz="2000"/>
          </a:p>
          <a:p>
            <a:pPr indent="0" lvl="0" marL="0" rtl="0" algn="l">
              <a:spcBef>
                <a:spcPts val="0"/>
              </a:spcBef>
              <a:spcAft>
                <a:spcPts val="0"/>
              </a:spcAft>
              <a:buNone/>
            </a:pPr>
            <a:r>
              <a:rPr lang="en" sz="2000"/>
              <a:t>MAOI food interactions and</a:t>
            </a:r>
            <a:r>
              <a:rPr b="1" lang="en" sz="2000"/>
              <a:t> not MAOI drug interactions.</a:t>
            </a:r>
            <a:r>
              <a:rPr lang="en" sz="2000"/>
              <a:t> </a:t>
            </a:r>
            <a:endParaRPr sz="2000"/>
          </a:p>
          <a:p>
            <a:pPr indent="0" lvl="0" marL="0" rtl="0" algn="l">
              <a:spcBef>
                <a:spcPts val="0"/>
              </a:spcBef>
              <a:spcAft>
                <a:spcPts val="0"/>
              </a:spcAft>
              <a:buNone/>
            </a:pPr>
            <a:r>
              <a:t/>
            </a:r>
            <a:endParaRPr sz="2000"/>
          </a:p>
          <a:p>
            <a:pPr indent="0" lvl="0" marL="0" rtl="0" algn="l">
              <a:spcBef>
                <a:spcPts val="0"/>
              </a:spcBef>
              <a:spcAft>
                <a:spcPts val="0"/>
              </a:spcAft>
              <a:buNone/>
            </a:pPr>
            <a:r>
              <a:rPr lang="en" sz="2000"/>
              <a:t>EMSAM is considered dangerous to combine with serotonergic drugs at all doses, including the 6 mg dose. </a:t>
            </a:r>
            <a:endParaRPr sz="2000"/>
          </a:p>
          <a:p>
            <a:pPr indent="0" lvl="0" marL="0" rtl="0" algn="l">
              <a:spcBef>
                <a:spcPts val="0"/>
              </a:spcBef>
              <a:spcAft>
                <a:spcPts val="0"/>
              </a:spcAft>
              <a:buNone/>
            </a:pPr>
            <a:r>
              <a:t/>
            </a:r>
            <a:endParaRPr sz="2000"/>
          </a:p>
          <a:p>
            <a:pPr indent="0" lvl="0" marL="0" rtl="0" algn="l">
              <a:spcBef>
                <a:spcPts val="0"/>
              </a:spcBef>
              <a:spcAft>
                <a:spcPts val="0"/>
              </a:spcAft>
              <a:buNone/>
            </a:pPr>
            <a:r>
              <a:rPr lang="en" sz="2000"/>
              <a:t>This is because these drug interactions have nothing to do with tyramine and generally involve excessive serotonin. </a:t>
            </a:r>
            <a:endParaRPr sz="2000"/>
          </a:p>
        </p:txBody>
      </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6" name="Shape 1456"/>
        <p:cNvGrpSpPr/>
        <p:nvPr/>
      </p:nvGrpSpPr>
      <p:grpSpPr>
        <a:xfrm>
          <a:off x="0" y="0"/>
          <a:ext cx="0" cy="0"/>
          <a:chOff x="0" y="0"/>
          <a:chExt cx="0" cy="0"/>
        </a:xfrm>
      </p:grpSpPr>
      <p:pic>
        <p:nvPicPr>
          <p:cNvPr id="1457" name="Google Shape;1457;p108"/>
          <p:cNvPicPr preferRelativeResize="0"/>
          <p:nvPr/>
        </p:nvPicPr>
        <p:blipFill>
          <a:blip r:embed="rId3">
            <a:alphaModFix/>
          </a:blip>
          <a:stretch>
            <a:fillRect/>
          </a:stretch>
        </p:blipFill>
        <p:spPr>
          <a:xfrm>
            <a:off x="345350" y="378800"/>
            <a:ext cx="2002874" cy="2961850"/>
          </a:xfrm>
          <a:prstGeom prst="rect">
            <a:avLst/>
          </a:prstGeom>
          <a:noFill/>
          <a:ln>
            <a:noFill/>
          </a:ln>
        </p:spPr>
      </p:pic>
      <p:pic>
        <p:nvPicPr>
          <p:cNvPr id="1458" name="Google Shape;1458;p108"/>
          <p:cNvPicPr preferRelativeResize="0"/>
          <p:nvPr/>
        </p:nvPicPr>
        <p:blipFill rotWithShape="1">
          <a:blip r:embed="rId4">
            <a:alphaModFix/>
          </a:blip>
          <a:srcRect b="0" l="0" r="0" t="0"/>
          <a:stretch/>
        </p:blipFill>
        <p:spPr>
          <a:xfrm>
            <a:off x="7514775" y="378803"/>
            <a:ext cx="1301925" cy="1915824"/>
          </a:xfrm>
          <a:prstGeom prst="rect">
            <a:avLst/>
          </a:prstGeom>
          <a:noFill/>
          <a:ln>
            <a:noFill/>
          </a:ln>
        </p:spPr>
      </p:pic>
      <p:sp>
        <p:nvSpPr>
          <p:cNvPr id="1459" name="Google Shape;1459;p108"/>
          <p:cNvSpPr txBox="1"/>
          <p:nvPr/>
        </p:nvSpPr>
        <p:spPr>
          <a:xfrm>
            <a:off x="2588950" y="378800"/>
            <a:ext cx="4692900" cy="1031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100"/>
              <a:t>EMSAM: A Safer MAOI?</a:t>
            </a:r>
            <a:endParaRPr b="1" sz="2100"/>
          </a:p>
          <a:p>
            <a:pPr indent="0" lvl="0" marL="0" rtl="0" algn="l">
              <a:spcBef>
                <a:spcPts val="0"/>
              </a:spcBef>
              <a:spcAft>
                <a:spcPts val="0"/>
              </a:spcAft>
              <a:buNone/>
            </a:pPr>
            <a:r>
              <a:t/>
            </a:r>
            <a:endParaRPr/>
          </a:p>
          <a:p>
            <a:pPr indent="0" lvl="0" marL="0" rtl="0" algn="l">
              <a:spcBef>
                <a:spcPts val="0"/>
              </a:spcBef>
              <a:spcAft>
                <a:spcPts val="0"/>
              </a:spcAft>
              <a:buNone/>
            </a:pPr>
            <a:r>
              <a:rPr lang="en" sz="2000"/>
              <a:t>However…</a:t>
            </a:r>
            <a:endParaRPr sz="2000"/>
          </a:p>
        </p:txBody>
      </p:sp>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3" name="Shape 1463"/>
        <p:cNvGrpSpPr/>
        <p:nvPr/>
      </p:nvGrpSpPr>
      <p:grpSpPr>
        <a:xfrm>
          <a:off x="0" y="0"/>
          <a:ext cx="0" cy="0"/>
          <a:chOff x="0" y="0"/>
          <a:chExt cx="0" cy="0"/>
        </a:xfrm>
      </p:grpSpPr>
      <p:pic>
        <p:nvPicPr>
          <p:cNvPr id="1464" name="Google Shape;1464;p109"/>
          <p:cNvPicPr preferRelativeResize="0"/>
          <p:nvPr/>
        </p:nvPicPr>
        <p:blipFill>
          <a:blip r:embed="rId3">
            <a:alphaModFix/>
          </a:blip>
          <a:stretch>
            <a:fillRect/>
          </a:stretch>
        </p:blipFill>
        <p:spPr>
          <a:xfrm>
            <a:off x="345350" y="378800"/>
            <a:ext cx="2002874" cy="2961850"/>
          </a:xfrm>
          <a:prstGeom prst="rect">
            <a:avLst/>
          </a:prstGeom>
          <a:noFill/>
          <a:ln>
            <a:noFill/>
          </a:ln>
        </p:spPr>
      </p:pic>
      <p:pic>
        <p:nvPicPr>
          <p:cNvPr id="1465" name="Google Shape;1465;p109"/>
          <p:cNvPicPr preferRelativeResize="0"/>
          <p:nvPr/>
        </p:nvPicPr>
        <p:blipFill rotWithShape="1">
          <a:blip r:embed="rId4">
            <a:alphaModFix/>
          </a:blip>
          <a:srcRect b="0" l="0" r="0" t="0"/>
          <a:stretch/>
        </p:blipFill>
        <p:spPr>
          <a:xfrm>
            <a:off x="7514775" y="378803"/>
            <a:ext cx="1301925" cy="1915824"/>
          </a:xfrm>
          <a:prstGeom prst="rect">
            <a:avLst/>
          </a:prstGeom>
          <a:noFill/>
          <a:ln>
            <a:noFill/>
          </a:ln>
        </p:spPr>
      </p:pic>
      <p:sp>
        <p:nvSpPr>
          <p:cNvPr id="1466" name="Google Shape;1466;p109"/>
          <p:cNvSpPr txBox="1"/>
          <p:nvPr/>
        </p:nvSpPr>
        <p:spPr>
          <a:xfrm>
            <a:off x="2588950" y="378800"/>
            <a:ext cx="4692900" cy="1954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100"/>
              <a:t>EMSAM: A Safer MAOI?</a:t>
            </a:r>
            <a:endParaRPr b="1" sz="2100"/>
          </a:p>
          <a:p>
            <a:pPr indent="0" lvl="0" marL="0" rtl="0" algn="l">
              <a:spcBef>
                <a:spcPts val="0"/>
              </a:spcBef>
              <a:spcAft>
                <a:spcPts val="0"/>
              </a:spcAft>
              <a:buNone/>
            </a:pPr>
            <a:r>
              <a:t/>
            </a:r>
            <a:endParaRPr/>
          </a:p>
          <a:p>
            <a:pPr indent="0" lvl="0" marL="0" rtl="0" algn="l">
              <a:spcBef>
                <a:spcPts val="0"/>
              </a:spcBef>
              <a:spcAft>
                <a:spcPts val="0"/>
              </a:spcAft>
              <a:buNone/>
            </a:pPr>
            <a:r>
              <a:rPr lang="en" sz="2000"/>
              <a:t>However, since EMSAM was released, there have been </a:t>
            </a:r>
            <a:r>
              <a:rPr b="1" lang="en" sz="2000"/>
              <a:t>many cases</a:t>
            </a:r>
            <a:r>
              <a:rPr lang="en" sz="2000"/>
              <a:t> of patients taking supposedly forbidden medications… </a:t>
            </a:r>
            <a:endParaRPr sz="2000"/>
          </a:p>
        </p:txBody>
      </p:sp>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0" name="Shape 1470"/>
        <p:cNvGrpSpPr/>
        <p:nvPr/>
      </p:nvGrpSpPr>
      <p:grpSpPr>
        <a:xfrm>
          <a:off x="0" y="0"/>
          <a:ext cx="0" cy="0"/>
          <a:chOff x="0" y="0"/>
          <a:chExt cx="0" cy="0"/>
        </a:xfrm>
      </p:grpSpPr>
      <p:pic>
        <p:nvPicPr>
          <p:cNvPr id="1471" name="Google Shape;1471;p110"/>
          <p:cNvPicPr preferRelativeResize="0"/>
          <p:nvPr/>
        </p:nvPicPr>
        <p:blipFill>
          <a:blip r:embed="rId3">
            <a:alphaModFix/>
          </a:blip>
          <a:stretch>
            <a:fillRect/>
          </a:stretch>
        </p:blipFill>
        <p:spPr>
          <a:xfrm>
            <a:off x="345350" y="378800"/>
            <a:ext cx="2002874" cy="2961850"/>
          </a:xfrm>
          <a:prstGeom prst="rect">
            <a:avLst/>
          </a:prstGeom>
          <a:noFill/>
          <a:ln>
            <a:noFill/>
          </a:ln>
        </p:spPr>
      </p:pic>
      <p:pic>
        <p:nvPicPr>
          <p:cNvPr id="1472" name="Google Shape;1472;p110"/>
          <p:cNvPicPr preferRelativeResize="0"/>
          <p:nvPr/>
        </p:nvPicPr>
        <p:blipFill rotWithShape="1">
          <a:blip r:embed="rId4">
            <a:alphaModFix/>
          </a:blip>
          <a:srcRect b="0" l="0" r="0" t="0"/>
          <a:stretch/>
        </p:blipFill>
        <p:spPr>
          <a:xfrm>
            <a:off x="7514775" y="378803"/>
            <a:ext cx="1301925" cy="1915824"/>
          </a:xfrm>
          <a:prstGeom prst="rect">
            <a:avLst/>
          </a:prstGeom>
          <a:noFill/>
          <a:ln>
            <a:noFill/>
          </a:ln>
        </p:spPr>
      </p:pic>
      <p:sp>
        <p:nvSpPr>
          <p:cNvPr id="1473" name="Google Shape;1473;p110"/>
          <p:cNvSpPr txBox="1"/>
          <p:nvPr/>
        </p:nvSpPr>
        <p:spPr>
          <a:xfrm>
            <a:off x="2588950" y="378800"/>
            <a:ext cx="4692900" cy="287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100"/>
              <a:t>EMSAM: A Safer MAOI?</a:t>
            </a:r>
            <a:endParaRPr b="1" sz="2100"/>
          </a:p>
          <a:p>
            <a:pPr indent="0" lvl="0" marL="0" rtl="0" algn="l">
              <a:spcBef>
                <a:spcPts val="0"/>
              </a:spcBef>
              <a:spcAft>
                <a:spcPts val="0"/>
              </a:spcAft>
              <a:buNone/>
            </a:pPr>
            <a:r>
              <a:t/>
            </a:r>
            <a:endParaRPr/>
          </a:p>
          <a:p>
            <a:pPr indent="0" lvl="0" marL="0" rtl="0" algn="l">
              <a:spcBef>
                <a:spcPts val="0"/>
              </a:spcBef>
              <a:spcAft>
                <a:spcPts val="0"/>
              </a:spcAft>
              <a:buNone/>
            </a:pPr>
            <a:r>
              <a:rPr lang="en" sz="2000"/>
              <a:t>However, since EMSAM was released, there have been </a:t>
            </a:r>
            <a:r>
              <a:rPr b="1" lang="en" sz="2000"/>
              <a:t>many cases</a:t>
            </a:r>
            <a:r>
              <a:rPr lang="en" sz="2000"/>
              <a:t> of patients taking supposedly forbidden medications without suffering serotonin syndrome. </a:t>
            </a:r>
            <a:endParaRPr sz="2000"/>
          </a:p>
          <a:p>
            <a:pPr indent="0" lvl="0" marL="0" rtl="0" algn="l">
              <a:spcBef>
                <a:spcPts val="0"/>
              </a:spcBef>
              <a:spcAft>
                <a:spcPts val="0"/>
              </a:spcAft>
              <a:buNone/>
            </a:pPr>
            <a:r>
              <a:t/>
            </a:r>
            <a:endParaRPr sz="2000"/>
          </a:p>
          <a:p>
            <a:pPr indent="0" lvl="0" marL="0" rtl="0" algn="l">
              <a:spcBef>
                <a:spcPts val="0"/>
              </a:spcBef>
              <a:spcAft>
                <a:spcPts val="0"/>
              </a:spcAft>
              <a:buNone/>
            </a:pPr>
            <a:r>
              <a:rPr lang="en" sz="2000"/>
              <a:t>So, is EMSAM a safer MAOI? </a:t>
            </a:r>
            <a:endParaRPr sz="2000"/>
          </a:p>
        </p:txBody>
      </p:sp>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7" name="Shape 1477"/>
        <p:cNvGrpSpPr/>
        <p:nvPr/>
      </p:nvGrpSpPr>
      <p:grpSpPr>
        <a:xfrm>
          <a:off x="0" y="0"/>
          <a:ext cx="0" cy="0"/>
          <a:chOff x="0" y="0"/>
          <a:chExt cx="0" cy="0"/>
        </a:xfrm>
      </p:grpSpPr>
      <p:pic>
        <p:nvPicPr>
          <p:cNvPr id="1478" name="Google Shape;1478;p111"/>
          <p:cNvPicPr preferRelativeResize="0"/>
          <p:nvPr/>
        </p:nvPicPr>
        <p:blipFill>
          <a:blip r:embed="rId3">
            <a:alphaModFix/>
          </a:blip>
          <a:stretch>
            <a:fillRect/>
          </a:stretch>
        </p:blipFill>
        <p:spPr>
          <a:xfrm>
            <a:off x="345350" y="378800"/>
            <a:ext cx="2002874" cy="2961850"/>
          </a:xfrm>
          <a:prstGeom prst="rect">
            <a:avLst/>
          </a:prstGeom>
          <a:noFill/>
          <a:ln>
            <a:noFill/>
          </a:ln>
        </p:spPr>
      </p:pic>
      <p:pic>
        <p:nvPicPr>
          <p:cNvPr id="1479" name="Google Shape;1479;p111"/>
          <p:cNvPicPr preferRelativeResize="0"/>
          <p:nvPr/>
        </p:nvPicPr>
        <p:blipFill rotWithShape="1">
          <a:blip r:embed="rId4">
            <a:alphaModFix/>
          </a:blip>
          <a:srcRect b="0" l="0" r="0" t="0"/>
          <a:stretch/>
        </p:blipFill>
        <p:spPr>
          <a:xfrm>
            <a:off x="7514775" y="378803"/>
            <a:ext cx="1301925" cy="1915824"/>
          </a:xfrm>
          <a:prstGeom prst="rect">
            <a:avLst/>
          </a:prstGeom>
          <a:noFill/>
          <a:ln>
            <a:noFill/>
          </a:ln>
        </p:spPr>
      </p:pic>
      <p:sp>
        <p:nvSpPr>
          <p:cNvPr id="1480" name="Google Shape;1480;p111"/>
          <p:cNvSpPr txBox="1"/>
          <p:nvPr/>
        </p:nvSpPr>
        <p:spPr>
          <a:xfrm>
            <a:off x="2588950" y="378800"/>
            <a:ext cx="4692900" cy="410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100"/>
              <a:t>EMSAM: A Safer MAOI?</a:t>
            </a:r>
            <a:endParaRPr b="1" sz="2100"/>
          </a:p>
          <a:p>
            <a:pPr indent="0" lvl="0" marL="0" rtl="0" algn="l">
              <a:spcBef>
                <a:spcPts val="0"/>
              </a:spcBef>
              <a:spcAft>
                <a:spcPts val="0"/>
              </a:spcAft>
              <a:buNone/>
            </a:pPr>
            <a:r>
              <a:t/>
            </a:r>
            <a:endParaRPr/>
          </a:p>
          <a:p>
            <a:pPr indent="0" lvl="0" marL="0" rtl="0" algn="l">
              <a:spcBef>
                <a:spcPts val="0"/>
              </a:spcBef>
              <a:spcAft>
                <a:spcPts val="0"/>
              </a:spcAft>
              <a:buNone/>
            </a:pPr>
            <a:r>
              <a:rPr lang="en" sz="2000"/>
              <a:t>However, since EMSAM was released, there have been </a:t>
            </a:r>
            <a:r>
              <a:rPr b="1" lang="en" sz="2000"/>
              <a:t>many cases</a:t>
            </a:r>
            <a:r>
              <a:rPr lang="en" sz="2000"/>
              <a:t> of patients taking supposedly forbidden medications without suffering serotonin syndrome. </a:t>
            </a:r>
            <a:endParaRPr sz="2000"/>
          </a:p>
          <a:p>
            <a:pPr indent="0" lvl="0" marL="0" rtl="0" algn="l">
              <a:spcBef>
                <a:spcPts val="0"/>
              </a:spcBef>
              <a:spcAft>
                <a:spcPts val="0"/>
              </a:spcAft>
              <a:buNone/>
            </a:pPr>
            <a:r>
              <a:t/>
            </a:r>
            <a:endParaRPr sz="2000"/>
          </a:p>
          <a:p>
            <a:pPr indent="0" lvl="0" marL="0" rtl="0" algn="l">
              <a:spcBef>
                <a:spcPts val="0"/>
              </a:spcBef>
              <a:spcAft>
                <a:spcPts val="0"/>
              </a:spcAft>
              <a:buNone/>
            </a:pPr>
            <a:r>
              <a:rPr lang="en" sz="2000"/>
              <a:t>So, is EMSAM a safer MAOI? Probably so, and as we gain more experience using it, we’ll all likely become more comfortable with it.</a:t>
            </a:r>
            <a:endParaRPr sz="2000"/>
          </a:p>
          <a:p>
            <a:pPr indent="0" lvl="0" marL="0" rtl="0" algn="l">
              <a:spcBef>
                <a:spcPts val="0"/>
              </a:spcBef>
              <a:spcAft>
                <a:spcPts val="0"/>
              </a:spcAft>
              <a:buNone/>
            </a:pPr>
            <a:r>
              <a:t/>
            </a:r>
            <a:endParaRPr sz="2000"/>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