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26"/>
  </p:notesMasterIdLst>
  <p:sldIdLst>
    <p:sldId id="525" r:id="rId2"/>
    <p:sldId id="528" r:id="rId3"/>
    <p:sldId id="546" r:id="rId4"/>
    <p:sldId id="532" r:id="rId5"/>
    <p:sldId id="533" r:id="rId6"/>
    <p:sldId id="543" r:id="rId7"/>
    <p:sldId id="566" r:id="rId8"/>
    <p:sldId id="567" r:id="rId9"/>
    <p:sldId id="568" r:id="rId10"/>
    <p:sldId id="574" r:id="rId11"/>
    <p:sldId id="578" r:id="rId12"/>
    <p:sldId id="601" r:id="rId13"/>
    <p:sldId id="607" r:id="rId14"/>
    <p:sldId id="624" r:id="rId15"/>
    <p:sldId id="628" r:id="rId16"/>
    <p:sldId id="629" r:id="rId17"/>
    <p:sldId id="630" r:id="rId18"/>
    <p:sldId id="631" r:id="rId19"/>
    <p:sldId id="649" r:id="rId20"/>
    <p:sldId id="656" r:id="rId21"/>
    <p:sldId id="658" r:id="rId22"/>
    <p:sldId id="659" r:id="rId23"/>
    <p:sldId id="660" r:id="rId24"/>
    <p:sldId id="653" r:id="rId25"/>
    <p:sldId id="661" r:id="rId26"/>
    <p:sldId id="675" r:id="rId27"/>
    <p:sldId id="676" r:id="rId28"/>
    <p:sldId id="677" r:id="rId29"/>
    <p:sldId id="680" r:id="rId30"/>
    <p:sldId id="685" r:id="rId31"/>
    <p:sldId id="687" r:id="rId32"/>
    <p:sldId id="688" r:id="rId33"/>
    <p:sldId id="691" r:id="rId34"/>
    <p:sldId id="698" r:id="rId35"/>
    <p:sldId id="700" r:id="rId36"/>
    <p:sldId id="702" r:id="rId37"/>
    <p:sldId id="704" r:id="rId38"/>
    <p:sldId id="256" r:id="rId39"/>
    <p:sldId id="258" r:id="rId40"/>
    <p:sldId id="259" r:id="rId41"/>
    <p:sldId id="260" r:id="rId42"/>
    <p:sldId id="261" r:id="rId43"/>
    <p:sldId id="262" r:id="rId44"/>
    <p:sldId id="263" r:id="rId45"/>
    <p:sldId id="270" r:id="rId46"/>
    <p:sldId id="271" r:id="rId47"/>
    <p:sldId id="272" r:id="rId48"/>
    <p:sldId id="274" r:id="rId49"/>
    <p:sldId id="276" r:id="rId50"/>
    <p:sldId id="278" r:id="rId51"/>
    <p:sldId id="279" r:id="rId52"/>
    <p:sldId id="277" r:id="rId53"/>
    <p:sldId id="280" r:id="rId54"/>
    <p:sldId id="289" r:id="rId55"/>
    <p:sldId id="314" r:id="rId56"/>
    <p:sldId id="315" r:id="rId57"/>
    <p:sldId id="318" r:id="rId58"/>
    <p:sldId id="319" r:id="rId59"/>
    <p:sldId id="327" r:id="rId60"/>
    <p:sldId id="328" r:id="rId61"/>
    <p:sldId id="339" r:id="rId62"/>
    <p:sldId id="341" r:id="rId63"/>
    <p:sldId id="342" r:id="rId64"/>
    <p:sldId id="343" r:id="rId65"/>
    <p:sldId id="346" r:id="rId66"/>
    <p:sldId id="352" r:id="rId67"/>
    <p:sldId id="354" r:id="rId68"/>
    <p:sldId id="355" r:id="rId69"/>
    <p:sldId id="363" r:id="rId70"/>
    <p:sldId id="581" r:id="rId71"/>
    <p:sldId id="364" r:id="rId72"/>
    <p:sldId id="366" r:id="rId73"/>
    <p:sldId id="378" r:id="rId74"/>
    <p:sldId id="379" r:id="rId75"/>
    <p:sldId id="380" r:id="rId76"/>
    <p:sldId id="381" r:id="rId77"/>
    <p:sldId id="383" r:id="rId78"/>
    <p:sldId id="392" r:id="rId79"/>
    <p:sldId id="395" r:id="rId80"/>
    <p:sldId id="401" r:id="rId81"/>
    <p:sldId id="413" r:id="rId82"/>
    <p:sldId id="414" r:id="rId83"/>
    <p:sldId id="416" r:id="rId84"/>
    <p:sldId id="417" r:id="rId85"/>
    <p:sldId id="418" r:id="rId86"/>
    <p:sldId id="419" r:id="rId87"/>
    <p:sldId id="431" r:id="rId88"/>
    <p:sldId id="305" r:id="rId89"/>
    <p:sldId id="307" r:id="rId90"/>
    <p:sldId id="432" r:id="rId91"/>
    <p:sldId id="436" r:id="rId92"/>
    <p:sldId id="437" r:id="rId93"/>
    <p:sldId id="441" r:id="rId94"/>
    <p:sldId id="442" r:id="rId95"/>
    <p:sldId id="445" r:id="rId96"/>
    <p:sldId id="448" r:id="rId97"/>
    <p:sldId id="449" r:id="rId98"/>
    <p:sldId id="450" r:id="rId99"/>
    <p:sldId id="452" r:id="rId100"/>
    <p:sldId id="454" r:id="rId101"/>
    <p:sldId id="462" r:id="rId102"/>
    <p:sldId id="463" r:id="rId103"/>
    <p:sldId id="464" r:id="rId104"/>
    <p:sldId id="469" r:id="rId105"/>
    <p:sldId id="470" r:id="rId106"/>
    <p:sldId id="474" r:id="rId107"/>
    <p:sldId id="482" r:id="rId108"/>
    <p:sldId id="485" r:id="rId109"/>
    <p:sldId id="488" r:id="rId110"/>
    <p:sldId id="492" r:id="rId111"/>
    <p:sldId id="493" r:id="rId112"/>
    <p:sldId id="494" r:id="rId113"/>
    <p:sldId id="495" r:id="rId114"/>
    <p:sldId id="499" r:id="rId115"/>
    <p:sldId id="500" r:id="rId116"/>
    <p:sldId id="501" r:id="rId117"/>
    <p:sldId id="508" r:id="rId118"/>
    <p:sldId id="509" r:id="rId119"/>
    <p:sldId id="510" r:id="rId120"/>
    <p:sldId id="512" r:id="rId121"/>
    <p:sldId id="513" r:id="rId122"/>
    <p:sldId id="514" r:id="rId123"/>
    <p:sldId id="516" r:id="rId124"/>
    <p:sldId id="522" r:id="rId125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27"/>
    </p:embeddedFont>
    <p:embeddedFont>
      <p:font typeface="Oswald" panose="00000500000000000000" pitchFamily="2" charset="0"/>
      <p:regular r:id="rId128"/>
      <p:bold r:id="rId129"/>
    </p:embeddedFont>
    <p:embeddedFont>
      <p:font typeface="Roboto" panose="02000000000000000000" pitchFamily="2" charset="0"/>
      <p:regular r:id="rId130"/>
      <p:bold r:id="rId131"/>
      <p:italic r:id="rId132"/>
      <p:boldItalic r:id="rId1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9AA0A6"/>
          </p15:clr>
        </p15:guide>
        <p15:guide id="2" pos="21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06D673-FB74-498F-9E93-D24504361788}">
  <a:tblStyle styleId="{A606D673-FB74-498F-9E93-D245043617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288F365-EBCA-4BC8-889F-E702FD2CB8F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576" y="120"/>
      </p:cViewPr>
      <p:guideLst>
        <p:guide orient="horz" pos="2592"/>
        <p:guide pos="2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7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3.fntdata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4.fntdata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5.fntdata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8d4db86cf0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8d4db86cf0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315af64573_0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2315af64573_0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4" name="Google Shape;4934;g259a8a4113f_0_3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5" name="Google Shape;4935;g259a8a4113f_0_3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5" name="Google Shape;5265;g259a8a4113f_0_3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6" name="Google Shape;5266;g259a8a4113f_0_3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1" name="Google Shape;5321;g259a8a4113f_0_3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2" name="Google Shape;5322;g259a8a4113f_0_3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Google Shape;5338;g258543a8544_0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9" name="Google Shape;5339;g258543a8544_0_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3" name="Google Shape;5453;g259a8a4113f_0_3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4" name="Google Shape;5454;g259a8a4113f_0_3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Google Shape;5478;g259a8a4113f_0_3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9" name="Google Shape;5479;g259a8a4113f_0_3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9" name="Google Shape;5559;g259a8a4113f_0_4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0" name="Google Shape;5560;g259a8a4113f_0_4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5" name="Google Shape;5645;g259a8a4113f_0_4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6" name="Google Shape;5646;g259a8a4113f_0_4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0" name="Google Shape;5680;g259a8a4113f_0_4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1" name="Google Shape;5681;g259a8a4113f_0_4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1" name="Google Shape;5711;g28d4db86cf0_0_2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2" name="Google Shape;5712;g28d4db86cf0_0_2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258e8ed0dfb_0_1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258e8ed0dfb_0_1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" name="Google Shape;5803;g259a8a4113f_0_4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4" name="Google Shape;5804;g259a8a4113f_0_4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Google Shape;5828;g28d4db86cf0_0_2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9" name="Google Shape;5829;g28d4db86cf0_0_2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3" name="Google Shape;5943;g28d4db86cf0_0_2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4" name="Google Shape;5944;g28d4db86cf0_0_2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g28d4db86cf0_0_2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0" name="Google Shape;5980;g28d4db86cf0_0_2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7" name="Google Shape;6047;g259a8a4113f_0_4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8" name="Google Shape;6048;g259a8a4113f_0_4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6" name="Google Shape;6066;g28d4db86cf0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7" name="Google Shape;6067;g28d4db86cf0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4" name="Google Shape;6094;g257da4ef3a9_0_2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5" name="Google Shape;6095;g257da4ef3a9_0_2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0" name="Google Shape;6260;g258543a8544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1" name="Google Shape;6261;g258543a8544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8" name="Google Shape;6288;g257da4ef3a9_0_2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9" name="Google Shape;6289;g257da4ef3a9_0_2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1" name="Google Shape;6301;g257da4ef3a9_0_3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2" name="Google Shape;6302;g257da4ef3a9_0_3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2315af64573_0_2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2315af64573_0_2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1" name="Google Shape;6331;g259a8a4113f_0_4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2" name="Google Shape;6332;g259a8a4113f_0_4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" name="Google Shape;6348;g28d4db86cf0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9" name="Google Shape;6349;g28d4db86cf0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" name="Google Shape;6369;g28d4db86cf0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0" name="Google Shape;6370;g28d4db86cf0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5" name="Google Shape;6395;g258d9a84d92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6" name="Google Shape;6396;g258d9a84d92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Google Shape;6483;g258543a8544_0_1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4" name="Google Shape;6484;g258543a8544_0_1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2315af64573_0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3" name="Google Shape;2403;g2315af64573_0_2726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404" name="Google Shape;2404;g2315af64573_0_2726:notes"/>
          <p:cNvSpPr txBox="1">
            <a:spLocks noGrp="1"/>
          </p:cNvSpPr>
          <p:nvPr>
            <p:ph type="sldNum" idx="12"/>
          </p:nvPr>
        </p:nvSpPr>
        <p:spPr>
          <a:xfrm>
            <a:off x="3884122" y="8685863"/>
            <a:ext cx="2972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13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g2315af64573_0_2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Google Shape;2518;g2315af64573_0_2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g2315af64573_0_2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4" name="Google Shape;2564;g2315af64573_0_2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258e8ed0dfb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258e8ed0dfb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258e8ed0dfb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Google Shape;2587;g258e8ed0dfb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258e8ed0dfb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258e8ed0dfb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2315af64573_0_3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2315af64573_0_3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2597fd2649a_0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2597fd2649a_0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g2315af64573_0_3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4" name="Google Shape;3174;g2315af64573_0_3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1" name="Google Shape;3231;g2315af64573_0_3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2" name="Google Shape;3232;g2315af64573_0_3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" name="Google Shape;3260;g2315af64573_0_3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1" name="Google Shape;3261;g2315af64573_0_3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g2315af64573_0_3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0" name="Google Shape;3290;g2315af64573_0_3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2315af64573_0_4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2315af64573_0_4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425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g258b2f22a15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9" name="Google Shape;3319;g258b2f22a15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Google Shape;3840;g258e8ed0dfb_0_1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1" name="Google Shape;3841;g258e8ed0dfb_0_1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g258e8ed0dfb_0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8" name="Google Shape;3888;g258e8ed0dfb_0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1" name="Google Shape;3931;g258e8ed0dfb_0_1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2" name="Google Shape;3932;g258e8ed0dfb_0_1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oogle Shape;4107;g2315af64573_0_5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8" name="Google Shape;4108;g2315af64573_0_5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58e8ed0dfb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g258e8ed0dfb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Google Shape;4276;g2315af64573_0_5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7" name="Google Shape;4277;g2315af64573_0_5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g2315af64573_0_5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7" name="Google Shape;4347;g2315af64573_0_5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Google Shape;4367;g258543a8544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8" name="Google Shape;4368;g258543a8544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g2315af64573_0_4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3" name="Google Shape;4393;g2315af64573_0_4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Google Shape;4506;g2315af64573_0_4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7" name="Google Shape;4507;g2315af64573_0_4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4" name="Google Shape;4544;g258e8ed0df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5" name="Google Shape;4545;g258e8ed0df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Google Shape;4589;g2315af64573_0_4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0" name="Google Shape;4590;g2315af64573_0_4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" name="Google Shape;4611;g258e8ed0df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2" name="Google Shape;4612;g258e8ed0df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b478b8f2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b478b8f2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15af64573_0_4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315af64573_0_4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2597fd2649a_0_2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7" name="Google Shape;2057;g2597fd2649a_0_2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15af64573_0_4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315af64573_0_4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15af64573_0_4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315af64573_0_4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315af64573_0_4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315af64573_0_4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15af64573_0_4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315af64573_0_4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9a8a4113f_0_3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59a8a4113f_0_3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315af64573_0_4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315af64573_0_4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57da4ef3a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57da4ef3a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7da4ef3a9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57da4ef3a9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59a8a4113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59a8a4113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d4db86cf0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d4db86cf0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258e8ed0dfb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258e8ed0dfb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8d4db86cf0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8d4db86cf0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8d4db86cf0_0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8d4db86cf0_0_1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8d4db86cf0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8d4db86cf0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8d4db86cf0_0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8d4db86cf0_0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59a8a4113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59a8a4113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8d4db86cf0_0_1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28d4db86cf0_0_1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57da4ef3a9_0_2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257da4ef3a9_0_2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259a8a4113f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259a8a4113f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8d4db86cf0_0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28d4db86cf0_0_1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8d4db86cf0_0_1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28d4db86cf0_0_1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258e8ed0dfb_0_1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258e8ed0dfb_0_1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28d4db86cf0_0_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28d4db86cf0_0_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259a8a4113f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259a8a4113f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259a8a4113f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259a8a4113f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259a8a4113f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259a8a4113f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258d9a84d9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258d9a84d9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258e8ed0dfb_0_1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258e8ed0dfb_0_1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259a8a4113f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259a8a4113f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259a8a4113f_0_2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259a8a4113f_0_2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g258543a8544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5" name="Google Shape;2225;g258543a8544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Google Shape;2449;g259a8a4113f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0" name="Google Shape;2450;g259a8a4113f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315af64573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315af64573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258e8ed0dfb_0_1792:notes"/>
          <p:cNvSpPr txBox="1">
            <a:spLocks noGrp="1"/>
          </p:cNvSpPr>
          <p:nvPr>
            <p:ph type="body" idx="1"/>
          </p:nvPr>
        </p:nvSpPr>
        <p:spPr>
          <a:xfrm>
            <a:off x="685800" y="4343713"/>
            <a:ext cx="5486400" cy="4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258e8ed0dfb_0_1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2928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28d4db86cf0_0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28d4db86cf0_0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259a8a4113f_0_1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259a8a4113f_0_1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259a8a4113f_0_2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259a8a4113f_0_2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Google Shape;2853;g28d4db86cf0_0_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4" name="Google Shape;2854;g28d4db86cf0_0_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Google Shape;2880;g28d4db86cf0_0_2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1" name="Google Shape;2881;g28d4db86cf0_0_2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Google Shape;2896;g28d4db86cf0_0_2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7" name="Google Shape;2897;g28d4db86cf0_0_2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g257da4ef3a9_0_2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9" name="Google Shape;2929;g257da4ef3a9_0_2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g259a8a4113f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9" name="Google Shape;3119;g259a8a4113f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Google Shape;3162;g259a8a4113f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3" name="Google Shape;3163;g259a8a4113f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258e8ed0dfb_0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258e8ed0dfb_0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" name="Google Shape;3225;g259a8a4113f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6" name="Google Shape;3226;g259a8a4113f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259a8a4113f_0_2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259a8a4113f_0_2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258543a8544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258543a8544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Google Shape;3618;g259a8a4113f_0_2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9" name="Google Shape;3619;g259a8a4113f_0_2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Google Shape;3632;g259a8a4113f_0_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3" name="Google Shape;3633;g259a8a4113f_0_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3" name="Google Shape;3643;g258d9a84d9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4" name="Google Shape;3644;g258d9a84d9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g258d9a84d92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0" name="Google Shape;3660;g258d9a84d92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Google Shape;3819;g259a8a4113f_0_2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0" name="Google Shape;3820;g259a8a4113f_0_2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597fd2649a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597fd2649a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597fd2649a_0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597fd2649a_0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258e8ed0df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258e8ed0dfb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4" name="Google Shape;3834;g258d9a84d92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5" name="Google Shape;3835;g258d9a84d92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258d9a84d92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258d9a84d92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Google Shape;4109;g257da4ef3a9_0_2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0" name="Google Shape;4110;g257da4ef3a9_0_2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Google Shape;4196;g259a8a4113f_0_2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7" name="Google Shape;4197;g259a8a4113f_0_2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4" name="Google Shape;4224;g258d9a84d92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5" name="Google Shape;4225;g258d9a84d92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258543a8544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258543a8544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259a8a4113f_0_3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259a8a4113f_0_3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g258543a8544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9" name="Google Shape;4829;g258543a8544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0" name="Google Shape;4850;g259a8a4113f_0_2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1" name="Google Shape;4851;g259a8a4113f_0_2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9" name="Google Shape;4899;g258543a8544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0" name="Google Shape;4900;g258543a8544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914400" y="20836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914400" y="1200152"/>
            <a:ext cx="7772400" cy="3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292100" algn="l" rtl="0">
              <a:spcBef>
                <a:spcPts val="3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73050" algn="l" rtl="0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914400" y="4688681"/>
            <a:ext cx="1981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352800" y="4686300"/>
            <a:ext cx="297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781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16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52.png"/><Relationship Id="rId7" Type="http://schemas.openxmlformats.org/officeDocument/2006/relationships/image" Target="../media/image299.png"/><Relationship Id="rId12" Type="http://schemas.openxmlformats.org/officeDocument/2006/relationships/image" Target="../media/image29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1.png"/><Relationship Id="rId11" Type="http://schemas.openxmlformats.org/officeDocument/2006/relationships/image" Target="../media/image294.png"/><Relationship Id="rId5" Type="http://schemas.openxmlformats.org/officeDocument/2006/relationships/image" Target="../media/image310.png"/><Relationship Id="rId10" Type="http://schemas.openxmlformats.org/officeDocument/2006/relationships/image" Target="../media/image293.png"/><Relationship Id="rId4" Type="http://schemas.openxmlformats.org/officeDocument/2006/relationships/image" Target="../media/image161.png"/><Relationship Id="rId9" Type="http://schemas.openxmlformats.org/officeDocument/2006/relationships/image" Target="../media/image29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png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png"/><Relationship Id="rId11" Type="http://schemas.openxmlformats.org/officeDocument/2006/relationships/image" Target="../media/image321.png"/><Relationship Id="rId5" Type="http://schemas.openxmlformats.org/officeDocument/2006/relationships/image" Target="../media/image315.png"/><Relationship Id="rId10" Type="http://schemas.openxmlformats.org/officeDocument/2006/relationships/image" Target="../media/image320.png"/><Relationship Id="rId4" Type="http://schemas.openxmlformats.org/officeDocument/2006/relationships/image" Target="../media/image314.png"/><Relationship Id="rId9" Type="http://schemas.openxmlformats.org/officeDocument/2006/relationships/image" Target="../media/image31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22.png"/><Relationship Id="rId7" Type="http://schemas.openxmlformats.org/officeDocument/2006/relationships/image" Target="../media/image31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0" Type="http://schemas.openxmlformats.org/officeDocument/2006/relationships/image" Target="../media/image318.png"/><Relationship Id="rId4" Type="http://schemas.openxmlformats.org/officeDocument/2006/relationships/image" Target="../media/image160.png"/><Relationship Id="rId9" Type="http://schemas.openxmlformats.org/officeDocument/2006/relationships/image" Target="../media/image31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105.xml"/><Relationship Id="rId16" Type="http://schemas.openxmlformats.org/officeDocument/2006/relationships/image" Target="../media/image3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8.png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9.png"/><Relationship Id="rId5" Type="http://schemas.openxmlformats.org/officeDocument/2006/relationships/image" Target="../media/image328.png"/><Relationship Id="rId4" Type="http://schemas.openxmlformats.org/officeDocument/2006/relationships/image" Target="../media/image17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39.png"/><Relationship Id="rId18" Type="http://schemas.openxmlformats.org/officeDocument/2006/relationships/image" Target="../media/image344.png"/><Relationship Id="rId3" Type="http://schemas.openxmlformats.org/officeDocument/2006/relationships/image" Target="../media/image328.png"/><Relationship Id="rId7" Type="http://schemas.openxmlformats.org/officeDocument/2006/relationships/image" Target="../media/image333.png"/><Relationship Id="rId12" Type="http://schemas.openxmlformats.org/officeDocument/2006/relationships/image" Target="../media/image338.png"/><Relationship Id="rId17" Type="http://schemas.openxmlformats.org/officeDocument/2006/relationships/image" Target="../media/image343.png"/><Relationship Id="rId2" Type="http://schemas.openxmlformats.org/officeDocument/2006/relationships/notesSlide" Target="../notesSlides/notesSlide111.xml"/><Relationship Id="rId16" Type="http://schemas.openxmlformats.org/officeDocument/2006/relationships/image" Target="../media/image3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5" Type="http://schemas.openxmlformats.org/officeDocument/2006/relationships/image" Target="../media/image330.png"/><Relationship Id="rId15" Type="http://schemas.openxmlformats.org/officeDocument/2006/relationships/image" Target="../media/image341.png"/><Relationship Id="rId10" Type="http://schemas.openxmlformats.org/officeDocument/2006/relationships/image" Target="../media/image336.png"/><Relationship Id="rId4" Type="http://schemas.openxmlformats.org/officeDocument/2006/relationships/image" Target="../media/image329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3" Type="http://schemas.openxmlformats.org/officeDocument/2006/relationships/image" Target="../media/image345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0.png"/><Relationship Id="rId11" Type="http://schemas.openxmlformats.org/officeDocument/2006/relationships/image" Target="../media/image350.png"/><Relationship Id="rId5" Type="http://schemas.openxmlformats.org/officeDocument/2006/relationships/image" Target="../media/image329.png"/><Relationship Id="rId10" Type="http://schemas.openxmlformats.org/officeDocument/2006/relationships/image" Target="../media/image349.png"/><Relationship Id="rId4" Type="http://schemas.openxmlformats.org/officeDocument/2006/relationships/image" Target="../media/image328.pn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7.png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5.png"/><Relationship Id="rId4" Type="http://schemas.openxmlformats.org/officeDocument/2006/relationships/image" Target="../media/image17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7" Type="http://schemas.openxmlformats.org/officeDocument/2006/relationships/image" Target="../media/image36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png"/><Relationship Id="rId5" Type="http://schemas.openxmlformats.org/officeDocument/2006/relationships/image" Target="../media/image361.png"/><Relationship Id="rId4" Type="http://schemas.openxmlformats.org/officeDocument/2006/relationships/image" Target="../media/image36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7" Type="http://schemas.openxmlformats.org/officeDocument/2006/relationships/image" Target="../media/image36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17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5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10" Type="http://schemas.openxmlformats.org/officeDocument/2006/relationships/image" Target="../media/image372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4" Type="http://schemas.openxmlformats.org/officeDocument/2006/relationships/image" Target="../media/image37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4" Type="http://schemas.openxmlformats.org/officeDocument/2006/relationships/image" Target="../media/image3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3" Type="http://schemas.openxmlformats.org/officeDocument/2006/relationships/image" Target="../media/image375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4" Type="http://schemas.openxmlformats.org/officeDocument/2006/relationships/image" Target="../media/image376.png"/><Relationship Id="rId9" Type="http://schemas.openxmlformats.org/officeDocument/2006/relationships/image" Target="../media/image373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78.png"/><Relationship Id="rId7" Type="http://schemas.openxmlformats.org/officeDocument/2006/relationships/image" Target="../media/image37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4.png"/><Relationship Id="rId5" Type="http://schemas.openxmlformats.org/officeDocument/2006/relationships/image" Target="../media/image377.png"/><Relationship Id="rId4" Type="http://schemas.openxmlformats.org/officeDocument/2006/relationships/image" Target="../media/image379.png"/></Relationships>
</file>

<file path=ppt/slides/_rels/slide1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8.png"/><Relationship Id="rId18" Type="http://schemas.openxmlformats.org/officeDocument/2006/relationships/image" Target="../media/image397.png"/><Relationship Id="rId26" Type="http://schemas.openxmlformats.org/officeDocument/2006/relationships/image" Target="../media/image404.png"/><Relationship Id="rId39" Type="http://schemas.openxmlformats.org/officeDocument/2006/relationships/image" Target="../media/image412.png"/><Relationship Id="rId3" Type="http://schemas.openxmlformats.org/officeDocument/2006/relationships/image" Target="../media/image385.png"/><Relationship Id="rId21" Type="http://schemas.openxmlformats.org/officeDocument/2006/relationships/image" Target="../media/image399.png"/><Relationship Id="rId34" Type="http://schemas.openxmlformats.org/officeDocument/2006/relationships/image" Target="../media/image318.png"/><Relationship Id="rId42" Type="http://schemas.openxmlformats.org/officeDocument/2006/relationships/image" Target="../media/image414.png"/><Relationship Id="rId47" Type="http://schemas.openxmlformats.org/officeDocument/2006/relationships/image" Target="../media/image419.png"/><Relationship Id="rId50" Type="http://schemas.openxmlformats.org/officeDocument/2006/relationships/image" Target="../media/image24.png"/><Relationship Id="rId7" Type="http://schemas.openxmlformats.org/officeDocument/2006/relationships/image" Target="../media/image389.png"/><Relationship Id="rId12" Type="http://schemas.openxmlformats.org/officeDocument/2006/relationships/image" Target="../media/image394.png"/><Relationship Id="rId17" Type="http://schemas.openxmlformats.org/officeDocument/2006/relationships/image" Target="../media/image328.png"/><Relationship Id="rId25" Type="http://schemas.openxmlformats.org/officeDocument/2006/relationships/image" Target="../media/image403.png"/><Relationship Id="rId33" Type="http://schemas.openxmlformats.org/officeDocument/2006/relationships/image" Target="../media/image315.png"/><Relationship Id="rId38" Type="http://schemas.openxmlformats.org/officeDocument/2006/relationships/image" Target="../media/image361.png"/><Relationship Id="rId46" Type="http://schemas.openxmlformats.org/officeDocument/2006/relationships/image" Target="../media/image418.png"/><Relationship Id="rId2" Type="http://schemas.openxmlformats.org/officeDocument/2006/relationships/notesSlide" Target="../notesSlides/notesSlide124.xml"/><Relationship Id="rId16" Type="http://schemas.openxmlformats.org/officeDocument/2006/relationships/image" Target="../media/image303.png"/><Relationship Id="rId20" Type="http://schemas.openxmlformats.org/officeDocument/2006/relationships/image" Target="../media/image329.png"/><Relationship Id="rId29" Type="http://schemas.openxmlformats.org/officeDocument/2006/relationships/image" Target="../media/image406.png"/><Relationship Id="rId41" Type="http://schemas.openxmlformats.org/officeDocument/2006/relationships/image" Target="../media/image369.png"/><Relationship Id="rId5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8.png"/><Relationship Id="rId11" Type="http://schemas.openxmlformats.org/officeDocument/2006/relationships/image" Target="../media/image393.png"/><Relationship Id="rId24" Type="http://schemas.openxmlformats.org/officeDocument/2006/relationships/image" Target="../media/image402.png"/><Relationship Id="rId32" Type="http://schemas.openxmlformats.org/officeDocument/2006/relationships/image" Target="../media/image409.png"/><Relationship Id="rId37" Type="http://schemas.openxmlformats.org/officeDocument/2006/relationships/image" Target="../media/image411.png"/><Relationship Id="rId40" Type="http://schemas.openxmlformats.org/officeDocument/2006/relationships/image" Target="../media/image413.png"/><Relationship Id="rId45" Type="http://schemas.openxmlformats.org/officeDocument/2006/relationships/image" Target="../media/image417.png"/><Relationship Id="rId53" Type="http://schemas.openxmlformats.org/officeDocument/2006/relationships/image" Target="../media/image27.png"/><Relationship Id="rId5" Type="http://schemas.openxmlformats.org/officeDocument/2006/relationships/image" Target="../media/image387.png"/><Relationship Id="rId15" Type="http://schemas.openxmlformats.org/officeDocument/2006/relationships/image" Target="../media/image396.png"/><Relationship Id="rId23" Type="http://schemas.openxmlformats.org/officeDocument/2006/relationships/image" Target="../media/image401.png"/><Relationship Id="rId28" Type="http://schemas.openxmlformats.org/officeDocument/2006/relationships/image" Target="../media/image405.png"/><Relationship Id="rId36" Type="http://schemas.openxmlformats.org/officeDocument/2006/relationships/image" Target="../media/image410.png"/><Relationship Id="rId49" Type="http://schemas.openxmlformats.org/officeDocument/2006/relationships/image" Target="../media/image421.png"/><Relationship Id="rId10" Type="http://schemas.openxmlformats.org/officeDocument/2006/relationships/image" Target="../media/image392.png"/><Relationship Id="rId19" Type="http://schemas.openxmlformats.org/officeDocument/2006/relationships/image" Target="../media/image398.png"/><Relationship Id="rId31" Type="http://schemas.openxmlformats.org/officeDocument/2006/relationships/image" Target="../media/image408.png"/><Relationship Id="rId44" Type="http://schemas.openxmlformats.org/officeDocument/2006/relationships/image" Target="../media/image416.png"/><Relationship Id="rId52" Type="http://schemas.openxmlformats.org/officeDocument/2006/relationships/image" Target="../media/image26.png"/><Relationship Id="rId4" Type="http://schemas.openxmlformats.org/officeDocument/2006/relationships/image" Target="../media/image386.png"/><Relationship Id="rId9" Type="http://schemas.openxmlformats.org/officeDocument/2006/relationships/image" Target="../media/image391.png"/><Relationship Id="rId14" Type="http://schemas.openxmlformats.org/officeDocument/2006/relationships/image" Target="../media/image395.png"/><Relationship Id="rId22" Type="http://schemas.openxmlformats.org/officeDocument/2006/relationships/image" Target="../media/image400.png"/><Relationship Id="rId27" Type="http://schemas.openxmlformats.org/officeDocument/2006/relationships/image" Target="../media/image313.png"/><Relationship Id="rId30" Type="http://schemas.openxmlformats.org/officeDocument/2006/relationships/image" Target="../media/image407.png"/><Relationship Id="rId35" Type="http://schemas.openxmlformats.org/officeDocument/2006/relationships/image" Target="../media/image319.png"/><Relationship Id="rId43" Type="http://schemas.openxmlformats.org/officeDocument/2006/relationships/image" Target="../media/image415.png"/><Relationship Id="rId48" Type="http://schemas.openxmlformats.org/officeDocument/2006/relationships/image" Target="../media/image420.png"/><Relationship Id="rId8" Type="http://schemas.openxmlformats.org/officeDocument/2006/relationships/image" Target="../media/image390.png"/><Relationship Id="rId5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13.png"/><Relationship Id="rId5" Type="http://schemas.openxmlformats.org/officeDocument/2006/relationships/image" Target="../media/image53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image" Target="../media/image66.pn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92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8.png"/><Relationship Id="rId9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26" Type="http://schemas.openxmlformats.org/officeDocument/2006/relationships/image" Target="../media/image131.png"/><Relationship Id="rId3" Type="http://schemas.openxmlformats.org/officeDocument/2006/relationships/image" Target="../media/image138.pn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28" Type="http://schemas.openxmlformats.org/officeDocument/2006/relationships/image" Target="../media/image133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3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png"/><Relationship Id="rId30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26" Type="http://schemas.openxmlformats.org/officeDocument/2006/relationships/image" Target="../media/image131.png"/><Relationship Id="rId3" Type="http://schemas.openxmlformats.org/officeDocument/2006/relationships/image" Target="../media/image138.png"/><Relationship Id="rId21" Type="http://schemas.openxmlformats.org/officeDocument/2006/relationships/image" Target="../media/image126.png"/><Relationship Id="rId34" Type="http://schemas.openxmlformats.org/officeDocument/2006/relationships/image" Target="../media/image73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3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32" Type="http://schemas.openxmlformats.org/officeDocument/2006/relationships/image" Target="../media/image7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28" Type="http://schemas.openxmlformats.org/officeDocument/2006/relationships/image" Target="../media/image133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31" Type="http://schemas.openxmlformats.org/officeDocument/2006/relationships/image" Target="../media/image75.png"/><Relationship Id="rId4" Type="http://schemas.openxmlformats.org/officeDocument/2006/relationships/image" Target="../media/image13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png"/><Relationship Id="rId30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92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40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28" Type="http://schemas.openxmlformats.org/officeDocument/2006/relationships/image" Target="../media/image132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35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51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46.png"/><Relationship Id="rId5" Type="http://schemas.openxmlformats.org/officeDocument/2006/relationships/image" Target="../media/image141.png"/><Relationship Id="rId10" Type="http://schemas.openxmlformats.org/officeDocument/2006/relationships/image" Target="../media/image145.png"/><Relationship Id="rId4" Type="http://schemas.openxmlformats.org/officeDocument/2006/relationships/image" Target="../media/image152.png"/><Relationship Id="rId9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18" Type="http://schemas.openxmlformats.org/officeDocument/2006/relationships/image" Target="../media/image10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201.png"/><Relationship Id="rId18" Type="http://schemas.openxmlformats.org/officeDocument/2006/relationships/image" Target="../media/image189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0.png"/><Relationship Id="rId17" Type="http://schemas.openxmlformats.org/officeDocument/2006/relationships/image" Target="../media/image188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11" Type="http://schemas.openxmlformats.org/officeDocument/2006/relationships/image" Target="../media/image199.png"/><Relationship Id="rId5" Type="http://schemas.openxmlformats.org/officeDocument/2006/relationships/image" Target="../media/image194.png"/><Relationship Id="rId15" Type="http://schemas.openxmlformats.org/officeDocument/2006/relationships/image" Target="../media/image203.png"/><Relationship Id="rId10" Type="http://schemas.openxmlformats.org/officeDocument/2006/relationships/image" Target="../media/image198.png"/><Relationship Id="rId4" Type="http://schemas.openxmlformats.org/officeDocument/2006/relationships/image" Target="../media/image193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205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9.png"/><Relationship Id="rId11" Type="http://schemas.openxmlformats.org/officeDocument/2006/relationships/image" Target="../media/image200.png"/><Relationship Id="rId5" Type="http://schemas.openxmlformats.org/officeDocument/2006/relationships/image" Target="../media/image188.png"/><Relationship Id="rId10" Type="http://schemas.openxmlformats.org/officeDocument/2006/relationships/image" Target="../media/image199.png"/><Relationship Id="rId4" Type="http://schemas.openxmlformats.org/officeDocument/2006/relationships/image" Target="../media/image169.png"/><Relationship Id="rId9" Type="http://schemas.openxmlformats.org/officeDocument/2006/relationships/image" Target="../media/image19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16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68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png"/><Relationship Id="rId11" Type="http://schemas.openxmlformats.org/officeDocument/2006/relationships/image" Target="../media/image191.png"/><Relationship Id="rId5" Type="http://schemas.openxmlformats.org/officeDocument/2006/relationships/image" Target="../media/image211.png"/><Relationship Id="rId10" Type="http://schemas.openxmlformats.org/officeDocument/2006/relationships/image" Target="../media/image212.png"/><Relationship Id="rId4" Type="http://schemas.openxmlformats.org/officeDocument/2006/relationships/image" Target="../media/image210.png"/><Relationship Id="rId9" Type="http://schemas.openxmlformats.org/officeDocument/2006/relationships/image" Target="../media/image18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png"/><Relationship Id="rId3" Type="http://schemas.openxmlformats.org/officeDocument/2006/relationships/image" Target="../media/image211.png"/><Relationship Id="rId7" Type="http://schemas.openxmlformats.org/officeDocument/2006/relationships/image" Target="../media/image216.png"/><Relationship Id="rId12" Type="http://schemas.openxmlformats.org/officeDocument/2006/relationships/image" Target="../media/image22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8.png"/><Relationship Id="rId4" Type="http://schemas.openxmlformats.org/officeDocument/2006/relationships/image" Target="../media/image16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8.png"/><Relationship Id="rId4" Type="http://schemas.openxmlformats.org/officeDocument/2006/relationships/image" Target="../media/image1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8.png"/><Relationship Id="rId4" Type="http://schemas.openxmlformats.org/officeDocument/2006/relationships/image" Target="../media/image2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3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228.png"/><Relationship Id="rId10" Type="http://schemas.openxmlformats.org/officeDocument/2006/relationships/image" Target="../media/image97.png"/><Relationship Id="rId4" Type="http://schemas.openxmlformats.org/officeDocument/2006/relationships/image" Target="../media/image167.png"/><Relationship Id="rId9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7.png"/><Relationship Id="rId4" Type="http://schemas.openxmlformats.org/officeDocument/2006/relationships/image" Target="../media/image1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7.png"/><Relationship Id="rId4" Type="http://schemas.openxmlformats.org/officeDocument/2006/relationships/image" Target="../media/image16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png"/><Relationship Id="rId5" Type="http://schemas.openxmlformats.org/officeDocument/2006/relationships/image" Target="../media/image247.png"/><Relationship Id="rId4" Type="http://schemas.openxmlformats.org/officeDocument/2006/relationships/image" Target="../media/image1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18" Type="http://schemas.openxmlformats.org/officeDocument/2006/relationships/image" Target="../media/image26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264.png"/><Relationship Id="rId2" Type="http://schemas.openxmlformats.org/officeDocument/2006/relationships/notesSlide" Target="../notesSlides/notesSlide90.xml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164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48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png"/><Relationship Id="rId5" Type="http://schemas.openxmlformats.org/officeDocument/2006/relationships/image" Target="../media/image270.png"/><Relationship Id="rId10" Type="http://schemas.openxmlformats.org/officeDocument/2006/relationships/image" Target="../media/image191.png"/><Relationship Id="rId4" Type="http://schemas.openxmlformats.org/officeDocument/2006/relationships/image" Target="../media/image165.png"/><Relationship Id="rId9" Type="http://schemas.openxmlformats.org/officeDocument/2006/relationships/image" Target="../media/image26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13" Type="http://schemas.openxmlformats.org/officeDocument/2006/relationships/image" Target="../media/image280.png"/><Relationship Id="rId18" Type="http://schemas.openxmlformats.org/officeDocument/2006/relationships/image" Target="../media/image285.png"/><Relationship Id="rId3" Type="http://schemas.openxmlformats.org/officeDocument/2006/relationships/image" Target="../media/image271.png"/><Relationship Id="rId21" Type="http://schemas.openxmlformats.org/officeDocument/2006/relationships/image" Target="../media/image288.pn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17" Type="http://schemas.openxmlformats.org/officeDocument/2006/relationships/image" Target="../media/image284.png"/><Relationship Id="rId2" Type="http://schemas.openxmlformats.org/officeDocument/2006/relationships/notesSlide" Target="../notesSlides/notesSlide94.xml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8.png"/><Relationship Id="rId24" Type="http://schemas.openxmlformats.org/officeDocument/2006/relationships/image" Target="../media/image291.png"/><Relationship Id="rId5" Type="http://schemas.openxmlformats.org/officeDocument/2006/relationships/image" Target="../media/image273.pn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10" Type="http://schemas.openxmlformats.org/officeDocument/2006/relationships/image" Target="../media/image277.png"/><Relationship Id="rId19" Type="http://schemas.openxmlformats.org/officeDocument/2006/relationships/image" Target="../media/image286.png"/><Relationship Id="rId4" Type="http://schemas.openxmlformats.org/officeDocument/2006/relationships/image" Target="../media/image272.png"/><Relationship Id="rId9" Type="http://schemas.openxmlformats.org/officeDocument/2006/relationships/image" Target="../media/image276.png"/><Relationship Id="rId14" Type="http://schemas.openxmlformats.org/officeDocument/2006/relationships/image" Target="../media/image281.png"/><Relationship Id="rId22" Type="http://schemas.openxmlformats.org/officeDocument/2006/relationships/image" Target="../media/image28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99.png"/><Relationship Id="rId7" Type="http://schemas.openxmlformats.org/officeDocument/2006/relationships/image" Target="../media/image29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16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openxmlformats.org/officeDocument/2006/relationships/image" Target="../media/image300.png"/><Relationship Id="rId7" Type="http://schemas.openxmlformats.org/officeDocument/2006/relationships/image" Target="../media/image30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162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0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Relationship Id="rId9" Type="http://schemas.openxmlformats.org/officeDocument/2006/relationships/image" Target="../media/image30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0"/>
            <a:ext cx="94749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5" descr="clipped result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063" y="758261"/>
            <a:ext cx="2941174" cy="36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115708" y="1613443"/>
            <a:ext cx="53592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Antipsychotics</a:t>
            </a:r>
            <a:endParaRPr sz="5000" b="1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6AA84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Jason Cafer, MD </a:t>
            </a:r>
            <a:endParaRPr sz="3300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3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47" name="Google Shape;1147;p43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48" name="Google Shape;1148;p43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49" name="Google Shape;1149;p43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50" name="Google Shape;1150;p43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151" name="Google Shape;1151;p43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1152" name="Google Shape;1152;p43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43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154" name="Google Shape;1154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5" name="Google Shape;1155;p43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156" name="Google Shape;115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43"/>
          <p:cNvSpPr txBox="1"/>
          <p:nvPr/>
        </p:nvSpPr>
        <p:spPr>
          <a:xfrm>
            <a:off x="4428289" y="18093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58" name="Google Shape;1158;p43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159" name="Google Shape;115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43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61" name="Google Shape;1161;p43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162" name="Google Shape;1162;p43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7" name="Google Shape;4937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744" y="388162"/>
            <a:ext cx="2637175" cy="39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8" name="Google Shape;4938;p213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4939" name="Google Shape;4939;p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400" y="4253850"/>
            <a:ext cx="3936399" cy="79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40" name="Google Shape;4940;p213"/>
          <p:cNvCxnSpPr/>
          <p:nvPr/>
        </p:nvCxnSpPr>
        <p:spPr>
          <a:xfrm>
            <a:off x="3701680" y="1224705"/>
            <a:ext cx="1504800" cy="1912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1" name="Google Shape;4941;p213"/>
          <p:cNvCxnSpPr/>
          <p:nvPr/>
        </p:nvCxnSpPr>
        <p:spPr>
          <a:xfrm rot="10800000">
            <a:off x="3716100" y="1250850"/>
            <a:ext cx="767100" cy="3203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2" name="Google Shape;4942;p213"/>
          <p:cNvCxnSpPr/>
          <p:nvPr/>
        </p:nvCxnSpPr>
        <p:spPr>
          <a:xfrm rot="10800000" flipH="1">
            <a:off x="4017675" y="3122400"/>
            <a:ext cx="1203300" cy="1303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3" name="Google Shape;4943;p213"/>
          <p:cNvSpPr/>
          <p:nvPr/>
        </p:nvSpPr>
        <p:spPr>
          <a:xfrm>
            <a:off x="5180925" y="4454550"/>
            <a:ext cx="1572600" cy="551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44" name="Google Shape;4944;p213"/>
          <p:cNvGrpSpPr/>
          <p:nvPr/>
        </p:nvGrpSpPr>
        <p:grpSpPr>
          <a:xfrm>
            <a:off x="7785524" y="114428"/>
            <a:ext cx="998959" cy="2301424"/>
            <a:chOff x="5553603" y="1030599"/>
            <a:chExt cx="2348833" cy="5411295"/>
          </a:xfrm>
        </p:grpSpPr>
        <p:pic>
          <p:nvPicPr>
            <p:cNvPr id="4945" name="Google Shape;4945;p21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46" name="Google Shape;4946;p213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947" name="Google Shape;4947;p213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48" name="Google Shape;4948;p213"/>
          <p:cNvSpPr txBox="1"/>
          <p:nvPr/>
        </p:nvSpPr>
        <p:spPr>
          <a:xfrm>
            <a:off x="348075" y="34888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Where’s the atypicality?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5HT2A blocking is supposed to &gt; D2 blocking in an SGA.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9" name="Google Shape;4949;p213"/>
          <p:cNvSpPr txBox="1"/>
          <p:nvPr/>
        </p:nvSpPr>
        <p:spPr>
          <a:xfrm>
            <a:off x="5621900" y="31840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EPS, risk of TD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0" name="Google Shape;4950;p213"/>
          <p:cNvSpPr/>
          <p:nvPr/>
        </p:nvSpPr>
        <p:spPr>
          <a:xfrm rot="-2700000">
            <a:off x="5270302" y="-50251"/>
            <a:ext cx="605849" cy="230757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1" name="Google Shape;4951;p213"/>
          <p:cNvSpPr/>
          <p:nvPr/>
        </p:nvSpPr>
        <p:spPr>
          <a:xfrm>
            <a:off x="2660450" y="1343675"/>
            <a:ext cx="605700" cy="1644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213"/>
          <p:cNvSpPr txBox="1"/>
          <p:nvPr/>
        </p:nvSpPr>
        <p:spPr>
          <a:xfrm>
            <a:off x="1317475" y="17806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969;p214">
            <a:extLst>
              <a:ext uri="{FF2B5EF4-FFF2-40B4-BE49-F238E27FC236}">
                <a16:creationId xmlns:a16="http://schemas.microsoft.com/office/drawing/2014/main" id="{2F01A55F-C1A0-E598-D7CF-2220D127D600}"/>
              </a:ext>
            </a:extLst>
          </p:cNvPr>
          <p:cNvSpPr txBox="1"/>
          <p:nvPr/>
        </p:nvSpPr>
        <p:spPr>
          <a:xfrm>
            <a:off x="5621900" y="318400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EPS, risk of TD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971;p214">
            <a:extLst>
              <a:ext uri="{FF2B5EF4-FFF2-40B4-BE49-F238E27FC236}">
                <a16:creationId xmlns:a16="http://schemas.microsoft.com/office/drawing/2014/main" id="{CB5B9C11-CFB8-0234-599B-2E890F42FBD7}"/>
              </a:ext>
            </a:extLst>
          </p:cNvPr>
          <p:cNvSpPr txBox="1"/>
          <p:nvPr/>
        </p:nvSpPr>
        <p:spPr>
          <a:xfrm>
            <a:off x="4797275" y="281875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anticholinergic effects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8" name="Google Shape;5268;p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43" y="1505476"/>
            <a:ext cx="1634030" cy="24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5269" name="Google Shape;5269;p221"/>
          <p:cNvSpPr txBox="1"/>
          <p:nvPr/>
        </p:nvSpPr>
        <p:spPr>
          <a:xfrm>
            <a:off x="93025" y="128975"/>
            <a:ext cx="156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LATUDA</a:t>
            </a:r>
            <a:endParaRPr b="1"/>
          </a:p>
        </p:txBody>
      </p:sp>
      <p:pic>
        <p:nvPicPr>
          <p:cNvPr id="5270" name="Google Shape;5270;p221"/>
          <p:cNvPicPr preferRelativeResize="0"/>
          <p:nvPr/>
        </p:nvPicPr>
        <p:blipFill rotWithShape="1">
          <a:blip r:embed="rId4">
            <a:alphaModFix/>
          </a:blip>
          <a:srcRect r="38556"/>
          <a:stretch/>
        </p:blipFill>
        <p:spPr>
          <a:xfrm>
            <a:off x="1291808" y="3900716"/>
            <a:ext cx="1498615" cy="492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1" name="Google Shape;5271;p221"/>
          <p:cNvCxnSpPr/>
          <p:nvPr/>
        </p:nvCxnSpPr>
        <p:spPr>
          <a:xfrm>
            <a:off x="1878756" y="2023811"/>
            <a:ext cx="932100" cy="1185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2" name="Google Shape;5272;p221"/>
          <p:cNvCxnSpPr/>
          <p:nvPr/>
        </p:nvCxnSpPr>
        <p:spPr>
          <a:xfrm rot="10800000">
            <a:off x="1887497" y="2039973"/>
            <a:ext cx="475500" cy="198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3" name="Google Shape;5273;p221"/>
          <p:cNvCxnSpPr/>
          <p:nvPr/>
        </p:nvCxnSpPr>
        <p:spPr>
          <a:xfrm rot="10800000" flipH="1">
            <a:off x="2074551" y="3199421"/>
            <a:ext cx="745500" cy="807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74" name="Google Shape;5274;p221"/>
          <p:cNvGrpSpPr/>
          <p:nvPr/>
        </p:nvGrpSpPr>
        <p:grpSpPr>
          <a:xfrm>
            <a:off x="3328642" y="286271"/>
            <a:ext cx="618918" cy="1426417"/>
            <a:chOff x="5553603" y="1030599"/>
            <a:chExt cx="2348833" cy="5411295"/>
          </a:xfrm>
        </p:grpSpPr>
        <p:pic>
          <p:nvPicPr>
            <p:cNvPr id="5275" name="Google Shape;5275;p22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76" name="Google Shape;5276;p221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277" name="Google Shape;5277;p22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78" name="Google Shape;5278;p2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0322" y="1742560"/>
            <a:ext cx="2418936" cy="2156179"/>
          </a:xfrm>
          <a:prstGeom prst="rect">
            <a:avLst/>
          </a:prstGeom>
          <a:noFill/>
          <a:ln>
            <a:noFill/>
          </a:ln>
        </p:spPr>
      </p:pic>
      <p:sp>
        <p:nvSpPr>
          <p:cNvPr id="5279" name="Google Shape;5279;p221"/>
          <p:cNvSpPr txBox="1"/>
          <p:nvPr/>
        </p:nvSpPr>
        <p:spPr>
          <a:xfrm>
            <a:off x="4401600" y="167825"/>
            <a:ext cx="129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5280" name="Google Shape;5280;p221"/>
          <p:cNvPicPr preferRelativeResize="0"/>
          <p:nvPr/>
        </p:nvPicPr>
        <p:blipFill rotWithShape="1">
          <a:blip r:embed="rId8">
            <a:alphaModFix/>
          </a:blip>
          <a:srcRect r="52132" b="10"/>
          <a:stretch/>
        </p:blipFill>
        <p:spPr>
          <a:xfrm>
            <a:off x="5037374" y="4099700"/>
            <a:ext cx="191722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1" name="Google Shape;5281;p221"/>
          <p:cNvCxnSpPr/>
          <p:nvPr/>
        </p:nvCxnSpPr>
        <p:spPr>
          <a:xfrm>
            <a:off x="6398386" y="2152615"/>
            <a:ext cx="1048500" cy="114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2" name="Google Shape;5282;p221"/>
          <p:cNvCxnSpPr/>
          <p:nvPr/>
        </p:nvCxnSpPr>
        <p:spPr>
          <a:xfrm rot="10800000" flipH="1">
            <a:off x="5205314" y="2145069"/>
            <a:ext cx="1191600" cy="1982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3" name="Google Shape;5283;p221"/>
          <p:cNvCxnSpPr/>
          <p:nvPr/>
        </p:nvCxnSpPr>
        <p:spPr>
          <a:xfrm rot="10800000" flipH="1">
            <a:off x="5903105" y="3294349"/>
            <a:ext cx="1533300" cy="86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84" name="Google Shape;5284;p221"/>
          <p:cNvGrpSpPr/>
          <p:nvPr/>
        </p:nvGrpSpPr>
        <p:grpSpPr>
          <a:xfrm>
            <a:off x="8400296" y="167813"/>
            <a:ext cx="473339" cy="912245"/>
            <a:chOff x="5524525" y="1529035"/>
            <a:chExt cx="1666688" cy="3212129"/>
          </a:xfrm>
        </p:grpSpPr>
        <p:grpSp>
          <p:nvGrpSpPr>
            <p:cNvPr id="5285" name="Google Shape;5285;p221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5286" name="Google Shape;5286;p221"/>
              <p:cNvPicPr preferRelativeResize="0"/>
              <p:nvPr/>
            </p:nvPicPr>
            <p:blipFill rotWithShape="1">
              <a:blip r:embed="rId9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87" name="Google Shape;5287;p221"/>
              <p:cNvPicPr preferRelativeResize="0"/>
              <p:nvPr/>
            </p:nvPicPr>
            <p:blipFill rotWithShape="1">
              <a:blip r:embed="rId10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88" name="Google Shape;5288;p221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5289" name="Google Shape;5289;p221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5290" name="Google Shape;5290;p221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291" name="Google Shape;5291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92" name="Google Shape;5292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293" name="Google Shape;5293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94" name="Google Shape;5294;p221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5" name="Google Shape;5295;p221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96" name="Google Shape;5296;p221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5297" name="Google Shape;5297;p221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5298" name="Google Shape;5298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299" name="Google Shape;5299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300" name="Google Shape;5300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01" name="Google Shape;5301;p221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2" name="Google Shape;5302;p221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303" name="Google Shape;5303;p221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5304" name="Google Shape;5304;p221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5305" name="Google Shape;5305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06" name="Google Shape;5306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307" name="Google Shape;5307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08" name="Google Shape;5308;p221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309" name="Google Shape;5309;p221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5310" name="Google Shape;5310;p221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5311" name="Google Shape;5311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312" name="Google Shape;5312;p221" descr="Resultado de imagen para ekg png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313" name="Google Shape;5313;p221" descr="Resultado de imagen para ekg 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314" name="Google Shape;5314;p221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5315" name="Google Shape;5315;p221"/>
          <p:cNvCxnSpPr/>
          <p:nvPr/>
        </p:nvCxnSpPr>
        <p:spPr>
          <a:xfrm>
            <a:off x="42479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16" name="Google Shape;5316;p221"/>
          <p:cNvSpPr txBox="1"/>
          <p:nvPr/>
        </p:nvSpPr>
        <p:spPr>
          <a:xfrm>
            <a:off x="1363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weight gain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with food for full absorption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7" name="Google Shape;5317;p221"/>
          <p:cNvSpPr txBox="1"/>
          <p:nvPr/>
        </p:nvSpPr>
        <p:spPr>
          <a:xfrm>
            <a:off x="4403575" y="643950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 weight gain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Take with food for full absorption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/>
          </a:p>
        </p:txBody>
      </p:sp>
      <p:sp>
        <p:nvSpPr>
          <p:cNvPr id="5318" name="Google Shape;5318;p221"/>
          <p:cNvSpPr txBox="1"/>
          <p:nvPr/>
        </p:nvSpPr>
        <p:spPr>
          <a:xfrm>
            <a:off x="1513850" y="4393125"/>
            <a:ext cx="252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/>
              <a:t>More EPS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9" name="Google Shape;5319;p221"/>
          <p:cNvSpPr txBox="1"/>
          <p:nvPr/>
        </p:nvSpPr>
        <p:spPr>
          <a:xfrm>
            <a:off x="5069850" y="4423450"/>
            <a:ext cx="340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/>
              <a:t>blockage of 5HT2A &gt; D2 like an SGA should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" name="Google Shape;5324;p222"/>
          <p:cNvSpPr txBox="1"/>
          <p:nvPr/>
        </p:nvSpPr>
        <p:spPr>
          <a:xfrm>
            <a:off x="395478" y="1715000"/>
            <a:ext cx="8177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Ziprasi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(GEODON) </a:t>
            </a:r>
            <a:r>
              <a:rPr lang="en" sz="1600"/>
              <a:t>-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antipsychotic</a:t>
            </a:r>
            <a:endParaRPr sz="1600"/>
          </a:p>
          <a:p>
            <a:pPr marL="17145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Lurasi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(LATUDA) - antipsychotic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❖  Vilazo</a:t>
            </a:r>
            <a:r>
              <a:rPr lang="en" sz="1600" u="sng">
                <a:solidFill>
                  <a:schemeClr val="dk1"/>
                </a:solidFill>
              </a:rPr>
              <a:t>done</a:t>
            </a:r>
            <a:r>
              <a:rPr lang="en" sz="1600">
                <a:solidFill>
                  <a:schemeClr val="dk1"/>
                </a:solidFill>
              </a:rPr>
              <a:t> (VIIBRYD) - antidepressant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5" name="Google Shape;5325;p222"/>
          <p:cNvSpPr txBox="1"/>
          <p:nvPr/>
        </p:nvSpPr>
        <p:spPr>
          <a:xfrm>
            <a:off x="525450" y="508000"/>
            <a:ext cx="47895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3 psychotropic medications that must be taken 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food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adequate absorption</a:t>
            </a:r>
            <a:r>
              <a:rPr lang="en" sz="1800"/>
              <a:t>—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DONE-nuts.</a:t>
            </a:r>
            <a:endParaRPr sz="1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6" name="Google Shape;5326;p222"/>
          <p:cNvSpPr txBox="1"/>
          <p:nvPr/>
        </p:nvSpPr>
        <p:spPr>
          <a:xfrm>
            <a:off x="525455" y="3326714"/>
            <a:ext cx="40143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Without food, absorption is only 50%.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7" name="Google Shape;5327;p222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7800" y="3489975"/>
            <a:ext cx="1474650" cy="135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5328" name="Google Shape;5328;p222"/>
          <p:cNvSpPr txBox="1"/>
          <p:nvPr/>
        </p:nvSpPr>
        <p:spPr>
          <a:xfrm>
            <a:off x="650400" y="3869375"/>
            <a:ext cx="4539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applicable with: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risperi</a:t>
            </a:r>
            <a:r>
              <a:rPr lang="en" u="sng"/>
              <a:t>done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paliperi</a:t>
            </a:r>
            <a:r>
              <a:rPr lang="en" u="sng"/>
              <a:t>done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iloperi</a:t>
            </a:r>
            <a:r>
              <a:rPr lang="en" u="sng"/>
              <a:t>done</a:t>
            </a:r>
            <a:endParaRPr u="sng"/>
          </a:p>
        </p:txBody>
      </p:sp>
      <p:grpSp>
        <p:nvGrpSpPr>
          <p:cNvPr id="5329" name="Google Shape;5329;p222"/>
          <p:cNvGrpSpPr/>
          <p:nvPr/>
        </p:nvGrpSpPr>
        <p:grpSpPr>
          <a:xfrm>
            <a:off x="6974867" y="2661171"/>
            <a:ext cx="618918" cy="1426417"/>
            <a:chOff x="5553603" y="1030599"/>
            <a:chExt cx="2348833" cy="5411295"/>
          </a:xfrm>
        </p:grpSpPr>
        <p:pic>
          <p:nvPicPr>
            <p:cNvPr id="5330" name="Google Shape;5330;p222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31" name="Google Shape;5331;p222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332" name="Google Shape;5332;p222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33" name="Google Shape;5333;p222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7000" y="868600"/>
            <a:ext cx="1474650" cy="135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5334" name="Google Shape;5334;p222"/>
          <p:cNvPicPr preferRelativeResize="0"/>
          <p:nvPr/>
        </p:nvPicPr>
        <p:blipFill rotWithShape="1">
          <a:blip r:embed="rId6">
            <a:alphaModFix/>
          </a:blip>
          <a:srcRect r="52426"/>
          <a:stretch/>
        </p:blipFill>
        <p:spPr>
          <a:xfrm>
            <a:off x="6986916" y="644071"/>
            <a:ext cx="518624" cy="82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35" name="Google Shape;5335;p222"/>
          <p:cNvCxnSpPr/>
          <p:nvPr/>
        </p:nvCxnSpPr>
        <p:spPr>
          <a:xfrm rot="10800000" flipH="1">
            <a:off x="4596725" y="1597725"/>
            <a:ext cx="1784400" cy="3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36" name="Google Shape;5336;p222"/>
          <p:cNvCxnSpPr/>
          <p:nvPr/>
        </p:nvCxnSpPr>
        <p:spPr>
          <a:xfrm>
            <a:off x="4431625" y="2448575"/>
            <a:ext cx="2095500" cy="120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1" name="Google Shape;5341;p223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$1300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5342" name="Google Shape;5342;p22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3" name="Google Shape;5343;p223"/>
          <p:cNvSpPr txBox="1"/>
          <p:nvPr/>
        </p:nvSpPr>
        <p:spPr>
          <a:xfrm>
            <a:off x="304504" y="1089625"/>
            <a:ext cx="28509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Antipsychotic (SGA)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D2 antagonist - </a:t>
            </a:r>
            <a:r>
              <a:rPr lang="en" b="1">
                <a:solidFill>
                  <a:schemeClr val="dk1"/>
                </a:solidFill>
              </a:rPr>
              <a:t>⇩ </a:t>
            </a:r>
            <a:r>
              <a:rPr lang="en" sz="1300">
                <a:solidFill>
                  <a:schemeClr val="dk1"/>
                </a:solidFill>
              </a:rPr>
              <a:t>DA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5-HT</a:t>
            </a:r>
            <a:r>
              <a:rPr lang="en" sz="1300" baseline="-25000">
                <a:solidFill>
                  <a:schemeClr val="dk1"/>
                </a:solidFill>
              </a:rPr>
              <a:t>2A</a:t>
            </a:r>
            <a:r>
              <a:rPr lang="en" sz="1300">
                <a:solidFill>
                  <a:schemeClr val="dk1"/>
                </a:solidFill>
              </a:rPr>
              <a:t> antagonist - </a:t>
            </a:r>
            <a:r>
              <a:rPr lang="en" b="1">
                <a:solidFill>
                  <a:schemeClr val="dk1"/>
                </a:solidFill>
              </a:rPr>
              <a:t>⇧ </a:t>
            </a:r>
            <a:r>
              <a:rPr lang="en" sz="1300">
                <a:solidFill>
                  <a:schemeClr val="dk1"/>
                </a:solidFill>
              </a:rPr>
              <a:t>DA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❖ Glutamate modulator</a:t>
            </a:r>
            <a:endParaRPr sz="19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500">
                <a:solidFill>
                  <a:srgbClr val="000000"/>
                </a:solidFill>
              </a:rPr>
              <a:t> 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4" name="Google Shape;5344;p223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5" name="Google Shape;5345;p223"/>
          <p:cNvGrpSpPr/>
          <p:nvPr/>
        </p:nvGrpSpPr>
        <p:grpSpPr>
          <a:xfrm>
            <a:off x="3603568" y="1165492"/>
            <a:ext cx="3286597" cy="2812502"/>
            <a:chOff x="260340" y="1829451"/>
            <a:chExt cx="2423565" cy="2073964"/>
          </a:xfrm>
        </p:grpSpPr>
        <p:pic>
          <p:nvPicPr>
            <p:cNvPr id="5346" name="Google Shape;5346;p223" descr="A picture containing food, flow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7" name="Google Shape;5347;p223" descr="A picture containing lamp, object, orange, ligh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8" name="Google Shape;5348;p22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9" name="Google Shape;5349;p223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0" name="Google Shape;5350;p223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1" name="Google Shape;5351;p223" descr="A picture containing food, flow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2" name="Google Shape;5352;p223" descr="Resultado de imagen para number 4 oran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3" name="Google Shape;5353;p223" descr="Resultado de imagen para Presentation Alphabet Set: Orange Varsity Numeral 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54" name="Google Shape;5354;p223"/>
          <p:cNvSpPr txBox="1"/>
          <p:nvPr/>
        </p:nvSpPr>
        <p:spPr>
          <a:xfrm>
            <a:off x="257565" y="2067450"/>
            <a:ext cx="2042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1300">
                <a:solidFill>
                  <a:srgbClr val="000000"/>
                </a:solidFill>
              </a:rPr>
              <a:t>-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 ❖ Bipolar depression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5" name="Google Shape;5355;p223"/>
          <p:cNvSpPr txBox="1"/>
          <p:nvPr/>
        </p:nvSpPr>
        <p:spPr>
          <a:xfrm>
            <a:off x="150906" y="1268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Lumateperone (CAPLYTA)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LOO ma TE per one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en" sz="1300">
                <a:solidFill>
                  <a:srgbClr val="000000"/>
                </a:solidFill>
              </a:rPr>
              <a:t>kah PLY tah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6" name="Google Shape;5356;p223"/>
          <p:cNvSpPr txBox="1"/>
          <p:nvPr/>
        </p:nvSpPr>
        <p:spPr>
          <a:xfrm>
            <a:off x="8194075" y="3670575"/>
            <a:ext cx="8211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10.5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21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7" name="Google Shape;5357;p223" descr="Resultado de imagen para Lumateperone structur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60650" y="1327825"/>
            <a:ext cx="1309200" cy="4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8" name="Google Shape;5358;p2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7628069" y="4134356"/>
            <a:ext cx="756075" cy="2612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6" name="Google Shape;5456;p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639" y="662432"/>
            <a:ext cx="3283417" cy="28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457" name="Google Shape;5457;p22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lumateperone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CAPLYTA</a:t>
            </a:r>
            <a:endParaRPr b="1"/>
          </a:p>
        </p:txBody>
      </p:sp>
      <p:pic>
        <p:nvPicPr>
          <p:cNvPr id="5458" name="Google Shape;5458;p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492" y="3997900"/>
            <a:ext cx="2721621" cy="106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59" name="Google Shape;5459;p228"/>
          <p:cNvCxnSpPr/>
          <p:nvPr/>
        </p:nvCxnSpPr>
        <p:spPr>
          <a:xfrm>
            <a:off x="3637230" y="1317805"/>
            <a:ext cx="1655100" cy="1797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0" name="Google Shape;5460;p228"/>
          <p:cNvCxnSpPr/>
          <p:nvPr/>
        </p:nvCxnSpPr>
        <p:spPr>
          <a:xfrm rot="10800000">
            <a:off x="3637225" y="1317825"/>
            <a:ext cx="222900" cy="278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1" name="Google Shape;5461;p228"/>
          <p:cNvCxnSpPr/>
          <p:nvPr/>
        </p:nvCxnSpPr>
        <p:spPr>
          <a:xfrm rot="10800000" flipH="1">
            <a:off x="4411575" y="3115400"/>
            <a:ext cx="8808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62" name="Google Shape;5462;p228"/>
          <p:cNvSpPr/>
          <p:nvPr/>
        </p:nvSpPr>
        <p:spPr>
          <a:xfrm>
            <a:off x="5808100" y="4397250"/>
            <a:ext cx="458400" cy="5583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3" name="Google Shape;5463;p228"/>
          <p:cNvGrpSpPr/>
          <p:nvPr/>
        </p:nvGrpSpPr>
        <p:grpSpPr>
          <a:xfrm>
            <a:off x="7594662" y="255089"/>
            <a:ext cx="1241835" cy="1062699"/>
            <a:chOff x="260340" y="1829451"/>
            <a:chExt cx="2423565" cy="2073964"/>
          </a:xfrm>
        </p:grpSpPr>
        <p:pic>
          <p:nvPicPr>
            <p:cNvPr id="5464" name="Google Shape;5464;p228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7518" t="3428" b="68990"/>
            <a:stretch/>
          </p:blipFill>
          <p:spPr>
            <a:xfrm rot="1164617">
              <a:off x="1488282" y="1885522"/>
              <a:ext cx="358368" cy="169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5" name="Google Shape;5465;p228" descr="A picture containing lamp, object, orange, ligh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7866" y="2291455"/>
              <a:ext cx="1536974" cy="1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6" name="Google Shape;5466;p22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1171">
              <a:off x="624558" y="1941040"/>
              <a:ext cx="1427242" cy="96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7" name="Google Shape;5467;p22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977638">
              <a:off x="1900555" y="2222714"/>
              <a:ext cx="660773" cy="113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8" name="Google Shape;5468;p228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4339"/>
            <a:stretch/>
          </p:blipFill>
          <p:spPr>
            <a:xfrm>
              <a:off x="260340" y="2987949"/>
              <a:ext cx="385923" cy="74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9" name="Google Shape;5469;p228" descr="A picture containing food, flower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b="58069"/>
            <a:stretch/>
          </p:blipFill>
          <p:spPr>
            <a:xfrm rot="-3674178" flipH="1">
              <a:off x="1565970" y="2019797"/>
              <a:ext cx="550179" cy="345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0" name="Google Shape;5470;p228" descr="Resultado de imagen para number 4 orang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588830">
              <a:off x="1262996" y="2084204"/>
              <a:ext cx="149266" cy="2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1" name="Google Shape;5471;p228" descr="Resultado de imagen para Presentation Alphabet Set: Orange Varsity Numeral 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434410">
              <a:off x="1414016" y="2145022"/>
              <a:ext cx="137759" cy="213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72" name="Google Shape;5472;p228"/>
          <p:cNvSpPr txBox="1"/>
          <p:nvPr/>
        </p:nvSpPr>
        <p:spPr>
          <a:xfrm>
            <a:off x="1818250" y="3997900"/>
            <a:ext cx="186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Nice spread!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bona fide SGA!</a:t>
            </a:r>
            <a:endParaRPr/>
          </a:p>
        </p:txBody>
      </p:sp>
      <p:sp>
        <p:nvSpPr>
          <p:cNvPr id="5473" name="Google Shape;5473;p228"/>
          <p:cNvSpPr txBox="1"/>
          <p:nvPr/>
        </p:nvSpPr>
        <p:spPr>
          <a:xfrm>
            <a:off x="6307700" y="2263950"/>
            <a:ext cx="2403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Serotonin reuptake inhibitor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contraindicated with MAOI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less ideal for bipolar maintenance? (it’s approved for bipolar depression)</a:t>
            </a:r>
            <a:endParaRPr/>
          </a:p>
        </p:txBody>
      </p:sp>
      <p:sp>
        <p:nvSpPr>
          <p:cNvPr id="5474" name="Google Shape;5474;p228"/>
          <p:cNvSpPr txBox="1"/>
          <p:nvPr/>
        </p:nvSpPr>
        <p:spPr>
          <a:xfrm>
            <a:off x="5780650" y="78752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sedation</a:t>
            </a:r>
            <a:endParaRPr/>
          </a:p>
        </p:txBody>
      </p:sp>
      <p:sp>
        <p:nvSpPr>
          <p:cNvPr id="5475" name="Google Shape;5475;p228"/>
          <p:cNvSpPr txBox="1"/>
          <p:nvPr/>
        </p:nvSpPr>
        <p:spPr>
          <a:xfrm>
            <a:off x="414900" y="1016125"/>
            <a:ext cx="1959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great side effect profile and TD risk should be minimal. </a:t>
            </a:r>
            <a:endParaRPr/>
          </a:p>
        </p:txBody>
      </p:sp>
      <p:sp>
        <p:nvSpPr>
          <p:cNvPr id="5476" name="Google Shape;5476;p228"/>
          <p:cNvSpPr txBox="1"/>
          <p:nvPr/>
        </p:nvSpPr>
        <p:spPr>
          <a:xfrm>
            <a:off x="233456" y="478000"/>
            <a:ext cx="30903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“’Lum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 lighter”  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1" name="Google Shape;5481;p229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5482" name="Google Shape;5482;p229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5483" name="Google Shape;5483;p229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5484" name="Google Shape;5484;p22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5" name="Google Shape;5485;p229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6" name="Google Shape;5486;p229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7" name="Google Shape;5487;p229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8" name="Google Shape;5488;p229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9" name="Google Shape;5489;p22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90" name="Google Shape;5490;p229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91" name="Google Shape;5491;p229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492" name="Google Shape;5492;p229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93" name="Google Shape;5493;p229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94" name="Google Shape;5494;p22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5" name="Google Shape;5495;p22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6" name="Google Shape;5496;p22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97" name="Google Shape;5497;p229"/>
          <p:cNvGrpSpPr/>
          <p:nvPr/>
        </p:nvGrpSpPr>
        <p:grpSpPr>
          <a:xfrm>
            <a:off x="1313300" y="125845"/>
            <a:ext cx="8205000" cy="4983291"/>
            <a:chOff x="1313300" y="125845"/>
            <a:chExt cx="8205000" cy="4983291"/>
          </a:xfrm>
        </p:grpSpPr>
        <p:sp>
          <p:nvSpPr>
            <p:cNvPr id="5498" name="Google Shape;5498;p229"/>
            <p:cNvSpPr txBox="1"/>
            <p:nvPr/>
          </p:nvSpPr>
          <p:spPr>
            <a:xfrm>
              <a:off x="22134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5499" name="Google Shape;5499;p229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5500" name="Google Shape;5500;p229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5501" name="Google Shape;5501;p229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5502" name="Google Shape;5502;p229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5503" name="Google Shape;5503;p229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5504" name="Google Shape;5504;p229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5505" name="Google Shape;5505;p229"/>
            <p:cNvSpPr txBox="1"/>
            <p:nvPr/>
          </p:nvSpPr>
          <p:spPr>
            <a:xfrm>
              <a:off x="1313300" y="19550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paliperidone</a:t>
              </a:r>
              <a:endParaRPr b="1"/>
            </a:p>
          </p:txBody>
        </p:sp>
        <p:sp>
          <p:nvSpPr>
            <p:cNvPr id="5506" name="Google Shape;5506;p229"/>
            <p:cNvSpPr txBox="1"/>
            <p:nvPr/>
          </p:nvSpPr>
          <p:spPr>
            <a:xfrm>
              <a:off x="13133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5507" name="Google Shape;5507;p229"/>
            <p:cNvSpPr txBox="1"/>
            <p:nvPr/>
          </p:nvSpPr>
          <p:spPr>
            <a:xfrm>
              <a:off x="13133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  <p:sp>
          <p:nvSpPr>
            <p:cNvPr id="5508" name="Google Shape;5508;p229"/>
            <p:cNvSpPr txBox="1"/>
            <p:nvPr/>
          </p:nvSpPr>
          <p:spPr>
            <a:xfrm>
              <a:off x="5920257" y="86525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quetiapine</a:t>
              </a:r>
              <a:endParaRPr b="1"/>
            </a:p>
          </p:txBody>
        </p:sp>
        <p:sp>
          <p:nvSpPr>
            <p:cNvPr id="5509" name="Google Shape;5509;p229"/>
            <p:cNvSpPr txBox="1"/>
            <p:nvPr/>
          </p:nvSpPr>
          <p:spPr>
            <a:xfrm>
              <a:off x="7897400" y="56116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olanzapine</a:t>
              </a:r>
              <a:endParaRPr b="1"/>
            </a:p>
          </p:txBody>
        </p:sp>
        <p:sp>
          <p:nvSpPr>
            <p:cNvPr id="5510" name="Google Shape;5510;p229"/>
            <p:cNvSpPr txBox="1"/>
            <p:nvPr/>
          </p:nvSpPr>
          <p:spPr>
            <a:xfrm>
              <a:off x="5865975" y="12584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clozapine</a:t>
              </a:r>
              <a:endParaRPr b="1"/>
            </a:p>
          </p:txBody>
        </p:sp>
      </p:grpSp>
      <p:pic>
        <p:nvPicPr>
          <p:cNvPr id="5511" name="Google Shape;5511;p2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660643" y="789069"/>
            <a:ext cx="6038601" cy="3081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  <p:sp>
        <p:nvSpPr>
          <p:cNvPr id="5512" name="Google Shape;5512;p229"/>
          <p:cNvSpPr txBox="1"/>
          <p:nvPr/>
        </p:nvSpPr>
        <p:spPr>
          <a:xfrm>
            <a:off x="7086925" y="29300"/>
            <a:ext cx="2612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D966"/>
                </a:solidFill>
              </a:rPr>
              <a:t>NET</a:t>
            </a:r>
            <a:r>
              <a:rPr lang="en" sz="2200" b="1">
                <a:solidFill>
                  <a:srgbClr val="CC0000"/>
                </a:solidFill>
              </a:rPr>
              <a:t> </a:t>
            </a:r>
            <a:r>
              <a:rPr lang="en" sz="2200" b="1">
                <a:solidFill>
                  <a:srgbClr val="D9D9D9"/>
                </a:solidFill>
              </a:rPr>
              <a:t>&amp;</a:t>
            </a:r>
            <a:r>
              <a:rPr lang="en" sz="2200" b="1">
                <a:solidFill>
                  <a:srgbClr val="CC0000"/>
                </a:solidFill>
              </a:rPr>
              <a:t> </a:t>
            </a:r>
            <a:r>
              <a:rPr lang="en" sz="2200" b="1">
                <a:solidFill>
                  <a:srgbClr val="3C78D8"/>
                </a:solidFill>
              </a:rPr>
              <a:t>SERT</a:t>
            </a:r>
            <a:r>
              <a:rPr lang="en" sz="2200" b="1">
                <a:solidFill>
                  <a:srgbClr val="CC0000"/>
                </a:solidFill>
              </a:rPr>
              <a:t> </a:t>
            </a:r>
            <a:endParaRPr sz="2200" b="1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Google Shape;5562;p233"/>
          <p:cNvSpPr txBox="1"/>
          <p:nvPr/>
        </p:nvSpPr>
        <p:spPr>
          <a:xfrm>
            <a:off x="11069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3" name="Google Shape;5563;p233"/>
          <p:cNvSpPr txBox="1"/>
          <p:nvPr/>
        </p:nvSpPr>
        <p:spPr>
          <a:xfrm>
            <a:off x="5628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4" name="Google Shape;5564;p233"/>
          <p:cNvSpPr txBox="1"/>
          <p:nvPr/>
        </p:nvSpPr>
        <p:spPr>
          <a:xfrm>
            <a:off x="5143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5" name="Google Shape;5565;p233"/>
          <p:cNvSpPr txBox="1"/>
          <p:nvPr/>
        </p:nvSpPr>
        <p:spPr>
          <a:xfrm>
            <a:off x="4829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6" name="Google Shape;5566;p233"/>
          <p:cNvSpPr txBox="1"/>
          <p:nvPr/>
        </p:nvSpPr>
        <p:spPr>
          <a:xfrm>
            <a:off x="13544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567" name="Google Shape;5567;p233"/>
          <p:cNvSpPr txBox="1"/>
          <p:nvPr/>
        </p:nvSpPr>
        <p:spPr>
          <a:xfrm>
            <a:off x="5893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cxnSp>
        <p:nvCxnSpPr>
          <p:cNvPr id="5568" name="Google Shape;5568;p233"/>
          <p:cNvCxnSpPr/>
          <p:nvPr/>
        </p:nvCxnSpPr>
        <p:spPr>
          <a:xfrm>
            <a:off x="3352750" y="-31800"/>
            <a:ext cx="0" cy="520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69" name="Google Shape;5569;p233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5570" name="Google Shape;5570;p2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1" name="Google Shape;5571;p233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5572" name="Google Shape;5572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5573" name="Google Shape;5573;p233"/>
          <p:cNvSpPr txBox="1"/>
          <p:nvPr/>
        </p:nvSpPr>
        <p:spPr>
          <a:xfrm>
            <a:off x="4428289" y="18093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74" name="Google Shape;5574;p233"/>
          <p:cNvSpPr txBox="1"/>
          <p:nvPr/>
        </p:nvSpPr>
        <p:spPr>
          <a:xfrm>
            <a:off x="3996313" y="4507400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575" name="Google Shape;5575;p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5576" name="Google Shape;5576;p233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77" name="Google Shape;5577;p233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578" name="Google Shape;5578;p233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8" name="Google Shape;5648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050" y="152400"/>
            <a:ext cx="404261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49" name="Google Shape;5649;p241"/>
          <p:cNvSpPr txBox="1"/>
          <p:nvPr/>
        </p:nvSpPr>
        <p:spPr>
          <a:xfrm>
            <a:off x="202749" y="90800"/>
            <a:ext cx="4348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1"/>
              <a:t>Dopamine receptor output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50" name="Google Shape;5650;p241"/>
          <p:cNvSpPr txBox="1"/>
          <p:nvPr/>
        </p:nvSpPr>
        <p:spPr>
          <a:xfrm>
            <a:off x="6041000" y="27052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constitutive activity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(same as no agonist bound)</a:t>
            </a:r>
            <a:endParaRPr/>
          </a:p>
        </p:txBody>
      </p:sp>
      <p:sp>
        <p:nvSpPr>
          <p:cNvPr id="5651" name="Google Shape;5651;p241"/>
          <p:cNvSpPr/>
          <p:nvPr/>
        </p:nvSpPr>
        <p:spPr>
          <a:xfrm rot="-5400000">
            <a:off x="4171325" y="3857550"/>
            <a:ext cx="603300" cy="933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2" name="Google Shape;5652;p241"/>
          <p:cNvSpPr/>
          <p:nvPr/>
        </p:nvSpPr>
        <p:spPr>
          <a:xfrm rot="-5400000">
            <a:off x="6318700" y="3889625"/>
            <a:ext cx="355500" cy="9378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53" name="Google Shape;5653;p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91" y="209047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54" name="Google Shape;5654;p241"/>
          <p:cNvSpPr txBox="1"/>
          <p:nvPr/>
        </p:nvSpPr>
        <p:spPr>
          <a:xfrm>
            <a:off x="1146146" y="418077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55" name="Google Shape;5655;p241"/>
          <p:cNvSpPr txBox="1"/>
          <p:nvPr/>
        </p:nvSpPr>
        <p:spPr>
          <a:xfrm>
            <a:off x="1146155" y="25591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6" name="Google Shape;5656;p241"/>
          <p:cNvSpPr txBox="1"/>
          <p:nvPr/>
        </p:nvSpPr>
        <p:spPr>
          <a:xfrm>
            <a:off x="6104500" y="356517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than constitutive, less than from dopamine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83" name="Google Shape;5683;p244"/>
          <p:cNvGraphicFramePr/>
          <p:nvPr/>
        </p:nvGraphicFramePr>
        <p:xfrm>
          <a:off x="324499" y="654454"/>
          <a:ext cx="8433725" cy="3871741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14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Dopamine Pathway </a:t>
                      </a:r>
                      <a:endParaRPr sz="1200"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antagonist</a:t>
                      </a:r>
                      <a:endParaRPr sz="1200" b="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0" u="none" strike="noStrike" cap="none"/>
                        <a:t>Effect of D2 partial agonist</a:t>
                      </a:r>
                      <a:endParaRPr sz="120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Mesolimbic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↓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activity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Mesocortical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worsening of negative symptoms 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amotivation, anhedonia, blunting of affect)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potential improvement of negative symptoms; Possibility of hypersexuality or pathologic gambling</a:t>
                      </a:r>
                      <a:endParaRPr sz="12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Nigrostriatal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sz="120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highlight>
                            <a:srgbClr val="A4C2F4"/>
                          </a:highlight>
                        </a:rPr>
                        <a:t>Akathisia is common</a:t>
                      </a:r>
                      <a:r>
                        <a:rPr lang="en" sz="1200"/>
                        <a:t>, </a:t>
                      </a:r>
                      <a:r>
                        <a:rPr lang="en" sz="1200" u="none" strike="noStrike" cap="none"/>
                        <a:t>but low risk of tardive dyskinesia </a:t>
                      </a:r>
                      <a:endParaRPr sz="12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/>
                        <a:t>Tuberoinfundibular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/>
                        <a:t>↑ 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sz="1200"/>
                        <a:t>-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decreased prolactin, no risk of gynecomastia</a:t>
                      </a:r>
                      <a:endParaRPr sz="12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84" name="Google Shape;5684;p244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5685" name="Google Shape;5685;p244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-8505592">
            <a:off x="739256" y="1277617"/>
            <a:ext cx="780341" cy="5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6" name="Google Shape;5686;p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683" y="941525"/>
            <a:ext cx="1018067" cy="129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7" name="Google Shape;5687;p244"/>
          <p:cNvGrpSpPr/>
          <p:nvPr/>
        </p:nvGrpSpPr>
        <p:grpSpPr>
          <a:xfrm>
            <a:off x="6195728" y="1037069"/>
            <a:ext cx="1261659" cy="1355031"/>
            <a:chOff x="319675" y="1832750"/>
            <a:chExt cx="2638902" cy="2834199"/>
          </a:xfrm>
        </p:grpSpPr>
        <p:sp>
          <p:nvSpPr>
            <p:cNvPr id="5688" name="Google Shape;5688;p244"/>
            <p:cNvSpPr/>
            <p:nvPr/>
          </p:nvSpPr>
          <p:spPr>
            <a:xfrm rot="8754960">
              <a:off x="2174817" y="3941293"/>
              <a:ext cx="677721" cy="58611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89" name="Google Shape;5689;p2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675" y="1832750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4" name="Google Shape;5714;p247"/>
          <p:cNvSpPr txBox="1"/>
          <p:nvPr/>
        </p:nvSpPr>
        <p:spPr>
          <a:xfrm>
            <a:off x="172552" y="1034361"/>
            <a:ext cx="3409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</a:t>
            </a:r>
            <a:r>
              <a:rPr lang="en" i="0" u="none" strike="noStrike" cap="none">
                <a:solidFill>
                  <a:srgbClr val="000000"/>
                </a:solidFill>
              </a:rPr>
              <a:t> D2 partial agonist - </a:t>
            </a:r>
            <a:r>
              <a:rPr lang="en" sz="1500" i="0" u="none" strike="noStrike" cap="none">
                <a:solidFill>
                  <a:srgbClr val="000000"/>
                </a:solidFill>
              </a:rPr>
              <a:t>⇔ </a:t>
            </a:r>
            <a:r>
              <a:rPr lang="en" i="0" u="none" strike="noStrike" cap="none">
                <a:solidFill>
                  <a:srgbClr val="000000"/>
                </a:solidFill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❖ 5-HT</a:t>
            </a:r>
            <a:r>
              <a:rPr lang="en" i="0" u="none" strike="noStrike" cap="none" baseline="-25000">
                <a:solidFill>
                  <a:srgbClr val="000000"/>
                </a:solidFill>
              </a:rPr>
              <a:t>1A</a:t>
            </a:r>
            <a:r>
              <a:rPr lang="en" i="0" u="none" strike="noStrike" cap="none">
                <a:solidFill>
                  <a:srgbClr val="000000"/>
                </a:solidFill>
              </a:rPr>
              <a:t> partial agonist - </a:t>
            </a:r>
            <a:r>
              <a:rPr lang="en" sz="1500" i="0" u="none" strike="noStrike" cap="none">
                <a:solidFill>
                  <a:srgbClr val="000000"/>
                </a:solidFill>
              </a:rPr>
              <a:t>⇔ </a:t>
            </a:r>
            <a:r>
              <a:rPr lang="en" i="0" u="none" strike="noStrike" cap="none">
                <a:solidFill>
                  <a:srgbClr val="000000"/>
                </a:solidFill>
              </a:rPr>
              <a:t>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FDA-approved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Bipolar mania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Depression (adjunct)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❖ Irritability in autism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 ❖ Tourette’s disorder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Used off-label for: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</a:t>
            </a:r>
            <a:r>
              <a:rPr lang="en" strike="sngStrike">
                <a:solidFill>
                  <a:schemeClr val="dk1"/>
                </a:solidFill>
              </a:rPr>
              <a:t>Bipolar depression</a:t>
            </a:r>
            <a:r>
              <a:rPr lang="en">
                <a:solidFill>
                  <a:schemeClr val="dk1"/>
                </a:solidFill>
              </a:rPr>
              <a:t> (ineffective)</a:t>
            </a:r>
            <a:endParaRPr strike="sngStrike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Adjunct to olanzapine (Zyprexa)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 to minimize weight gain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Adjunct to risperidone or paliperidone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 to normalize prolactin levels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5" name="Google Shape;5715;p247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6" name="Google Shape;5716;p247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#131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$21–$755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5717" name="Google Shape;5717;p247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18" name="Google Shape;5718;p247"/>
          <p:cNvSpPr txBox="1"/>
          <p:nvPr/>
        </p:nvSpPr>
        <p:spPr>
          <a:xfrm>
            <a:off x="152398" y="116090"/>
            <a:ext cx="31416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Aripiprazole (ABILIFY)   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 i PIP ra zole / a BIL e fy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 ripped peep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(is) 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Able to fly”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9" name="Google Shape;5719;p247"/>
          <p:cNvSpPr txBox="1"/>
          <p:nvPr/>
        </p:nvSpPr>
        <p:spPr>
          <a:xfrm>
            <a:off x="3633240" y="2242605"/>
            <a:ext cx="9375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</p:txBody>
      </p:sp>
      <p:pic>
        <p:nvPicPr>
          <p:cNvPr id="5720" name="Google Shape;5720;p247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7207" y="3879128"/>
            <a:ext cx="605375" cy="338125"/>
          </a:xfrm>
          <a:prstGeom prst="rect">
            <a:avLst/>
          </a:prstGeom>
          <a:noFill/>
          <a:ln>
            <a:noFill/>
          </a:ln>
          <a:effectLst>
            <a:outerShdw blurRad="14288" dist="9525" dir="2700000" algn="tl" rotWithShape="0">
              <a:srgbClr val="000000">
                <a:alpha val="28000"/>
              </a:srgbClr>
            </a:outerShdw>
          </a:effectLst>
        </p:spPr>
      </p:pic>
      <p:sp>
        <p:nvSpPr>
          <p:cNvPr id="5721" name="Google Shape;5721;p247"/>
          <p:cNvSpPr txBox="1"/>
          <p:nvPr/>
        </p:nvSpPr>
        <p:spPr>
          <a:xfrm>
            <a:off x="8362062" y="3126325"/>
            <a:ext cx="4761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>
                <a:solidFill>
                  <a:srgbClr val="000000"/>
                </a:solidFill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2" name="Google Shape;5722;p247" descr="Resultado de imagen para aripiprazole structure wik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8387" y="1868922"/>
            <a:ext cx="1436700" cy="440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3" name="Google Shape;5723;p247"/>
          <p:cNvGrpSpPr/>
          <p:nvPr/>
        </p:nvGrpSpPr>
        <p:grpSpPr>
          <a:xfrm>
            <a:off x="2828693" y="1842985"/>
            <a:ext cx="4715104" cy="1841180"/>
            <a:chOff x="344082" y="2568049"/>
            <a:chExt cx="3835289" cy="1497625"/>
          </a:xfrm>
        </p:grpSpPr>
        <p:cxnSp>
          <p:nvCxnSpPr>
            <p:cNvPr id="5724" name="Google Shape;5724;p247"/>
            <p:cNvCxnSpPr/>
            <p:nvPr/>
          </p:nvCxnSpPr>
          <p:spPr>
            <a:xfrm>
              <a:off x="1347984" y="3516878"/>
              <a:ext cx="7299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5725" name="Google Shape;5725;p247"/>
            <p:cNvGrpSpPr/>
            <p:nvPr/>
          </p:nvGrpSpPr>
          <p:grpSpPr>
            <a:xfrm>
              <a:off x="344082" y="2990187"/>
              <a:ext cx="1796310" cy="873395"/>
              <a:chOff x="251781" y="1373346"/>
              <a:chExt cx="1796310" cy="873395"/>
            </a:xfrm>
          </p:grpSpPr>
          <p:sp>
            <p:nvSpPr>
              <p:cNvPr id="5726" name="Google Shape;5726;p247"/>
              <p:cNvSpPr txBox="1"/>
              <p:nvPr/>
            </p:nvSpPr>
            <p:spPr>
              <a:xfrm>
                <a:off x="993891" y="1555702"/>
                <a:ext cx="10542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aripiprazole</a:t>
                </a:r>
                <a:endParaRPr sz="10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treatment</a:t>
                </a:r>
                <a:endParaRPr sz="10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27" name="Google Shape;5727;p247" descr="A close up of a logo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1781" y="1373346"/>
                <a:ext cx="927405" cy="8733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28" name="Google Shape;5728;p247"/>
            <p:cNvGrpSpPr/>
            <p:nvPr/>
          </p:nvGrpSpPr>
          <p:grpSpPr>
            <a:xfrm>
              <a:off x="1545371" y="2568049"/>
              <a:ext cx="2634000" cy="1497625"/>
              <a:chOff x="1545371" y="2568049"/>
              <a:chExt cx="2634000" cy="1497625"/>
            </a:xfrm>
          </p:grpSpPr>
          <p:sp>
            <p:nvSpPr>
              <p:cNvPr id="5729" name="Google Shape;5729;p247"/>
              <p:cNvSpPr txBox="1"/>
              <p:nvPr/>
            </p:nvSpPr>
            <p:spPr>
              <a:xfrm>
                <a:off x="1545371" y="3827474"/>
                <a:ext cx="26340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“weight neutral” for most adults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200"/>
                  <a:t>(children/adolescents more likely to gain)</a:t>
                </a:r>
                <a:endParaRPr sz="1200"/>
              </a:p>
            </p:txBody>
          </p:sp>
          <p:sp>
            <p:nvSpPr>
              <p:cNvPr id="5730" name="Google Shape;5730;p247"/>
              <p:cNvSpPr txBox="1"/>
              <p:nvPr/>
            </p:nvSpPr>
            <p:spPr>
              <a:xfrm>
                <a:off x="2167559" y="2568049"/>
                <a:ext cx="16944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200"/>
                  <a:t>generally </a:t>
                </a: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non-sedating 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31" name="Google Shape;5731;p247"/>
              <p:cNvGrpSpPr/>
              <p:nvPr/>
            </p:nvGrpSpPr>
            <p:grpSpPr>
              <a:xfrm>
                <a:off x="1903789" y="2632226"/>
                <a:ext cx="1832405" cy="1212370"/>
                <a:chOff x="1778470" y="1045375"/>
                <a:chExt cx="1534420" cy="1015215"/>
              </a:xfrm>
            </p:grpSpPr>
            <p:grpSp>
              <p:nvGrpSpPr>
                <p:cNvPr id="5732" name="Google Shape;5732;p247"/>
                <p:cNvGrpSpPr/>
                <p:nvPr/>
              </p:nvGrpSpPr>
              <p:grpSpPr>
                <a:xfrm>
                  <a:off x="1778470" y="1045375"/>
                  <a:ext cx="1534420" cy="770047"/>
                  <a:chOff x="1278145" y="1708220"/>
                  <a:chExt cx="5421980" cy="2325022"/>
                </a:xfrm>
              </p:grpSpPr>
              <p:pic>
                <p:nvPicPr>
                  <p:cNvPr id="5733" name="Google Shape;5733;p247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1278145" y="1708220"/>
                    <a:ext cx="1485516" cy="19415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734" name="Google Shape;5734;p247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 rot="1126109" flipH="1">
                    <a:off x="4965891" y="1917037"/>
                    <a:ext cx="1465133" cy="19148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735" name="Google Shape;5735;p24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1435930">
                    <a:off x="2218700" y="2315850"/>
                    <a:ext cx="1085850" cy="152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5736" name="Google Shape;5736;p24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900133" flipH="1">
                    <a:off x="4337335" y="2443182"/>
                    <a:ext cx="1053703" cy="14788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737" name="Google Shape;5737;p247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2134922" y="1329242"/>
                  <a:ext cx="776574" cy="7313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38" name="Google Shape;5738;p247"/>
              <p:cNvSpPr txBox="1"/>
              <p:nvPr/>
            </p:nvSpPr>
            <p:spPr>
              <a:xfrm>
                <a:off x="2439170" y="3174976"/>
                <a:ext cx="7809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 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gyneco-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mastia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7"/>
          <p:cNvSpPr/>
          <p:nvPr/>
        </p:nvSpPr>
        <p:spPr>
          <a:xfrm rot="-631247">
            <a:off x="3518907" y="3978711"/>
            <a:ext cx="683490" cy="747863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34" name="Google Shape;1234;p47"/>
          <p:cNvCxnSpPr/>
          <p:nvPr/>
        </p:nvCxnSpPr>
        <p:spPr>
          <a:xfrm>
            <a:off x="4669725" y="0"/>
            <a:ext cx="0" cy="523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47"/>
          <p:cNvSpPr txBox="1"/>
          <p:nvPr/>
        </p:nvSpPr>
        <p:spPr>
          <a:xfrm>
            <a:off x="1564151" y="238700"/>
            <a:ext cx="132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6" name="Google Shape;1236;p47"/>
          <p:cNvSpPr txBox="1"/>
          <p:nvPr/>
        </p:nvSpPr>
        <p:spPr>
          <a:xfrm>
            <a:off x="6390700" y="242950"/>
            <a:ext cx="15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“Atypicals”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7" name="Google Shape;1237;p47"/>
          <p:cNvSpPr txBox="1"/>
          <p:nvPr/>
        </p:nvSpPr>
        <p:spPr>
          <a:xfrm>
            <a:off x="971546" y="597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8" name="Google Shape;1238;p47"/>
          <p:cNvSpPr txBox="1"/>
          <p:nvPr/>
        </p:nvSpPr>
        <p:spPr>
          <a:xfrm>
            <a:off x="5591646" y="605808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39" name="Google Shape;1239;p47"/>
          <p:cNvSpPr txBox="1"/>
          <p:nvPr/>
        </p:nvSpPr>
        <p:spPr>
          <a:xfrm>
            <a:off x="1811647" y="968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240" name="Google Shape;1240;p47"/>
          <p:cNvSpPr txBox="1"/>
          <p:nvPr/>
        </p:nvSpPr>
        <p:spPr>
          <a:xfrm>
            <a:off x="6655697" y="967383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  <p:grpSp>
        <p:nvGrpSpPr>
          <p:cNvPr id="1241" name="Google Shape;1241;p47"/>
          <p:cNvGrpSpPr/>
          <p:nvPr/>
        </p:nvGrpSpPr>
        <p:grpSpPr>
          <a:xfrm>
            <a:off x="671913" y="1995226"/>
            <a:ext cx="2110675" cy="2693725"/>
            <a:chOff x="753575" y="1315726"/>
            <a:chExt cx="2110675" cy="2693725"/>
          </a:xfrm>
        </p:grpSpPr>
        <p:pic>
          <p:nvPicPr>
            <p:cNvPr id="1242" name="Google Shape;1242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3" name="Google Shape;1243;p47"/>
            <p:cNvSpPr txBox="1"/>
            <p:nvPr/>
          </p:nvSpPr>
          <p:spPr>
            <a:xfrm>
              <a:off x="1145300" y="3515675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</a:t>
              </a:r>
              <a:endParaRPr sz="12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1244" name="Google Shape;124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175" y="2058993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47"/>
          <p:cNvSpPr txBox="1"/>
          <p:nvPr/>
        </p:nvSpPr>
        <p:spPr>
          <a:xfrm>
            <a:off x="4841189" y="1880850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receptor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246" name="Google Shape;124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391" y="2300020"/>
            <a:ext cx="2342398" cy="27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47"/>
          <p:cNvSpPr txBox="1"/>
          <p:nvPr/>
        </p:nvSpPr>
        <p:spPr>
          <a:xfrm>
            <a:off x="6759546" y="4390325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partial agonist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48" name="Google Shape;1248;p47"/>
          <p:cNvSpPr txBox="1"/>
          <p:nvPr/>
        </p:nvSpPr>
        <p:spPr>
          <a:xfrm>
            <a:off x="58701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49" name="Google Shape;1249;p47"/>
          <p:cNvSpPr txBox="1"/>
          <p:nvPr/>
        </p:nvSpPr>
        <p:spPr>
          <a:xfrm>
            <a:off x="6759555" y="27686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“2 pips and a rip”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(A, B &amp; C)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a</a:t>
            </a:r>
            <a:r>
              <a:rPr lang="en" sz="1200" b="1">
                <a:solidFill>
                  <a:schemeClr val="lt1"/>
                </a:solidFill>
              </a:rPr>
              <a:t>ripiprazole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b</a:t>
            </a:r>
            <a:r>
              <a:rPr lang="en" sz="1200" b="1">
                <a:solidFill>
                  <a:schemeClr val="lt1"/>
                </a:solidFill>
              </a:rPr>
              <a:t>rexpiprazole,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u="sng">
                <a:solidFill>
                  <a:schemeClr val="lt1"/>
                </a:solidFill>
              </a:rPr>
              <a:t>c</a:t>
            </a:r>
            <a:r>
              <a:rPr lang="en" sz="1200" b="1">
                <a:solidFill>
                  <a:schemeClr val="lt1"/>
                </a:solidFill>
              </a:rPr>
              <a:t>ariprazine 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47"/>
          <p:cNvSpPr txBox="1"/>
          <p:nvPr/>
        </p:nvSpPr>
        <p:spPr>
          <a:xfrm>
            <a:off x="2974596" y="3091088"/>
            <a:ext cx="1098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or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251" name="Google Shape;1251;p47"/>
          <p:cNvSpPr txBox="1"/>
          <p:nvPr/>
        </p:nvSpPr>
        <p:spPr>
          <a:xfrm>
            <a:off x="4264902" y="3091100"/>
            <a:ext cx="11547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“-pines, -dones 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and a -rone”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47"/>
          <p:cNvSpPr txBox="1"/>
          <p:nvPr/>
        </p:nvSpPr>
        <p:spPr>
          <a:xfrm>
            <a:off x="1037398" y="2563075"/>
            <a:ext cx="1984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potency: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low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intermediate</a:t>
            </a:r>
            <a:endParaRPr sz="1200" b="1">
              <a:solidFill>
                <a:schemeClr val="lt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>
                <a:solidFill>
                  <a:schemeClr val="lt1"/>
                </a:solidFill>
              </a:rPr>
              <a:t>high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1253" name="Google Shape;1253;p47"/>
          <p:cNvSpPr txBox="1"/>
          <p:nvPr/>
        </p:nvSpPr>
        <p:spPr>
          <a:xfrm>
            <a:off x="3671500" y="4121800"/>
            <a:ext cx="37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x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254" name="Google Shape;1254;p47"/>
          <p:cNvSpPr txBox="1"/>
          <p:nvPr/>
        </p:nvSpPr>
        <p:spPr>
          <a:xfrm>
            <a:off x="3272125" y="4657025"/>
            <a:ext cx="142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mystery receptor blocker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" name="Google Shape;5806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932" y="409144"/>
            <a:ext cx="3868851" cy="3465351"/>
          </a:xfrm>
          <a:prstGeom prst="rect">
            <a:avLst/>
          </a:prstGeom>
          <a:noFill/>
          <a:ln>
            <a:noFill/>
          </a:ln>
        </p:spPr>
      </p:pic>
      <p:sp>
        <p:nvSpPr>
          <p:cNvPr id="5807" name="Google Shape;5807;p25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aripiprazole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ABILIFY</a:t>
            </a:r>
            <a:endParaRPr b="1"/>
          </a:p>
        </p:txBody>
      </p:sp>
      <p:pic>
        <p:nvPicPr>
          <p:cNvPr id="5808" name="Google Shape;5808;p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00" y="4180575"/>
            <a:ext cx="6020449" cy="83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9" name="Google Shape;5809;p251"/>
          <p:cNvCxnSpPr/>
          <p:nvPr/>
        </p:nvCxnSpPr>
        <p:spPr>
          <a:xfrm>
            <a:off x="4046325" y="1016950"/>
            <a:ext cx="1289100" cy="2069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0" name="Google Shape;5810;p251"/>
          <p:cNvCxnSpPr/>
          <p:nvPr/>
        </p:nvCxnSpPr>
        <p:spPr>
          <a:xfrm rot="10800000" flipH="1">
            <a:off x="3186925" y="1017125"/>
            <a:ext cx="859500" cy="327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1" name="Google Shape;5811;p251"/>
          <p:cNvCxnSpPr/>
          <p:nvPr/>
        </p:nvCxnSpPr>
        <p:spPr>
          <a:xfrm rot="10800000" flipH="1">
            <a:off x="2685625" y="3086750"/>
            <a:ext cx="2621100" cy="1160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12" name="Google Shape;5812;p251"/>
          <p:cNvSpPr/>
          <p:nvPr/>
        </p:nvSpPr>
        <p:spPr>
          <a:xfrm>
            <a:off x="6445500" y="4461700"/>
            <a:ext cx="15684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3" name="Google Shape;5813;p251"/>
          <p:cNvGrpSpPr/>
          <p:nvPr/>
        </p:nvGrpSpPr>
        <p:grpSpPr>
          <a:xfrm>
            <a:off x="7480833" y="165212"/>
            <a:ext cx="1409519" cy="932577"/>
            <a:chOff x="1778470" y="1045375"/>
            <a:chExt cx="1534420" cy="1015215"/>
          </a:xfrm>
        </p:grpSpPr>
        <p:grpSp>
          <p:nvGrpSpPr>
            <p:cNvPr id="5814" name="Google Shape;5814;p251"/>
            <p:cNvGrpSpPr/>
            <p:nvPr/>
          </p:nvGrpSpPr>
          <p:grpSpPr>
            <a:xfrm>
              <a:off x="1778470" y="1045375"/>
              <a:ext cx="1534420" cy="770047"/>
              <a:chOff x="1278145" y="1708220"/>
              <a:chExt cx="5421980" cy="2325022"/>
            </a:xfrm>
          </p:grpSpPr>
          <p:pic>
            <p:nvPicPr>
              <p:cNvPr id="5815" name="Google Shape;5815;p25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78145" y="1708220"/>
                <a:ext cx="1485516" cy="19415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16" name="Google Shape;5816;p25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126109" flipH="1">
                <a:off x="4965891" y="1917037"/>
                <a:ext cx="1465133" cy="1914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17" name="Google Shape;5817;p25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435930">
                <a:off x="2218700" y="2315850"/>
                <a:ext cx="1085850" cy="15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18" name="Google Shape;5818;p25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900133" flipH="1">
                <a:off x="4337335" y="2443182"/>
                <a:ext cx="1053703" cy="14788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819" name="Google Shape;5819;p25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34922" y="1329242"/>
              <a:ext cx="776574" cy="73134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820" name="Google Shape;5820;p251"/>
          <p:cNvCxnSpPr/>
          <p:nvPr/>
        </p:nvCxnSpPr>
        <p:spPr>
          <a:xfrm>
            <a:off x="2380575" y="3375675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21" name="Google Shape;5821;p251"/>
          <p:cNvSpPr txBox="1"/>
          <p:nvPr/>
        </p:nvSpPr>
        <p:spPr>
          <a:xfrm>
            <a:off x="421250" y="30866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  <p:sp>
        <p:nvSpPr>
          <p:cNvPr id="5822" name="Google Shape;5822;p251"/>
          <p:cNvSpPr/>
          <p:nvPr/>
        </p:nvSpPr>
        <p:spPr>
          <a:xfrm rot="-5400000">
            <a:off x="4796225" y="4453575"/>
            <a:ext cx="570600" cy="338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3" name="Google Shape;5823;p251"/>
          <p:cNvSpPr txBox="1"/>
          <p:nvPr/>
        </p:nvSpPr>
        <p:spPr>
          <a:xfrm>
            <a:off x="5710800" y="35946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partial</a:t>
            </a:r>
            <a:r>
              <a:rPr lang="en"/>
              <a:t> agonist</a:t>
            </a:r>
            <a:endParaRPr/>
          </a:p>
        </p:txBody>
      </p:sp>
      <p:sp>
        <p:nvSpPr>
          <p:cNvPr id="5824" name="Google Shape;5824;p251"/>
          <p:cNvSpPr/>
          <p:nvPr/>
        </p:nvSpPr>
        <p:spPr>
          <a:xfrm rot="-7779646">
            <a:off x="5239304" y="868121"/>
            <a:ext cx="775099" cy="60105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5" name="Google Shape;5825;p251"/>
          <p:cNvSpPr/>
          <p:nvPr/>
        </p:nvSpPr>
        <p:spPr>
          <a:xfrm rot="-5400000">
            <a:off x="3888175" y="4453575"/>
            <a:ext cx="570600" cy="3387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6" name="Google Shape;5826;p251"/>
          <p:cNvSpPr txBox="1"/>
          <p:nvPr/>
        </p:nvSpPr>
        <p:spPr>
          <a:xfrm>
            <a:off x="6072650" y="645300"/>
            <a:ext cx="1869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be slightly more sedating than brexpiprazole and cariprazine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1" name="Google Shape;5831;p25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2" name="Google Shape;5832;p252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Aripiprazole long-acting injectables             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/>
          </a:p>
        </p:txBody>
      </p:sp>
      <p:grpSp>
        <p:nvGrpSpPr>
          <p:cNvPr id="5833" name="Google Shape;5833;p252"/>
          <p:cNvGrpSpPr/>
          <p:nvPr/>
        </p:nvGrpSpPr>
        <p:grpSpPr>
          <a:xfrm>
            <a:off x="354815" y="808065"/>
            <a:ext cx="2599895" cy="2092932"/>
            <a:chOff x="209243" y="1314169"/>
            <a:chExt cx="1904685" cy="1533284"/>
          </a:xfrm>
        </p:grpSpPr>
        <p:grpSp>
          <p:nvGrpSpPr>
            <p:cNvPr id="5834" name="Google Shape;5834;p252"/>
            <p:cNvGrpSpPr/>
            <p:nvPr/>
          </p:nvGrpSpPr>
          <p:grpSpPr>
            <a:xfrm>
              <a:off x="209243" y="1884223"/>
              <a:ext cx="996025" cy="963229"/>
              <a:chOff x="453893" y="2050273"/>
              <a:chExt cx="996025" cy="963229"/>
            </a:xfrm>
          </p:grpSpPr>
          <p:pic>
            <p:nvPicPr>
              <p:cNvPr id="5835" name="Google Shape;5835;p252"/>
              <p:cNvPicPr preferRelativeResize="0"/>
              <p:nvPr/>
            </p:nvPicPr>
            <p:blipFill rotWithShape="1">
              <a:blip r:embed="rId3">
                <a:alphaModFix/>
              </a:blip>
              <a:srcRect r="37150"/>
              <a:stretch/>
            </p:blipFill>
            <p:spPr>
              <a:xfrm rot="-1098588">
                <a:off x="760450" y="2074881"/>
                <a:ext cx="257733" cy="6272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6" name="Google Shape;5836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1177" y="2093702"/>
                <a:ext cx="410066" cy="627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7" name="Google Shape;5837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646827">
                <a:off x="521845" y="2225078"/>
                <a:ext cx="308722" cy="4812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8" name="Google Shape;5838;p2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044786" flipH="1">
                <a:off x="1109380" y="2262855"/>
                <a:ext cx="294447" cy="473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39" name="Google Shape;5839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14391" y="2300138"/>
                <a:ext cx="757483" cy="7133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40" name="Google Shape;5840;p252"/>
            <p:cNvGrpSpPr/>
            <p:nvPr/>
          </p:nvGrpSpPr>
          <p:grpSpPr>
            <a:xfrm>
              <a:off x="854193" y="1314169"/>
              <a:ext cx="1259734" cy="1398564"/>
              <a:chOff x="1098843" y="1485094"/>
              <a:chExt cx="1259734" cy="1398564"/>
            </a:xfrm>
          </p:grpSpPr>
          <p:pic>
            <p:nvPicPr>
              <p:cNvPr id="5841" name="Google Shape;5841;p25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t="45094" r="47892" b="5"/>
              <a:stretch/>
            </p:blipFill>
            <p:spPr>
              <a:xfrm rot="9776977">
                <a:off x="1513635" y="1585043"/>
                <a:ext cx="772836" cy="6077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42" name="Google Shape;5842;p252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 l="4149" r="37731"/>
              <a:stretch/>
            </p:blipFill>
            <p:spPr>
              <a:xfrm rot="-3091865">
                <a:off x="1048821" y="2370408"/>
                <a:ext cx="787893" cy="252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43" name="Google Shape;5843;p252"/>
            <p:cNvSpPr/>
            <p:nvPr/>
          </p:nvSpPr>
          <p:spPr>
            <a:xfrm rot="-9280549">
              <a:off x="921651" y="2382478"/>
              <a:ext cx="185861" cy="272420"/>
            </a:xfrm>
            <a:prstGeom prst="arc">
              <a:avLst>
                <a:gd name="adj1" fmla="val 14861523"/>
                <a:gd name="adj2" fmla="val 1832833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4" name="Google Shape;5844;p252"/>
          <p:cNvSpPr txBox="1"/>
          <p:nvPr/>
        </p:nvSpPr>
        <p:spPr>
          <a:xfrm>
            <a:off x="-75876" y="97110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highlight>
                  <a:srgbClr val="FFFF00"/>
                </a:highlight>
              </a:rPr>
              <a:t>Abilify MAINTENA               </a:t>
            </a:r>
            <a:endParaRPr dirty="0"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“Man-tenna”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grpSp>
        <p:nvGrpSpPr>
          <p:cNvPr id="5845" name="Google Shape;5845;p252"/>
          <p:cNvGrpSpPr/>
          <p:nvPr/>
        </p:nvGrpSpPr>
        <p:grpSpPr>
          <a:xfrm>
            <a:off x="6285458" y="227784"/>
            <a:ext cx="2636328" cy="2396334"/>
            <a:chOff x="78450" y="4725650"/>
            <a:chExt cx="3159550" cy="2871925"/>
          </a:xfrm>
        </p:grpSpPr>
        <p:pic>
          <p:nvPicPr>
            <p:cNvPr id="5846" name="Google Shape;5846;p252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50" y="4725658"/>
              <a:ext cx="3159550" cy="2257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7" name="Google Shape;5847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756779" y="4868091"/>
              <a:ext cx="235414" cy="348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8" name="Google Shape;584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77">
              <a:off x="2479755" y="4874629"/>
              <a:ext cx="235571" cy="339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9" name="Google Shape;5849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497580" y="4965581"/>
              <a:ext cx="434868" cy="396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0" name="Google Shape;585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49546" flipH="1">
              <a:off x="2725811" y="5106234"/>
              <a:ext cx="162066" cy="1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1" name="Google Shape;585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935">
              <a:off x="2541849" y="5075131"/>
              <a:ext cx="160727" cy="169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2" name="Google Shape;585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156026" y="4871718"/>
              <a:ext cx="184813" cy="282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3" name="Google Shape;585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301271">
              <a:off x="1938149" y="4877376"/>
              <a:ext cx="185733" cy="27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4" name="Google Shape;585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952541" y="4950773"/>
              <a:ext cx="341394" cy="321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5" name="Google Shape;5855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450431" y="5237809"/>
              <a:ext cx="205041" cy="30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6" name="Google Shape;5856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263447">
              <a:off x="2209148" y="5243502"/>
              <a:ext cx="205177" cy="296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7" name="Google Shape;5857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224673" y="5333075"/>
              <a:ext cx="378762" cy="345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8" name="Google Shape;585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8975" y="4755186"/>
              <a:ext cx="235191" cy="35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9" name="Google Shape;585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0" flipH="1">
              <a:off x="1685072" y="4762385"/>
              <a:ext cx="236361" cy="349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0" name="Google Shape;586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68663" y="4855788"/>
              <a:ext cx="434456" cy="409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1" name="Google Shape;5861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7212" y="5127076"/>
              <a:ext cx="205041" cy="31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2" name="Google Shape;5862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1377915" y="5133353"/>
              <a:ext cx="206062" cy="304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3" name="Google Shape;5863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9249" y="5214782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4" name="Google Shape;586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76" flipH="1">
              <a:off x="1086410" y="5493622"/>
              <a:ext cx="182742" cy="270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5" name="Google Shape;586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82053" y="5001045"/>
              <a:ext cx="162110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6" name="Google Shape;586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9" flipH="1">
              <a:off x="1717732" y="4973792"/>
              <a:ext cx="162112" cy="17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7" name="Google Shape;586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85466" flipH="1">
              <a:off x="2156025" y="5064918"/>
              <a:ext cx="127389" cy="136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8" name="Google Shape;5868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997891">
              <a:off x="1970830" y="5043502"/>
              <a:ext cx="127387" cy="1360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69" name="Google Shape;5869;p252"/>
            <p:cNvCxnSpPr/>
            <p:nvPr/>
          </p:nvCxnSpPr>
          <p:spPr>
            <a:xfrm>
              <a:off x="1611101" y="516735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0" name="Google Shape;5870;p252"/>
            <p:cNvCxnSpPr/>
            <p:nvPr/>
          </p:nvCxnSpPr>
          <p:spPr>
            <a:xfrm>
              <a:off x="1455746" y="5463852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71" name="Google Shape;587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00922" y="5341419"/>
              <a:ext cx="141330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2" name="Google Shape;587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1406390" y="5317659"/>
              <a:ext cx="141328" cy="150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3" name="Google Shape;587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9527" y="5200783"/>
              <a:ext cx="205041" cy="313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4" name="Google Shape;5874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56" flipH="1">
              <a:off x="800231" y="5207060"/>
              <a:ext cx="206062" cy="304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5" name="Google Shape;5875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1564" y="5288490"/>
              <a:ext cx="378762" cy="356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6" name="Google Shape;587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3237" y="5415126"/>
              <a:ext cx="141330" cy="15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7" name="Google Shape;5877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870" flipH="1">
              <a:off x="828705" y="5391367"/>
              <a:ext cx="141328" cy="1509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78" name="Google Shape;5878;p252"/>
            <p:cNvCxnSpPr/>
            <p:nvPr/>
          </p:nvCxnSpPr>
          <p:spPr>
            <a:xfrm>
              <a:off x="2035721" y="5184873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9" name="Google Shape;5879;p252"/>
            <p:cNvCxnSpPr/>
            <p:nvPr/>
          </p:nvCxnSpPr>
          <p:spPr>
            <a:xfrm>
              <a:off x="2197970" y="5198681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0" name="Google Shape;5880;p252"/>
            <p:cNvCxnSpPr/>
            <p:nvPr/>
          </p:nvCxnSpPr>
          <p:spPr>
            <a:xfrm>
              <a:off x="2311890" y="559912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1" name="Google Shape;5881;p252"/>
            <p:cNvCxnSpPr/>
            <p:nvPr/>
          </p:nvCxnSpPr>
          <p:spPr>
            <a:xfrm>
              <a:off x="2494844" y="560258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2" name="Google Shape;5882;p252"/>
            <p:cNvCxnSpPr/>
            <p:nvPr/>
          </p:nvCxnSpPr>
          <p:spPr>
            <a:xfrm>
              <a:off x="2632928" y="5253915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3" name="Google Shape;5883;p252"/>
            <p:cNvCxnSpPr/>
            <p:nvPr/>
          </p:nvCxnSpPr>
          <p:spPr>
            <a:xfrm>
              <a:off x="2753762" y="525672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4" name="Google Shape;5884;p252"/>
            <p:cNvCxnSpPr/>
            <p:nvPr/>
          </p:nvCxnSpPr>
          <p:spPr>
            <a:xfrm>
              <a:off x="1324566" y="54742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5" name="Google Shape;5885;p252"/>
            <p:cNvCxnSpPr/>
            <p:nvPr/>
          </p:nvCxnSpPr>
          <p:spPr>
            <a:xfrm>
              <a:off x="1787141" y="516070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6" name="Google Shape;5886;p252"/>
            <p:cNvCxnSpPr/>
            <p:nvPr/>
          </p:nvCxnSpPr>
          <p:spPr>
            <a:xfrm>
              <a:off x="882685" y="5554259"/>
              <a:ext cx="0" cy="11220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7" name="Google Shape;5887;p252"/>
            <p:cNvCxnSpPr/>
            <p:nvPr/>
          </p:nvCxnSpPr>
          <p:spPr>
            <a:xfrm>
              <a:off x="737687" y="5553598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88" name="Google Shape;5888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2258" y="5518744"/>
              <a:ext cx="239670" cy="36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9" name="Google Shape;5889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301247" flipH="1">
              <a:off x="523613" y="5526082"/>
              <a:ext cx="240862" cy="356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0" name="Google Shape;5890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3083" y="5621262"/>
              <a:ext cx="442723" cy="416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1" name="Google Shape;5891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92310">
              <a:off x="368501" y="5786537"/>
              <a:ext cx="165199" cy="176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2" name="Google Shape;5892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2" flipH="1">
              <a:off x="556897" y="5741514"/>
              <a:ext cx="165197" cy="176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3" name="Google Shape;5893;p2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2948" y="5498412"/>
              <a:ext cx="181837" cy="278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4" name="Google Shape;5894;p2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96" y="5576194"/>
              <a:ext cx="335900" cy="316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5" name="Google Shape;5895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29448" y="5688500"/>
              <a:ext cx="125335" cy="13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6" name="Google Shape;5896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997909" flipH="1">
              <a:off x="1125471" y="5667429"/>
              <a:ext cx="125335" cy="1338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97" name="Google Shape;5897;p252"/>
            <p:cNvCxnSpPr/>
            <p:nvPr/>
          </p:nvCxnSpPr>
          <p:spPr>
            <a:xfrm>
              <a:off x="1034588" y="5820064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8" name="Google Shape;5898;p252"/>
            <p:cNvCxnSpPr/>
            <p:nvPr/>
          </p:nvCxnSpPr>
          <p:spPr>
            <a:xfrm>
              <a:off x="1183029" y="5802160"/>
              <a:ext cx="0" cy="1219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899" name="Google Shape;5899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64182" flipH="1">
              <a:off x="2450519" y="5469386"/>
              <a:ext cx="141156" cy="14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0" name="Google Shape;5900;p252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2315851">
              <a:off x="2242184" y="5442295"/>
              <a:ext cx="139989" cy="147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1" name="Google Shape;5901;p25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2043" y="5622849"/>
              <a:ext cx="2494896" cy="19747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02" name="Google Shape;5902;p252"/>
            <p:cNvCxnSpPr/>
            <p:nvPr/>
          </p:nvCxnSpPr>
          <p:spPr>
            <a:xfrm>
              <a:off x="613375" y="5937436"/>
              <a:ext cx="0" cy="3312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3" name="Google Shape;5903;p252"/>
            <p:cNvCxnSpPr/>
            <p:nvPr/>
          </p:nvCxnSpPr>
          <p:spPr>
            <a:xfrm>
              <a:off x="524018" y="5941214"/>
              <a:ext cx="0" cy="5565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904" name="Google Shape;5904;p252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3337" y="6032715"/>
              <a:ext cx="1474124" cy="825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5" name="Google Shape;5905;p252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1147917">
              <a:off x="975275" y="6286288"/>
              <a:ext cx="1244656" cy="2696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906" name="Google Shape;5906;p252"/>
          <p:cNvSpPr txBox="1"/>
          <p:nvPr/>
        </p:nvSpPr>
        <p:spPr>
          <a:xfrm>
            <a:off x="4465399" y="2546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“Airy stadium”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07" name="Google Shape;5907;p252"/>
          <p:cNvGrpSpPr/>
          <p:nvPr/>
        </p:nvGrpSpPr>
        <p:grpSpPr>
          <a:xfrm>
            <a:off x="6923151" y="2840575"/>
            <a:ext cx="1911341" cy="2153950"/>
            <a:chOff x="137107" y="6140735"/>
            <a:chExt cx="4078832" cy="4596564"/>
          </a:xfrm>
        </p:grpSpPr>
        <p:pic>
          <p:nvPicPr>
            <p:cNvPr id="5908" name="Google Shape;5908;p252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43553"/>
            <a:stretch/>
          </p:blipFill>
          <p:spPr>
            <a:xfrm>
              <a:off x="137107" y="6140735"/>
              <a:ext cx="3904077" cy="45965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9" name="Google Shape;5909;p252"/>
            <p:cNvGrpSpPr/>
            <p:nvPr/>
          </p:nvGrpSpPr>
          <p:grpSpPr>
            <a:xfrm>
              <a:off x="604375" y="6236836"/>
              <a:ext cx="2206134" cy="4339363"/>
              <a:chOff x="267127" y="8872423"/>
              <a:chExt cx="975087" cy="1917950"/>
            </a:xfrm>
          </p:grpSpPr>
          <p:pic>
            <p:nvPicPr>
              <p:cNvPr id="5910" name="Google Shape;5910;p252" descr="clipped result image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67127" y="10018561"/>
                <a:ext cx="975087" cy="7718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1" name="Google Shape;5911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301278" flipH="1">
                <a:off x="739854" y="8934769"/>
                <a:ext cx="401131" cy="5936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2" name="Google Shape;5912;p2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1288" y="8922550"/>
                <a:ext cx="399144" cy="610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3" name="Google Shape;5913;p25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72586" y="9093286"/>
                <a:ext cx="737318" cy="69438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914" name="Google Shape;5914;p252"/>
              <p:cNvCxnSpPr/>
              <p:nvPr/>
            </p:nvCxnSpPr>
            <p:spPr>
              <a:xfrm flipH="1">
                <a:off x="362393" y="9624269"/>
                <a:ext cx="193500" cy="645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5" name="Google Shape;5915;p252"/>
              <p:cNvCxnSpPr/>
              <p:nvPr/>
            </p:nvCxnSpPr>
            <p:spPr>
              <a:xfrm>
                <a:off x="555911" y="9619484"/>
                <a:ext cx="36030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5916" name="Google Shape;5916;p252" descr="clipped result image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 rot="-1154883">
                <a:off x="843242" y="9524503"/>
                <a:ext cx="173816" cy="144594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5917" name="Google Shape;5917;p252" descr="clipped result image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 rot="865969">
                <a:off x="349397" y="9324343"/>
                <a:ext cx="275122" cy="2938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8" name="Google Shape;5918;p252" descr="clipped result image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70550" y="10184625"/>
                <a:ext cx="565500" cy="31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19" name="Google Shape;5919;p252" descr="clipped result image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 rot="897982">
                <a:off x="582501" y="10238953"/>
                <a:ext cx="344347" cy="1870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dist="9525" algn="bl" rotWithShape="0">
                  <a:srgbClr val="000000">
                    <a:alpha val="50000"/>
                  </a:srgbClr>
                </a:outerShdw>
              </a:effectLst>
            </p:spPr>
          </p:pic>
        </p:grpSp>
        <p:cxnSp>
          <p:nvCxnSpPr>
            <p:cNvPr id="5920" name="Google Shape;5920;p252"/>
            <p:cNvCxnSpPr/>
            <p:nvPr/>
          </p:nvCxnSpPr>
          <p:spPr>
            <a:xfrm flipH="1">
              <a:off x="2314038" y="7746067"/>
              <a:ext cx="465000" cy="64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21" name="Google Shape;5921;p252"/>
            <p:cNvSpPr txBox="1"/>
            <p:nvPr/>
          </p:nvSpPr>
          <p:spPr>
            <a:xfrm>
              <a:off x="2619639" y="7372551"/>
              <a:ext cx="1596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Innie </a:t>
              </a:r>
              <a:endParaRPr sz="110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rgbClr val="000000"/>
                  </a:solidFill>
                </a:rPr>
                <a:t>show(in’)</a:t>
              </a:r>
              <a:endParaRPr sz="110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2" name="Google Shape;5922;p252"/>
          <p:cNvSpPr txBox="1"/>
          <p:nvPr/>
        </p:nvSpPr>
        <p:spPr>
          <a:xfrm>
            <a:off x="5625024" y="2786850"/>
            <a:ext cx="1378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ARISTADA INITIO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“Innie show”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5923" name="Google Shape;5923;p252"/>
          <p:cNvGrpSpPr/>
          <p:nvPr/>
        </p:nvGrpSpPr>
        <p:grpSpPr>
          <a:xfrm>
            <a:off x="2225330" y="2840575"/>
            <a:ext cx="2461043" cy="1989231"/>
            <a:chOff x="176579" y="3159366"/>
            <a:chExt cx="1566845" cy="1266462"/>
          </a:xfrm>
        </p:grpSpPr>
        <p:grpSp>
          <p:nvGrpSpPr>
            <p:cNvPr id="5924" name="Google Shape;5924;p252"/>
            <p:cNvGrpSpPr/>
            <p:nvPr/>
          </p:nvGrpSpPr>
          <p:grpSpPr>
            <a:xfrm>
              <a:off x="176579" y="3159366"/>
              <a:ext cx="1566845" cy="1266462"/>
              <a:chOff x="176579" y="3159366"/>
              <a:chExt cx="1566845" cy="1266462"/>
            </a:xfrm>
          </p:grpSpPr>
          <p:grpSp>
            <p:nvGrpSpPr>
              <p:cNvPr id="5925" name="Google Shape;5925;p252"/>
              <p:cNvGrpSpPr/>
              <p:nvPr/>
            </p:nvGrpSpPr>
            <p:grpSpPr>
              <a:xfrm>
                <a:off x="176579" y="3159366"/>
                <a:ext cx="1003288" cy="1266462"/>
                <a:chOff x="214654" y="1580991"/>
                <a:chExt cx="1003288" cy="1266462"/>
              </a:xfrm>
            </p:grpSpPr>
            <p:grpSp>
              <p:nvGrpSpPr>
                <p:cNvPr id="5926" name="Google Shape;5926;p252"/>
                <p:cNvGrpSpPr/>
                <p:nvPr/>
              </p:nvGrpSpPr>
              <p:grpSpPr>
                <a:xfrm>
                  <a:off x="239202" y="1838695"/>
                  <a:ext cx="978741" cy="1008758"/>
                  <a:chOff x="239202" y="1838695"/>
                  <a:chExt cx="978741" cy="1008758"/>
                </a:xfrm>
              </p:grpSpPr>
              <p:grpSp>
                <p:nvGrpSpPr>
                  <p:cNvPr id="5927" name="Google Shape;5927;p252"/>
                  <p:cNvGrpSpPr/>
                  <p:nvPr/>
                </p:nvGrpSpPr>
                <p:grpSpPr>
                  <a:xfrm>
                    <a:off x="239202" y="1912569"/>
                    <a:ext cx="978741" cy="934884"/>
                    <a:chOff x="471177" y="2078619"/>
                    <a:chExt cx="978741" cy="934884"/>
                  </a:xfrm>
                </p:grpSpPr>
                <p:pic>
                  <p:nvPicPr>
                    <p:cNvPr id="5928" name="Google Shape;5928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r="37150"/>
                    <a:stretch/>
                  </p:blipFill>
                  <p:spPr>
                    <a:xfrm rot="-285701" flipH="1">
                      <a:off x="1032316" y="2089499"/>
                      <a:ext cx="288196" cy="6272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29" name="Google Shape;5929;p25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471177" y="2093702"/>
                      <a:ext cx="410066" cy="6272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0" name="Google Shape;5930;p252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 rot="-1044786" flipH="1">
                      <a:off x="1109380" y="2262855"/>
                      <a:ext cx="294447" cy="4734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931" name="Google Shape;5931;p252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614391" y="2300138"/>
                      <a:ext cx="757483" cy="7133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5932" name="Google Shape;5932;p252"/>
                  <p:cNvPicPr preferRelativeResize="0"/>
                  <p:nvPr/>
                </p:nvPicPr>
                <p:blipFill>
                  <a:blip r:embed="rId15">
                    <a:alphaModFix/>
                  </a:blip>
                  <a:stretch>
                    <a:fillRect/>
                  </a:stretch>
                </p:blipFill>
                <p:spPr>
                  <a:xfrm rot="-507279">
                    <a:off x="520723" y="1862612"/>
                    <a:ext cx="350687" cy="342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933" name="Google Shape;5933;p252"/>
                <p:cNvGrpSpPr/>
                <p:nvPr/>
              </p:nvGrpSpPr>
              <p:grpSpPr>
                <a:xfrm>
                  <a:off x="214654" y="1580991"/>
                  <a:ext cx="748800" cy="252077"/>
                  <a:chOff x="214654" y="1580991"/>
                  <a:chExt cx="748800" cy="252077"/>
                </a:xfrm>
              </p:grpSpPr>
              <p:sp>
                <p:nvSpPr>
                  <p:cNvPr id="5934" name="Google Shape;5934;p252"/>
                  <p:cNvSpPr/>
                  <p:nvPr/>
                </p:nvSpPr>
                <p:spPr>
                  <a:xfrm>
                    <a:off x="221924" y="1580991"/>
                    <a:ext cx="590400" cy="227400"/>
                  </a:xfrm>
                  <a:prstGeom prst="wedgeRectCallout">
                    <a:avLst>
                      <a:gd name="adj1" fmla="val -3585"/>
                      <a:gd name="adj2" fmla="val 109753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5" name="Google Shape;5935;p252"/>
                  <p:cNvSpPr txBox="1"/>
                  <p:nvPr/>
                </p:nvSpPr>
                <p:spPr>
                  <a:xfrm>
                    <a:off x="214654" y="1594868"/>
                    <a:ext cx="748800" cy="23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18288" marR="18288" lvl="0" indent="0" algn="just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>
                        <a:solidFill>
                          <a:srgbClr val="000000"/>
                        </a:solidFill>
                      </a:rPr>
                      <a:t>Asymptify!</a:t>
                    </a:r>
                    <a:endParaRPr sz="1200"/>
                  </a:p>
                </p:txBody>
              </p:sp>
            </p:grpSp>
          </p:grpSp>
          <p:pic>
            <p:nvPicPr>
              <p:cNvPr id="5936" name="Google Shape;5936;p25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 rot="4132187">
                <a:off x="1160089" y="3244762"/>
                <a:ext cx="150625" cy="820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37" name="Google Shape;5937;p252"/>
              <p:cNvPicPr preferRelativeResize="0"/>
              <p:nvPr/>
            </p:nvPicPr>
            <p:blipFill rotWithShape="1">
              <a:blip r:embed="rId17">
                <a:alphaModFix/>
              </a:blip>
              <a:srcRect r="24930" b="27262"/>
              <a:stretch/>
            </p:blipFill>
            <p:spPr>
              <a:xfrm rot="6136563">
                <a:off x="1355939" y="3316245"/>
                <a:ext cx="372063" cy="33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38" name="Google Shape;5938;p25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64686" y="3691036"/>
              <a:ext cx="137825" cy="14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9" name="Google Shape;5939;p2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351332" flipH="1">
              <a:off x="366486" y="3945039"/>
              <a:ext cx="251773" cy="3771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40" name="Google Shape;5940;p252"/>
          <p:cNvSpPr txBox="1"/>
          <p:nvPr/>
        </p:nvSpPr>
        <p:spPr>
          <a:xfrm>
            <a:off x="2311825" y="2393094"/>
            <a:ext cx="2387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ABILIFY ASIMTUFII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cxnSp>
        <p:nvCxnSpPr>
          <p:cNvPr id="5941" name="Google Shape;5941;p252"/>
          <p:cNvCxnSpPr/>
          <p:nvPr/>
        </p:nvCxnSpPr>
        <p:spPr>
          <a:xfrm>
            <a:off x="4915450" y="-405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6" name="Google Shape;5946;p25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7" name="Google Shape;5947;p253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Abilify MyCite            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aripiprazole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tablets with sensor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“Eyesight”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48" name="Google Shape;5948;p253"/>
          <p:cNvGrpSpPr/>
          <p:nvPr/>
        </p:nvGrpSpPr>
        <p:grpSpPr>
          <a:xfrm>
            <a:off x="2822833" y="308983"/>
            <a:ext cx="2108885" cy="2297700"/>
            <a:chOff x="4436950" y="3865469"/>
            <a:chExt cx="1682800" cy="1833320"/>
          </a:xfrm>
        </p:grpSpPr>
        <p:pic>
          <p:nvPicPr>
            <p:cNvPr id="5949" name="Google Shape;5949;p253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36950" y="3865469"/>
              <a:ext cx="1682800" cy="183332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950" name="Google Shape;5950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60065" y="4898725"/>
              <a:ext cx="145843" cy="223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1" name="Google Shape;5951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301267" flipH="1">
              <a:off x="4820752" y="4924266"/>
              <a:ext cx="146568" cy="21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2" name="Google Shape;5952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46876">
              <a:off x="4550808" y="4970508"/>
              <a:ext cx="109800" cy="171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3" name="Google Shape;5953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044816" flipH="1">
              <a:off x="4750582" y="4947848"/>
              <a:ext cx="104723" cy="168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4" name="Google Shape;5954;p2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83723" y="4997204"/>
              <a:ext cx="269402" cy="2537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55" name="Google Shape;5955;p253" descr="clipped result imag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2536" y="925212"/>
            <a:ext cx="959715" cy="688348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956" name="Google Shape;5956;p253"/>
          <p:cNvSpPr txBox="1"/>
          <p:nvPr/>
        </p:nvSpPr>
        <p:spPr>
          <a:xfrm>
            <a:off x="7722524" y="1613539"/>
            <a:ext cx="2174100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tablet with </a:t>
            </a:r>
            <a:endParaRPr sz="12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IEM sensor</a:t>
            </a:r>
            <a:endParaRPr sz="1200"/>
          </a:p>
        </p:txBody>
      </p:sp>
      <p:sp>
        <p:nvSpPr>
          <p:cNvPr id="5957" name="Google Shape;5957;p253"/>
          <p:cNvSpPr txBox="1"/>
          <p:nvPr/>
        </p:nvSpPr>
        <p:spPr>
          <a:xfrm>
            <a:off x="7574801" y="163200"/>
            <a:ext cx="15945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2018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600"/>
              <a:t>1,700 / mo</a:t>
            </a:r>
            <a:endParaRPr sz="1600"/>
          </a:p>
        </p:txBody>
      </p:sp>
      <p:grpSp>
        <p:nvGrpSpPr>
          <p:cNvPr id="5958" name="Google Shape;5958;p253"/>
          <p:cNvGrpSpPr/>
          <p:nvPr/>
        </p:nvGrpSpPr>
        <p:grpSpPr>
          <a:xfrm>
            <a:off x="2961000" y="2979575"/>
            <a:ext cx="5854200" cy="1921425"/>
            <a:chOff x="718275" y="9010650"/>
            <a:chExt cx="5854200" cy="1921425"/>
          </a:xfrm>
        </p:grpSpPr>
        <p:sp>
          <p:nvSpPr>
            <p:cNvPr id="5959" name="Google Shape;5959;p253"/>
            <p:cNvSpPr/>
            <p:nvPr/>
          </p:nvSpPr>
          <p:spPr>
            <a:xfrm>
              <a:off x="718275" y="9010650"/>
              <a:ext cx="5854200" cy="188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0" name="Google Shape;5960;p253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18974" y="9108768"/>
              <a:ext cx="913004" cy="1727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1" name="Google Shape;5961;p253"/>
            <p:cNvSpPr txBox="1"/>
            <p:nvPr/>
          </p:nvSpPr>
          <p:spPr>
            <a:xfrm>
              <a:off x="5208296" y="9678646"/>
              <a:ext cx="1163700" cy="9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">
                  <a:solidFill>
                    <a:srgbClr val="999999"/>
                  </a:solidFill>
                  <a:latin typeface="Impact"/>
                  <a:ea typeface="Impact"/>
                  <a:cs typeface="Impact"/>
                  <a:sym typeface="Impact"/>
                </a:rPr>
                <a:t>We have detected your pill</a:t>
              </a:r>
              <a:endParaRPr>
                <a:solidFill>
                  <a:srgbClr val="999999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grpSp>
          <p:nvGrpSpPr>
            <p:cNvPr id="5962" name="Google Shape;5962;p253"/>
            <p:cNvGrpSpPr/>
            <p:nvPr/>
          </p:nvGrpSpPr>
          <p:grpSpPr>
            <a:xfrm>
              <a:off x="3102112" y="9332603"/>
              <a:ext cx="1367099" cy="1367132"/>
              <a:chOff x="2364488" y="5220561"/>
              <a:chExt cx="993675" cy="993700"/>
            </a:xfrm>
          </p:grpSpPr>
          <p:pic>
            <p:nvPicPr>
              <p:cNvPr id="5963" name="Google Shape;5963;p253" descr="clipped result image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2364488" y="5220561"/>
                <a:ext cx="993675" cy="993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64" name="Google Shape;5964;p253" descr="clipped result image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-238928">
                <a:off x="2895267" y="5418368"/>
                <a:ext cx="373176" cy="1879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  <p:pic>
          <p:nvPicPr>
            <p:cNvPr id="5965" name="Google Shape;5965;p253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15981" y="9189866"/>
              <a:ext cx="1537613" cy="1528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6" name="Google Shape;5966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95551" y="9286196"/>
              <a:ext cx="208184" cy="318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7" name="Google Shape;5967;p2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301267" flipH="1">
              <a:off x="5910417" y="9322656"/>
              <a:ext cx="209219" cy="3096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8" name="Google Shape;5968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46884">
              <a:off x="5525083" y="9388665"/>
              <a:ext cx="156735" cy="244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9" name="Google Shape;5969;p2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044821" flipH="1">
              <a:off x="5823365" y="9407844"/>
              <a:ext cx="149487" cy="240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0" name="Google Shape;5970;p2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72067" y="9426773"/>
              <a:ext cx="384558" cy="362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1" name="Google Shape;5971;p25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33042" y="9835031"/>
              <a:ext cx="1258617" cy="820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2" name="Google Shape;5972;p2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86567" y="10187741"/>
              <a:ext cx="348396" cy="32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3" name="Google Shape;5973;p253"/>
            <p:cNvPicPr preferRelativeResize="0"/>
            <p:nvPr/>
          </p:nvPicPr>
          <p:blipFill rotWithShape="1">
            <a:blip r:embed="rId13">
              <a:alphaModFix/>
            </a:blip>
            <a:srcRect l="13464"/>
            <a:stretch/>
          </p:blipFill>
          <p:spPr>
            <a:xfrm rot="-1740998">
              <a:off x="2069057" y="9673770"/>
              <a:ext cx="762971" cy="1032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4" name="Google Shape;5974;p253"/>
            <p:cNvPicPr preferRelativeResize="0"/>
            <p:nvPr/>
          </p:nvPicPr>
          <p:blipFill rotWithShape="1">
            <a:blip r:embed="rId13">
              <a:alphaModFix/>
            </a:blip>
            <a:srcRect l="13464"/>
            <a:stretch/>
          </p:blipFill>
          <p:spPr>
            <a:xfrm rot="-344537">
              <a:off x="4339171" y="9177475"/>
              <a:ext cx="762969" cy="1032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5" name="Google Shape;5975;p25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648731" y="10439667"/>
              <a:ext cx="282942" cy="282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6" name="Google Shape;5976;p253"/>
            <p:cNvSpPr txBox="1"/>
            <p:nvPr/>
          </p:nvSpPr>
          <p:spPr>
            <a:xfrm>
              <a:off x="2357401" y="10485075"/>
              <a:ext cx="11124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700"/>
                <a:t>radio</a:t>
              </a:r>
              <a:endParaRPr sz="700"/>
            </a:p>
          </p:txBody>
        </p:sp>
        <p:sp>
          <p:nvSpPr>
            <p:cNvPr id="5977" name="Google Shape;5977;p253"/>
            <p:cNvSpPr txBox="1"/>
            <p:nvPr/>
          </p:nvSpPr>
          <p:spPr>
            <a:xfrm>
              <a:off x="4514813" y="10116775"/>
              <a:ext cx="11124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700"/>
                <a:t>Bluetooth®</a:t>
              </a:r>
              <a:endParaRPr sz="700"/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254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3" name="Google Shape;5983;p254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$1,300–$1,500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5984" name="Google Shape;5984;p254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85" name="Google Shape;5985;p254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B</a:t>
            </a:r>
            <a:r>
              <a:rPr lang="en" sz="1800" u="sng">
                <a:solidFill>
                  <a:schemeClr val="dk1"/>
                </a:solidFill>
              </a:rPr>
              <a:t>rex</a:t>
            </a:r>
            <a:r>
              <a:rPr lang="en" sz="1800">
                <a:solidFill>
                  <a:schemeClr val="dk1"/>
                </a:solidFill>
              </a:rPr>
              <a:t>piprazole (REXULTI)                 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brex PIP ra zole /  rex UL tee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“Bee-Rex (Rex-salty)”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200"/>
          </a:p>
        </p:txBody>
      </p:sp>
      <p:sp>
        <p:nvSpPr>
          <p:cNvPr id="5986" name="Google Shape;5986;p254"/>
          <p:cNvSpPr txBox="1"/>
          <p:nvPr/>
        </p:nvSpPr>
        <p:spPr>
          <a:xfrm>
            <a:off x="152400" y="2364700"/>
            <a:ext cx="28617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/>
              <a:t>Depression (adjunct)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❖ Agitation associated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r>
              <a:rPr lang="en">
                <a:solidFill>
                  <a:srgbClr val="000000"/>
                </a:solidFill>
              </a:rPr>
              <a:t>with Alzheimer’s dementia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87" name="Google Shape;5987;p254"/>
          <p:cNvGrpSpPr/>
          <p:nvPr/>
        </p:nvGrpSpPr>
        <p:grpSpPr>
          <a:xfrm>
            <a:off x="2922081" y="872532"/>
            <a:ext cx="4417709" cy="3474434"/>
            <a:chOff x="633649" y="2061473"/>
            <a:chExt cx="3636273" cy="2859852"/>
          </a:xfrm>
        </p:grpSpPr>
        <p:grpSp>
          <p:nvGrpSpPr>
            <p:cNvPr id="5988" name="Google Shape;5988;p254"/>
            <p:cNvGrpSpPr/>
            <p:nvPr/>
          </p:nvGrpSpPr>
          <p:grpSpPr>
            <a:xfrm>
              <a:off x="633649" y="2061473"/>
              <a:ext cx="3636273" cy="2859852"/>
              <a:chOff x="633649" y="2061473"/>
              <a:chExt cx="3636273" cy="2859852"/>
            </a:xfrm>
          </p:grpSpPr>
          <p:grpSp>
            <p:nvGrpSpPr>
              <p:cNvPr id="5989" name="Google Shape;5989;p254"/>
              <p:cNvGrpSpPr/>
              <p:nvPr/>
            </p:nvGrpSpPr>
            <p:grpSpPr>
              <a:xfrm>
                <a:off x="633649" y="2061473"/>
                <a:ext cx="3636273" cy="2859852"/>
                <a:chOff x="633649" y="2061473"/>
                <a:chExt cx="3636273" cy="2859852"/>
              </a:xfrm>
            </p:grpSpPr>
            <p:pic>
              <p:nvPicPr>
                <p:cNvPr id="5990" name="Google Shape;5990;p25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33649" y="3671275"/>
                  <a:ext cx="2449539" cy="1250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5991" name="Google Shape;5991;p254"/>
                <p:cNvGrpSpPr/>
                <p:nvPr/>
              </p:nvGrpSpPr>
              <p:grpSpPr>
                <a:xfrm>
                  <a:off x="2970922" y="2061473"/>
                  <a:ext cx="1299000" cy="520685"/>
                  <a:chOff x="3123322" y="1909073"/>
                  <a:chExt cx="1299000" cy="520685"/>
                </a:xfrm>
              </p:grpSpPr>
              <p:sp>
                <p:nvSpPr>
                  <p:cNvPr id="5992" name="Google Shape;5992;p254"/>
                  <p:cNvSpPr/>
                  <p:nvPr/>
                </p:nvSpPr>
                <p:spPr>
                  <a:xfrm>
                    <a:off x="3211818" y="1953358"/>
                    <a:ext cx="1121700" cy="476400"/>
                  </a:xfrm>
                  <a:prstGeom prst="wedgeRectCallout">
                    <a:avLst>
                      <a:gd name="adj1" fmla="val -53831"/>
                      <a:gd name="adj2" fmla="val 83665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59595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3" name="Google Shape;5993;p254"/>
                  <p:cNvSpPr txBox="1"/>
                  <p:nvPr/>
                </p:nvSpPr>
                <p:spPr>
                  <a:xfrm>
                    <a:off x="3123322" y="1909073"/>
                    <a:ext cx="1299000" cy="23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100"/>
                      <a:t>Take some</a:t>
                    </a:r>
                    <a:r>
                      <a:rPr lang="en"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  <a:r>
                      <a:rPr lang="en" sz="1100" b="0" i="1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Rex-salty</a:t>
                    </a:r>
                    <a:r>
                      <a:rPr lang="en" sz="1100"/>
                      <a:t>, you young whippersnapper.</a:t>
                    </a:r>
                    <a:endParaRPr sz="11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994" name="Google Shape;5994;p254"/>
              <p:cNvSpPr txBox="1"/>
              <p:nvPr/>
            </p:nvSpPr>
            <p:spPr>
              <a:xfrm>
                <a:off x="808034" y="3831276"/>
                <a:ext cx="9525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anti-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depressant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5" name="Google Shape;5995;p254"/>
            <p:cNvSpPr txBox="1"/>
            <p:nvPr/>
          </p:nvSpPr>
          <p:spPr>
            <a:xfrm>
              <a:off x="808041" y="3171281"/>
              <a:ext cx="8985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depressed Bee-Rex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96" name="Google Shape;5996;p254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3288" y="1573958"/>
            <a:ext cx="3304016" cy="2252890"/>
          </a:xfrm>
          <a:prstGeom prst="rect">
            <a:avLst/>
          </a:prstGeom>
          <a:noFill/>
          <a:ln>
            <a:noFill/>
          </a:ln>
        </p:spPr>
      </p:pic>
      <p:sp>
        <p:nvSpPr>
          <p:cNvPr id="5997" name="Google Shape;5997;p254"/>
          <p:cNvSpPr txBox="1"/>
          <p:nvPr/>
        </p:nvSpPr>
        <p:spPr>
          <a:xfrm>
            <a:off x="5948753" y="3592251"/>
            <a:ext cx="13350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AGITATED elderly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Bee-Rex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8" name="Google Shape;5998;p254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2038" y="3881748"/>
            <a:ext cx="394111" cy="3864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5999" name="Google Shape;5999;p254"/>
          <p:cNvSpPr txBox="1"/>
          <p:nvPr/>
        </p:nvSpPr>
        <p:spPr>
          <a:xfrm>
            <a:off x="152400" y="1046425"/>
            <a:ext cx="2861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partial agonist - </a:t>
            </a:r>
            <a:r>
              <a:rPr lang="en" i="0" u="none" strike="noStrike" cap="none">
                <a:solidFill>
                  <a:srgbClr val="000000"/>
                </a:solidFill>
              </a:rPr>
              <a:t>⇔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partial agonist - </a:t>
            </a:r>
            <a:r>
              <a:rPr lang="en" i="0" u="none" strike="noStrike" cap="none">
                <a:solidFill>
                  <a:srgbClr val="000000"/>
                </a:solidFill>
              </a:rPr>
              <a:t>⇔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/>
              <a:t>α</a:t>
            </a:r>
            <a:r>
              <a:rPr lang="en" baseline="-25000"/>
              <a:t>1B</a:t>
            </a:r>
            <a:r>
              <a:rPr lang="en"/>
              <a:t> &amp; </a:t>
            </a:r>
            <a:r>
              <a:rPr lang="en">
                <a:solidFill>
                  <a:srgbClr val="000000"/>
                </a:solidFill>
              </a:rPr>
              <a:t>α</a:t>
            </a:r>
            <a:r>
              <a:rPr lang="en" baseline="-25000">
                <a:solidFill>
                  <a:srgbClr val="000000"/>
                </a:solidFill>
              </a:rPr>
              <a:t>2C  </a:t>
            </a:r>
            <a:r>
              <a:rPr lang="en"/>
              <a:t>antagonist</a:t>
            </a:r>
            <a:endParaRPr/>
          </a:p>
        </p:txBody>
      </p:sp>
      <p:sp>
        <p:nvSpPr>
          <p:cNvPr id="6000" name="Google Shape;6000;p254"/>
          <p:cNvSpPr txBox="1"/>
          <p:nvPr/>
        </p:nvSpPr>
        <p:spPr>
          <a:xfrm>
            <a:off x="493833" y="2450740"/>
            <a:ext cx="9303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1" name="Google Shape;6001;p254"/>
          <p:cNvSpPr txBox="1"/>
          <p:nvPr/>
        </p:nvSpPr>
        <p:spPr>
          <a:xfrm>
            <a:off x="8289627" y="3216100"/>
            <a:ext cx="6843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2" name="Google Shape;6002;p254" descr="Resultado de imagen para brexpiprazole structure png"/>
          <p:cNvPicPr preferRelativeResize="0"/>
          <p:nvPr/>
        </p:nvPicPr>
        <p:blipFill rotWithShape="1">
          <a:blip r:embed="rId6">
            <a:alphaModFix/>
          </a:blip>
          <a:srcRect l="1066" t="3530" r="1057" b="1294"/>
          <a:stretch/>
        </p:blipFill>
        <p:spPr>
          <a:xfrm>
            <a:off x="7543800" y="1564838"/>
            <a:ext cx="1494738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0" name="Google Shape;6050;p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62" y="125412"/>
            <a:ext cx="3769429" cy="37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051" name="Google Shape;6051;p25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brexpiprazole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REXULTI</a:t>
            </a:r>
            <a:endParaRPr b="1"/>
          </a:p>
        </p:txBody>
      </p:sp>
      <p:pic>
        <p:nvPicPr>
          <p:cNvPr id="6052" name="Google Shape;6052;p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100" y="4326550"/>
            <a:ext cx="5465974" cy="671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3" name="Google Shape;6053;p258"/>
          <p:cNvCxnSpPr/>
          <p:nvPr/>
        </p:nvCxnSpPr>
        <p:spPr>
          <a:xfrm>
            <a:off x="3659600" y="1274775"/>
            <a:ext cx="1654200" cy="1804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4" name="Google Shape;6054;p258"/>
          <p:cNvCxnSpPr/>
          <p:nvPr/>
        </p:nvCxnSpPr>
        <p:spPr>
          <a:xfrm rot="10800000" flipH="1">
            <a:off x="3509200" y="1303725"/>
            <a:ext cx="150300" cy="3079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5" name="Google Shape;6055;p258"/>
          <p:cNvCxnSpPr/>
          <p:nvPr/>
        </p:nvCxnSpPr>
        <p:spPr>
          <a:xfrm rot="10800000" flipH="1">
            <a:off x="3122475" y="3086700"/>
            <a:ext cx="2184300" cy="1281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6" name="Google Shape;6056;p258"/>
          <p:cNvSpPr/>
          <p:nvPr/>
        </p:nvSpPr>
        <p:spPr>
          <a:xfrm>
            <a:off x="4139450" y="4497525"/>
            <a:ext cx="3356700" cy="458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57" name="Google Shape;6057;p258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2325" y="125400"/>
            <a:ext cx="1562225" cy="1065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8" name="Google Shape;6058;p258"/>
          <p:cNvCxnSpPr/>
          <p:nvPr/>
        </p:nvCxnSpPr>
        <p:spPr>
          <a:xfrm>
            <a:off x="2659975" y="3625550"/>
            <a:ext cx="806400" cy="49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59" name="Google Shape;6059;p258"/>
          <p:cNvSpPr txBox="1"/>
          <p:nvPr/>
        </p:nvSpPr>
        <p:spPr>
          <a:xfrm>
            <a:off x="700650" y="3336525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crosses but that’s ok</a:t>
            </a:r>
            <a:endParaRPr/>
          </a:p>
        </p:txBody>
      </p:sp>
      <p:sp>
        <p:nvSpPr>
          <p:cNvPr id="6060" name="Google Shape;6060;p258"/>
          <p:cNvSpPr/>
          <p:nvPr/>
        </p:nvSpPr>
        <p:spPr>
          <a:xfrm rot="-6357401">
            <a:off x="5495349" y="1364692"/>
            <a:ext cx="1254954" cy="106436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1" name="Google Shape;6061;p258"/>
          <p:cNvSpPr/>
          <p:nvPr/>
        </p:nvSpPr>
        <p:spPr>
          <a:xfrm rot="-5400000">
            <a:off x="2412000" y="4426538"/>
            <a:ext cx="5448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2" name="Google Shape;6062;p258"/>
          <p:cNvSpPr txBox="1"/>
          <p:nvPr/>
        </p:nvSpPr>
        <p:spPr>
          <a:xfrm>
            <a:off x="6110525" y="367205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partial</a:t>
            </a:r>
            <a:r>
              <a:rPr lang="en"/>
              <a:t> agonist</a:t>
            </a:r>
            <a:endParaRPr/>
          </a:p>
        </p:txBody>
      </p:sp>
      <p:sp>
        <p:nvSpPr>
          <p:cNvPr id="6063" name="Google Shape;6063;p258"/>
          <p:cNvSpPr txBox="1"/>
          <p:nvPr/>
        </p:nvSpPr>
        <p:spPr>
          <a:xfrm>
            <a:off x="6689800" y="1393425"/>
            <a:ext cx="1870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akathisia than aripiprazole and vraylar</a:t>
            </a:r>
            <a:endParaRPr/>
          </a:p>
        </p:txBody>
      </p:sp>
      <p:sp>
        <p:nvSpPr>
          <p:cNvPr id="6064" name="Google Shape;6064;p258"/>
          <p:cNvSpPr/>
          <p:nvPr/>
        </p:nvSpPr>
        <p:spPr>
          <a:xfrm rot="-5400000">
            <a:off x="3656600" y="4426525"/>
            <a:ext cx="5448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9" name="Google Shape;6069;p259"/>
          <p:cNvSpPr txBox="1"/>
          <p:nvPr/>
        </p:nvSpPr>
        <p:spPr>
          <a:xfrm>
            <a:off x="148949" y="126450"/>
            <a:ext cx="3292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Cariprazine (</a:t>
            </a:r>
            <a:r>
              <a:rPr lang="en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AYLAR)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 IP ra zeen / va RAY lar             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“Car ripper seen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(going) 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oom!”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0" name="Google Shape;6070;p259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1" name="Google Shape;6071;p259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$1,500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6072" name="Google Shape;6072;p259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73" name="Google Shape;6073;p259"/>
          <p:cNvSpPr txBox="1"/>
          <p:nvPr/>
        </p:nvSpPr>
        <p:spPr>
          <a:xfrm>
            <a:off x="148950" y="1105125"/>
            <a:ext cx="27939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Antipsychotic (SGA)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❖ D2 partial agonist - </a:t>
            </a:r>
            <a:r>
              <a:rPr lang="en" sz="1500"/>
              <a:t>⇔ </a:t>
            </a:r>
            <a:r>
              <a:rPr lang="en"/>
              <a:t>DA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❖ D3 partial agonist - </a:t>
            </a:r>
            <a:r>
              <a:rPr lang="en" sz="1500"/>
              <a:t>⇔ </a:t>
            </a:r>
            <a:r>
              <a:rPr lang="en"/>
              <a:t>DA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❖ 5-HT</a:t>
            </a:r>
            <a:r>
              <a:rPr lang="en" baseline="-25000"/>
              <a:t>1A </a:t>
            </a:r>
            <a:r>
              <a:rPr lang="en"/>
              <a:t>partial agonist - </a:t>
            </a:r>
            <a:r>
              <a:rPr lang="en" sz="1500"/>
              <a:t>⇔ </a:t>
            </a:r>
            <a:r>
              <a:rPr lang="en"/>
              <a:t>DA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5-HT</a:t>
            </a:r>
            <a:r>
              <a:rPr lang="en" baseline="-25000"/>
              <a:t>2A</a:t>
            </a:r>
            <a:r>
              <a:rPr lang="en"/>
              <a:t> antagonist -</a:t>
            </a:r>
            <a:r>
              <a:rPr lang="en" b="1"/>
              <a:t> </a:t>
            </a:r>
            <a:r>
              <a:rPr lang="en" sz="1500" b="1"/>
              <a:t>⇧ </a:t>
            </a:r>
            <a:r>
              <a:rPr lang="en"/>
              <a:t>DA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FDA-approved for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Schizophrenia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Bipolar I Disorder,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manic/mixed episode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❖ Bipolar I Disorder, depressive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episode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Depression (adjunct)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6074" name="Google Shape;6074;p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835" y="204404"/>
            <a:ext cx="2409364" cy="2138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5" name="Google Shape;6075;p259"/>
          <p:cNvGrpSpPr/>
          <p:nvPr/>
        </p:nvGrpSpPr>
        <p:grpSpPr>
          <a:xfrm>
            <a:off x="2840693" y="435562"/>
            <a:ext cx="6309870" cy="9002491"/>
            <a:chOff x="-342132" y="1502799"/>
            <a:chExt cx="6309870" cy="9002491"/>
          </a:xfrm>
        </p:grpSpPr>
        <p:pic>
          <p:nvPicPr>
            <p:cNvPr id="6076" name="Google Shape;6076;p2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7402" y="1502799"/>
              <a:ext cx="916138" cy="6877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77" name="Google Shape;6077;p259"/>
            <p:cNvGrpSpPr/>
            <p:nvPr/>
          </p:nvGrpSpPr>
          <p:grpSpPr>
            <a:xfrm>
              <a:off x="-342132" y="2419774"/>
              <a:ext cx="6309870" cy="8085517"/>
              <a:chOff x="-713607" y="2410249"/>
              <a:chExt cx="6309870" cy="8085517"/>
            </a:xfrm>
          </p:grpSpPr>
          <p:grpSp>
            <p:nvGrpSpPr>
              <p:cNvPr id="6078" name="Google Shape;6078;p259"/>
              <p:cNvGrpSpPr/>
              <p:nvPr/>
            </p:nvGrpSpPr>
            <p:grpSpPr>
              <a:xfrm rot="-318793">
                <a:off x="516018" y="2612973"/>
                <a:ext cx="4734829" cy="7680069"/>
                <a:chOff x="209486" y="2649407"/>
                <a:chExt cx="4734845" cy="7680095"/>
              </a:xfrm>
            </p:grpSpPr>
            <p:pic>
              <p:nvPicPr>
                <p:cNvPr id="6079" name="Google Shape;6079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4234184">
                  <a:off x="-617814" y="6202717"/>
                  <a:ext cx="7941621" cy="573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80" name="Google Shape;6080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6132703">
                  <a:off x="-2383084" y="6012061"/>
                  <a:ext cx="7287030" cy="5734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081" name="Google Shape;6081;p259"/>
              <p:cNvGrpSpPr/>
              <p:nvPr/>
            </p:nvGrpSpPr>
            <p:grpSpPr>
              <a:xfrm rot="1043805">
                <a:off x="-500538" y="2594941"/>
                <a:ext cx="1379777" cy="1636368"/>
                <a:chOff x="1218218" y="2728120"/>
                <a:chExt cx="1379715" cy="1636295"/>
              </a:xfrm>
            </p:grpSpPr>
            <p:pic>
              <p:nvPicPr>
                <p:cNvPr id="6082" name="Google Shape;6082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4234184">
                  <a:off x="1313533" y="3254313"/>
                  <a:ext cx="1521758" cy="5734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83" name="Google Shape;6083;p259" descr="Resultado de imagen para laser 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0172"/>
                <a:stretch/>
              </p:blipFill>
              <p:spPr>
                <a:xfrm rot="6132705">
                  <a:off x="898533" y="3273363"/>
                  <a:ext cx="1521759" cy="573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6084" name="Google Shape;6084;p259"/>
          <p:cNvSpPr txBox="1"/>
          <p:nvPr/>
        </p:nvSpPr>
        <p:spPr>
          <a:xfrm>
            <a:off x="5982380" y="1373300"/>
            <a:ext cx="10659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engine running (akathisia)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5" name="Google Shape;6085;p259"/>
          <p:cNvSpPr txBox="1"/>
          <p:nvPr/>
        </p:nvSpPr>
        <p:spPr>
          <a:xfrm>
            <a:off x="5330275" y="2647425"/>
            <a:ext cx="10659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bright headlights: possibly sharpened cognition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6" name="Google Shape;6086;p259"/>
          <p:cNvSpPr txBox="1"/>
          <p:nvPr/>
        </p:nvSpPr>
        <p:spPr>
          <a:xfrm>
            <a:off x="5606500" y="1200"/>
            <a:ext cx="1130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activating, not sedating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7" name="Google Shape;6087;p259"/>
          <p:cNvSpPr txBox="1"/>
          <p:nvPr/>
        </p:nvSpPr>
        <p:spPr>
          <a:xfrm>
            <a:off x="4142274" y="2290348"/>
            <a:ext cx="980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jaw clenched (dystonia)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8" name="Google Shape;6088;p259"/>
          <p:cNvSpPr txBox="1"/>
          <p:nvPr/>
        </p:nvSpPr>
        <p:spPr>
          <a:xfrm>
            <a:off x="3216849" y="2629050"/>
            <a:ext cx="748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Ray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9" name="Google Shape;6089;p259"/>
          <p:cNvSpPr txBox="1"/>
          <p:nvPr/>
        </p:nvSpPr>
        <p:spPr>
          <a:xfrm>
            <a:off x="5122375" y="4289700"/>
            <a:ext cx="1920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/>
              <a:t>L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ongest half-life of all antipsychotics, about 14 days for the main active metabolit</a:t>
            </a:r>
            <a:r>
              <a:rPr lang="en" sz="1200"/>
              <a:t>e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0" name="Google Shape;6090;p259" descr="Resultado de imagen para cariprazine comm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8388" y="1716275"/>
            <a:ext cx="1428600" cy="45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1" name="Google Shape;6091;p259" descr="clipped result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5403" y="3844066"/>
            <a:ext cx="236020" cy="6936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6092" name="Google Shape;6092;p259"/>
          <p:cNvSpPr txBox="1"/>
          <p:nvPr/>
        </p:nvSpPr>
        <p:spPr>
          <a:xfrm>
            <a:off x="8190569" y="3450575"/>
            <a:ext cx="6672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7" name="Google Shape;6097;p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526" y="406012"/>
            <a:ext cx="4267800" cy="41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8" name="Google Shape;6098;p26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cariprazine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VRAYLAR</a:t>
            </a:r>
            <a:endParaRPr b="1"/>
          </a:p>
        </p:txBody>
      </p:sp>
      <p:pic>
        <p:nvPicPr>
          <p:cNvPr id="6099" name="Google Shape;6099;p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9771" y="4462150"/>
            <a:ext cx="4048653" cy="61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0" name="Google Shape;6100;p260"/>
          <p:cNvCxnSpPr/>
          <p:nvPr/>
        </p:nvCxnSpPr>
        <p:spPr>
          <a:xfrm>
            <a:off x="3609465" y="1339225"/>
            <a:ext cx="1690200" cy="175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01" name="Google Shape;6101;p260"/>
          <p:cNvCxnSpPr/>
          <p:nvPr/>
        </p:nvCxnSpPr>
        <p:spPr>
          <a:xfrm rot="10800000">
            <a:off x="3602200" y="1339225"/>
            <a:ext cx="2320500" cy="3308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02" name="Google Shape;6102;p260"/>
          <p:cNvCxnSpPr/>
          <p:nvPr/>
        </p:nvCxnSpPr>
        <p:spPr>
          <a:xfrm rot="10800000" flipH="1">
            <a:off x="3838625" y="3093888"/>
            <a:ext cx="1453800" cy="1325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03" name="Google Shape;6103;p260"/>
          <p:cNvSpPr/>
          <p:nvPr/>
        </p:nvSpPr>
        <p:spPr>
          <a:xfrm>
            <a:off x="6299378" y="4712375"/>
            <a:ext cx="547200" cy="393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04" name="Google Shape;6104;p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5345" y="36963"/>
            <a:ext cx="885999" cy="78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5" name="Google Shape;6105;p260"/>
          <p:cNvGrpSpPr/>
          <p:nvPr/>
        </p:nvGrpSpPr>
        <p:grpSpPr>
          <a:xfrm>
            <a:off x="7658961" y="122073"/>
            <a:ext cx="1337200" cy="1069149"/>
            <a:chOff x="-342132" y="1502799"/>
            <a:chExt cx="3635672" cy="2906877"/>
          </a:xfrm>
        </p:grpSpPr>
        <p:pic>
          <p:nvPicPr>
            <p:cNvPr id="6106" name="Google Shape;6106;p26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77402" y="1502799"/>
              <a:ext cx="916138" cy="6877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07" name="Google Shape;6107;p260"/>
            <p:cNvGrpSpPr/>
            <p:nvPr/>
          </p:nvGrpSpPr>
          <p:grpSpPr>
            <a:xfrm rot="1043805">
              <a:off x="-129063" y="2604466"/>
              <a:ext cx="1379777" cy="1636368"/>
              <a:chOff x="1218218" y="2728120"/>
              <a:chExt cx="1379715" cy="1636295"/>
            </a:xfrm>
          </p:grpSpPr>
          <p:pic>
            <p:nvPicPr>
              <p:cNvPr id="6108" name="Google Shape;6108;p260" descr="Resultado de imagen para laser png"/>
              <p:cNvPicPr preferRelativeResize="0"/>
              <p:nvPr/>
            </p:nvPicPr>
            <p:blipFill rotWithShape="1">
              <a:blip r:embed="rId7">
                <a:alphaModFix/>
              </a:blip>
              <a:srcRect l="30172"/>
              <a:stretch/>
            </p:blipFill>
            <p:spPr>
              <a:xfrm rot="4234184">
                <a:off x="1313533" y="3254313"/>
                <a:ext cx="1521758" cy="5734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09" name="Google Shape;6109;p260" descr="Resultado de imagen para laser png"/>
              <p:cNvPicPr preferRelativeResize="0"/>
              <p:nvPr/>
            </p:nvPicPr>
            <p:blipFill rotWithShape="1">
              <a:blip r:embed="rId7">
                <a:alphaModFix/>
              </a:blip>
              <a:srcRect l="30172"/>
              <a:stretch/>
            </p:blipFill>
            <p:spPr>
              <a:xfrm rot="6132705">
                <a:off x="898533" y="3273363"/>
                <a:ext cx="1521759" cy="573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110" name="Google Shape;6110;p260"/>
          <p:cNvGrpSpPr/>
          <p:nvPr/>
        </p:nvGrpSpPr>
        <p:grpSpPr>
          <a:xfrm rot="1043805">
            <a:off x="8356452" y="527266"/>
            <a:ext cx="507482" cy="601856"/>
            <a:chOff x="1218218" y="2728120"/>
            <a:chExt cx="1379715" cy="1636295"/>
          </a:xfrm>
        </p:grpSpPr>
        <p:pic>
          <p:nvPicPr>
            <p:cNvPr id="6111" name="Google Shape;6111;p260" descr="Resultado de imagen para laser png"/>
            <p:cNvPicPr preferRelativeResize="0"/>
            <p:nvPr/>
          </p:nvPicPr>
          <p:blipFill rotWithShape="1">
            <a:blip r:embed="rId7">
              <a:alphaModFix/>
            </a:blip>
            <a:srcRect l="30172"/>
            <a:stretch/>
          </p:blipFill>
          <p:spPr>
            <a:xfrm rot="4234184">
              <a:off x="1313533" y="3254313"/>
              <a:ext cx="1521758" cy="573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2" name="Google Shape;6112;p260" descr="Resultado de imagen para laser png"/>
            <p:cNvPicPr preferRelativeResize="0"/>
            <p:nvPr/>
          </p:nvPicPr>
          <p:blipFill rotWithShape="1">
            <a:blip r:embed="rId7">
              <a:alphaModFix/>
            </a:blip>
            <a:srcRect l="30172"/>
            <a:stretch/>
          </p:blipFill>
          <p:spPr>
            <a:xfrm rot="6132705">
              <a:off x="898533" y="3273363"/>
              <a:ext cx="1521759" cy="5734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13" name="Google Shape;6113;p260"/>
          <p:cNvSpPr/>
          <p:nvPr/>
        </p:nvSpPr>
        <p:spPr>
          <a:xfrm rot="-5400000">
            <a:off x="2606750" y="4493802"/>
            <a:ext cx="6252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4" name="Google Shape;6114;p260"/>
          <p:cNvSpPr/>
          <p:nvPr/>
        </p:nvSpPr>
        <p:spPr>
          <a:xfrm rot="-5400000">
            <a:off x="3486200" y="4496950"/>
            <a:ext cx="618900" cy="471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5" name="Google Shape;6115;p260"/>
          <p:cNvSpPr/>
          <p:nvPr/>
        </p:nvSpPr>
        <p:spPr>
          <a:xfrm rot="-5879914">
            <a:off x="4161313" y="3523944"/>
            <a:ext cx="1293585" cy="71616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6" name="Google Shape;6116;p260"/>
          <p:cNvSpPr/>
          <p:nvPr/>
        </p:nvSpPr>
        <p:spPr>
          <a:xfrm rot="-8101281">
            <a:off x="5098161" y="3236507"/>
            <a:ext cx="1138725" cy="557483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7" name="Google Shape;6117;p260"/>
          <p:cNvSpPr txBox="1"/>
          <p:nvPr/>
        </p:nvSpPr>
        <p:spPr>
          <a:xfrm>
            <a:off x="1561850" y="3643825"/>
            <a:ext cx="27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akathisia than any other medication</a:t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3" name="Google Shape;6263;p267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4" name="Google Shape;6264;p267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$2,741–$3,097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6265" name="Google Shape;6265;p267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266" name="Google Shape;6266;p267"/>
          <p:cNvGrpSpPr/>
          <p:nvPr/>
        </p:nvGrpSpPr>
        <p:grpSpPr>
          <a:xfrm>
            <a:off x="45075" y="1700150"/>
            <a:ext cx="7451200" cy="3400424"/>
            <a:chOff x="189924" y="2774230"/>
            <a:chExt cx="7451200" cy="3400424"/>
          </a:xfrm>
        </p:grpSpPr>
        <p:pic>
          <p:nvPicPr>
            <p:cNvPr id="6267" name="Google Shape;6267;p267"/>
            <p:cNvPicPr preferRelativeResize="0"/>
            <p:nvPr/>
          </p:nvPicPr>
          <p:blipFill rotWithShape="1">
            <a:blip r:embed="rId3">
              <a:alphaModFix amt="60000"/>
            </a:blip>
            <a:srcRect r="3707" b="19374"/>
            <a:stretch/>
          </p:blipFill>
          <p:spPr>
            <a:xfrm>
              <a:off x="189924" y="2774230"/>
              <a:ext cx="7451200" cy="340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8" name="Google Shape;6268;p267"/>
            <p:cNvPicPr preferRelativeResize="0"/>
            <p:nvPr/>
          </p:nvPicPr>
          <p:blipFill rotWithShape="1">
            <a:blip r:embed="rId4">
              <a:alphaModFix amt="89000"/>
            </a:blip>
            <a:srcRect/>
            <a:stretch/>
          </p:blipFill>
          <p:spPr>
            <a:xfrm>
              <a:off x="5146150" y="3655375"/>
              <a:ext cx="1638849" cy="22234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10440000" algn="bl" rotWithShape="0">
                <a:srgbClr val="000000">
                  <a:alpha val="53730"/>
                </a:srgbClr>
              </a:outerShdw>
            </a:effectLst>
          </p:spPr>
        </p:pic>
        <p:sp>
          <p:nvSpPr>
            <p:cNvPr id="6269" name="Google Shape;6269;p267"/>
            <p:cNvSpPr txBox="1"/>
            <p:nvPr/>
          </p:nvSpPr>
          <p:spPr>
            <a:xfrm>
              <a:off x="5718499" y="2826742"/>
              <a:ext cx="18327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Haunted PARKING(son’s) Lot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0" name="Google Shape;6270;p267"/>
          <p:cNvGrpSpPr/>
          <p:nvPr/>
        </p:nvGrpSpPr>
        <p:grpSpPr>
          <a:xfrm>
            <a:off x="578475" y="2004561"/>
            <a:ext cx="3929798" cy="1621775"/>
            <a:chOff x="99825" y="3134861"/>
            <a:chExt cx="3929798" cy="1621775"/>
          </a:xfrm>
        </p:grpSpPr>
        <p:grpSp>
          <p:nvGrpSpPr>
            <p:cNvPr id="6271" name="Google Shape;6271;p267"/>
            <p:cNvGrpSpPr/>
            <p:nvPr/>
          </p:nvGrpSpPr>
          <p:grpSpPr>
            <a:xfrm>
              <a:off x="99825" y="3134861"/>
              <a:ext cx="3853849" cy="1621775"/>
              <a:chOff x="23625" y="2144261"/>
              <a:chExt cx="3853849" cy="1621775"/>
            </a:xfrm>
          </p:grpSpPr>
          <p:grpSp>
            <p:nvGrpSpPr>
              <p:cNvPr id="6272" name="Google Shape;6272;p267"/>
              <p:cNvGrpSpPr/>
              <p:nvPr/>
            </p:nvGrpSpPr>
            <p:grpSpPr>
              <a:xfrm>
                <a:off x="23625" y="2144261"/>
                <a:ext cx="3853849" cy="1621775"/>
                <a:chOff x="140375" y="2369199"/>
                <a:chExt cx="3853849" cy="1621775"/>
              </a:xfrm>
            </p:grpSpPr>
            <p:pic>
              <p:nvPicPr>
                <p:cNvPr id="6273" name="Google Shape;6273;p267" descr="A close up of a van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40375" y="2369199"/>
                  <a:ext cx="3853849" cy="162177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6274" name="Google Shape;6274;p267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r="-4898" b="30637"/>
                <a:stretch/>
              </p:blipFill>
              <p:spPr>
                <a:xfrm>
                  <a:off x="2831375" y="2419338"/>
                  <a:ext cx="676201" cy="7852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275" name="Google Shape;6275;p267" descr="clipped result image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696950" y="2200524"/>
                <a:ext cx="512175" cy="10406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276" name="Google Shape;6276;p267"/>
            <p:cNvSpPr txBox="1"/>
            <p:nvPr/>
          </p:nvSpPr>
          <p:spPr>
            <a:xfrm>
              <a:off x="3353423" y="3304616"/>
              <a:ext cx="6762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Pima Indian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7" name="Google Shape;6277;p267"/>
          <p:cNvGrpSpPr/>
          <p:nvPr/>
        </p:nvGrpSpPr>
        <p:grpSpPr>
          <a:xfrm rot="-5400000">
            <a:off x="7501735" y="3926299"/>
            <a:ext cx="693453" cy="259842"/>
            <a:chOff x="4772813" y="1535050"/>
            <a:chExt cx="4067175" cy="1524000"/>
          </a:xfrm>
        </p:grpSpPr>
        <p:pic>
          <p:nvPicPr>
            <p:cNvPr id="6278" name="Google Shape;6278;p26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46363" y="1875563"/>
              <a:ext cx="3139150" cy="842975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279" name="Google Shape;6279;p267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72813" y="1535050"/>
              <a:ext cx="4067175" cy="152400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280" name="Google Shape;6280;p267"/>
          <p:cNvSpPr txBox="1"/>
          <p:nvPr/>
        </p:nvSpPr>
        <p:spPr>
          <a:xfrm>
            <a:off x="148400" y="126800"/>
            <a:ext cx="33909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Pimavanserin (NUPLAZID)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PIM a VAN ser in /  Nu PLAHZ id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“Pima van (New plaster)”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1" name="Google Shape;6281;p267" descr="Resultado de imagen para pimavanseri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62575" y="1434563"/>
            <a:ext cx="1305360" cy="599412"/>
          </a:xfrm>
          <a:prstGeom prst="rect">
            <a:avLst/>
          </a:prstGeom>
          <a:noFill/>
          <a:ln>
            <a:noFill/>
          </a:ln>
        </p:spPr>
      </p:pic>
      <p:sp>
        <p:nvSpPr>
          <p:cNvPr id="6282" name="Google Shape;6282;p267"/>
          <p:cNvSpPr txBox="1"/>
          <p:nvPr/>
        </p:nvSpPr>
        <p:spPr>
          <a:xfrm>
            <a:off x="8054423" y="3502275"/>
            <a:ext cx="8919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tab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tab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3" name="Google Shape;6283;p267"/>
          <p:cNvSpPr txBox="1"/>
          <p:nvPr/>
        </p:nvSpPr>
        <p:spPr>
          <a:xfrm>
            <a:off x="433307" y="1564875"/>
            <a:ext cx="6356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4" name="Google Shape;6284;p267"/>
          <p:cNvSpPr txBox="1"/>
          <p:nvPr/>
        </p:nvSpPr>
        <p:spPr>
          <a:xfrm>
            <a:off x="1537525" y="999634"/>
            <a:ext cx="971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5" name="Google Shape;6285;p267"/>
          <p:cNvSpPr txBox="1"/>
          <p:nvPr/>
        </p:nvSpPr>
        <p:spPr>
          <a:xfrm>
            <a:off x="2998049" y="632200"/>
            <a:ext cx="2117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>
                <a:solidFill>
                  <a:srgbClr val="000000"/>
                </a:solidFill>
              </a:rPr>
              <a:t>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Novel antipsychotic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Nondopaminergic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</a:t>
            </a:r>
            <a:r>
              <a:rPr lang="en" sz="1300">
                <a:solidFill>
                  <a:srgbClr val="000000"/>
                </a:solidFill>
              </a:rPr>
              <a:t>5-HT</a:t>
            </a:r>
            <a:r>
              <a:rPr lang="en" sz="1300" baseline="-25000">
                <a:solidFill>
                  <a:srgbClr val="000000"/>
                </a:solidFill>
              </a:rPr>
              <a:t>2A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inverse agonist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6" name="Google Shape;6286;p267"/>
          <p:cNvSpPr txBox="1"/>
          <p:nvPr/>
        </p:nvSpPr>
        <p:spPr>
          <a:xfrm>
            <a:off x="5020180" y="632195"/>
            <a:ext cx="26424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/>
              <a:t>FDA-approved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associated with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Parkinson’s disease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1" name="Google Shape;6291;p268"/>
          <p:cNvGrpSpPr/>
          <p:nvPr/>
        </p:nvGrpSpPr>
        <p:grpSpPr>
          <a:xfrm>
            <a:off x="506375" y="87375"/>
            <a:ext cx="7736225" cy="5066425"/>
            <a:chOff x="506375" y="87375"/>
            <a:chExt cx="7736225" cy="5066425"/>
          </a:xfrm>
        </p:grpSpPr>
        <p:pic>
          <p:nvPicPr>
            <p:cNvPr id="6292" name="Google Shape;6292;p2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6375" y="87375"/>
              <a:ext cx="7736225" cy="4413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3" name="Google Shape;6293;p2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42400" y="4500650"/>
              <a:ext cx="1249500" cy="653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94" name="Google Shape;6294;p268"/>
          <p:cNvGrpSpPr/>
          <p:nvPr/>
        </p:nvGrpSpPr>
        <p:grpSpPr>
          <a:xfrm>
            <a:off x="7192126" y="203475"/>
            <a:ext cx="1679122" cy="706607"/>
            <a:chOff x="23625" y="2144261"/>
            <a:chExt cx="3853849" cy="1621775"/>
          </a:xfrm>
        </p:grpSpPr>
        <p:grpSp>
          <p:nvGrpSpPr>
            <p:cNvPr id="6295" name="Google Shape;6295;p268"/>
            <p:cNvGrpSpPr/>
            <p:nvPr/>
          </p:nvGrpSpPr>
          <p:grpSpPr>
            <a:xfrm>
              <a:off x="23625" y="2144261"/>
              <a:ext cx="3853849" cy="1621775"/>
              <a:chOff x="140375" y="2369199"/>
              <a:chExt cx="3853849" cy="1621775"/>
            </a:xfrm>
          </p:grpSpPr>
          <p:pic>
            <p:nvPicPr>
              <p:cNvPr id="6296" name="Google Shape;6296;p268" descr="A close up of a va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375" y="2369199"/>
                <a:ext cx="3853849" cy="1621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297" name="Google Shape;6297;p268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r="-4898" b="30637"/>
              <a:stretch/>
            </p:blipFill>
            <p:spPr>
              <a:xfrm>
                <a:off x="2831375" y="2419338"/>
                <a:ext cx="676201" cy="785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298" name="Google Shape;6298;p268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6950" y="2200524"/>
              <a:ext cx="512175" cy="10406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99" name="Google Shape;6299;p268"/>
          <p:cNvSpPr/>
          <p:nvPr/>
        </p:nvSpPr>
        <p:spPr>
          <a:xfrm rot="-5400000">
            <a:off x="6755350" y="1432125"/>
            <a:ext cx="1978500" cy="1337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4" name="Google Shape;6304;p26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Pimavanserin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NUPLAZID</a:t>
            </a:r>
            <a:endParaRPr b="1"/>
          </a:p>
        </p:txBody>
      </p:sp>
      <p:pic>
        <p:nvPicPr>
          <p:cNvPr id="6305" name="Google Shape;6305;p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040" y="674705"/>
            <a:ext cx="3108601" cy="27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6" name="Google Shape;6306;p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8045" y="4078675"/>
            <a:ext cx="1373575" cy="8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7" name="Google Shape;6307;p269"/>
          <p:cNvSpPr txBox="1">
            <a:spLocks noGrp="1"/>
          </p:cNvSpPr>
          <p:nvPr>
            <p:ph type="body" idx="1"/>
          </p:nvPr>
        </p:nvSpPr>
        <p:spPr>
          <a:xfrm>
            <a:off x="2149275" y="1057125"/>
            <a:ext cx="10704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5HT2A </a:t>
            </a:r>
            <a:r>
              <a:rPr lang="en" sz="1200" u="sng">
                <a:solidFill>
                  <a:schemeClr val="dk1"/>
                </a:solidFill>
              </a:rPr>
              <a:t>inverse</a:t>
            </a:r>
            <a:r>
              <a:rPr lang="en" sz="1200">
                <a:solidFill>
                  <a:schemeClr val="dk1"/>
                </a:solidFill>
              </a:rPr>
              <a:t> agonist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6308" name="Google Shape;6308;p269"/>
          <p:cNvCxnSpPr/>
          <p:nvPr/>
        </p:nvCxnSpPr>
        <p:spPr>
          <a:xfrm>
            <a:off x="3615730" y="1339280"/>
            <a:ext cx="931800" cy="816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09" name="Google Shape;6309;p269"/>
          <p:cNvGrpSpPr/>
          <p:nvPr/>
        </p:nvGrpSpPr>
        <p:grpSpPr>
          <a:xfrm>
            <a:off x="7192126" y="203475"/>
            <a:ext cx="1679122" cy="706607"/>
            <a:chOff x="23625" y="2144261"/>
            <a:chExt cx="3853849" cy="1621775"/>
          </a:xfrm>
        </p:grpSpPr>
        <p:grpSp>
          <p:nvGrpSpPr>
            <p:cNvPr id="6310" name="Google Shape;6310;p269"/>
            <p:cNvGrpSpPr/>
            <p:nvPr/>
          </p:nvGrpSpPr>
          <p:grpSpPr>
            <a:xfrm>
              <a:off x="23625" y="2144261"/>
              <a:ext cx="3853849" cy="1621775"/>
              <a:chOff x="140375" y="2369199"/>
              <a:chExt cx="3853849" cy="1621775"/>
            </a:xfrm>
          </p:grpSpPr>
          <p:pic>
            <p:nvPicPr>
              <p:cNvPr id="6311" name="Google Shape;6311;p269" descr="A close up of a va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375" y="2369199"/>
                <a:ext cx="3853849" cy="1621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312" name="Google Shape;6312;p269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r="-4898" b="30637"/>
              <a:stretch/>
            </p:blipFill>
            <p:spPr>
              <a:xfrm>
                <a:off x="2831375" y="2419338"/>
                <a:ext cx="676201" cy="785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313" name="Google Shape;6313;p269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6950" y="2200524"/>
              <a:ext cx="512175" cy="10406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0" name="Google Shape;2320;p77"/>
          <p:cNvPicPr preferRelativeResize="0"/>
          <p:nvPr/>
        </p:nvPicPr>
        <p:blipFill rotWithShape="1">
          <a:blip r:embed="rId3">
            <a:alphaModFix/>
          </a:blip>
          <a:srcRect b="-765"/>
          <a:stretch/>
        </p:blipFill>
        <p:spPr>
          <a:xfrm rot="141">
            <a:off x="3423925" y="187507"/>
            <a:ext cx="1570674" cy="227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321" name="Google Shape;2321;p77"/>
          <p:cNvSpPr txBox="1"/>
          <p:nvPr/>
        </p:nvSpPr>
        <p:spPr>
          <a:xfrm>
            <a:off x="2872205" y="4639694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“</a:t>
            </a: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sz="1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 sz="1000"/>
              <a:t>”</a:t>
            </a:r>
            <a:r>
              <a:rPr lang="en" sz="1000" i="0" u="none" strike="noStrike" cap="none">
                <a:solidFill>
                  <a:srgbClr val="000000"/>
                </a:solidFill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“D</a:t>
            </a:r>
            <a:r>
              <a:rPr lang="en" sz="1000" baseline="-25000">
                <a:solidFill>
                  <a:srgbClr val="000000"/>
                </a:solidFill>
              </a:rPr>
              <a:t>2</a:t>
            </a:r>
            <a:r>
              <a:rPr lang="en" sz="1000">
                <a:solidFill>
                  <a:srgbClr val="000000"/>
                </a:solidFill>
              </a:rPr>
              <a:t>R (detour) from reality”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77"/>
          <p:cNvSpPr txBox="1"/>
          <p:nvPr/>
        </p:nvSpPr>
        <p:spPr>
          <a:xfrm>
            <a:off x="2888581" y="4321801"/>
            <a:ext cx="16725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D2 receptor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3" name="Google Shape;2323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546289">
            <a:off x="839781" y="2132161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4" name="Google Shape;2324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2037336">
            <a:off x="2924245" y="2853738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5" name="Google Shape;2325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307162">
            <a:off x="3351236" y="3603282"/>
            <a:ext cx="523950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6" name="Google Shape;2326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852917">
            <a:off x="788102" y="2939953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1276652">
            <a:off x="492676" y="3941636"/>
            <a:ext cx="523952" cy="346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8" name="Google Shape;2328;p77"/>
          <p:cNvCxnSpPr>
            <a:endCxn id="2322" idx="1"/>
          </p:cNvCxnSpPr>
          <p:nvPr/>
        </p:nvCxnSpPr>
        <p:spPr>
          <a:xfrm>
            <a:off x="2462281" y="4344001"/>
            <a:ext cx="426300" cy="1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9" name="Google Shape;2329;p77"/>
          <p:cNvSpPr txBox="1"/>
          <p:nvPr/>
        </p:nvSpPr>
        <p:spPr>
          <a:xfrm>
            <a:off x="45355" y="31363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dopamine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0" name="Google Shape;2330;p77"/>
          <p:cNvSpPr txBox="1"/>
          <p:nvPr/>
        </p:nvSpPr>
        <p:spPr>
          <a:xfrm>
            <a:off x="1924928" y="741284"/>
            <a:ext cx="23181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Second-generation antipsychotic (SGA)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1" name="Google Shape;2331;p77"/>
          <p:cNvGrpSpPr/>
          <p:nvPr/>
        </p:nvGrpSpPr>
        <p:grpSpPr>
          <a:xfrm>
            <a:off x="1516397" y="3769890"/>
            <a:ext cx="1278169" cy="1755484"/>
            <a:chOff x="6221978" y="2926374"/>
            <a:chExt cx="924000" cy="1269055"/>
          </a:xfrm>
        </p:grpSpPr>
        <p:grpSp>
          <p:nvGrpSpPr>
            <p:cNvPr id="2332" name="Google Shape;2332;p7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333" name="Google Shape;2333;p7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334" name="Google Shape;2334;p7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335" name="Google Shape;2335;p7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6" name="Google Shape;2336;p7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337" name="Google Shape;2337;p7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338" name="Google Shape;2338;p7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39" name="Google Shape;2339;p77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D2</a:t>
              </a:r>
              <a:endParaRPr sz="1000" b="1">
                <a:solidFill>
                  <a:srgbClr val="FFFFFF"/>
                </a:solidFill>
              </a:endParaRPr>
            </a:p>
          </p:txBody>
        </p:sp>
      </p:grpSp>
      <p:pic>
        <p:nvPicPr>
          <p:cNvPr id="2340" name="Google Shape;2340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7700405">
            <a:off x="992174" y="4326489"/>
            <a:ext cx="523951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1" name="Google Shape;2341;p7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5010929">
            <a:off x="2606555" y="3700246"/>
            <a:ext cx="523952" cy="34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7144">
            <a:off x="1393869" y="1998805"/>
            <a:ext cx="1421630" cy="2028964"/>
          </a:xfrm>
          <a:prstGeom prst="rect">
            <a:avLst/>
          </a:prstGeom>
          <a:noFill/>
          <a:ln>
            <a:noFill/>
          </a:ln>
        </p:spPr>
      </p:pic>
      <p:sp>
        <p:nvSpPr>
          <p:cNvPr id="2343" name="Google Shape;2343;p77"/>
          <p:cNvSpPr txBox="1"/>
          <p:nvPr/>
        </p:nvSpPr>
        <p:spPr>
          <a:xfrm>
            <a:off x="5771058" y="4039702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4" name="Google Shape;2344;p77"/>
          <p:cNvGrpSpPr/>
          <p:nvPr/>
        </p:nvGrpSpPr>
        <p:grpSpPr>
          <a:xfrm>
            <a:off x="6370216" y="3136359"/>
            <a:ext cx="1793686" cy="2083305"/>
            <a:chOff x="2292025" y="3445409"/>
            <a:chExt cx="1500615" cy="1742914"/>
          </a:xfrm>
        </p:grpSpPr>
        <p:grpSp>
          <p:nvGrpSpPr>
            <p:cNvPr id="2345" name="Google Shape;2345;p77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346" name="Google Shape;2346;p77"/>
              <p:cNvPicPr preferRelativeResize="0"/>
              <p:nvPr/>
            </p:nvPicPr>
            <p:blipFill rotWithShape="1">
              <a:blip r:embed="rId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7" name="Google Shape;2347;p77"/>
              <p:cNvPicPr preferRelativeResize="0"/>
              <p:nvPr/>
            </p:nvPicPr>
            <p:blipFill rotWithShape="1">
              <a:blip r:embed="rId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8" name="Google Shape;2348;p77"/>
              <p:cNvPicPr preferRelativeResize="0"/>
              <p:nvPr/>
            </p:nvPicPr>
            <p:blipFill rotWithShape="1">
              <a:blip r:embed="rId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49" name="Google Shape;2349;p77"/>
            <p:cNvGrpSpPr/>
            <p:nvPr/>
          </p:nvGrpSpPr>
          <p:grpSpPr>
            <a:xfrm rot="-2242626">
              <a:off x="2389627" y="3607676"/>
              <a:ext cx="726496" cy="567300"/>
              <a:chOff x="1024250" y="3923325"/>
              <a:chExt cx="924000" cy="721525"/>
            </a:xfrm>
          </p:grpSpPr>
          <p:grpSp>
            <p:nvGrpSpPr>
              <p:cNvPr id="2350" name="Google Shape;2350;p77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351" name="Google Shape;2351;p77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77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77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54" name="Google Shape;2354;p77"/>
              <p:cNvSpPr txBox="1"/>
              <p:nvPr/>
            </p:nvSpPr>
            <p:spPr>
              <a:xfrm>
                <a:off x="1194675" y="4310975"/>
                <a:ext cx="712500" cy="3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000000"/>
                    </a:solidFill>
                  </a:rPr>
                  <a:t>5HT2A</a:t>
                </a:r>
                <a:endParaRPr sz="8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355" name="Google Shape;2355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99973">
            <a:off x="7528185" y="3065001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Google Shape;2356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104115">
            <a:off x="5150251" y="3850618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Google Shape;2357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326106">
            <a:off x="7285162" y="2307569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8" name="Google Shape;2358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989700">
            <a:off x="4940966" y="3060014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9" name="Google Shape;2359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52769">
            <a:off x="5677739" y="3446772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845657">
            <a:off x="8298466" y="3150146"/>
            <a:ext cx="292618" cy="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031187">
            <a:off x="6890769" y="1725585"/>
            <a:ext cx="292618" cy="52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Google Shape;2362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284">
            <a:off x="8254438" y="1991698"/>
            <a:ext cx="298128" cy="5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97224">
            <a:off x="7788824" y="2458492"/>
            <a:ext cx="292618" cy="52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Google Shape;2364;p77"/>
          <p:cNvSpPr txBox="1"/>
          <p:nvPr/>
        </p:nvSpPr>
        <p:spPr>
          <a:xfrm>
            <a:off x="5771046" y="4497613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5" name="Google Shape;2365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469295">
            <a:off x="6007940" y="2400593"/>
            <a:ext cx="931069" cy="132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4" name="Google Shape;6334;p27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Pimavanserin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NUPLAZID</a:t>
            </a:r>
            <a:endParaRPr b="1"/>
          </a:p>
        </p:txBody>
      </p:sp>
      <p:pic>
        <p:nvPicPr>
          <p:cNvPr id="6335" name="Google Shape;6335;p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040" y="674705"/>
            <a:ext cx="3108601" cy="27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6" name="Google Shape;6336;p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8045" y="4078675"/>
            <a:ext cx="1373575" cy="8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7" name="Google Shape;6337;p271"/>
          <p:cNvSpPr txBox="1">
            <a:spLocks noGrp="1"/>
          </p:cNvSpPr>
          <p:nvPr>
            <p:ph type="body" idx="1"/>
          </p:nvPr>
        </p:nvSpPr>
        <p:spPr>
          <a:xfrm>
            <a:off x="2149275" y="1057125"/>
            <a:ext cx="10704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5HT2A </a:t>
            </a:r>
            <a:r>
              <a:rPr lang="en" sz="1200" u="sng">
                <a:solidFill>
                  <a:schemeClr val="dk1"/>
                </a:solidFill>
              </a:rPr>
              <a:t>inverse</a:t>
            </a:r>
            <a:r>
              <a:rPr lang="en" sz="1200">
                <a:solidFill>
                  <a:schemeClr val="dk1"/>
                </a:solidFill>
              </a:rPr>
              <a:t> agonist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6338" name="Google Shape;6338;p271"/>
          <p:cNvCxnSpPr/>
          <p:nvPr/>
        </p:nvCxnSpPr>
        <p:spPr>
          <a:xfrm>
            <a:off x="3615730" y="1339280"/>
            <a:ext cx="931800" cy="816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39" name="Google Shape;6339;p271"/>
          <p:cNvGrpSpPr/>
          <p:nvPr/>
        </p:nvGrpSpPr>
        <p:grpSpPr>
          <a:xfrm>
            <a:off x="7192126" y="203475"/>
            <a:ext cx="1679122" cy="706607"/>
            <a:chOff x="23625" y="2144261"/>
            <a:chExt cx="3853849" cy="1621775"/>
          </a:xfrm>
        </p:grpSpPr>
        <p:grpSp>
          <p:nvGrpSpPr>
            <p:cNvPr id="6340" name="Google Shape;6340;p271"/>
            <p:cNvGrpSpPr/>
            <p:nvPr/>
          </p:nvGrpSpPr>
          <p:grpSpPr>
            <a:xfrm>
              <a:off x="23625" y="2144261"/>
              <a:ext cx="3853849" cy="1621775"/>
              <a:chOff x="140375" y="2369199"/>
              <a:chExt cx="3853849" cy="1621775"/>
            </a:xfrm>
          </p:grpSpPr>
          <p:pic>
            <p:nvPicPr>
              <p:cNvPr id="6341" name="Google Shape;6341;p271" descr="A close up of a va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0375" y="2369199"/>
                <a:ext cx="3853849" cy="1621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342" name="Google Shape;6342;p271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 r="-4898" b="30637"/>
              <a:stretch/>
            </p:blipFill>
            <p:spPr>
              <a:xfrm>
                <a:off x="2831375" y="2419338"/>
                <a:ext cx="676201" cy="785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343" name="Google Shape;6343;p271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96950" y="2200524"/>
              <a:ext cx="512175" cy="10406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44" name="Google Shape;6344;p2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700013">
            <a:off x="2631501" y="647437"/>
            <a:ext cx="1164529" cy="722978"/>
          </a:xfrm>
          <a:prstGeom prst="rect">
            <a:avLst/>
          </a:prstGeom>
          <a:noFill/>
          <a:ln>
            <a:noFill/>
          </a:ln>
        </p:spPr>
      </p:pic>
      <p:sp>
        <p:nvSpPr>
          <p:cNvPr id="6345" name="Google Shape;6345;p271"/>
          <p:cNvSpPr txBox="1">
            <a:spLocks noGrp="1"/>
          </p:cNvSpPr>
          <p:nvPr>
            <p:ph type="body" idx="1"/>
          </p:nvPr>
        </p:nvSpPr>
        <p:spPr>
          <a:xfrm>
            <a:off x="5533825" y="2904500"/>
            <a:ext cx="10704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Does not block DA receptors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6346" name="Google Shape;6346;p271"/>
          <p:cNvPicPr preferRelativeResize="0"/>
          <p:nvPr/>
        </p:nvPicPr>
        <p:blipFill rotWithShape="1">
          <a:blip r:embed="rId9">
            <a:alphaModFix/>
          </a:blip>
          <a:srcRect l="85152" t="27322" b="34373"/>
          <a:stretch/>
        </p:blipFill>
        <p:spPr>
          <a:xfrm>
            <a:off x="348075" y="784875"/>
            <a:ext cx="1188275" cy="17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" name="Google Shape;6351;p272"/>
          <p:cNvSpPr/>
          <p:nvPr/>
        </p:nvSpPr>
        <p:spPr>
          <a:xfrm>
            <a:off x="427375" y="1059550"/>
            <a:ext cx="3193800" cy="206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52" name="Google Shape;6352;p272"/>
          <p:cNvPicPr preferRelativeResize="0"/>
          <p:nvPr/>
        </p:nvPicPr>
        <p:blipFill rotWithShape="1">
          <a:blip r:embed="rId3">
            <a:alphaModFix/>
          </a:blip>
          <a:srcRect t="842"/>
          <a:stretch/>
        </p:blipFill>
        <p:spPr>
          <a:xfrm>
            <a:off x="3901100" y="398100"/>
            <a:ext cx="4833300" cy="43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3" name="Google Shape;6353;p272"/>
          <p:cNvSpPr txBox="1"/>
          <p:nvPr/>
        </p:nvSpPr>
        <p:spPr>
          <a:xfrm>
            <a:off x="300600" y="36975"/>
            <a:ext cx="856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How to cause hallucinations with serotonin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6354" name="Google Shape;6354;p2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18622">
            <a:off x="3144147" y="357615"/>
            <a:ext cx="270282" cy="487923"/>
          </a:xfrm>
          <a:prstGeom prst="rect">
            <a:avLst/>
          </a:prstGeom>
          <a:noFill/>
          <a:ln>
            <a:noFill/>
          </a:ln>
        </p:spPr>
      </p:pic>
      <p:sp>
        <p:nvSpPr>
          <p:cNvPr id="6355" name="Google Shape;6355;p272"/>
          <p:cNvSpPr txBox="1"/>
          <p:nvPr/>
        </p:nvSpPr>
        <p:spPr>
          <a:xfrm>
            <a:off x="602908" y="2115227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5HT2A receptors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6" name="Google Shape;6356;p272"/>
          <p:cNvGrpSpPr/>
          <p:nvPr/>
        </p:nvGrpSpPr>
        <p:grpSpPr>
          <a:xfrm>
            <a:off x="1537126" y="2007507"/>
            <a:ext cx="1559359" cy="1118034"/>
            <a:chOff x="6635050" y="2000491"/>
            <a:chExt cx="2065376" cy="1480840"/>
          </a:xfrm>
        </p:grpSpPr>
        <p:pic>
          <p:nvPicPr>
            <p:cNvPr id="6357" name="Google Shape;6357;p272"/>
            <p:cNvPicPr preferRelativeResize="0"/>
            <p:nvPr/>
          </p:nvPicPr>
          <p:blipFill rotWithShape="1">
            <a:blip r:embed="rId5">
              <a:alphaModFix/>
            </a:blip>
            <a:srcRect l="64874"/>
            <a:stretch/>
          </p:blipFill>
          <p:spPr>
            <a:xfrm>
              <a:off x="7655287" y="2000503"/>
              <a:ext cx="670989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8" name="Google Shape;6358;p272"/>
            <p:cNvPicPr preferRelativeResize="0"/>
            <p:nvPr/>
          </p:nvPicPr>
          <p:blipFill rotWithShape="1">
            <a:blip r:embed="rId5">
              <a:alphaModFix/>
            </a:blip>
            <a:srcRect r="60319"/>
            <a:stretch/>
          </p:blipFill>
          <p:spPr>
            <a:xfrm>
              <a:off x="6897275" y="2000491"/>
              <a:ext cx="757992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9" name="Google Shape;6359;p272"/>
            <p:cNvPicPr preferRelativeResize="0"/>
            <p:nvPr/>
          </p:nvPicPr>
          <p:blipFill rotWithShape="1">
            <a:blip r:embed="rId6">
              <a:alphaModFix/>
            </a:blip>
            <a:srcRect t="20288" b="40918"/>
            <a:stretch/>
          </p:blipFill>
          <p:spPr>
            <a:xfrm>
              <a:off x="6635050" y="2680106"/>
              <a:ext cx="2065376" cy="8012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60" name="Google Shape;6360;p272"/>
          <p:cNvSpPr txBox="1"/>
          <p:nvPr/>
        </p:nvSpPr>
        <p:spPr>
          <a:xfrm>
            <a:off x="602896" y="2525450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/>
              <a:t>2A for “</a:t>
            </a:r>
            <a:r>
              <a:rPr lang="en" sz="1000" b="1" u="sng"/>
              <a:t>2</a:t>
            </a:r>
            <a:r>
              <a:rPr lang="en" sz="1000"/>
              <a:t>nd-gen </a:t>
            </a:r>
            <a:r>
              <a:rPr lang="en" sz="1000" b="1" u="sng"/>
              <a:t>A</a:t>
            </a:r>
            <a:r>
              <a:rPr lang="en" sz="1000"/>
              <a:t>ntipsychotics”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1" name="Google Shape;6361;p2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328411">
            <a:off x="1168100" y="1281207"/>
            <a:ext cx="880858" cy="83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2" name="Google Shape;6362;p2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42301">
            <a:off x="2594626" y="1381882"/>
            <a:ext cx="880858" cy="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6363" name="Google Shape;6363;p272"/>
          <p:cNvSpPr txBox="1"/>
          <p:nvPr/>
        </p:nvSpPr>
        <p:spPr>
          <a:xfrm>
            <a:off x="569369" y="1429199"/>
            <a:ext cx="194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psilocybin</a:t>
            </a:r>
            <a:endParaRPr sz="9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</p:txBody>
      </p:sp>
      <p:sp>
        <p:nvSpPr>
          <p:cNvPr id="6364" name="Google Shape;6364;p272"/>
          <p:cNvSpPr txBox="1"/>
          <p:nvPr/>
        </p:nvSpPr>
        <p:spPr>
          <a:xfrm>
            <a:off x="2130044" y="1530224"/>
            <a:ext cx="194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psilocybin</a:t>
            </a:r>
            <a:endParaRPr sz="9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</p:txBody>
      </p:sp>
      <p:pic>
        <p:nvPicPr>
          <p:cNvPr id="6365" name="Google Shape;6365;p2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20613">
            <a:off x="2514058" y="2132271"/>
            <a:ext cx="169307" cy="38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6" name="Google Shape;6366;p2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45815" flipH="1">
            <a:off x="1845748" y="2082565"/>
            <a:ext cx="169307" cy="382152"/>
          </a:xfrm>
          <a:prstGeom prst="rect">
            <a:avLst/>
          </a:prstGeom>
          <a:noFill/>
          <a:ln>
            <a:noFill/>
          </a:ln>
        </p:spPr>
      </p:pic>
      <p:sp>
        <p:nvSpPr>
          <p:cNvPr id="6367" name="Google Shape;6367;p272"/>
          <p:cNvSpPr txBox="1"/>
          <p:nvPr/>
        </p:nvSpPr>
        <p:spPr>
          <a:xfrm>
            <a:off x="1755121" y="1745225"/>
            <a:ext cx="11949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/>
              <a:t>agonist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2" name="Google Shape;6372;p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425" y="152400"/>
            <a:ext cx="5077855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373" name="Google Shape;6373;p273"/>
          <p:cNvSpPr txBox="1"/>
          <p:nvPr/>
        </p:nvSpPr>
        <p:spPr>
          <a:xfrm>
            <a:off x="300600" y="36975"/>
            <a:ext cx="856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Hallucinogen psychosis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6374" name="Google Shape;6374;p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50" y="586552"/>
            <a:ext cx="3354681" cy="455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8" name="Google Shape;6398;p275"/>
          <p:cNvGrpSpPr/>
          <p:nvPr/>
        </p:nvGrpSpPr>
        <p:grpSpPr>
          <a:xfrm>
            <a:off x="4820088" y="1910882"/>
            <a:ext cx="3447564" cy="2665674"/>
            <a:chOff x="4820088" y="1910882"/>
            <a:chExt cx="3447564" cy="2665674"/>
          </a:xfrm>
        </p:grpSpPr>
        <p:grpSp>
          <p:nvGrpSpPr>
            <p:cNvPr id="6399" name="Google Shape;6399;p275"/>
            <p:cNvGrpSpPr/>
            <p:nvPr/>
          </p:nvGrpSpPr>
          <p:grpSpPr>
            <a:xfrm>
              <a:off x="5390450" y="2048938"/>
              <a:ext cx="2877201" cy="2527618"/>
              <a:chOff x="2957775" y="1390100"/>
              <a:chExt cx="3724050" cy="3271574"/>
            </a:xfrm>
          </p:grpSpPr>
          <p:pic>
            <p:nvPicPr>
              <p:cNvPr id="6400" name="Google Shape;6400;p27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57775" y="1390100"/>
                <a:ext cx="3724050" cy="32715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01" name="Google Shape;6401;p275"/>
              <p:cNvSpPr txBox="1"/>
              <p:nvPr/>
            </p:nvSpPr>
            <p:spPr>
              <a:xfrm>
                <a:off x="4122875" y="2643375"/>
                <a:ext cx="2236800" cy="115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solidFill>
                      <a:srgbClr val="FFFFFF"/>
                    </a:solidFill>
                  </a:rPr>
                  <a:t>pimavanserin</a:t>
                </a:r>
                <a:endParaRPr sz="1700" b="1">
                  <a:solidFill>
                    <a:srgbClr val="FFFFFF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solidFill>
                      <a:srgbClr val="FFFFFF"/>
                    </a:solidFill>
                  </a:rPr>
                  <a:t>NUPLAZID</a:t>
                </a:r>
                <a:endParaRPr sz="1700" b="1">
                  <a:solidFill>
                    <a:srgbClr val="FFFFFF"/>
                  </a:solidFill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402" name="Google Shape;6402;p275"/>
            <p:cNvSpPr txBox="1"/>
            <p:nvPr/>
          </p:nvSpPr>
          <p:spPr>
            <a:xfrm>
              <a:off x="4820088" y="1910882"/>
              <a:ext cx="8853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inverse 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6403" name="Google Shape;6403;p275"/>
            <p:cNvSpPr txBox="1"/>
            <p:nvPr/>
          </p:nvSpPr>
          <p:spPr>
            <a:xfrm>
              <a:off x="5051279" y="3703300"/>
              <a:ext cx="120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antagonist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</p:grpSp>
      <p:grpSp>
        <p:nvGrpSpPr>
          <p:cNvPr id="6404" name="Google Shape;6404;p275"/>
          <p:cNvGrpSpPr/>
          <p:nvPr/>
        </p:nvGrpSpPr>
        <p:grpSpPr>
          <a:xfrm>
            <a:off x="391853" y="1961450"/>
            <a:ext cx="3564244" cy="2744718"/>
            <a:chOff x="391853" y="1961450"/>
            <a:chExt cx="3564244" cy="2744718"/>
          </a:xfrm>
        </p:grpSpPr>
        <p:grpSp>
          <p:nvGrpSpPr>
            <p:cNvPr id="6405" name="Google Shape;6405;p275"/>
            <p:cNvGrpSpPr/>
            <p:nvPr/>
          </p:nvGrpSpPr>
          <p:grpSpPr>
            <a:xfrm>
              <a:off x="1079037" y="1990964"/>
              <a:ext cx="2877060" cy="2715204"/>
              <a:chOff x="957250" y="515650"/>
              <a:chExt cx="3475549" cy="3280025"/>
            </a:xfrm>
          </p:grpSpPr>
          <p:pic>
            <p:nvPicPr>
              <p:cNvPr id="6406" name="Google Shape;6406;p27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57250" y="515650"/>
                <a:ext cx="3475549" cy="32800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07" name="Google Shape;6407;p275"/>
              <p:cNvSpPr txBox="1"/>
              <p:nvPr/>
            </p:nvSpPr>
            <p:spPr>
              <a:xfrm>
                <a:off x="1881250" y="2042413"/>
                <a:ext cx="2344200" cy="8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900" b="1"/>
                  <a:t>Psilocybin</a:t>
                </a:r>
                <a:endParaRPr sz="1900" b="1"/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1"/>
              </a:p>
            </p:txBody>
          </p:sp>
        </p:grpSp>
        <p:sp>
          <p:nvSpPr>
            <p:cNvPr id="6408" name="Google Shape;6408;p275"/>
            <p:cNvSpPr txBox="1"/>
            <p:nvPr/>
          </p:nvSpPr>
          <p:spPr>
            <a:xfrm>
              <a:off x="391853" y="1961450"/>
              <a:ext cx="10902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agonist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(POTENT)</a:t>
              </a:r>
              <a:endParaRPr sz="13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6409" name="Google Shape;6409;p275"/>
            <p:cNvSpPr txBox="1"/>
            <p:nvPr/>
          </p:nvSpPr>
          <p:spPr>
            <a:xfrm>
              <a:off x="866828" y="3552875"/>
              <a:ext cx="1090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agonist</a:t>
              </a:r>
              <a:endParaRPr sz="900"/>
            </a:p>
          </p:txBody>
        </p:sp>
      </p:grpSp>
      <p:cxnSp>
        <p:nvCxnSpPr>
          <p:cNvPr id="6410" name="Google Shape;6410;p275"/>
          <p:cNvCxnSpPr/>
          <p:nvPr/>
        </p:nvCxnSpPr>
        <p:spPr>
          <a:xfrm flipH="1">
            <a:off x="2198025" y="1067075"/>
            <a:ext cx="1848300" cy="105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11" name="Google Shape;6411;p275"/>
          <p:cNvCxnSpPr/>
          <p:nvPr/>
        </p:nvCxnSpPr>
        <p:spPr>
          <a:xfrm>
            <a:off x="4196725" y="1081400"/>
            <a:ext cx="1448100" cy="9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12" name="Google Shape;6412;p275"/>
          <p:cNvSpPr txBox="1"/>
          <p:nvPr/>
        </p:nvSpPr>
        <p:spPr>
          <a:xfrm>
            <a:off x="3645553" y="767000"/>
            <a:ext cx="109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opposites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pic>
        <p:nvPicPr>
          <p:cNvPr id="6413" name="Google Shape;6413;p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99928">
            <a:off x="5538454" y="2135322"/>
            <a:ext cx="909637" cy="564736"/>
          </a:xfrm>
          <a:prstGeom prst="rect">
            <a:avLst/>
          </a:prstGeom>
          <a:noFill/>
          <a:ln>
            <a:noFill/>
          </a:ln>
        </p:spPr>
      </p:pic>
      <p:sp>
        <p:nvSpPr>
          <p:cNvPr id="6414" name="Google Shape;6414;p275"/>
          <p:cNvSpPr txBox="1"/>
          <p:nvPr/>
        </p:nvSpPr>
        <p:spPr>
          <a:xfrm rot="-2700669">
            <a:off x="5962676" y="2296035"/>
            <a:ext cx="1090147" cy="4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</a:rPr>
              <a:t>5HT2A</a:t>
            </a:r>
            <a:endParaRPr sz="8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pic>
        <p:nvPicPr>
          <p:cNvPr id="6415" name="Google Shape;6415;p275"/>
          <p:cNvPicPr preferRelativeResize="0"/>
          <p:nvPr/>
        </p:nvPicPr>
        <p:blipFill rotWithShape="1">
          <a:blip r:embed="rId6">
            <a:alphaModFix/>
          </a:blip>
          <a:srcRect l="719" r="729"/>
          <a:stretch/>
        </p:blipFill>
        <p:spPr>
          <a:xfrm rot="219266">
            <a:off x="1410921" y="1900168"/>
            <a:ext cx="589617" cy="58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6" name="Google Shape;6486;p281"/>
          <p:cNvSpPr/>
          <p:nvPr/>
        </p:nvSpPr>
        <p:spPr>
          <a:xfrm>
            <a:off x="2416800" y="3039792"/>
            <a:ext cx="8409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7" name="Google Shape;6487;p281"/>
          <p:cNvSpPr/>
          <p:nvPr/>
        </p:nvSpPr>
        <p:spPr>
          <a:xfrm>
            <a:off x="3286065" y="3040076"/>
            <a:ext cx="10038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8" name="Google Shape;6488;p281"/>
          <p:cNvSpPr/>
          <p:nvPr/>
        </p:nvSpPr>
        <p:spPr>
          <a:xfrm>
            <a:off x="4318054" y="3040076"/>
            <a:ext cx="8265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9" name="Google Shape;6489;p281"/>
          <p:cNvSpPr/>
          <p:nvPr/>
        </p:nvSpPr>
        <p:spPr>
          <a:xfrm>
            <a:off x="5172776" y="3040076"/>
            <a:ext cx="826500" cy="162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0" name="Google Shape;6490;p281"/>
          <p:cNvSpPr/>
          <p:nvPr/>
        </p:nvSpPr>
        <p:spPr>
          <a:xfrm>
            <a:off x="7338625" y="152400"/>
            <a:ext cx="1518600" cy="3634200"/>
          </a:xfrm>
          <a:prstGeom prst="rect">
            <a:avLst/>
          </a:prstGeom>
          <a:solidFill>
            <a:schemeClr val="lt1"/>
          </a:solidFill>
          <a:ln w="1143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1" name="Google Shape;6491;p281"/>
          <p:cNvSpPr/>
          <p:nvPr/>
        </p:nvSpPr>
        <p:spPr>
          <a:xfrm>
            <a:off x="2259550" y="1139855"/>
            <a:ext cx="4929000" cy="2642400"/>
          </a:xfrm>
          <a:prstGeom prst="rect">
            <a:avLst/>
          </a:prstGeom>
          <a:noFill/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2" name="Google Shape;6492;p281"/>
          <p:cNvSpPr/>
          <p:nvPr/>
        </p:nvSpPr>
        <p:spPr>
          <a:xfrm>
            <a:off x="2259550" y="3878825"/>
            <a:ext cx="3950400" cy="1075500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93" name="Google Shape;6493;p281"/>
          <p:cNvGrpSpPr/>
          <p:nvPr/>
        </p:nvGrpSpPr>
        <p:grpSpPr>
          <a:xfrm>
            <a:off x="7497919" y="651351"/>
            <a:ext cx="913800" cy="915160"/>
            <a:chOff x="8174445" y="1486678"/>
            <a:chExt cx="4575864" cy="4582675"/>
          </a:xfrm>
        </p:grpSpPr>
        <p:grpSp>
          <p:nvGrpSpPr>
            <p:cNvPr id="6494" name="Google Shape;6494;p281"/>
            <p:cNvGrpSpPr/>
            <p:nvPr/>
          </p:nvGrpSpPr>
          <p:grpSpPr>
            <a:xfrm>
              <a:off x="8228597" y="1573900"/>
              <a:ext cx="4495920" cy="4476835"/>
              <a:chOff x="8228597" y="1573900"/>
              <a:chExt cx="4495920" cy="4476835"/>
            </a:xfrm>
          </p:grpSpPr>
          <p:grpSp>
            <p:nvGrpSpPr>
              <p:cNvPr id="6495" name="Google Shape;6495;p281"/>
              <p:cNvGrpSpPr/>
              <p:nvPr/>
            </p:nvGrpSpPr>
            <p:grpSpPr>
              <a:xfrm>
                <a:off x="8228597" y="1573900"/>
                <a:ext cx="4495920" cy="4476835"/>
                <a:chOff x="11282943" y="5495496"/>
                <a:chExt cx="2158283" cy="3608895"/>
              </a:xfrm>
            </p:grpSpPr>
            <p:pic>
              <p:nvPicPr>
                <p:cNvPr id="6496" name="Google Shape;6496;p28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9033" t="2575" b="2022"/>
                <a:stretch/>
              </p:blipFill>
              <p:spPr>
                <a:xfrm>
                  <a:off x="11282943" y="5495496"/>
                  <a:ext cx="2158283" cy="31693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97" name="Google Shape;6497;p28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35835"/>
                <a:stretch/>
              </p:blipFill>
              <p:spPr>
                <a:xfrm>
                  <a:off x="12010875" y="8514767"/>
                  <a:ext cx="624650" cy="5896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498" name="Google Shape;6498;p281"/>
              <p:cNvPicPr preferRelativeResize="0"/>
              <p:nvPr/>
            </p:nvPicPr>
            <p:blipFill rotWithShape="1">
              <a:blip r:embed="rId5">
                <a:alphaModFix/>
              </a:blip>
              <a:srcRect l="7194" r="3987"/>
              <a:stretch/>
            </p:blipFill>
            <p:spPr>
              <a:xfrm>
                <a:off x="8228600" y="1573925"/>
                <a:ext cx="4495900" cy="39315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99" name="Google Shape;6499;p281"/>
            <p:cNvGrpSpPr/>
            <p:nvPr/>
          </p:nvGrpSpPr>
          <p:grpSpPr>
            <a:xfrm>
              <a:off x="8174445" y="1486678"/>
              <a:ext cx="4575864" cy="4582675"/>
              <a:chOff x="6650445" y="-1103247"/>
              <a:chExt cx="4575864" cy="4582675"/>
            </a:xfrm>
          </p:grpSpPr>
          <p:pic>
            <p:nvPicPr>
              <p:cNvPr id="6500" name="Google Shape;6500;p28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650445" y="-1103247"/>
                <a:ext cx="4575864" cy="4582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01" name="Google Shape;6501;p28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797325" y="-101575"/>
                <a:ext cx="2359925" cy="1158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02" name="Google Shape;6502;p28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8152930" y="1163205"/>
                <a:ext cx="1498200" cy="851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503" name="Google Shape;6503;p281"/>
          <p:cNvSpPr txBox="1"/>
          <p:nvPr/>
        </p:nvSpPr>
        <p:spPr>
          <a:xfrm rot="4319">
            <a:off x="8140699" y="822025"/>
            <a:ext cx="716401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Olanzapine </a:t>
            </a:r>
            <a:endParaRPr sz="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ZYPREXA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4" name="Google Shape;6504;p281"/>
          <p:cNvSpPr txBox="1"/>
          <p:nvPr/>
        </p:nvSpPr>
        <p:spPr>
          <a:xfrm rot="5141">
            <a:off x="2443457" y="1234723"/>
            <a:ext cx="1605002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/>
              <a:t>3A4 substrates (fish)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5" name="Google Shape;6505;p281"/>
          <p:cNvSpPr txBox="1"/>
          <p:nvPr/>
        </p:nvSpPr>
        <p:spPr>
          <a:xfrm rot="3325">
            <a:off x="7890777" y="2101562"/>
            <a:ext cx="9306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Clozapine </a:t>
            </a:r>
            <a:endParaRPr sz="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</a:t>
            </a:r>
            <a:r>
              <a:rPr lang="en" sz="600" b="1"/>
              <a:t>RIL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6" name="Google Shape;6506;p281"/>
          <p:cNvGrpSpPr/>
          <p:nvPr/>
        </p:nvGrpSpPr>
        <p:grpSpPr>
          <a:xfrm>
            <a:off x="7671388" y="1637888"/>
            <a:ext cx="566875" cy="947358"/>
            <a:chOff x="2832138" y="1322312"/>
            <a:chExt cx="2108126" cy="3523086"/>
          </a:xfrm>
        </p:grpSpPr>
        <p:pic>
          <p:nvPicPr>
            <p:cNvPr id="6507" name="Google Shape;6507;p281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b="8147"/>
            <a:stretch/>
          </p:blipFill>
          <p:spPr>
            <a:xfrm rot="-10658802">
              <a:off x="3597611" y="2714236"/>
              <a:ext cx="517552" cy="57138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08" name="Google Shape;6508;p281"/>
            <p:cNvGrpSpPr/>
            <p:nvPr/>
          </p:nvGrpSpPr>
          <p:grpSpPr>
            <a:xfrm>
              <a:off x="2832138" y="1322312"/>
              <a:ext cx="2108126" cy="3523086"/>
              <a:chOff x="1161100" y="1322312"/>
              <a:chExt cx="2108126" cy="3523086"/>
            </a:xfrm>
          </p:grpSpPr>
          <p:pic>
            <p:nvPicPr>
              <p:cNvPr id="6509" name="Google Shape;6509;p281" descr="clipped result image"/>
              <p:cNvPicPr preferRelativeResize="0"/>
              <p:nvPr/>
            </p:nvPicPr>
            <p:blipFill rotWithShape="1">
              <a:blip r:embed="rId10">
                <a:alphaModFix/>
              </a:blip>
              <a:srcRect b="26040"/>
              <a:stretch/>
            </p:blipFill>
            <p:spPr>
              <a:xfrm rot="10273072">
                <a:off x="2282370" y="3143955"/>
                <a:ext cx="411105" cy="16799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10" name="Google Shape;6510;p281" descr="clipped result image"/>
              <p:cNvPicPr preferRelativeResize="0"/>
              <p:nvPr/>
            </p:nvPicPr>
            <p:blipFill rotWithShape="1">
              <a:blip r:embed="rId11">
                <a:alphaModFix/>
              </a:blip>
              <a:srcRect b="11754"/>
              <a:stretch/>
            </p:blipFill>
            <p:spPr>
              <a:xfrm rot="-10240095">
                <a:off x="1707408" y="3081378"/>
                <a:ext cx="402684" cy="17189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11" name="Google Shape;6511;p28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1161100" y="1322312"/>
                <a:ext cx="2108126" cy="1959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512" name="Google Shape;6512;p281"/>
          <p:cNvGrpSpPr/>
          <p:nvPr/>
        </p:nvGrpSpPr>
        <p:grpSpPr>
          <a:xfrm>
            <a:off x="7524609" y="2711315"/>
            <a:ext cx="930938" cy="831215"/>
            <a:chOff x="6818450" y="2578925"/>
            <a:chExt cx="783025" cy="699147"/>
          </a:xfrm>
        </p:grpSpPr>
        <p:pic>
          <p:nvPicPr>
            <p:cNvPr id="6513" name="Google Shape;6513;p281"/>
            <p:cNvPicPr preferRelativeResize="0"/>
            <p:nvPr/>
          </p:nvPicPr>
          <p:blipFill rotWithShape="1">
            <a:blip r:embed="rId13">
              <a:alphaModFix/>
            </a:blip>
            <a:srcRect b="6916"/>
            <a:stretch/>
          </p:blipFill>
          <p:spPr>
            <a:xfrm>
              <a:off x="6818450" y="2578925"/>
              <a:ext cx="783025" cy="68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4" name="Google Shape;6514;p28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854656" y="2620536"/>
              <a:ext cx="656678" cy="6575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15" name="Google Shape;6515;p281"/>
          <p:cNvSpPr txBox="1"/>
          <p:nvPr/>
        </p:nvSpPr>
        <p:spPr>
          <a:xfrm rot="4283">
            <a:off x="7994875" y="2814327"/>
            <a:ext cx="722401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Asenapine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600" b="1"/>
              <a:t>SAPHRIS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16" name="Google Shape;6516;p281"/>
          <p:cNvGrpSpPr/>
          <p:nvPr/>
        </p:nvGrpSpPr>
        <p:grpSpPr>
          <a:xfrm>
            <a:off x="5228565" y="4009304"/>
            <a:ext cx="609879" cy="721994"/>
            <a:chOff x="1541659" y="6006580"/>
            <a:chExt cx="1127943" cy="1335295"/>
          </a:xfrm>
        </p:grpSpPr>
        <p:pic>
          <p:nvPicPr>
            <p:cNvPr id="6517" name="Google Shape;6517;p281" descr="A drawing of a cartoon character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541659" y="6167950"/>
              <a:ext cx="1085096" cy="8919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18" name="Google Shape;6518;p281"/>
            <p:cNvGrpSpPr/>
            <p:nvPr/>
          </p:nvGrpSpPr>
          <p:grpSpPr>
            <a:xfrm>
              <a:off x="1688302" y="6006580"/>
              <a:ext cx="981300" cy="1335295"/>
              <a:chOff x="2602486" y="5018942"/>
              <a:chExt cx="981300" cy="1335295"/>
            </a:xfrm>
          </p:grpSpPr>
          <p:sp>
            <p:nvSpPr>
              <p:cNvPr id="6519" name="Google Shape;6519;p281"/>
              <p:cNvSpPr txBox="1"/>
              <p:nvPr/>
            </p:nvSpPr>
            <p:spPr>
              <a:xfrm>
                <a:off x="2602486" y="6002637"/>
                <a:ext cx="981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9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281"/>
              <p:cNvSpPr txBox="1"/>
              <p:nvPr/>
            </p:nvSpPr>
            <p:spPr>
              <a:xfrm>
                <a:off x="2694310" y="5018942"/>
                <a:ext cx="8541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21" name="Google Shape;6521;p281"/>
          <p:cNvGrpSpPr/>
          <p:nvPr/>
        </p:nvGrpSpPr>
        <p:grpSpPr>
          <a:xfrm>
            <a:off x="4426435" y="4078874"/>
            <a:ext cx="631784" cy="636007"/>
            <a:chOff x="5149066" y="6638792"/>
            <a:chExt cx="1168456" cy="1176265"/>
          </a:xfrm>
        </p:grpSpPr>
        <p:grpSp>
          <p:nvGrpSpPr>
            <p:cNvPr id="6522" name="Google Shape;6522;p281"/>
            <p:cNvGrpSpPr/>
            <p:nvPr/>
          </p:nvGrpSpPr>
          <p:grpSpPr>
            <a:xfrm>
              <a:off x="5149066" y="6638792"/>
              <a:ext cx="1075064" cy="882275"/>
              <a:chOff x="-57" y="8551212"/>
              <a:chExt cx="4767466" cy="3912526"/>
            </a:xfrm>
          </p:grpSpPr>
          <p:grpSp>
            <p:nvGrpSpPr>
              <p:cNvPr id="6523" name="Google Shape;6523;p281"/>
              <p:cNvGrpSpPr/>
              <p:nvPr/>
            </p:nvGrpSpPr>
            <p:grpSpPr>
              <a:xfrm>
                <a:off x="-57" y="8551212"/>
                <a:ext cx="4767466" cy="3912526"/>
                <a:chOff x="3897780" y="3845058"/>
                <a:chExt cx="1970842" cy="1617415"/>
              </a:xfrm>
            </p:grpSpPr>
            <p:pic>
              <p:nvPicPr>
                <p:cNvPr id="6524" name="Google Shape;6524;p281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l="23844"/>
                <a:stretch/>
              </p:blipFill>
              <p:spPr>
                <a:xfrm>
                  <a:off x="3897780" y="3845058"/>
                  <a:ext cx="1970842" cy="16174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25" name="Google Shape;6525;p281" descr="clipped result image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>
                  <a:off x="4139005" y="3894474"/>
                  <a:ext cx="444971" cy="6458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26" name="Google Shape;6526;p281"/>
              <p:cNvSpPr/>
              <p:nvPr/>
            </p:nvSpPr>
            <p:spPr>
              <a:xfrm>
                <a:off x="0" y="10311513"/>
                <a:ext cx="160500" cy="2421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27" name="Google Shape;6527;p281"/>
            <p:cNvSpPr txBox="1"/>
            <p:nvPr/>
          </p:nvSpPr>
          <p:spPr>
            <a:xfrm>
              <a:off x="5336222" y="7463457"/>
              <a:ext cx="981300" cy="35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8" name="Google Shape;6528;p281"/>
          <p:cNvGrpSpPr/>
          <p:nvPr/>
        </p:nvGrpSpPr>
        <p:grpSpPr>
          <a:xfrm>
            <a:off x="2439054" y="3989518"/>
            <a:ext cx="840930" cy="714092"/>
            <a:chOff x="4880248" y="6071888"/>
            <a:chExt cx="1871227" cy="1588991"/>
          </a:xfrm>
        </p:grpSpPr>
        <p:grpSp>
          <p:nvGrpSpPr>
            <p:cNvPr id="6529" name="Google Shape;6529;p281"/>
            <p:cNvGrpSpPr/>
            <p:nvPr/>
          </p:nvGrpSpPr>
          <p:grpSpPr>
            <a:xfrm>
              <a:off x="4880248" y="6071888"/>
              <a:ext cx="1871227" cy="1304781"/>
              <a:chOff x="4264230" y="7122886"/>
              <a:chExt cx="1415559" cy="987050"/>
            </a:xfrm>
          </p:grpSpPr>
          <p:grpSp>
            <p:nvGrpSpPr>
              <p:cNvPr id="6530" name="Google Shape;6530;p281"/>
              <p:cNvGrpSpPr/>
              <p:nvPr/>
            </p:nvGrpSpPr>
            <p:grpSpPr>
              <a:xfrm>
                <a:off x="4264230" y="7122886"/>
                <a:ext cx="1415559" cy="987050"/>
                <a:chOff x="4361049" y="8852165"/>
                <a:chExt cx="1514129" cy="1055781"/>
              </a:xfrm>
            </p:grpSpPr>
            <p:grpSp>
              <p:nvGrpSpPr>
                <p:cNvPr id="6531" name="Google Shape;6531;p281"/>
                <p:cNvGrpSpPr/>
                <p:nvPr/>
              </p:nvGrpSpPr>
              <p:grpSpPr>
                <a:xfrm>
                  <a:off x="4361049" y="8852165"/>
                  <a:ext cx="1514129" cy="1055781"/>
                  <a:chOff x="5409701" y="8807667"/>
                  <a:chExt cx="1922459" cy="1334405"/>
                </a:xfrm>
              </p:grpSpPr>
              <p:grpSp>
                <p:nvGrpSpPr>
                  <p:cNvPr id="6532" name="Google Shape;6532;p281"/>
                  <p:cNvGrpSpPr/>
                  <p:nvPr/>
                </p:nvGrpSpPr>
                <p:grpSpPr>
                  <a:xfrm>
                    <a:off x="5409701" y="8807667"/>
                    <a:ext cx="1922459" cy="922212"/>
                    <a:chOff x="1294534" y="2930762"/>
                    <a:chExt cx="4721166" cy="2216323"/>
                  </a:xfrm>
                </p:grpSpPr>
                <p:pic>
                  <p:nvPicPr>
                    <p:cNvPr id="6533" name="Google Shape;6533;p281"/>
                    <p:cNvPicPr preferRelativeResize="0"/>
                    <p:nvPr/>
                  </p:nvPicPr>
                  <p:blipFill rotWithShape="1">
                    <a:blip r:embed="rId17">
                      <a:alphaModFix/>
                    </a:blip>
                    <a:srcRect/>
                    <a:stretch/>
                  </p:blipFill>
                  <p:spPr>
                    <a:xfrm>
                      <a:off x="1294534" y="2935206"/>
                      <a:ext cx="1505220" cy="19672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34" name="Google Shape;6534;p281"/>
                    <p:cNvPicPr preferRelativeResize="0"/>
                    <p:nvPr/>
                  </p:nvPicPr>
                  <p:blipFill rotWithShape="1">
                    <a:blip r:embed="rId17">
                      <a:alphaModFix/>
                    </a:blip>
                    <a:srcRect/>
                    <a:stretch/>
                  </p:blipFill>
                  <p:spPr>
                    <a:xfrm rot="1126110" flipH="1">
                      <a:off x="4333202" y="3110038"/>
                      <a:ext cx="1421425" cy="185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6535" name="Google Shape;6535;p281" descr="clipped result image"/>
                  <p:cNvPicPr preferRelativeResize="0"/>
                  <p:nvPr/>
                </p:nvPicPr>
                <p:blipFill rotWithShape="1">
                  <a:blip r:embed="rId18">
                    <a:alphaModFix/>
                  </a:blip>
                  <a:srcRect/>
                  <a:stretch/>
                </p:blipFill>
                <p:spPr>
                  <a:xfrm>
                    <a:off x="5856368" y="9256247"/>
                    <a:ext cx="872975" cy="8858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536" name="Google Shape;6536;p28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 rot="-124369" flipH="1">
                  <a:off x="4828979" y="8980237"/>
                  <a:ext cx="379966" cy="3677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537" name="Google Shape;6537;p28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1435931">
                <a:off x="4457996" y="7481235"/>
                <a:ext cx="261695" cy="377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38" name="Google Shape;6538;p28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-900134" flipH="1">
                <a:off x="5138587" y="7505013"/>
                <a:ext cx="265146" cy="3820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39" name="Google Shape;6539;p281"/>
            <p:cNvGrpSpPr/>
            <p:nvPr/>
          </p:nvGrpSpPr>
          <p:grpSpPr>
            <a:xfrm>
              <a:off x="5263309" y="6247545"/>
              <a:ext cx="1254688" cy="1413334"/>
              <a:chOff x="6581481" y="2766652"/>
              <a:chExt cx="1254688" cy="1413334"/>
            </a:xfrm>
          </p:grpSpPr>
          <p:sp>
            <p:nvSpPr>
              <p:cNvPr id="6540" name="Google Shape;6540;p281"/>
              <p:cNvSpPr txBox="1"/>
              <p:nvPr/>
            </p:nvSpPr>
            <p:spPr>
              <a:xfrm>
                <a:off x="6581481" y="3828386"/>
                <a:ext cx="981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9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281"/>
              <p:cNvSpPr txBox="1"/>
              <p:nvPr/>
            </p:nvSpPr>
            <p:spPr>
              <a:xfrm>
                <a:off x="6982069" y="2766652"/>
                <a:ext cx="8541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42" name="Google Shape;6542;p281"/>
          <p:cNvGrpSpPr/>
          <p:nvPr/>
        </p:nvGrpSpPr>
        <p:grpSpPr>
          <a:xfrm>
            <a:off x="3458880" y="4038503"/>
            <a:ext cx="783015" cy="731908"/>
            <a:chOff x="2496848" y="4114751"/>
            <a:chExt cx="1448151" cy="1353631"/>
          </a:xfrm>
        </p:grpSpPr>
        <p:grpSp>
          <p:nvGrpSpPr>
            <p:cNvPr id="6543" name="Google Shape;6543;p281"/>
            <p:cNvGrpSpPr/>
            <p:nvPr/>
          </p:nvGrpSpPr>
          <p:grpSpPr>
            <a:xfrm>
              <a:off x="2518489" y="4114751"/>
              <a:ext cx="1426509" cy="1353631"/>
              <a:chOff x="4954209" y="6279392"/>
              <a:chExt cx="1329955" cy="1262009"/>
            </a:xfrm>
          </p:grpSpPr>
          <p:pic>
            <p:nvPicPr>
              <p:cNvPr id="6544" name="Google Shape;6544;p281"/>
              <p:cNvPicPr preferRelativeResize="0"/>
              <p:nvPr/>
            </p:nvPicPr>
            <p:blipFill rotWithShape="1">
              <a:blip r:embed="rId21">
                <a:alphaModFix/>
              </a:blip>
              <a:srcRect l="26215"/>
              <a:stretch/>
            </p:blipFill>
            <p:spPr>
              <a:xfrm>
                <a:off x="4954209" y="6279392"/>
                <a:ext cx="1329955" cy="10618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45" name="Google Shape;6545;p281"/>
              <p:cNvSpPr txBox="1"/>
              <p:nvPr/>
            </p:nvSpPr>
            <p:spPr>
              <a:xfrm>
                <a:off x="5048981" y="7189801"/>
                <a:ext cx="981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9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546" name="Google Shape;6546;p28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496848" y="4389097"/>
              <a:ext cx="50887" cy="409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47" name="Google Shape;6547;p281"/>
          <p:cNvGrpSpPr/>
          <p:nvPr/>
        </p:nvGrpSpPr>
        <p:grpSpPr>
          <a:xfrm>
            <a:off x="5234165" y="3158859"/>
            <a:ext cx="840987" cy="634606"/>
            <a:chOff x="2946380" y="2235160"/>
            <a:chExt cx="1006207" cy="759280"/>
          </a:xfrm>
        </p:grpSpPr>
        <p:grpSp>
          <p:nvGrpSpPr>
            <p:cNvPr id="6548" name="Google Shape;6548;p281"/>
            <p:cNvGrpSpPr/>
            <p:nvPr/>
          </p:nvGrpSpPr>
          <p:grpSpPr>
            <a:xfrm>
              <a:off x="2946380" y="2235160"/>
              <a:ext cx="1006207" cy="644081"/>
              <a:chOff x="5216627" y="7726132"/>
              <a:chExt cx="1076272" cy="688931"/>
            </a:xfrm>
          </p:grpSpPr>
          <p:pic>
            <p:nvPicPr>
              <p:cNvPr id="6549" name="Google Shape;6549;p281" descr="A close up of a logo&#10;&#10;Description automatically generated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5216627" y="7726132"/>
                <a:ext cx="926824" cy="5488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50" name="Google Shape;6550;p281"/>
              <p:cNvSpPr txBox="1"/>
              <p:nvPr/>
            </p:nvSpPr>
            <p:spPr>
              <a:xfrm>
                <a:off x="5848899" y="8110263"/>
                <a:ext cx="444000" cy="30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51" name="Google Shape;6551;p281"/>
            <p:cNvSpPr txBox="1"/>
            <p:nvPr/>
          </p:nvSpPr>
          <p:spPr>
            <a:xfrm>
              <a:off x="2982409" y="2817140"/>
              <a:ext cx="8253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Risperidone</a:t>
              </a:r>
              <a:endParaRPr sz="12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RISPERDAL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2" name="Google Shape;6552;p281"/>
          <p:cNvGrpSpPr/>
          <p:nvPr/>
        </p:nvGrpSpPr>
        <p:grpSpPr>
          <a:xfrm>
            <a:off x="4173943" y="3112227"/>
            <a:ext cx="1151900" cy="726186"/>
            <a:chOff x="3698054" y="2435423"/>
            <a:chExt cx="1378200" cy="868851"/>
          </a:xfrm>
        </p:grpSpPr>
        <p:grpSp>
          <p:nvGrpSpPr>
            <p:cNvPr id="6553" name="Google Shape;6553;p281"/>
            <p:cNvGrpSpPr/>
            <p:nvPr/>
          </p:nvGrpSpPr>
          <p:grpSpPr>
            <a:xfrm>
              <a:off x="3981884" y="2435423"/>
              <a:ext cx="1000372" cy="577647"/>
              <a:chOff x="6493465" y="8816968"/>
              <a:chExt cx="1077987" cy="622465"/>
            </a:xfrm>
          </p:grpSpPr>
          <p:grpSp>
            <p:nvGrpSpPr>
              <p:cNvPr id="6554" name="Google Shape;6554;p281"/>
              <p:cNvGrpSpPr/>
              <p:nvPr/>
            </p:nvGrpSpPr>
            <p:grpSpPr>
              <a:xfrm>
                <a:off x="6493465" y="8816968"/>
                <a:ext cx="867774" cy="622465"/>
                <a:chOff x="6066855" y="7217640"/>
                <a:chExt cx="1179682" cy="846200"/>
              </a:xfrm>
            </p:grpSpPr>
            <p:pic>
              <p:nvPicPr>
                <p:cNvPr id="6555" name="Google Shape;6555;p281" descr="A close up of a logo&#10;&#10;Description automatically generated"/>
                <p:cNvPicPr preferRelativeResize="0"/>
                <p:nvPr/>
              </p:nvPicPr>
              <p:blipFill rotWithShape="1">
                <a:blip r:embed="rId24">
                  <a:alphaModFix/>
                </a:blip>
                <a:srcRect/>
                <a:stretch/>
              </p:blipFill>
              <p:spPr>
                <a:xfrm>
                  <a:off x="6074518" y="7217640"/>
                  <a:ext cx="1172019" cy="846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56" name="Google Shape;6556;p281" descr="clipped result image"/>
                <p:cNvPicPr preferRelativeResize="0"/>
                <p:nvPr/>
              </p:nvPicPr>
              <p:blipFill rotWithShape="1">
                <a:blip r:embed="rId25">
                  <a:alphaModFix/>
                </a:blip>
                <a:srcRect/>
                <a:stretch/>
              </p:blipFill>
              <p:spPr>
                <a:xfrm>
                  <a:off x="6066855" y="7357760"/>
                  <a:ext cx="161652" cy="2346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57" name="Google Shape;6557;p281"/>
              <p:cNvSpPr txBox="1"/>
              <p:nvPr/>
            </p:nvSpPr>
            <p:spPr>
              <a:xfrm>
                <a:off x="7060252" y="9232875"/>
                <a:ext cx="511200" cy="20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58" name="Google Shape;6558;p281"/>
            <p:cNvSpPr txBox="1"/>
            <p:nvPr/>
          </p:nvSpPr>
          <p:spPr>
            <a:xfrm>
              <a:off x="3698054" y="3078075"/>
              <a:ext cx="1378200" cy="2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Iloperidone 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FANAPT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9" name="Google Shape;6559;p281"/>
          <p:cNvGrpSpPr/>
          <p:nvPr/>
        </p:nvGrpSpPr>
        <p:grpSpPr>
          <a:xfrm>
            <a:off x="3736355" y="1574921"/>
            <a:ext cx="1261611" cy="1404424"/>
            <a:chOff x="3897586" y="3547717"/>
            <a:chExt cx="1240766" cy="1381219"/>
          </a:xfrm>
        </p:grpSpPr>
        <p:grpSp>
          <p:nvGrpSpPr>
            <p:cNvPr id="6560" name="Google Shape;6560;p281"/>
            <p:cNvGrpSpPr/>
            <p:nvPr/>
          </p:nvGrpSpPr>
          <p:grpSpPr>
            <a:xfrm>
              <a:off x="3897604" y="3547717"/>
              <a:ext cx="1240748" cy="1061082"/>
              <a:chOff x="3897604" y="3547717"/>
              <a:chExt cx="1240748" cy="1061082"/>
            </a:xfrm>
          </p:grpSpPr>
          <p:pic>
            <p:nvPicPr>
              <p:cNvPr id="6561" name="Google Shape;6561;p281" descr="clipped result image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 rot="-900000">
                <a:off x="3984597" y="3671921"/>
                <a:ext cx="1066762" cy="8126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62" name="Google Shape;6562;p281"/>
              <p:cNvSpPr txBox="1"/>
              <p:nvPr/>
            </p:nvSpPr>
            <p:spPr>
              <a:xfrm>
                <a:off x="4365818" y="3940351"/>
                <a:ext cx="519900" cy="4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63" name="Google Shape;6563;p281"/>
            <p:cNvSpPr txBox="1"/>
            <p:nvPr/>
          </p:nvSpPr>
          <p:spPr>
            <a:xfrm>
              <a:off x="3897586" y="4550937"/>
              <a:ext cx="1149900" cy="37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Lurasidone</a:t>
              </a:r>
              <a:endParaRPr sz="6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LATUDA</a:t>
              </a:r>
              <a:endParaRPr sz="6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4" name="Google Shape;6564;p281"/>
          <p:cNvGrpSpPr/>
          <p:nvPr/>
        </p:nvGrpSpPr>
        <p:grpSpPr>
          <a:xfrm>
            <a:off x="2309538" y="1693901"/>
            <a:ext cx="1414347" cy="1380665"/>
            <a:chOff x="1697208" y="1347161"/>
            <a:chExt cx="1064700" cy="1039344"/>
          </a:xfrm>
        </p:grpSpPr>
        <p:grpSp>
          <p:nvGrpSpPr>
            <p:cNvPr id="6565" name="Google Shape;6565;p281"/>
            <p:cNvGrpSpPr/>
            <p:nvPr/>
          </p:nvGrpSpPr>
          <p:grpSpPr>
            <a:xfrm>
              <a:off x="1822054" y="1347161"/>
              <a:ext cx="918145" cy="680083"/>
              <a:chOff x="6249565" y="2709606"/>
              <a:chExt cx="1277864" cy="946532"/>
            </a:xfrm>
          </p:grpSpPr>
          <p:grpSp>
            <p:nvGrpSpPr>
              <p:cNvPr id="6566" name="Google Shape;6566;p281"/>
              <p:cNvGrpSpPr/>
              <p:nvPr/>
            </p:nvGrpSpPr>
            <p:grpSpPr>
              <a:xfrm>
                <a:off x="6249565" y="2709606"/>
                <a:ext cx="1277864" cy="946532"/>
                <a:chOff x="6320531" y="3800174"/>
                <a:chExt cx="1277864" cy="946532"/>
              </a:xfrm>
            </p:grpSpPr>
            <p:pic>
              <p:nvPicPr>
                <p:cNvPr id="6567" name="Google Shape;6567;p281" descr="A picture containing food, flower&#10;&#10;Description automatically generated"/>
                <p:cNvPicPr preferRelativeResize="0"/>
                <p:nvPr/>
              </p:nvPicPr>
              <p:blipFill rotWithShape="1">
                <a:blip r:embed="rId27">
                  <a:alphaModFix/>
                </a:blip>
                <a:srcRect l="7518" t="3428" b="68990"/>
                <a:stretch/>
              </p:blipFill>
              <p:spPr>
                <a:xfrm rot="-619584">
                  <a:off x="6458596" y="3827975"/>
                  <a:ext cx="323010" cy="1420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6568" name="Google Shape;6568;p281"/>
                <p:cNvGrpSpPr/>
                <p:nvPr/>
              </p:nvGrpSpPr>
              <p:grpSpPr>
                <a:xfrm>
                  <a:off x="6320531" y="3878199"/>
                  <a:ext cx="1277864" cy="868507"/>
                  <a:chOff x="6147326" y="3562457"/>
                  <a:chExt cx="1277864" cy="868507"/>
                </a:xfrm>
              </p:grpSpPr>
              <p:grpSp>
                <p:nvGrpSpPr>
                  <p:cNvPr id="6569" name="Google Shape;6569;p281"/>
                  <p:cNvGrpSpPr/>
                  <p:nvPr/>
                </p:nvGrpSpPr>
                <p:grpSpPr>
                  <a:xfrm>
                    <a:off x="6214455" y="3639695"/>
                    <a:ext cx="1210735" cy="791270"/>
                    <a:chOff x="6214455" y="3639695"/>
                    <a:chExt cx="1210735" cy="791270"/>
                  </a:xfrm>
                </p:grpSpPr>
                <p:grpSp>
                  <p:nvGrpSpPr>
                    <p:cNvPr id="6570" name="Google Shape;6570;p281"/>
                    <p:cNvGrpSpPr/>
                    <p:nvPr/>
                  </p:nvGrpSpPr>
                  <p:grpSpPr>
                    <a:xfrm>
                      <a:off x="6371090" y="3657537"/>
                      <a:ext cx="1039636" cy="728746"/>
                      <a:chOff x="4095945" y="5362729"/>
                      <a:chExt cx="1039636" cy="728746"/>
                    </a:xfrm>
                  </p:grpSpPr>
                  <p:pic>
                    <p:nvPicPr>
                      <p:cNvPr id="6571" name="Google Shape;6571;p281"/>
                      <p:cNvPicPr preferRelativeResize="0"/>
                      <p:nvPr/>
                    </p:nvPicPr>
                    <p:blipFill rotWithShape="1">
                      <a:blip r:embed="rId28">
                        <a:alphaModFix/>
                      </a:blip>
                      <a:srcRect/>
                      <a:stretch/>
                    </p:blipFill>
                    <p:spPr>
                      <a:xfrm>
                        <a:off x="4101346" y="5477659"/>
                        <a:ext cx="872349" cy="54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grpSp>
                    <p:nvGrpSpPr>
                      <p:cNvPr id="6572" name="Google Shape;6572;p281"/>
                      <p:cNvGrpSpPr/>
                      <p:nvPr/>
                    </p:nvGrpSpPr>
                    <p:grpSpPr>
                      <a:xfrm>
                        <a:off x="4095945" y="5362729"/>
                        <a:ext cx="1039636" cy="728746"/>
                        <a:chOff x="1775746" y="3532129"/>
                        <a:chExt cx="1273596" cy="991356"/>
                      </a:xfrm>
                    </p:grpSpPr>
                    <p:pic>
                      <p:nvPicPr>
                        <p:cNvPr id="6573" name="Google Shape;6573;p281" descr="clipped result image"/>
                        <p:cNvPicPr preferRelativeResize="0"/>
                        <p:nvPr/>
                      </p:nvPicPr>
                      <p:blipFill rotWithShape="1">
                        <a:blip r:embed="rId29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532129"/>
                          <a:ext cx="1273596" cy="99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pic>
                      <p:nvPicPr>
                        <p:cNvPr id="6574" name="Google Shape;6574;p281" descr="clipped result image"/>
                        <p:cNvPicPr preferRelativeResize="0"/>
                        <p:nvPr/>
                      </p:nvPicPr>
                      <p:blipFill rotWithShape="1">
                        <a:blip r:embed="rId30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820375"/>
                          <a:ext cx="199348" cy="199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</p:grpSp>
                <p:pic>
                  <p:nvPicPr>
                    <p:cNvPr id="6575" name="Google Shape;6575;p281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31">
                      <a:alphaModFix/>
                    </a:blip>
                    <a:srcRect l="3288" t="52711" r="43584"/>
                    <a:stretch/>
                  </p:blipFill>
                  <p:spPr>
                    <a:xfrm>
                      <a:off x="6605374" y="4085561"/>
                      <a:ext cx="605878" cy="3454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76" name="Google Shape;6576;p281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31">
                      <a:alphaModFix/>
                    </a:blip>
                    <a:srcRect r="40624" b="58364"/>
                    <a:stretch/>
                  </p:blipFill>
                  <p:spPr>
                    <a:xfrm rot="217790">
                      <a:off x="6508206" y="3660511"/>
                      <a:ext cx="667094" cy="2995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77" name="Google Shape;6577;p281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31">
                      <a:alphaModFix/>
                    </a:blip>
                    <a:srcRect l="70084" t="19779" b="16003"/>
                    <a:stretch/>
                  </p:blipFill>
                  <p:spPr>
                    <a:xfrm>
                      <a:off x="7125493" y="3804282"/>
                      <a:ext cx="299697" cy="4120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6578" name="Google Shape;6578;p281" descr="A picture containing lamp, object, orange, light&#10;&#10;Description automatically generated"/>
                    <p:cNvPicPr preferRelativeResize="0"/>
                    <p:nvPr/>
                  </p:nvPicPr>
                  <p:blipFill rotWithShape="1">
                    <a:blip r:embed="rId32">
                      <a:alphaModFix/>
                    </a:blip>
                    <a:srcRect/>
                    <a:stretch/>
                  </p:blipFill>
                  <p:spPr>
                    <a:xfrm flipH="1">
                      <a:off x="6214455" y="3735041"/>
                      <a:ext cx="574405" cy="578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6579" name="Google Shape;6579;p281" descr="clipped result image"/>
                  <p:cNvPicPr preferRelativeResize="0"/>
                  <p:nvPr/>
                </p:nvPicPr>
                <p:blipFill rotWithShape="1">
                  <a:blip r:embed="rId33">
                    <a:alphaModFix/>
                  </a:blip>
                  <a:srcRect/>
                  <a:stretch/>
                </p:blipFill>
                <p:spPr>
                  <a:xfrm rot="496733">
                    <a:off x="6169599" y="3601374"/>
                    <a:ext cx="565896" cy="3503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6580" name="Google Shape;6580;p281"/>
              <p:cNvGrpSpPr/>
              <p:nvPr/>
            </p:nvGrpSpPr>
            <p:grpSpPr>
              <a:xfrm>
                <a:off x="6483361" y="2878364"/>
                <a:ext cx="172292" cy="144994"/>
                <a:chOff x="5462468" y="5776793"/>
                <a:chExt cx="172292" cy="144994"/>
              </a:xfrm>
            </p:grpSpPr>
            <p:pic>
              <p:nvPicPr>
                <p:cNvPr id="6581" name="Google Shape;6581;p281" descr="Resultado de imagen para number 4 orange"/>
                <p:cNvPicPr preferRelativeResize="0"/>
                <p:nvPr/>
              </p:nvPicPr>
              <p:blipFill rotWithShape="1">
                <a:blip r:embed="rId34">
                  <a:alphaModFix/>
                </a:blip>
                <a:srcRect/>
                <a:stretch/>
              </p:blipFill>
              <p:spPr>
                <a:xfrm rot="1472614">
                  <a:off x="5480262" y="5787574"/>
                  <a:ext cx="74045" cy="1017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82" name="Google Shape;6582;p281" descr="Resultado de imagen para Presentation Alphabet Set: Orange Varsity Numeral 2"/>
                <p:cNvPicPr preferRelativeResize="0"/>
                <p:nvPr/>
              </p:nvPicPr>
              <p:blipFill rotWithShape="1">
                <a:blip r:embed="rId35">
                  <a:alphaModFix/>
                </a:blip>
                <a:srcRect/>
                <a:stretch/>
              </p:blipFill>
              <p:spPr>
                <a:xfrm rot="1326848">
                  <a:off x="5549986" y="5812872"/>
                  <a:ext cx="68532" cy="996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583" name="Google Shape;6583;p281"/>
            <p:cNvSpPr txBox="1"/>
            <p:nvPr/>
          </p:nvSpPr>
          <p:spPr>
            <a:xfrm>
              <a:off x="1697208" y="2033705"/>
              <a:ext cx="10647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Lumateperone</a:t>
              </a:r>
              <a:endParaRPr sz="6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CAPLYTA</a:t>
              </a: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4" name="Google Shape;6584;p281"/>
            <p:cNvSpPr txBox="1"/>
            <p:nvPr/>
          </p:nvSpPr>
          <p:spPr>
            <a:xfrm>
              <a:off x="2208770" y="1610507"/>
              <a:ext cx="370200" cy="2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60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5" name="Google Shape;6585;p281"/>
          <p:cNvGrpSpPr/>
          <p:nvPr/>
        </p:nvGrpSpPr>
        <p:grpSpPr>
          <a:xfrm>
            <a:off x="3318595" y="3094831"/>
            <a:ext cx="961086" cy="877510"/>
            <a:chOff x="4471131" y="1233486"/>
            <a:chExt cx="1149900" cy="1049905"/>
          </a:xfrm>
        </p:grpSpPr>
        <p:grpSp>
          <p:nvGrpSpPr>
            <p:cNvPr id="6586" name="Google Shape;6586;p281"/>
            <p:cNvGrpSpPr/>
            <p:nvPr/>
          </p:nvGrpSpPr>
          <p:grpSpPr>
            <a:xfrm>
              <a:off x="4471131" y="1233486"/>
              <a:ext cx="1149900" cy="1049905"/>
              <a:chOff x="4471196" y="1197185"/>
              <a:chExt cx="1149900" cy="1049905"/>
            </a:xfrm>
          </p:grpSpPr>
          <p:pic>
            <p:nvPicPr>
              <p:cNvPr id="6587" name="Google Shape;6587;p281" descr="A picture containing vector graphics&#10;&#10;Description automatically generated"/>
              <p:cNvPicPr preferRelativeResize="0"/>
              <p:nvPr/>
            </p:nvPicPr>
            <p:blipFill rotWithShape="1">
              <a:blip r:embed="rId36">
                <a:alphaModFix/>
              </a:blip>
              <a:srcRect/>
              <a:stretch/>
            </p:blipFill>
            <p:spPr>
              <a:xfrm>
                <a:off x="4623676" y="1197185"/>
                <a:ext cx="825197" cy="6440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88" name="Google Shape;6588;p281"/>
              <p:cNvSpPr txBox="1"/>
              <p:nvPr/>
            </p:nvSpPr>
            <p:spPr>
              <a:xfrm>
                <a:off x="4471196" y="1869090"/>
                <a:ext cx="1149900" cy="3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Brexpiprazole REXULTI</a:t>
                </a: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</a:t>
                </a:r>
                <a:endParaRPr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89" name="Google Shape;6589;p281"/>
            <p:cNvSpPr txBox="1"/>
            <p:nvPr/>
          </p:nvSpPr>
          <p:spPr>
            <a:xfrm>
              <a:off x="4718818" y="1538262"/>
              <a:ext cx="1695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0" name="Google Shape;6590;p281"/>
          <p:cNvGrpSpPr/>
          <p:nvPr/>
        </p:nvGrpSpPr>
        <p:grpSpPr>
          <a:xfrm>
            <a:off x="5982096" y="1544208"/>
            <a:ext cx="1195811" cy="899416"/>
            <a:chOff x="3229482" y="1219980"/>
            <a:chExt cx="1509481" cy="1135196"/>
          </a:xfrm>
        </p:grpSpPr>
        <p:grpSp>
          <p:nvGrpSpPr>
            <p:cNvPr id="6591" name="Google Shape;6591;p281"/>
            <p:cNvGrpSpPr/>
            <p:nvPr/>
          </p:nvGrpSpPr>
          <p:grpSpPr>
            <a:xfrm>
              <a:off x="3229482" y="1219980"/>
              <a:ext cx="1379062" cy="773130"/>
              <a:chOff x="5851347" y="8667022"/>
              <a:chExt cx="1899011" cy="1064623"/>
            </a:xfrm>
          </p:grpSpPr>
          <p:grpSp>
            <p:nvGrpSpPr>
              <p:cNvPr id="6592" name="Google Shape;6592;p281"/>
              <p:cNvGrpSpPr/>
              <p:nvPr/>
            </p:nvGrpSpPr>
            <p:grpSpPr>
              <a:xfrm>
                <a:off x="6499679" y="8855063"/>
                <a:ext cx="1250680" cy="876582"/>
                <a:chOff x="8368606" y="8426836"/>
                <a:chExt cx="1250680" cy="876582"/>
              </a:xfrm>
            </p:grpSpPr>
            <p:pic>
              <p:nvPicPr>
                <p:cNvPr id="6593" name="Google Shape;6593;p281"/>
                <p:cNvPicPr preferRelativeResize="0"/>
                <p:nvPr/>
              </p:nvPicPr>
              <p:blipFill rotWithShape="1">
                <a:blip r:embed="rId37">
                  <a:alphaModFix/>
                </a:blip>
                <a:srcRect l="9341" r="16699" b="40137"/>
                <a:stretch/>
              </p:blipFill>
              <p:spPr>
                <a:xfrm>
                  <a:off x="8381723" y="8473955"/>
                  <a:ext cx="1110421" cy="7833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94" name="Google Shape;6594;p281" descr="clipped result image"/>
                <p:cNvPicPr preferRelativeResize="0"/>
                <p:nvPr/>
              </p:nvPicPr>
              <p:blipFill rotWithShape="1">
                <a:blip r:embed="rId29">
                  <a:alphaModFix/>
                </a:blip>
                <a:srcRect/>
                <a:stretch/>
              </p:blipFill>
              <p:spPr>
                <a:xfrm>
                  <a:off x="8368606" y="8426836"/>
                  <a:ext cx="1250680" cy="8765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595" name="Google Shape;6595;p281" descr="Resultado de imagen para laser png"/>
              <p:cNvPicPr preferRelativeResize="0"/>
              <p:nvPr/>
            </p:nvPicPr>
            <p:blipFill rotWithShape="1">
              <a:blip r:embed="rId38">
                <a:alphaModFix/>
              </a:blip>
              <a:srcRect l="30172"/>
              <a:stretch/>
            </p:blipFill>
            <p:spPr>
              <a:xfrm rot="-8481847">
                <a:off x="6091541" y="8918886"/>
                <a:ext cx="903900" cy="277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96" name="Google Shape;6596;p281" descr="Resultado de imagen para laser png"/>
              <p:cNvPicPr preferRelativeResize="0"/>
              <p:nvPr/>
            </p:nvPicPr>
            <p:blipFill rotWithShape="1">
              <a:blip r:embed="rId38">
                <a:alphaModFix/>
              </a:blip>
              <a:srcRect l="30172"/>
              <a:stretch/>
            </p:blipFill>
            <p:spPr>
              <a:xfrm rot="-10380360">
                <a:off x="5864852" y="9052011"/>
                <a:ext cx="903901" cy="277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97" name="Google Shape;6597;p281"/>
            <p:cNvGrpSpPr/>
            <p:nvPr/>
          </p:nvGrpSpPr>
          <p:grpSpPr>
            <a:xfrm>
              <a:off x="3466024" y="1585245"/>
              <a:ext cx="1272939" cy="769930"/>
              <a:chOff x="5082019" y="7268021"/>
              <a:chExt cx="1149900" cy="695511"/>
            </a:xfrm>
          </p:grpSpPr>
          <p:sp>
            <p:nvSpPr>
              <p:cNvPr id="6598" name="Google Shape;6598;p281"/>
              <p:cNvSpPr txBox="1"/>
              <p:nvPr/>
            </p:nvSpPr>
            <p:spPr>
              <a:xfrm>
                <a:off x="5082019" y="7585532"/>
                <a:ext cx="1149900" cy="3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Cariprazine</a:t>
                </a:r>
                <a:endParaRPr sz="12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VRAYLAR</a:t>
                </a:r>
                <a:endParaRPr sz="12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281"/>
              <p:cNvSpPr txBox="1"/>
              <p:nvPr/>
            </p:nvSpPr>
            <p:spPr>
              <a:xfrm>
                <a:off x="5386273" y="7268021"/>
                <a:ext cx="519900" cy="27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600" name="Google Shape;6600;p281" descr="clipped result image"/>
            <p:cNvPicPr preferRelativeResize="0"/>
            <p:nvPr/>
          </p:nvPicPr>
          <p:blipFill rotWithShape="1">
            <a:blip r:embed="rId39">
              <a:alphaModFix/>
            </a:blip>
            <a:srcRect r="44851"/>
            <a:stretch/>
          </p:blipFill>
          <p:spPr>
            <a:xfrm rot="2734110" flipH="1">
              <a:off x="3858698" y="1562147"/>
              <a:ext cx="128156" cy="2332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01" name="Google Shape;6601;p281"/>
          <p:cNvSpPr txBox="1"/>
          <p:nvPr/>
        </p:nvSpPr>
        <p:spPr>
          <a:xfrm>
            <a:off x="6272999" y="3022951"/>
            <a:ext cx="8490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Pimavanserin</a:t>
            </a:r>
            <a:endParaRPr sz="1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NUPLAZID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2" name="Google Shape;6602;p28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524605" y="2728484"/>
            <a:ext cx="443242" cy="36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3" name="Google Shape;6603;p281" descr="clipped result image"/>
          <p:cNvPicPr preferRelativeResize="0"/>
          <p:nvPr/>
        </p:nvPicPr>
        <p:blipFill rotWithShape="1">
          <a:blip r:embed="rId29">
            <a:alphaModFix/>
          </a:blip>
          <a:srcRect l="-32065" t="-2151" b="-6531"/>
          <a:stretch/>
        </p:blipFill>
        <p:spPr>
          <a:xfrm>
            <a:off x="6209996" y="2689941"/>
            <a:ext cx="788134" cy="454684"/>
          </a:xfrm>
          <a:prstGeom prst="rect">
            <a:avLst/>
          </a:prstGeom>
          <a:noFill/>
          <a:ln>
            <a:noFill/>
          </a:ln>
        </p:spPr>
      </p:pic>
      <p:sp>
        <p:nvSpPr>
          <p:cNvPr id="6604" name="Google Shape;6604;p281"/>
          <p:cNvSpPr txBox="1"/>
          <p:nvPr/>
        </p:nvSpPr>
        <p:spPr>
          <a:xfrm>
            <a:off x="6653142" y="2801572"/>
            <a:ext cx="1251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5" name="Google Shape;6605;p281" descr="clipped result image"/>
          <p:cNvPicPr preferRelativeResize="0"/>
          <p:nvPr/>
        </p:nvPicPr>
        <p:blipFill rotWithShape="1">
          <a:blip r:embed="rId41">
            <a:alphaModFix/>
          </a:blip>
          <a:srcRect t="-1277" r="32240" b="19384"/>
          <a:stretch/>
        </p:blipFill>
        <p:spPr>
          <a:xfrm>
            <a:off x="6235150" y="2627676"/>
            <a:ext cx="263009" cy="64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6" name="Google Shape;6606;p281" descr="clipped result image"/>
          <p:cNvPicPr preferRelativeResize="0"/>
          <p:nvPr/>
        </p:nvPicPr>
        <p:blipFill rotWithShape="1">
          <a:blip r:embed="rId41">
            <a:alphaModFix/>
          </a:blip>
          <a:srcRect t="-1279" b="36675"/>
          <a:stretch/>
        </p:blipFill>
        <p:spPr>
          <a:xfrm>
            <a:off x="6231154" y="2625081"/>
            <a:ext cx="388147" cy="509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07" name="Google Shape;6607;p281"/>
          <p:cNvGrpSpPr/>
          <p:nvPr/>
        </p:nvGrpSpPr>
        <p:grpSpPr>
          <a:xfrm>
            <a:off x="2494607" y="3117043"/>
            <a:ext cx="689786" cy="678596"/>
            <a:chOff x="-2326432" y="1961762"/>
            <a:chExt cx="825300" cy="811912"/>
          </a:xfrm>
        </p:grpSpPr>
        <p:pic>
          <p:nvPicPr>
            <p:cNvPr id="6608" name="Google Shape;6608;p281" descr="A picture containing vector graphics&#10;&#10;Description automatically generated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 flipH="1">
              <a:off x="-2313835" y="1961762"/>
              <a:ext cx="800108" cy="624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9" name="Google Shape;6609;p281"/>
            <p:cNvSpPr txBox="1"/>
            <p:nvPr/>
          </p:nvSpPr>
          <p:spPr>
            <a:xfrm>
              <a:off x="-2326432" y="2596374"/>
              <a:ext cx="8253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Aripiprazole</a:t>
              </a:r>
              <a:endParaRPr sz="12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ABILIFY</a:t>
              </a:r>
              <a:endParaRPr sz="12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10" name="Google Shape;6610;p281"/>
          <p:cNvSpPr txBox="1"/>
          <p:nvPr/>
        </p:nvSpPr>
        <p:spPr>
          <a:xfrm rot="4723">
            <a:off x="7422294" y="213557"/>
            <a:ext cx="2401802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38761D"/>
                </a:solidFill>
              </a:rPr>
              <a:t>1A2 substrates         </a:t>
            </a:r>
            <a:endParaRPr sz="1000">
              <a:solidFill>
                <a:srgbClr val="38761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38761D"/>
                </a:solidFill>
              </a:rPr>
              <a:t>   “-pine” trees</a:t>
            </a:r>
            <a:endParaRPr sz="10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1" name="Google Shape;6611;p281"/>
          <p:cNvSpPr txBox="1"/>
          <p:nvPr/>
        </p:nvSpPr>
        <p:spPr>
          <a:xfrm rot="4429">
            <a:off x="218648" y="79250"/>
            <a:ext cx="6054605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SGAs are </a:t>
            </a:r>
            <a:r>
              <a:rPr lang="en" sz="1700" u="sng">
                <a:solidFill>
                  <a:schemeClr val="dk1"/>
                </a:solidFill>
              </a:rPr>
              <a:t>substrates</a:t>
            </a:r>
            <a:r>
              <a:rPr lang="en" sz="1700">
                <a:solidFill>
                  <a:schemeClr val="dk1"/>
                </a:solidFill>
              </a:rPr>
              <a:t> (victims) </a:t>
            </a:r>
            <a:r>
              <a:rPr lang="en" sz="1300">
                <a:solidFill>
                  <a:schemeClr val="dk1"/>
                </a:solidFill>
              </a:rPr>
              <a:t>in kinetic drug-drug interactions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(not clinically significant in</a:t>
            </a:r>
            <a:r>
              <a:rPr lang="en" sz="1100" u="sng">
                <a:solidFill>
                  <a:schemeClr val="dk1"/>
                </a:solidFill>
              </a:rPr>
              <a:t>D</a:t>
            </a:r>
            <a:r>
              <a:rPr lang="en" sz="1100">
                <a:solidFill>
                  <a:schemeClr val="dk1"/>
                </a:solidFill>
              </a:rPr>
              <a:t>ucers or in</a:t>
            </a:r>
            <a:r>
              <a:rPr lang="en" sz="1100" u="sng">
                <a:solidFill>
                  <a:schemeClr val="dk1"/>
                </a:solidFill>
              </a:rPr>
              <a:t>H</a:t>
            </a:r>
            <a:r>
              <a:rPr lang="en" sz="1100">
                <a:solidFill>
                  <a:schemeClr val="dk1"/>
                </a:solidFill>
              </a:rPr>
              <a:t>ibitors)</a:t>
            </a:r>
            <a:r>
              <a:rPr lang="en" sz="600">
                <a:solidFill>
                  <a:schemeClr val="dk1"/>
                </a:solidFill>
              </a:rPr>
              <a:t>   </a:t>
            </a:r>
            <a:r>
              <a:rPr lang="en" sz="800">
                <a:solidFill>
                  <a:schemeClr val="dk1"/>
                </a:solidFill>
              </a:rPr>
              <a:t>                                        </a:t>
            </a:r>
            <a:endParaRPr sz="800" u="sng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700"/>
          </a:p>
        </p:txBody>
      </p:sp>
      <p:sp>
        <p:nvSpPr>
          <p:cNvPr id="6612" name="Google Shape;6612;p281"/>
          <p:cNvSpPr txBox="1"/>
          <p:nvPr/>
        </p:nvSpPr>
        <p:spPr>
          <a:xfrm rot="4723">
            <a:off x="2439131" y="4620092"/>
            <a:ext cx="2401802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B45F06"/>
                </a:solidFill>
              </a:rPr>
              <a:t>2D6 substrates (beach balls)</a:t>
            </a:r>
            <a:endParaRPr sz="1000" b="0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3" name="Google Shape;6613;p281"/>
          <p:cNvSpPr txBox="1"/>
          <p:nvPr/>
        </p:nvSpPr>
        <p:spPr>
          <a:xfrm rot="4803">
            <a:off x="6327598" y="3885475"/>
            <a:ext cx="2576703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solidFill>
                  <a:srgbClr val="4A86E8"/>
                </a:solidFill>
              </a:rPr>
              <a:t>“Boxes” - few relevant kinetic interactions</a:t>
            </a:r>
            <a:endParaRPr sz="1000" b="0" i="0" u="none" strike="noStrike" cap="non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14" name="Google Shape;6614;p281"/>
          <p:cNvGrpSpPr/>
          <p:nvPr/>
        </p:nvGrpSpPr>
        <p:grpSpPr>
          <a:xfrm>
            <a:off x="6417429" y="4204553"/>
            <a:ext cx="1473207" cy="731361"/>
            <a:chOff x="5504730" y="4152579"/>
            <a:chExt cx="1762631" cy="875043"/>
          </a:xfrm>
        </p:grpSpPr>
        <p:sp>
          <p:nvSpPr>
            <p:cNvPr id="6615" name="Google Shape;6615;p281"/>
            <p:cNvSpPr txBox="1"/>
            <p:nvPr/>
          </p:nvSpPr>
          <p:spPr>
            <a:xfrm>
              <a:off x="6330461" y="4355213"/>
              <a:ext cx="936900" cy="2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/>
                <a:t>Ziprasidone</a:t>
              </a:r>
              <a:endParaRPr sz="600" b="1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GEODON</a:t>
              </a: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16" name="Google Shape;6616;p281"/>
            <p:cNvGrpSpPr/>
            <p:nvPr/>
          </p:nvGrpSpPr>
          <p:grpSpPr>
            <a:xfrm>
              <a:off x="5504730" y="4152579"/>
              <a:ext cx="863597" cy="875043"/>
              <a:chOff x="2955551" y="4413198"/>
              <a:chExt cx="1064592" cy="1078701"/>
            </a:xfrm>
          </p:grpSpPr>
          <p:pic>
            <p:nvPicPr>
              <p:cNvPr id="6617" name="Google Shape;6617;p281" descr="clipped result image"/>
              <p:cNvPicPr preferRelativeResize="0"/>
              <p:nvPr/>
            </p:nvPicPr>
            <p:blipFill rotWithShape="1">
              <a:blip r:embed="rId43">
                <a:alphaModFix/>
              </a:blip>
              <a:srcRect/>
              <a:stretch/>
            </p:blipFill>
            <p:spPr>
              <a:xfrm>
                <a:off x="2955551" y="4413198"/>
                <a:ext cx="1064592" cy="1078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18" name="Google Shape;6618;p281"/>
              <p:cNvSpPr txBox="1"/>
              <p:nvPr/>
            </p:nvSpPr>
            <p:spPr>
              <a:xfrm>
                <a:off x="3181911" y="5174513"/>
                <a:ext cx="708900" cy="3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19" name="Google Shape;6619;p281"/>
              <p:cNvPicPr preferRelativeResize="0"/>
              <p:nvPr/>
            </p:nvPicPr>
            <p:blipFill rotWithShape="1">
              <a:blip r:embed="rId44">
                <a:alphaModFix amt="99000"/>
              </a:blip>
              <a:srcRect r="52426"/>
              <a:stretch/>
            </p:blipFill>
            <p:spPr>
              <a:xfrm>
                <a:off x="3330673" y="4632349"/>
                <a:ext cx="392315" cy="621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620" name="Google Shape;6620;p281"/>
          <p:cNvGrpSpPr/>
          <p:nvPr/>
        </p:nvGrpSpPr>
        <p:grpSpPr>
          <a:xfrm>
            <a:off x="5050854" y="1637912"/>
            <a:ext cx="1113201" cy="1660083"/>
            <a:chOff x="85917" y="1734652"/>
            <a:chExt cx="984611" cy="1468321"/>
          </a:xfrm>
        </p:grpSpPr>
        <p:sp>
          <p:nvSpPr>
            <p:cNvPr id="6621" name="Google Shape;6621;p281"/>
            <p:cNvSpPr txBox="1"/>
            <p:nvPr/>
          </p:nvSpPr>
          <p:spPr>
            <a:xfrm flipH="1">
              <a:off x="93728" y="2799173"/>
              <a:ext cx="976800" cy="4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22" name="Google Shape;6622;p281"/>
            <p:cNvGrpSpPr/>
            <p:nvPr/>
          </p:nvGrpSpPr>
          <p:grpSpPr>
            <a:xfrm flipH="1">
              <a:off x="85917" y="1734652"/>
              <a:ext cx="923055" cy="1073351"/>
              <a:chOff x="1107210" y="4825191"/>
              <a:chExt cx="924442" cy="1012595"/>
            </a:xfrm>
          </p:grpSpPr>
          <p:grpSp>
            <p:nvGrpSpPr>
              <p:cNvPr id="6623" name="Google Shape;6623;p281"/>
              <p:cNvGrpSpPr/>
              <p:nvPr/>
            </p:nvGrpSpPr>
            <p:grpSpPr>
              <a:xfrm>
                <a:off x="1107210" y="4825191"/>
                <a:ext cx="912486" cy="816696"/>
                <a:chOff x="6305124" y="7122676"/>
                <a:chExt cx="1240465" cy="1110245"/>
              </a:xfrm>
            </p:grpSpPr>
            <p:grpSp>
              <p:nvGrpSpPr>
                <p:cNvPr id="6624" name="Google Shape;6624;p281"/>
                <p:cNvGrpSpPr/>
                <p:nvPr/>
              </p:nvGrpSpPr>
              <p:grpSpPr>
                <a:xfrm rot="-1528865">
                  <a:off x="6517636" y="7288663"/>
                  <a:ext cx="926077" cy="682997"/>
                  <a:chOff x="6097223" y="7046654"/>
                  <a:chExt cx="926105" cy="683018"/>
                </a:xfrm>
              </p:grpSpPr>
              <p:pic>
                <p:nvPicPr>
                  <p:cNvPr id="6625" name="Google Shape;6625;p281"/>
                  <p:cNvPicPr preferRelativeResize="0"/>
                  <p:nvPr/>
                </p:nvPicPr>
                <p:blipFill rotWithShape="1">
                  <a:blip r:embed="rId45">
                    <a:alphaModFix/>
                  </a:blip>
                  <a:srcRect l="8731" r="7150"/>
                  <a:stretch/>
                </p:blipFill>
                <p:spPr>
                  <a:xfrm flipH="1">
                    <a:off x="6178792" y="7128542"/>
                    <a:ext cx="838909" cy="5499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6626" name="Google Shape;6626;p281"/>
                  <p:cNvGrpSpPr/>
                  <p:nvPr/>
                </p:nvGrpSpPr>
                <p:grpSpPr>
                  <a:xfrm flipH="1">
                    <a:off x="6097223" y="7046654"/>
                    <a:ext cx="926105" cy="683018"/>
                    <a:chOff x="5201942" y="6216828"/>
                    <a:chExt cx="1056353" cy="728708"/>
                  </a:xfrm>
                </p:grpSpPr>
                <p:pic>
                  <p:nvPicPr>
                    <p:cNvPr id="6627" name="Google Shape;6627;p281" descr="clipped result image"/>
                    <p:cNvPicPr preferRelativeResize="0"/>
                    <p:nvPr/>
                  </p:nvPicPr>
                  <p:blipFill rotWithShape="1">
                    <a:blip r:embed="rId29">
                      <a:alphaModFix/>
                    </a:blip>
                    <a:srcRect/>
                    <a:stretch/>
                  </p:blipFill>
                  <p:spPr>
                    <a:xfrm>
                      <a:off x="5201942" y="6216828"/>
                      <a:ext cx="1056353" cy="7287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6628" name="Google Shape;6628;p281"/>
                    <p:cNvGrpSpPr/>
                    <p:nvPr/>
                  </p:nvGrpSpPr>
                  <p:grpSpPr>
                    <a:xfrm>
                      <a:off x="5209011" y="6422995"/>
                      <a:ext cx="213119" cy="213026"/>
                      <a:chOff x="2262991" y="2381438"/>
                      <a:chExt cx="213119" cy="213026"/>
                    </a:xfrm>
                  </p:grpSpPr>
                  <p:pic>
                    <p:nvPicPr>
                      <p:cNvPr id="6629" name="Google Shape;6629;p281" descr="clipped result image"/>
                      <p:cNvPicPr preferRelativeResize="0"/>
                      <p:nvPr/>
                    </p:nvPicPr>
                    <p:blipFill rotWithShape="1">
                      <a:blip r:embed="rId30">
                        <a:alphaModFix/>
                      </a:blip>
                      <a:srcRect/>
                      <a:stretch/>
                    </p:blipFill>
                    <p:spPr>
                      <a:xfrm>
                        <a:off x="2266150" y="2415634"/>
                        <a:ext cx="193823" cy="178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6630" name="Google Shape;6630;p281" descr="clipped result image"/>
                      <p:cNvPicPr preferRelativeResize="0"/>
                      <p:nvPr/>
                    </p:nvPicPr>
                    <p:blipFill rotWithShape="1">
                      <a:blip r:embed="rId46">
                        <a:alphaModFix/>
                      </a:blip>
                      <a:srcRect/>
                      <a:stretch/>
                    </p:blipFill>
                    <p:spPr>
                      <a:xfrm>
                        <a:off x="2262991" y="2381438"/>
                        <a:ext cx="213119" cy="124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</p:grpSp>
            <p:pic>
              <p:nvPicPr>
                <p:cNvPr id="6631" name="Google Shape;6631;p281" descr="clipped result image"/>
                <p:cNvPicPr preferRelativeResize="0"/>
                <p:nvPr/>
              </p:nvPicPr>
              <p:blipFill rotWithShape="1">
                <a:blip r:embed="rId47">
                  <a:alphaModFix/>
                </a:blip>
                <a:srcRect/>
                <a:stretch/>
              </p:blipFill>
              <p:spPr>
                <a:xfrm>
                  <a:off x="6305124" y="7784916"/>
                  <a:ext cx="989976" cy="4480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632" name="Google Shape;6632;p281"/>
              <p:cNvSpPr txBox="1"/>
              <p:nvPr/>
            </p:nvSpPr>
            <p:spPr>
              <a:xfrm>
                <a:off x="1267639" y="5183189"/>
                <a:ext cx="218100" cy="22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281"/>
              <p:cNvSpPr txBox="1"/>
              <p:nvPr/>
            </p:nvSpPr>
            <p:spPr>
              <a:xfrm>
                <a:off x="1176652" y="5641886"/>
                <a:ext cx="855000" cy="1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Quetiapine</a:t>
                </a: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SEROQUEL</a:t>
                </a:r>
                <a:endParaRPr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34" name="Google Shape;6634;p281"/>
          <p:cNvGrpSpPr/>
          <p:nvPr/>
        </p:nvGrpSpPr>
        <p:grpSpPr>
          <a:xfrm>
            <a:off x="7671406" y="4204852"/>
            <a:ext cx="1427847" cy="731962"/>
            <a:chOff x="7224298" y="4076021"/>
            <a:chExt cx="1708360" cy="875762"/>
          </a:xfrm>
        </p:grpSpPr>
        <p:sp>
          <p:nvSpPr>
            <p:cNvPr id="6635" name="Google Shape;6635;p281"/>
            <p:cNvSpPr txBox="1"/>
            <p:nvPr/>
          </p:nvSpPr>
          <p:spPr>
            <a:xfrm>
              <a:off x="8036258" y="4288614"/>
              <a:ext cx="896400" cy="2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/>
                <a:t>Paliperidone</a:t>
              </a:r>
              <a:endParaRPr sz="600" b="1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INVEGA</a:t>
              </a: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36" name="Google Shape;6636;p281"/>
            <p:cNvGrpSpPr/>
            <p:nvPr/>
          </p:nvGrpSpPr>
          <p:grpSpPr>
            <a:xfrm>
              <a:off x="7224298" y="4076021"/>
              <a:ext cx="863598" cy="875762"/>
              <a:chOff x="278888" y="4412932"/>
              <a:chExt cx="1064593" cy="1079589"/>
            </a:xfrm>
          </p:grpSpPr>
          <p:grpSp>
            <p:nvGrpSpPr>
              <p:cNvPr id="6637" name="Google Shape;6637;p281"/>
              <p:cNvGrpSpPr/>
              <p:nvPr/>
            </p:nvGrpSpPr>
            <p:grpSpPr>
              <a:xfrm>
                <a:off x="278888" y="4412932"/>
                <a:ext cx="1064593" cy="1079589"/>
                <a:chOff x="278888" y="4412932"/>
                <a:chExt cx="1064593" cy="1079589"/>
              </a:xfrm>
            </p:grpSpPr>
            <p:pic>
              <p:nvPicPr>
                <p:cNvPr id="6638" name="Google Shape;6638;p281" descr="clipped result image"/>
                <p:cNvPicPr preferRelativeResize="0"/>
                <p:nvPr/>
              </p:nvPicPr>
              <p:blipFill rotWithShape="1">
                <a:blip r:embed="rId43">
                  <a:alphaModFix/>
                </a:blip>
                <a:srcRect/>
                <a:stretch/>
              </p:blipFill>
              <p:spPr>
                <a:xfrm>
                  <a:off x="278889" y="4413819"/>
                  <a:ext cx="1064592" cy="10787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39" name="Google Shape;6639;p281" descr="clipped result image"/>
                <p:cNvPicPr preferRelativeResize="0"/>
                <p:nvPr/>
              </p:nvPicPr>
              <p:blipFill rotWithShape="1">
                <a:blip r:embed="rId48">
                  <a:alphaModFix/>
                </a:blip>
                <a:srcRect/>
                <a:stretch/>
              </p:blipFill>
              <p:spPr>
                <a:xfrm>
                  <a:off x="278888" y="4412932"/>
                  <a:ext cx="1064592" cy="10757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40" name="Google Shape;6640;p281"/>
                <p:cNvPicPr preferRelativeResize="0"/>
                <p:nvPr/>
              </p:nvPicPr>
              <p:blipFill>
                <a:blip r:embed="rId49">
                  <a:alphaModFix amt="88000"/>
                </a:blip>
                <a:stretch>
                  <a:fillRect/>
                </a:stretch>
              </p:blipFill>
              <p:spPr>
                <a:xfrm>
                  <a:off x="402201" y="4626870"/>
                  <a:ext cx="817950" cy="48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641" name="Google Shape;6641;p281"/>
              <p:cNvSpPr txBox="1"/>
              <p:nvPr/>
            </p:nvSpPr>
            <p:spPr>
              <a:xfrm>
                <a:off x="512531" y="5118600"/>
                <a:ext cx="708900" cy="3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42" name="Google Shape;6642;p281"/>
          <p:cNvGrpSpPr/>
          <p:nvPr/>
        </p:nvGrpSpPr>
        <p:grpSpPr>
          <a:xfrm>
            <a:off x="184137" y="980262"/>
            <a:ext cx="1896983" cy="1881276"/>
            <a:chOff x="6290900" y="242666"/>
            <a:chExt cx="2477125" cy="2456615"/>
          </a:xfrm>
        </p:grpSpPr>
        <p:grpSp>
          <p:nvGrpSpPr>
            <p:cNvPr id="6643" name="Google Shape;6643;p281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6644" name="Google Shape;6644;p281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6645" name="Google Shape;6645;p281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6646" name="Google Shape;6646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47" name="Google Shape;6647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48" name="Google Shape;6648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49" name="Google Shape;6649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50" name="Google Shape;6650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51" name="Google Shape;6651;p281"/>
                  <p:cNvPicPr preferRelativeResize="0"/>
                  <p:nvPr/>
                </p:nvPicPr>
                <p:blipFill rotWithShape="1">
                  <a:blip r:embed="rId50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652" name="Google Shape;6652;p281"/>
                  <p:cNvPicPr preferRelativeResize="0"/>
                  <p:nvPr/>
                </p:nvPicPr>
                <p:blipFill>
                  <a:blip r:embed="rId51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6653" name="Google Shape;6653;p281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6654" name="Google Shape;6654;p281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655" name="Google Shape;6655;p281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6656" name="Google Shape;6656;p281"/>
                <p:cNvPicPr preferRelativeResize="0"/>
                <p:nvPr/>
              </p:nvPicPr>
              <p:blipFill rotWithShape="1">
                <a:blip r:embed="rId52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57" name="Google Shape;6657;p281"/>
                <p:cNvPicPr preferRelativeResize="0"/>
                <p:nvPr/>
              </p:nvPicPr>
              <p:blipFill>
                <a:blip r:embed="rId53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58" name="Google Shape;6658;p281"/>
                <p:cNvPicPr preferRelativeResize="0"/>
                <p:nvPr/>
              </p:nvPicPr>
              <p:blipFill>
                <a:blip r:embed="rId54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6659" name="Google Shape;6659;p281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60" name="Google Shape;6660;p281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6661" name="Google Shape;6661;p281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83"/>
          <p:cNvSpPr txBox="1">
            <a:spLocks noGrp="1"/>
          </p:cNvSpPr>
          <p:nvPr>
            <p:ph type="title"/>
          </p:nvPr>
        </p:nvSpPr>
        <p:spPr>
          <a:xfrm>
            <a:off x="861625" y="252900"/>
            <a:ext cx="799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What Differentiates 2nd-gen (SGAs) from 1st-gen antipsychotics (FGAs)?</a:t>
            </a:r>
            <a:endParaRPr sz="1600" b="1"/>
          </a:p>
        </p:txBody>
      </p:sp>
      <p:sp>
        <p:nvSpPr>
          <p:cNvPr id="2407" name="Google Shape;2407;p83"/>
          <p:cNvSpPr txBox="1"/>
          <p:nvPr/>
        </p:nvSpPr>
        <p:spPr>
          <a:xfrm>
            <a:off x="861625" y="1073725"/>
            <a:ext cx="79365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SGA = marketing term for newer antipsychotics (clozapine and later).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Conceptually, an SGA is an antipsychotic that (supposedly) causes less EPS at doses producing antipsychotic effects.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There is not much difference between SGAs and </a:t>
            </a:r>
            <a:r>
              <a:rPr lang="en" sz="1600" b="1" dirty="0">
                <a:solidFill>
                  <a:schemeClr val="dk1"/>
                </a:solidFill>
              </a:rPr>
              <a:t>intermediate potency FGAs</a:t>
            </a:r>
            <a:r>
              <a:rPr lang="en" sz="1600" dirty="0">
                <a:solidFill>
                  <a:schemeClr val="dk1"/>
                </a:solidFill>
              </a:rPr>
              <a:t>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Incidence of TD is lower SGA (~2.6%) FGA (~6.5%)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Mechanisms of FGAs and SGAs are similar, although </a:t>
            </a:r>
            <a:r>
              <a:rPr lang="en" sz="1600" b="1" dirty="0"/>
              <a:t>receptor binding affinities </a:t>
            </a:r>
            <a:r>
              <a:rPr lang="en" sz="1600" dirty="0"/>
              <a:t>are different. </a:t>
            </a:r>
            <a:endParaRPr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02"/>
          <p:cNvSpPr txBox="1"/>
          <p:nvPr/>
        </p:nvSpPr>
        <p:spPr>
          <a:xfrm>
            <a:off x="209525" y="3445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graphicFrame>
        <p:nvGraphicFramePr>
          <p:cNvPr id="2521" name="Google Shape;2521;p102"/>
          <p:cNvGraphicFramePr/>
          <p:nvPr/>
        </p:nvGraphicFramePr>
        <p:xfrm>
          <a:off x="179501" y="495824"/>
          <a:ext cx="8549200" cy="43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Type of EPS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Usual onset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Description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Reversible?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b="0" u="none" strike="noStrike" cap="none"/>
                        <a:t>Treatment</a:t>
                      </a:r>
                      <a:endParaRPr sz="1250"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Dystonia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Quickly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Muscle contraction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Anticholinergics: 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Benztropine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Diphenhydramine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Akathisia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Acute akathisia -  quickly;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akathisia</a:t>
                      </a:r>
                      <a:r>
                        <a:rPr lang="en" sz="1250"/>
                        <a:t> -</a:t>
                      </a:r>
                      <a:r>
                        <a:rPr lang="en" sz="1250" u="none" strike="noStrike" cap="none"/>
                        <a:t> after several months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Uncomfortable feeling of internal motor restlessness with difficulty sitting still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Yes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Propranolol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Anticholinergics (less effective)</a:t>
                      </a:r>
                      <a:endParaRPr sz="125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5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Pseudo-</a:t>
                      </a:r>
                      <a:endParaRPr sz="1250"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parkinsonism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Months</a:t>
                      </a:r>
                      <a:r>
                        <a:rPr lang="en" sz="1250"/>
                        <a:t>–</a:t>
                      </a:r>
                      <a:r>
                        <a:rPr lang="en" sz="1250" u="none" strike="noStrike" cap="none"/>
                        <a:t>years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Pill-rolling Parkinsonian tremor; Bradykinesia (e.g., “Thorazine shuffle”</a:t>
                      </a:r>
                      <a:r>
                        <a:rPr lang="en" sz="1250"/>
                        <a:t>). 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Does not progress to Parkinson’s disease.</a:t>
                      </a:r>
                      <a:endParaRPr sz="125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/>
                        <a:t>Benzodiazepines</a:t>
                      </a: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7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Tardive Dyskinesia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/>
                        <a:t>6 months–y</a:t>
                      </a:r>
                      <a:r>
                        <a:rPr lang="en" sz="1250" u="none" strike="noStrike" cap="none"/>
                        <a:t>ear(s)</a:t>
                      </a:r>
                      <a:endParaRPr sz="125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>
                          <a:solidFill>
                            <a:schemeClr val="dk1"/>
                          </a:solidFill>
                        </a:rPr>
                        <a:t>Movement disorder that is often irreversible, characterized by tongue movements, lip smacking, excessive blinking, grimacing or raising of eyebrows; </a:t>
                      </a:r>
                      <a:r>
                        <a:rPr lang="en" sz="1250" b="1">
                          <a:solidFill>
                            <a:schemeClr val="dk1"/>
                          </a:solidFill>
                        </a:rPr>
                        <a:t>irregular</a:t>
                      </a:r>
                      <a:r>
                        <a:rPr lang="en" sz="1250">
                          <a:solidFill>
                            <a:schemeClr val="dk1"/>
                          </a:solidFill>
                        </a:rPr>
                        <a:t> finger movements as if playing an invisible piano or air guitar; chorea of extremities in severe cases. Often the </a:t>
                      </a:r>
                      <a:r>
                        <a:rPr lang="en" sz="1250" b="1">
                          <a:solidFill>
                            <a:schemeClr val="dk1"/>
                          </a:solidFill>
                        </a:rPr>
                        <a:t>patient is unaware</a:t>
                      </a:r>
                      <a:r>
                        <a:rPr lang="en" sz="1250">
                          <a:solidFill>
                            <a:schemeClr val="dk1"/>
                          </a:solidFill>
                        </a:rPr>
                        <a:t> of the movements. Older adults are at higher risk. </a:t>
                      </a:r>
                      <a:endParaRPr sz="1250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50" u="none" strike="noStrike" cap="none"/>
                        <a:t>Usually not</a:t>
                      </a:r>
                      <a:endParaRPr sz="1250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Valbenazine (Ingrezza)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Deutetrabenazine (Austedo)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Benzodiazepines</a:t>
                      </a:r>
                      <a:endParaRPr sz="1250"/>
                    </a:p>
                    <a:p>
                      <a:pPr marL="457200" marR="0" lvl="0" indent="-307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50"/>
                        <a:buChar char="●"/>
                      </a:pPr>
                      <a:r>
                        <a:rPr lang="en" sz="1250" u="none" strike="noStrike" cap="none"/>
                        <a:t>Amantadine</a:t>
                      </a:r>
                      <a:endParaRPr sz="1250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125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p107"/>
          <p:cNvSpPr txBox="1"/>
          <p:nvPr/>
        </p:nvSpPr>
        <p:spPr>
          <a:xfrm>
            <a:off x="656025" y="880825"/>
            <a:ext cx="17499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likelihood that an antipsychotic will cause EPS is proportional to its efficacy in blocking D2 receptors.</a:t>
            </a:r>
            <a:endParaRPr sz="2000"/>
          </a:p>
        </p:txBody>
      </p:sp>
      <p:sp>
        <p:nvSpPr>
          <p:cNvPr id="2567" name="Google Shape;2567;p107"/>
          <p:cNvSpPr txBox="1"/>
          <p:nvPr/>
        </p:nvSpPr>
        <p:spPr>
          <a:xfrm>
            <a:off x="656025" y="22970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Extrapyramidal Side Effects (EPS)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568" name="Google Shape;2568;p107"/>
          <p:cNvSpPr txBox="1"/>
          <p:nvPr/>
        </p:nvSpPr>
        <p:spPr>
          <a:xfrm>
            <a:off x="2997575" y="887500"/>
            <a:ext cx="3652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Dystonia is caused by a relative deficiency of dopamine     and an excess of acetylcholine    in the nigrostriatal pathway. </a:t>
            </a:r>
            <a:endParaRPr sz="2200"/>
          </a:p>
        </p:txBody>
      </p:sp>
      <p:sp>
        <p:nvSpPr>
          <p:cNvPr id="2569" name="Google Shape;2569;p107"/>
          <p:cNvSpPr txBox="1"/>
          <p:nvPr/>
        </p:nvSpPr>
        <p:spPr>
          <a:xfrm>
            <a:off x="7192125" y="886250"/>
            <a:ext cx="1619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Partial D2 agonists have low risk of dystonia/TD but high incidence of akathisia.</a:t>
            </a:r>
            <a:endParaRPr sz="1500"/>
          </a:p>
        </p:txBody>
      </p:sp>
      <p:pic>
        <p:nvPicPr>
          <p:cNvPr id="2570" name="Google Shape;2570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74" y="2901750"/>
            <a:ext cx="1348800" cy="17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1" name="Google Shape;2571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5033">
            <a:off x="5485791" y="1533460"/>
            <a:ext cx="353719" cy="21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107"/>
          <p:cNvPicPr preferRelativeResize="0"/>
          <p:nvPr/>
        </p:nvPicPr>
        <p:blipFill rotWithShape="1">
          <a:blip r:embed="rId5">
            <a:alphaModFix/>
          </a:blip>
          <a:srcRect l="82998" b="20146"/>
          <a:stretch/>
        </p:blipFill>
        <p:spPr>
          <a:xfrm rot="-1174473">
            <a:off x="5451599" y="1281427"/>
            <a:ext cx="341650" cy="22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3" name="Google Shape;2573;p107"/>
          <p:cNvCxnSpPr/>
          <p:nvPr/>
        </p:nvCxnSpPr>
        <p:spPr>
          <a:xfrm>
            <a:off x="2641275" y="790175"/>
            <a:ext cx="0" cy="42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4" name="Google Shape;2574;p107"/>
          <p:cNvCxnSpPr/>
          <p:nvPr/>
        </p:nvCxnSpPr>
        <p:spPr>
          <a:xfrm>
            <a:off x="6984675" y="790175"/>
            <a:ext cx="0" cy="42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75" name="Google Shape;2575;p107"/>
          <p:cNvPicPr preferRelativeResize="0"/>
          <p:nvPr/>
        </p:nvPicPr>
        <p:blipFill rotWithShape="1">
          <a:blip r:embed="rId6">
            <a:alphaModFix/>
          </a:blip>
          <a:srcRect r="1097"/>
          <a:stretch/>
        </p:blipFill>
        <p:spPr>
          <a:xfrm>
            <a:off x="2892850" y="2515800"/>
            <a:ext cx="3872699" cy="21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6" name="Google Shape;2576;p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34796" y="2841112"/>
            <a:ext cx="1583025" cy="18426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7" name="Google Shape;2577;p107"/>
          <p:cNvSpPr txBox="1"/>
          <p:nvPr/>
        </p:nvSpPr>
        <p:spPr>
          <a:xfrm>
            <a:off x="7349855" y="30734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lt1"/>
                </a:solidFill>
              </a:rPr>
              <a:t>“2 pips and a rip”</a:t>
            </a:r>
            <a:endParaRPr sz="9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lt1"/>
                </a:solidFill>
              </a:rPr>
              <a:t>(A, B &amp; C)</a:t>
            </a:r>
            <a:endParaRPr sz="900" b="1">
              <a:solidFill>
                <a:schemeClr val="lt1"/>
              </a:solidFill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900" b="1" u="sng">
                <a:solidFill>
                  <a:schemeClr val="lt1"/>
                </a:solidFill>
              </a:rPr>
              <a:t>a</a:t>
            </a:r>
            <a:r>
              <a:rPr lang="en" sz="900" b="1">
                <a:solidFill>
                  <a:schemeClr val="lt1"/>
                </a:solidFill>
              </a:rPr>
              <a:t>ripiprazole</a:t>
            </a:r>
            <a:endParaRPr sz="900" b="1">
              <a:solidFill>
                <a:schemeClr val="lt1"/>
              </a:solidFill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900" b="1" u="sng">
                <a:solidFill>
                  <a:schemeClr val="lt1"/>
                </a:solidFill>
              </a:rPr>
              <a:t>b</a:t>
            </a:r>
            <a:r>
              <a:rPr lang="en" sz="900" b="1">
                <a:solidFill>
                  <a:schemeClr val="lt1"/>
                </a:solidFill>
              </a:rPr>
              <a:t>rexpiprazole</a:t>
            </a:r>
            <a:endParaRPr sz="900" b="1">
              <a:solidFill>
                <a:schemeClr val="lt1"/>
              </a:solidFill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900" b="1" u="sng">
                <a:solidFill>
                  <a:schemeClr val="lt1"/>
                </a:solidFill>
              </a:rPr>
              <a:t>c</a:t>
            </a:r>
            <a:r>
              <a:rPr lang="en" sz="900" b="1">
                <a:solidFill>
                  <a:schemeClr val="lt1"/>
                </a:solidFill>
              </a:rPr>
              <a:t>ariprazine 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2" name="Google Shape;2582;p108"/>
          <p:cNvPicPr preferRelativeResize="0"/>
          <p:nvPr/>
        </p:nvPicPr>
        <p:blipFill rotWithShape="1">
          <a:blip r:embed="rId3">
            <a:alphaModFix/>
          </a:blip>
          <a:srcRect b="10007"/>
          <a:stretch/>
        </p:blipFill>
        <p:spPr>
          <a:xfrm>
            <a:off x="836475" y="798545"/>
            <a:ext cx="6550850" cy="407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583" name="Google Shape;2583;p108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Binding of DA to D2 receptors inhibits acetylcholine       release</a:t>
            </a:r>
            <a:endParaRPr/>
          </a:p>
        </p:txBody>
      </p:sp>
      <p:pic>
        <p:nvPicPr>
          <p:cNvPr id="2584" name="Google Shape;258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106">
            <a:off x="5910805" y="476885"/>
            <a:ext cx="353719" cy="212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109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Blocking D2 increases release of acetylcholine</a:t>
            </a:r>
            <a:endParaRPr/>
          </a:p>
        </p:txBody>
      </p:sp>
      <p:pic>
        <p:nvPicPr>
          <p:cNvPr id="2590" name="Google Shape;259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37" cy="40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1" name="Google Shape;2591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106">
            <a:off x="5427930" y="492335"/>
            <a:ext cx="353719" cy="212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110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597" name="Google Shape;259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8" name="Google Shape;2598;p110"/>
          <p:cNvGrpSpPr/>
          <p:nvPr/>
        </p:nvGrpSpPr>
        <p:grpSpPr>
          <a:xfrm>
            <a:off x="7529914" y="983779"/>
            <a:ext cx="1071080" cy="1706232"/>
            <a:chOff x="6242150" y="1669623"/>
            <a:chExt cx="1621375" cy="2582852"/>
          </a:xfrm>
        </p:grpSpPr>
        <p:pic>
          <p:nvPicPr>
            <p:cNvPr id="2599" name="Google Shape;2599;p110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0" name="Google Shape;2600;p1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1" name="Google Shape;2601;p110"/>
          <p:cNvSpPr txBox="1"/>
          <p:nvPr/>
        </p:nvSpPr>
        <p:spPr>
          <a:xfrm>
            <a:off x="7588663" y="1932750"/>
            <a:ext cx="11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benztropine</a:t>
            </a:r>
            <a:endParaRPr sz="1100" b="1">
              <a:solidFill>
                <a:schemeClr val="lt1"/>
              </a:solidFill>
            </a:endParaRPr>
          </a:p>
        </p:txBody>
      </p:sp>
      <p:grpSp>
        <p:nvGrpSpPr>
          <p:cNvPr id="2602" name="Google Shape;2602;p110"/>
          <p:cNvGrpSpPr/>
          <p:nvPr/>
        </p:nvGrpSpPr>
        <p:grpSpPr>
          <a:xfrm>
            <a:off x="7529914" y="2844329"/>
            <a:ext cx="1461069" cy="1706232"/>
            <a:chOff x="7529914" y="2844329"/>
            <a:chExt cx="1461069" cy="1706232"/>
          </a:xfrm>
        </p:grpSpPr>
        <p:pic>
          <p:nvPicPr>
            <p:cNvPr id="2603" name="Google Shape;2603;p110"/>
            <p:cNvPicPr preferRelativeResize="0"/>
            <p:nvPr/>
          </p:nvPicPr>
          <p:blipFill rotWithShape="1">
            <a:blip r:embed="rId4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4" name="Google Shape;2604;p110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2605" name="Google Shape;2605;p110"/>
              <p:cNvPicPr preferRelativeResize="0"/>
              <p:nvPr/>
            </p:nvPicPr>
            <p:blipFill rotWithShape="1">
              <a:blip r:embed="rId4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06" name="Google Shape;2606;p11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607" name="Google Shape;2607;p110"/>
          <p:cNvSpPr txBox="1"/>
          <p:nvPr/>
        </p:nvSpPr>
        <p:spPr>
          <a:xfrm>
            <a:off x="7529925" y="3791700"/>
            <a:ext cx="11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diphenhydramine</a:t>
            </a:r>
            <a:endParaRPr sz="900" b="1">
              <a:solidFill>
                <a:schemeClr val="lt1"/>
              </a:solidFill>
            </a:endParaRPr>
          </a:p>
        </p:txBody>
      </p:sp>
      <p:grpSp>
        <p:nvGrpSpPr>
          <p:cNvPr id="2608" name="Google Shape;2608;p110"/>
          <p:cNvGrpSpPr/>
          <p:nvPr/>
        </p:nvGrpSpPr>
        <p:grpSpPr>
          <a:xfrm>
            <a:off x="7960825" y="1668260"/>
            <a:ext cx="206894" cy="958850"/>
            <a:chOff x="7962425" y="3522460"/>
            <a:chExt cx="206894" cy="958850"/>
          </a:xfrm>
        </p:grpSpPr>
        <p:cxnSp>
          <p:nvCxnSpPr>
            <p:cNvPr id="2609" name="Google Shape;2609;p110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0" name="Google Shape;2610;p110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1" name="Google Shape;2611;p110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2" name="Google Shape;2612;p110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3" name="Google Shape;2613;p110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614" name="Google Shape;2614;p110"/>
          <p:cNvGrpSpPr/>
          <p:nvPr/>
        </p:nvGrpSpPr>
        <p:grpSpPr>
          <a:xfrm>
            <a:off x="7960825" y="3516110"/>
            <a:ext cx="206894" cy="958850"/>
            <a:chOff x="7962425" y="3522460"/>
            <a:chExt cx="206894" cy="958850"/>
          </a:xfrm>
        </p:grpSpPr>
        <p:cxnSp>
          <p:nvCxnSpPr>
            <p:cNvPr id="2615" name="Google Shape;2615;p110"/>
            <p:cNvCxnSpPr/>
            <p:nvPr/>
          </p:nvCxnSpPr>
          <p:spPr>
            <a:xfrm>
              <a:off x="7962425" y="448131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6" name="Google Shape;2616;p110"/>
            <p:cNvCxnSpPr/>
            <p:nvPr/>
          </p:nvCxnSpPr>
          <p:spPr>
            <a:xfrm>
              <a:off x="7962425" y="35224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7" name="Google Shape;2617;p110"/>
            <p:cNvCxnSpPr/>
            <p:nvPr/>
          </p:nvCxnSpPr>
          <p:spPr>
            <a:xfrm>
              <a:off x="7962425" y="37510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8" name="Google Shape;2618;p110"/>
            <p:cNvCxnSpPr/>
            <p:nvPr/>
          </p:nvCxnSpPr>
          <p:spPr>
            <a:xfrm>
              <a:off x="7963219" y="38018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9" name="Google Shape;2619;p110"/>
            <p:cNvCxnSpPr/>
            <p:nvPr/>
          </p:nvCxnSpPr>
          <p:spPr>
            <a:xfrm>
              <a:off x="7963219" y="3700260"/>
              <a:ext cx="2061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128"/>
          <p:cNvSpPr txBox="1"/>
          <p:nvPr/>
        </p:nvSpPr>
        <p:spPr>
          <a:xfrm>
            <a:off x="781600" y="367450"/>
            <a:ext cx="666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Anticholinergics can ameliorate EPS</a:t>
            </a:r>
            <a:endParaRPr/>
          </a:p>
        </p:txBody>
      </p:sp>
      <p:pic>
        <p:nvPicPr>
          <p:cNvPr id="2998" name="Google Shape;299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800" y="844025"/>
            <a:ext cx="6394225" cy="40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99" name="Google Shape;2999;p128"/>
          <p:cNvSpPr txBox="1"/>
          <p:nvPr/>
        </p:nvSpPr>
        <p:spPr>
          <a:xfrm>
            <a:off x="7367275" y="980250"/>
            <a:ext cx="165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9900FF"/>
                </a:solidFill>
              </a:rPr>
              <a:t>Antipsychotics with “built-in” anticholinergic effects are less likely to cause dystonia</a:t>
            </a:r>
            <a:endParaRPr sz="700">
              <a:solidFill>
                <a:srgbClr val="9900FF"/>
              </a:solidFill>
            </a:endParaRPr>
          </a:p>
        </p:txBody>
      </p:sp>
      <p:grpSp>
        <p:nvGrpSpPr>
          <p:cNvPr id="3001" name="Google Shape;3001;p128"/>
          <p:cNvGrpSpPr/>
          <p:nvPr/>
        </p:nvGrpSpPr>
        <p:grpSpPr>
          <a:xfrm>
            <a:off x="7595066" y="1694383"/>
            <a:ext cx="1204006" cy="1754729"/>
            <a:chOff x="6242150" y="1669623"/>
            <a:chExt cx="2103068" cy="3065029"/>
          </a:xfrm>
        </p:grpSpPr>
        <p:pic>
          <p:nvPicPr>
            <p:cNvPr id="3002" name="Google Shape;3002;p128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3" name="Google Shape;3003;p128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4" name="Google Shape;3004;p1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5" name="Google Shape;3005;p128"/>
          <p:cNvGrpSpPr/>
          <p:nvPr/>
        </p:nvGrpSpPr>
        <p:grpSpPr>
          <a:xfrm rot="5398064">
            <a:off x="6225362" y="2298027"/>
            <a:ext cx="373505" cy="572854"/>
            <a:chOff x="6242150" y="1669623"/>
            <a:chExt cx="2103068" cy="3065029"/>
          </a:xfrm>
        </p:grpSpPr>
        <p:pic>
          <p:nvPicPr>
            <p:cNvPr id="3006" name="Google Shape;3006;p128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07" name="Google Shape;3007;p128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08" name="Google Shape;3008;p1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</p:grpSp>
      <p:grpSp>
        <p:nvGrpSpPr>
          <p:cNvPr id="3009" name="Google Shape;3009;p128"/>
          <p:cNvGrpSpPr/>
          <p:nvPr/>
        </p:nvGrpSpPr>
        <p:grpSpPr>
          <a:xfrm rot="-4232095">
            <a:off x="1875110" y="3056842"/>
            <a:ext cx="373618" cy="572924"/>
            <a:chOff x="6242150" y="1669623"/>
            <a:chExt cx="2103068" cy="3065029"/>
          </a:xfrm>
        </p:grpSpPr>
        <p:pic>
          <p:nvPicPr>
            <p:cNvPr id="3010" name="Google Shape;3010;p128"/>
            <p:cNvPicPr preferRelativeResize="0"/>
            <p:nvPr/>
          </p:nvPicPr>
          <p:blipFill rotWithShape="1">
            <a:blip r:embed="rId4">
              <a:alphaModFix/>
            </a:blip>
            <a:srcRect l="42053" t="-1601" r="42055" b="82123"/>
            <a:stretch/>
          </p:blipFill>
          <p:spPr>
            <a:xfrm>
              <a:off x="6606886" y="1669623"/>
              <a:ext cx="1068079" cy="119113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11" name="Google Shape;3011;p128"/>
            <p:cNvPicPr preferRelativeResize="0"/>
            <p:nvPr/>
          </p:nvPicPr>
          <p:blipFill rotWithShape="1">
            <a:blip r:embed="rId4">
              <a:alphaModFix/>
            </a:blip>
            <a:srcRect l="70805" t="78551" r="13875"/>
            <a:stretch/>
          </p:blipFill>
          <p:spPr>
            <a:xfrm rot="-444320">
              <a:off x="7266356" y="3400342"/>
              <a:ext cx="1000869" cy="12751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  <p:pic>
          <p:nvPicPr>
            <p:cNvPr id="3012" name="Google Shape;3012;p1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108"/>
          <p:cNvSpPr txBox="1"/>
          <p:nvPr/>
        </p:nvSpPr>
        <p:spPr>
          <a:xfrm>
            <a:off x="475475" y="257675"/>
            <a:ext cx="736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3 interconnected pathways linked to hallucinations and delusions: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84" name="Google Shape;1984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3901386" y="975230"/>
            <a:ext cx="350648" cy="63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10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5088694" y="2755600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15169">
            <a:off x="2225638" y="2803162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7" name="Google Shape;1987;p108"/>
          <p:cNvSpPr txBox="1"/>
          <p:nvPr/>
        </p:nvSpPr>
        <p:spPr>
          <a:xfrm>
            <a:off x="4359375" y="10301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88" name="Google Shape;1988;p108"/>
          <p:cNvSpPr txBox="1"/>
          <p:nvPr/>
        </p:nvSpPr>
        <p:spPr>
          <a:xfrm>
            <a:off x="1340975" y="27189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89" name="Google Shape;1989;p108"/>
          <p:cNvSpPr txBox="1"/>
          <p:nvPr/>
        </p:nvSpPr>
        <p:spPr>
          <a:xfrm>
            <a:off x="5690325" y="276667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990" name="Google Shape;1990;p108"/>
          <p:cNvCxnSpPr/>
          <p:nvPr/>
        </p:nvCxnSpPr>
        <p:spPr>
          <a:xfrm>
            <a:off x="4304350" y="1631950"/>
            <a:ext cx="958200" cy="95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91" name="Google Shape;1991;p108"/>
          <p:cNvCxnSpPr/>
          <p:nvPr/>
        </p:nvCxnSpPr>
        <p:spPr>
          <a:xfrm flipH="1">
            <a:off x="2739050" y="1575250"/>
            <a:ext cx="1014900" cy="101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992" name="Google Shape;1992;p108"/>
          <p:cNvCxnSpPr/>
          <p:nvPr/>
        </p:nvCxnSpPr>
        <p:spPr>
          <a:xfrm>
            <a:off x="3056938" y="2966775"/>
            <a:ext cx="170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6" name="Google Shape;3176;p135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177" name="Google Shape;3177;p135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178" name="Google Shape;3178;p135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179" name="Google Shape;3179;p135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180" name="Google Shape;3180;p135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81" name="Google Shape;3181;p135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182" name="Google Shape;3182;p135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183" name="Google Shape;3183;p13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84" name="Google Shape;3184;p135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185" name="Google Shape;3185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186" name="Google Shape;3186;p135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187" name="Google Shape;3187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8" name="Google Shape;3188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9" name="Google Shape;3189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0" name="Google Shape;3190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1" name="Google Shape;3191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2" name="Google Shape;3192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3" name="Google Shape;3193;p135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4" name="Google Shape;3194;p135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195" name="Google Shape;3195;p1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6" name="Google Shape;3196;p135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197" name="Google Shape;3197;p135"/>
          <p:cNvGraphicFramePr/>
          <p:nvPr/>
        </p:nvGraphicFramePr>
        <p:xfrm>
          <a:off x="324499" y="654454"/>
          <a:ext cx="3698450" cy="15312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98" name="Google Shape;3198;p135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199" name="Google Shape;3199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0" name="Google Shape;3200;p135"/>
          <p:cNvPicPr preferRelativeResize="0"/>
          <p:nvPr/>
        </p:nvPicPr>
        <p:blipFill rotWithShape="1">
          <a:blip r:embed="rId6">
            <a:alphaModFix/>
          </a:blip>
          <a:srcRect l="8368" t="60963" r="54387" b="3909"/>
          <a:stretch/>
        </p:blipFill>
        <p:spPr>
          <a:xfrm flipH="1">
            <a:off x="4063313" y="1145538"/>
            <a:ext cx="1682750" cy="12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4" name="Google Shape;3234;p137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235" name="Google Shape;3235;p13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236" name="Google Shape;3236;p13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237" name="Google Shape;3237;p13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238" name="Google Shape;3238;p13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39" name="Google Shape;3239;p13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40" name="Google Shape;3240;p13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241" name="Google Shape;3241;p1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42" name="Google Shape;3242;p137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243" name="Google Shape;3243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244" name="Google Shape;3244;p137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245" name="Google Shape;3245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6" name="Google Shape;3246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7" name="Google Shape;3247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8" name="Google Shape;3248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9" name="Google Shape;3249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0" name="Google Shape;3250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1" name="Google Shape;3251;p13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2" name="Google Shape;3252;p137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253" name="Google Shape;3253;p1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4" name="Google Shape;3254;p137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255" name="Google Shape;3255;p137"/>
          <p:cNvGraphicFramePr/>
          <p:nvPr/>
        </p:nvGraphicFramePr>
        <p:xfrm>
          <a:off x="324499" y="654454"/>
          <a:ext cx="3698450" cy="43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  Side effects of apathy and anhedonia.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DA  - potential worsening of negative symptoms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(amotivation, anhedonia, blunting of affect, cognitive symptoms)</a:t>
                      </a:r>
                      <a:endParaRPr b="1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56" name="Google Shape;3256;p137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257" name="Google Shape;3257;p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8" name="Google Shape;3258;p137"/>
          <p:cNvPicPr preferRelativeResize="0"/>
          <p:nvPr/>
        </p:nvPicPr>
        <p:blipFill rotWithShape="1">
          <a:blip r:embed="rId6">
            <a:alphaModFix/>
          </a:blip>
          <a:srcRect l="8089" t="16341" r="54666" b="48531"/>
          <a:stretch/>
        </p:blipFill>
        <p:spPr>
          <a:xfrm flipH="1">
            <a:off x="4054700" y="2493900"/>
            <a:ext cx="1423925" cy="106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3" name="Google Shape;3263;p138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264" name="Google Shape;3264;p138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265" name="Google Shape;3265;p138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266" name="Google Shape;3266;p138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267" name="Google Shape;3267;p138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8" name="Google Shape;3268;p138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69" name="Google Shape;3269;p138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270" name="Google Shape;3270;p13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71" name="Google Shape;3271;p138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272" name="Google Shape;3272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273" name="Google Shape;3273;p138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274" name="Google Shape;3274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5" name="Google Shape;3275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6" name="Google Shape;3276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" name="Google Shape;3277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8" name="Google Shape;3278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9" name="Google Shape;3279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0" name="Google Shape;3280;p138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1" name="Google Shape;3281;p138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282" name="Google Shape;3282;p1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3" name="Google Shape;3283;p138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284" name="Google Shape;3284;p138"/>
          <p:cNvGraphicFramePr/>
          <p:nvPr/>
        </p:nvGraphicFramePr>
        <p:xfrm>
          <a:off x="324499" y="654454"/>
          <a:ext cx="3698450" cy="43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  Side effects of apathy and anhedonia.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DA  - potential worsening of negative symptoms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(amotivation, anhedonia, blunting of affect, cognitive symptoms)</a:t>
                      </a:r>
                      <a:endParaRPr b="1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85" name="Google Shape;3285;p138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286" name="Google Shape;3286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7" name="Google Shape;3287;p138"/>
          <p:cNvPicPr preferRelativeResize="0"/>
          <p:nvPr/>
        </p:nvPicPr>
        <p:blipFill rotWithShape="1">
          <a:blip r:embed="rId6">
            <a:alphaModFix/>
          </a:blip>
          <a:srcRect l="53765" t="60815" r="8990" b="4057"/>
          <a:stretch/>
        </p:blipFill>
        <p:spPr>
          <a:xfrm flipH="1">
            <a:off x="4042000" y="3498413"/>
            <a:ext cx="1134775" cy="848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2" name="Google Shape;3292;p139"/>
          <p:cNvGrpSpPr/>
          <p:nvPr/>
        </p:nvGrpSpPr>
        <p:grpSpPr>
          <a:xfrm>
            <a:off x="7351901" y="2339938"/>
            <a:ext cx="1134764" cy="1558527"/>
            <a:chOff x="6221978" y="2926374"/>
            <a:chExt cx="924000" cy="1269055"/>
          </a:xfrm>
        </p:grpSpPr>
        <p:grpSp>
          <p:nvGrpSpPr>
            <p:cNvPr id="3293" name="Google Shape;3293;p139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294" name="Google Shape;3294;p139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295" name="Google Shape;3295;p139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296" name="Google Shape;3296;p139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97" name="Google Shape;3297;p13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98" name="Google Shape;3298;p13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299" name="Google Shape;3299;p1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00" name="Google Shape;3300;p139"/>
            <p:cNvSpPr txBox="1"/>
            <p:nvPr/>
          </p:nvSpPr>
          <p:spPr>
            <a:xfrm rot="1695">
              <a:off x="6309626" y="3169593"/>
              <a:ext cx="60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D2</a:t>
              </a:r>
              <a:endParaRPr sz="1200" b="1">
                <a:solidFill>
                  <a:schemeClr val="lt1"/>
                </a:solidFill>
              </a:endParaRPr>
            </a:p>
          </p:txBody>
        </p:sp>
      </p:grpSp>
      <p:pic>
        <p:nvPicPr>
          <p:cNvPr id="3301" name="Google Shape;3301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2699979">
            <a:off x="7087635" y="3986912"/>
            <a:ext cx="344484" cy="227695"/>
          </a:xfrm>
          <a:prstGeom prst="rect">
            <a:avLst/>
          </a:prstGeom>
          <a:noFill/>
          <a:ln>
            <a:noFill/>
          </a:ln>
        </p:spPr>
      </p:pic>
      <p:sp>
        <p:nvSpPr>
          <p:cNvPr id="3302" name="Google Shape;3302;p139"/>
          <p:cNvSpPr txBox="1"/>
          <p:nvPr/>
        </p:nvSpPr>
        <p:spPr>
          <a:xfrm>
            <a:off x="6937931" y="4223490"/>
            <a:ext cx="207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dopamine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303" name="Google Shape;3303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900317">
            <a:off x="6678828" y="3477617"/>
            <a:ext cx="344493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4" name="Google Shape;3304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8100096">
            <a:off x="6563382" y="4134259"/>
            <a:ext cx="344487" cy="2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5" name="Google Shape;3305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635805">
            <a:off x="6608392" y="2957678"/>
            <a:ext cx="344480" cy="2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6" name="Google Shape;3306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466014">
            <a:off x="8271945" y="4361148"/>
            <a:ext cx="344485" cy="22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7" name="Google Shape;3307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9465708">
            <a:off x="8389867" y="3809021"/>
            <a:ext cx="344494" cy="22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8" name="Google Shape;3308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5866137">
            <a:off x="7738654" y="4134264"/>
            <a:ext cx="344484" cy="2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Google Shape;3309;p139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-3401830">
            <a:off x="8648380" y="3352433"/>
            <a:ext cx="344479" cy="22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0" name="Google Shape;3310;p139"/>
          <p:cNvGrpSpPr/>
          <p:nvPr/>
        </p:nvGrpSpPr>
        <p:grpSpPr>
          <a:xfrm>
            <a:off x="6679137" y="437839"/>
            <a:ext cx="2964699" cy="2271248"/>
            <a:chOff x="6221937" y="437839"/>
            <a:chExt cx="2964699" cy="2271248"/>
          </a:xfrm>
        </p:grpSpPr>
        <p:pic>
          <p:nvPicPr>
            <p:cNvPr id="3311" name="Google Shape;3311;p1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52471">
              <a:off x="6613196" y="678900"/>
              <a:ext cx="1401874" cy="178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2" name="Google Shape;3312;p139"/>
            <p:cNvSpPr txBox="1"/>
            <p:nvPr/>
          </p:nvSpPr>
          <p:spPr>
            <a:xfrm>
              <a:off x="6971436" y="1213623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 antagonist</a:t>
              </a:r>
              <a:endParaRPr sz="1000" b="1" i="0" u="none" strike="noStrike" cap="none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3313" name="Google Shape;3313;p139"/>
          <p:cNvGraphicFramePr/>
          <p:nvPr/>
        </p:nvGraphicFramePr>
        <p:xfrm>
          <a:off x="324499" y="654454"/>
          <a:ext cx="3698450" cy="43396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r>
                        <a:rPr lang="en"/>
                        <a:t>.  Side effects of apathy and anhedonia.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DA  - potential worsening of negative symptoms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27432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(amotivation, anhedonia, blunting of affect, cognitive symptoms)</a:t>
                      </a:r>
                      <a:endParaRPr b="1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14" name="Google Shape;3314;p139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315" name="Google Shape;3315;p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6" name="Google Shape;3316;p139"/>
          <p:cNvPicPr preferRelativeResize="0"/>
          <p:nvPr/>
        </p:nvPicPr>
        <p:blipFill rotWithShape="1">
          <a:blip r:embed="rId6">
            <a:alphaModFix/>
          </a:blip>
          <a:srcRect l="53765" t="15965" r="8990" b="48907"/>
          <a:stretch/>
        </p:blipFill>
        <p:spPr>
          <a:xfrm flipH="1">
            <a:off x="4067402" y="4223500"/>
            <a:ext cx="1085270" cy="8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2" name="Google Shape;3102;p132"/>
          <p:cNvGrpSpPr/>
          <p:nvPr/>
        </p:nvGrpSpPr>
        <p:grpSpPr>
          <a:xfrm>
            <a:off x="2260951" y="379946"/>
            <a:ext cx="5104616" cy="4377674"/>
            <a:chOff x="4253416" y="994975"/>
            <a:chExt cx="3457709" cy="2965301"/>
          </a:xfrm>
        </p:grpSpPr>
        <p:sp>
          <p:nvSpPr>
            <p:cNvPr id="3103" name="Google Shape;3103;p132"/>
            <p:cNvSpPr txBox="1"/>
            <p:nvPr/>
          </p:nvSpPr>
          <p:spPr>
            <a:xfrm>
              <a:off x="4611600" y="3362075"/>
              <a:ext cx="7260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 fever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04" name="Google Shape;3104;p132"/>
            <p:cNvGrpSpPr/>
            <p:nvPr/>
          </p:nvGrpSpPr>
          <p:grpSpPr>
            <a:xfrm>
              <a:off x="4253416" y="994975"/>
              <a:ext cx="3457709" cy="2965301"/>
              <a:chOff x="4824866" y="-1035937"/>
              <a:chExt cx="3457709" cy="2965301"/>
            </a:xfrm>
          </p:grpSpPr>
          <p:grpSp>
            <p:nvGrpSpPr>
              <p:cNvPr id="3105" name="Google Shape;3105;p132"/>
              <p:cNvGrpSpPr/>
              <p:nvPr/>
            </p:nvGrpSpPr>
            <p:grpSpPr>
              <a:xfrm>
                <a:off x="4824866" y="-1035937"/>
                <a:ext cx="3457709" cy="2965301"/>
                <a:chOff x="4824866" y="-1035937"/>
                <a:chExt cx="3457709" cy="2965301"/>
              </a:xfrm>
            </p:grpSpPr>
            <p:pic>
              <p:nvPicPr>
                <p:cNvPr id="3106" name="Google Shape;3106;p13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40065"/>
                <a:stretch/>
              </p:blipFill>
              <p:spPr>
                <a:xfrm>
                  <a:off x="6396573" y="497575"/>
                  <a:ext cx="811149" cy="920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107" name="Google Shape;3107;p132"/>
                <p:cNvGrpSpPr/>
                <p:nvPr/>
              </p:nvGrpSpPr>
              <p:grpSpPr>
                <a:xfrm>
                  <a:off x="4824866" y="-1035937"/>
                  <a:ext cx="3457709" cy="2965301"/>
                  <a:chOff x="4977266" y="1478663"/>
                  <a:chExt cx="3457709" cy="2965301"/>
                </a:xfrm>
              </p:grpSpPr>
              <p:sp>
                <p:nvSpPr>
                  <p:cNvPr id="3108" name="Google Shape;3108;p132"/>
                  <p:cNvSpPr txBox="1"/>
                  <p:nvPr/>
                </p:nvSpPr>
                <p:spPr>
                  <a:xfrm>
                    <a:off x="7131512" y="3899969"/>
                    <a:ext cx="811200" cy="32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lang="en"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Sweating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109" name="Google Shape;3109;p132"/>
                  <p:cNvGrpSpPr/>
                  <p:nvPr/>
                </p:nvGrpSpPr>
                <p:grpSpPr>
                  <a:xfrm>
                    <a:off x="4977266" y="1478663"/>
                    <a:ext cx="3457709" cy="2965301"/>
                    <a:chOff x="4977266" y="1478663"/>
                    <a:chExt cx="3457709" cy="2965301"/>
                  </a:xfrm>
                </p:grpSpPr>
                <p:grpSp>
                  <p:nvGrpSpPr>
                    <p:cNvPr id="3110" name="Google Shape;3110;p132"/>
                    <p:cNvGrpSpPr/>
                    <p:nvPr/>
                  </p:nvGrpSpPr>
                  <p:grpSpPr>
                    <a:xfrm>
                      <a:off x="4977266" y="1478663"/>
                      <a:ext cx="3457709" cy="2965301"/>
                      <a:chOff x="2538866" y="1478663"/>
                      <a:chExt cx="3457709" cy="2965301"/>
                    </a:xfrm>
                  </p:grpSpPr>
                  <p:grpSp>
                    <p:nvGrpSpPr>
                      <p:cNvPr id="3111" name="Google Shape;3111;p132"/>
                      <p:cNvGrpSpPr/>
                      <p:nvPr/>
                    </p:nvGrpSpPr>
                    <p:grpSpPr>
                      <a:xfrm>
                        <a:off x="4320125" y="2181150"/>
                        <a:ext cx="1643700" cy="324000"/>
                        <a:chOff x="4320125" y="2181150"/>
                        <a:chExt cx="1643700" cy="324000"/>
                      </a:xfrm>
                    </p:grpSpPr>
                    <p:cxnSp>
                      <p:nvCxnSpPr>
                        <p:cNvPr id="3112" name="Google Shape;3112;p132"/>
                        <p:cNvCxnSpPr/>
                        <p:nvPr/>
                      </p:nvCxnSpPr>
                      <p:spPr>
                        <a:xfrm rot="10800000">
                          <a:off x="4320125" y="2343150"/>
                          <a:ext cx="609600" cy="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rgbClr val="595959"/>
                          </a:solidFill>
                          <a:prstDash val="solid"/>
                          <a:round/>
                          <a:headEnd type="none" w="sm" len="sm"/>
                          <a:tailEnd type="triangle" w="med" len="med"/>
                        </a:ln>
                      </p:spPr>
                    </p:cxnSp>
                    <p:sp>
                      <p:nvSpPr>
                        <p:cNvPr id="3113" name="Google Shape;3113;p132"/>
                        <p:cNvSpPr txBox="1"/>
                        <p:nvPr/>
                      </p:nvSpPr>
                      <p:spPr>
                        <a:xfrm>
                          <a:off x="4853525" y="2181150"/>
                          <a:ext cx="11103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Mental status changes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114" name="Google Shape;3114;p132"/>
                      <p:cNvGrpSpPr/>
                      <p:nvPr/>
                    </p:nvGrpSpPr>
                    <p:grpSpPr>
                      <a:xfrm>
                        <a:off x="2538866" y="1478663"/>
                        <a:ext cx="3457709" cy="2965301"/>
                        <a:chOff x="4139066" y="1478663"/>
                        <a:chExt cx="3457709" cy="2965301"/>
                      </a:xfrm>
                    </p:grpSpPr>
                    <p:sp>
                      <p:nvSpPr>
                        <p:cNvPr id="3115" name="Google Shape;3115;p132"/>
                        <p:cNvSpPr txBox="1"/>
                        <p:nvPr/>
                      </p:nvSpPr>
                      <p:spPr>
                        <a:xfrm>
                          <a:off x="4139066" y="2721824"/>
                          <a:ext cx="985500" cy="32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t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Lead pipe rigidity</a:t>
                          </a:r>
                          <a:endParaRPr sz="12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  <a:p>
                          <a:pPr marL="0" marR="0" lvl="0" indent="0" algn="l" rtl="0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800"/>
                            <a:buFont typeface="Arial"/>
                            <a:buNone/>
                          </a:pPr>
                          <a:r>
                            <a:rPr lang="en" sz="12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- </a:t>
                          </a:r>
                          <a:r>
                            <a:rPr lang="en" sz="1200" b="0" i="1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rPr>
                            <a:t>can’t bend ‘er limbs</a:t>
                          </a:r>
                          <a:endParaRPr sz="1200" b="0" i="1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grpSp>
                      <p:nvGrpSpPr>
                        <p:cNvPr id="3116" name="Google Shape;3116;p132"/>
                        <p:cNvGrpSpPr/>
                        <p:nvPr/>
                      </p:nvGrpSpPr>
                      <p:grpSpPr>
                        <a:xfrm>
                          <a:off x="4697158" y="1478663"/>
                          <a:ext cx="2899617" cy="2965301"/>
                          <a:chOff x="4697158" y="1478663"/>
                          <a:chExt cx="2899617" cy="2965301"/>
                        </a:xfrm>
                      </p:grpSpPr>
                      <p:grpSp>
                        <p:nvGrpSpPr>
                          <p:cNvPr id="3117" name="Google Shape;3117;p132"/>
                          <p:cNvGrpSpPr/>
                          <p:nvPr/>
                        </p:nvGrpSpPr>
                        <p:grpSpPr>
                          <a:xfrm>
                            <a:off x="4697158" y="1478663"/>
                            <a:ext cx="2899617" cy="2965301"/>
                            <a:chOff x="4697158" y="1478663"/>
                            <a:chExt cx="2899617" cy="2965301"/>
                          </a:xfrm>
                        </p:grpSpPr>
                        <p:pic>
                          <p:nvPicPr>
                            <p:cNvPr id="3118" name="Google Shape;3118;p132" descr="Resultado de imagen para up and down arrow"/>
                            <p:cNvPicPr preferRelativeResize="0"/>
                            <p:nvPr/>
                          </p:nvPicPr>
                          <p:blipFill rotWithShape="1">
                            <a:blip r:embed="rId4">
                              <a:alphaModFix/>
                            </a:blip>
                            <a:srcRect l="-3770" r="3770"/>
                            <a:stretch/>
                          </p:blipFill>
                          <p:spPr>
                            <a:xfrm>
                              <a:off x="6616225" y="2806575"/>
                              <a:ext cx="252349" cy="3705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  <p:grpSp>
                          <p:nvGrpSpPr>
                            <p:cNvPr id="3119" name="Google Shape;3119;p132"/>
                            <p:cNvGrpSpPr/>
                            <p:nvPr/>
                          </p:nvGrpSpPr>
                          <p:grpSpPr>
                            <a:xfrm>
                              <a:off x="4697158" y="1478663"/>
                              <a:ext cx="1975255" cy="2965301"/>
                              <a:chOff x="4697158" y="1478663"/>
                              <a:chExt cx="1975255" cy="2965301"/>
                            </a:xfrm>
                          </p:grpSpPr>
                          <p:grpSp>
                            <p:nvGrpSpPr>
                              <p:cNvPr id="3120" name="Google Shape;3120;p132"/>
                              <p:cNvGrpSpPr/>
                              <p:nvPr/>
                            </p:nvGrpSpPr>
                            <p:grpSpPr>
                              <a:xfrm>
                                <a:off x="4697158" y="1478663"/>
                                <a:ext cx="1947806" cy="2965301"/>
                                <a:chOff x="4697158" y="1478663"/>
                                <a:chExt cx="1947806" cy="2965301"/>
                              </a:xfrm>
                            </p:grpSpPr>
                            <p:grpSp>
                              <p:nvGrpSpPr>
                                <p:cNvPr id="3121" name="Google Shape;3121;p132"/>
                                <p:cNvGrpSpPr/>
                                <p:nvPr/>
                              </p:nvGrpSpPr>
                              <p:grpSpPr>
                                <a:xfrm>
                                  <a:off x="4855338" y="1478663"/>
                                  <a:ext cx="1789625" cy="2828781"/>
                                  <a:chOff x="4855338" y="1478663"/>
                                  <a:chExt cx="1789625" cy="2828781"/>
                                </a:xfrm>
                              </p:grpSpPr>
                              <p:pic>
                                <p:nvPicPr>
                                  <p:cNvPr id="3122" name="Google Shape;3122;p132" descr="Resultado de imagen para steam hot water png"/>
                                  <p:cNvPicPr preferRelativeResize="0"/>
                                  <p:nvPr/>
                                </p:nvPicPr>
                                <p:blipFill rotWithShape="1">
                                  <a:blip r:embed="rId5">
                                    <a:alphaModFix amt="63000"/>
                                  </a:blip>
                                  <a:srcRect/>
                                  <a:stretch/>
                                </p:blipFill>
                                <p:spPr>
                                  <a:xfrm>
                                    <a:off x="4855338" y="1478663"/>
                                    <a:ext cx="1789625" cy="178962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</p:spPr>
                              </p:pic>
                              <p:grpSp>
                                <p:nvGrpSpPr>
                                  <p:cNvPr id="3123" name="Google Shape;3123;p132"/>
                                  <p:cNvGrpSpPr/>
                                  <p:nvPr/>
                                </p:nvGrpSpPr>
                                <p:grpSpPr>
                                  <a:xfrm>
                                    <a:off x="4906182" y="1745364"/>
                                    <a:ext cx="1535545" cy="2562080"/>
                                    <a:chOff x="3977225" y="466727"/>
                                    <a:chExt cx="2871250" cy="4790725"/>
                                  </a:xfrm>
                                </p:grpSpPr>
                                <p:pic>
                                  <p:nvPicPr>
                                    <p:cNvPr id="3124" name="Google Shape;3124;p132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6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>
                                      <a:off x="3977225" y="466727"/>
                                      <a:ext cx="2871250" cy="479072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  <p:pic>
                                  <p:nvPicPr>
                                    <p:cNvPr id="3125" name="Google Shape;3125;p132"/>
                                    <p:cNvPicPr preferRelativeResize="0"/>
                                    <p:nvPr/>
                                  </p:nvPicPr>
                                  <p:blipFill rotWithShape="1">
                                    <a:blip r:embed="rId7">
                                      <a:alphaModFix/>
                                    </a:blip>
                                    <a:srcRect/>
                                    <a:stretch/>
                                  </p:blipFill>
                                  <p:spPr>
                                    <a:xfrm rot="-410983">
                                      <a:off x="5162982" y="1437744"/>
                                      <a:ext cx="699360" cy="346362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3126" name="Google Shape;3126;p132" descr="Resultado de imagen para fire png"/>
                                <p:cNvPicPr preferRelativeResize="0"/>
                                <p:nvPr/>
                              </p:nvPicPr>
                              <p:blipFill rotWithShape="1">
                                <a:blip r:embed="rId8">
                                  <a:alphaModFix amt="68000"/>
                                </a:blip>
                                <a:srcRect l="-70"/>
                                <a:stretch/>
                              </p:blipFill>
                              <p:spPr>
                                <a:xfrm>
                                  <a:off x="4697158" y="3031311"/>
                                  <a:ext cx="1884906" cy="141265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  <p:grpSp>
                            <p:nvGrpSpPr>
                              <p:cNvPr id="3127" name="Google Shape;3127;p132"/>
                              <p:cNvGrpSpPr/>
                              <p:nvPr/>
                            </p:nvGrpSpPr>
                            <p:grpSpPr>
                              <a:xfrm>
                                <a:off x="6086382" y="2867013"/>
                                <a:ext cx="586031" cy="383561"/>
                                <a:chOff x="6086382" y="2867013"/>
                                <a:chExt cx="586031" cy="383561"/>
                              </a:xfrm>
                            </p:grpSpPr>
                            <p:pic>
                              <p:nvPicPr>
                                <p:cNvPr id="3128" name="Google Shape;3128;p132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9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flipH="1">
                                  <a:off x="6339450" y="2969625"/>
                                  <a:ext cx="268800" cy="2431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129" name="Google Shape;3129;p132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0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 rot="-1596979">
                                  <a:off x="6135087" y="2929496"/>
                                  <a:ext cx="257072" cy="27823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  <p:pic>
                              <p:nvPicPr>
                                <p:cNvPr id="3130" name="Google Shape;3130;p132" descr="clipped result image"/>
                                <p:cNvPicPr preferRelativeResize="0"/>
                                <p:nvPr/>
                              </p:nvPicPr>
                              <p:blipFill rotWithShape="1">
                                <a:blip r:embed="rId11">
                                  <a:alphaModFix/>
                                </a:blip>
                                <a:srcRect/>
                                <a:stretch/>
                              </p:blipFill>
                              <p:spPr>
                                <a:xfrm>
                                  <a:off x="6491713" y="2867013"/>
                                  <a:ext cx="180700" cy="26585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</p:pic>
                          </p:grpSp>
                        </p:grpSp>
                        <p:sp>
                          <p:nvSpPr>
                            <p:cNvPr id="3131" name="Google Shape;3131;p132"/>
                            <p:cNvSpPr txBox="1"/>
                            <p:nvPr/>
                          </p:nvSpPr>
                          <p:spPr>
                            <a:xfrm>
                              <a:off x="6785575" y="2762175"/>
                              <a:ext cx="811200" cy="324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spcFirstLastPara="1" wrap="square" lIns="91425" tIns="91425" rIns="91425" bIns="91425" anchor="t" anchorCtr="0">
                              <a:noAutofit/>
                            </a:bodyPr>
                            <a:lstStyle/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Autonomic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  <a:p>
                              <a:pPr marL="0" marR="0" lvl="0" indent="0" algn="l" rtl="0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>
                                  <a:srgbClr val="000000"/>
                                </a:buClr>
                                <a:buSzPts val="800"/>
                                <a:buFont typeface="Arial"/>
                                <a:buNone/>
                              </a:pPr>
                              <a:r>
                                <a:rPr lang="en" sz="1200" b="0" i="0" u="none" strike="noStrike" cap="none">
                                  <a:solidFill>
                                    <a:srgbClr val="000000"/>
                                  </a:solidFill>
                                  <a:latin typeface="Arial"/>
                                  <a:ea typeface="Arial"/>
                                  <a:cs typeface="Arial"/>
                                  <a:sym typeface="Arial"/>
                                </a:rPr>
                                <a:t>instability</a:t>
                              </a:r>
                              <a:endParaRPr sz="1200" b="0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132" name="Google Shape;3132;p132"/>
                          <p:cNvSpPr txBox="1"/>
                          <p:nvPr/>
                        </p:nvSpPr>
                        <p:spPr>
                          <a:xfrm>
                            <a:off x="5566212" y="2001747"/>
                            <a:ext cx="566400" cy="324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t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900"/>
                              <a:buFont typeface="Arial"/>
                              <a:buNone/>
                            </a:pPr>
                            <a:r>
                              <a:rPr lang="en" sz="1100" b="1" i="0" u="none" strike="noStrike" cap="none">
                                <a:solidFill>
                                  <a:srgbClr val="000000"/>
                                </a:solidFill>
                                <a:latin typeface="Arial"/>
                                <a:ea typeface="Arial"/>
                                <a:cs typeface="Arial"/>
                                <a:sym typeface="Arial"/>
                              </a:rPr>
                              <a:t>NMS</a:t>
                            </a:r>
                            <a:endParaRPr sz="1100" b="1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pic>
                  <p:nvPicPr>
                    <p:cNvPr id="3133" name="Google Shape;3133;p13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320373" y="2859775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134" name="Google Shape;3134;p13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40065"/>
                    <a:stretch/>
                  </p:blipFill>
                  <p:spPr>
                    <a:xfrm>
                      <a:off x="6635123" y="3458050"/>
                      <a:ext cx="811149" cy="920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  <p:pic>
            <p:nvPicPr>
              <p:cNvPr id="3135" name="Google Shape;3135;p132"/>
              <p:cNvPicPr preferRelativeResize="0"/>
              <p:nvPr/>
            </p:nvPicPr>
            <p:blipFill rotWithShape="1">
              <a:blip r:embed="rId3">
                <a:alphaModFix/>
              </a:blip>
              <a:srcRect l="40065"/>
              <a:stretch/>
            </p:blipFill>
            <p:spPr>
              <a:xfrm>
                <a:off x="6015573" y="-21750"/>
                <a:ext cx="811149" cy="920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36" name="Google Shape;3136;p132"/>
          <p:cNvSpPr txBox="1"/>
          <p:nvPr/>
        </p:nvSpPr>
        <p:spPr>
          <a:xfrm>
            <a:off x="298274" y="250419"/>
            <a:ext cx="40530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450" b="1"/>
              <a:t>Neuroleptic Malignant Syndrome (</a:t>
            </a: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NMS) </a:t>
            </a:r>
            <a:endParaRPr sz="1450" b="1"/>
          </a:p>
          <a:p>
            <a:pPr marL="457200" marR="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Char char="-"/>
            </a:pPr>
            <a:r>
              <a:rPr lang="en" sz="14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“can’t Bend(er)”</a:t>
            </a:r>
            <a:endParaRPr sz="14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7" name="Google Shape;3137;p132"/>
          <p:cNvSpPr txBox="1"/>
          <p:nvPr/>
        </p:nvSpPr>
        <p:spPr>
          <a:xfrm>
            <a:off x="2389400" y="4085525"/>
            <a:ext cx="176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Hypothalamus 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3138" name="Google Shape;3138;p132"/>
          <p:cNvSpPr txBox="1"/>
          <p:nvPr/>
        </p:nvSpPr>
        <p:spPr>
          <a:xfrm>
            <a:off x="2260950" y="2743675"/>
            <a:ext cx="1766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Nigrostriatal </a:t>
            </a:r>
            <a:endParaRPr sz="1200" b="1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pathway </a:t>
            </a:r>
            <a:endParaRPr sz="1200" b="1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55CC"/>
              </a:solidFill>
            </a:endParaRPr>
          </a:p>
        </p:txBody>
      </p:sp>
      <p:sp>
        <p:nvSpPr>
          <p:cNvPr id="3139" name="Google Shape;3139;p132"/>
          <p:cNvSpPr txBox="1"/>
          <p:nvPr/>
        </p:nvSpPr>
        <p:spPr>
          <a:xfrm>
            <a:off x="6200050" y="2657550"/>
            <a:ext cx="176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155CC"/>
                </a:solidFill>
                <a:highlight>
                  <a:srgbClr val="FFFFFF"/>
                </a:highlight>
              </a:rPr>
              <a:t>Hypothalamus </a:t>
            </a:r>
            <a:endParaRPr b="1">
              <a:solidFill>
                <a:srgbClr val="115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4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" name="Google Shape;3321;p140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Neurotransmitter pathways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22" name="Google Shape;3322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6372">
            <a:off x="1450161" y="2057368"/>
            <a:ext cx="350648" cy="63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3" name="Google Shape;3323;p140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6488894" y="2178875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4" name="Google Shape;3324;p1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5" name="Google Shape;3325;p140"/>
          <p:cNvSpPr txBox="1"/>
          <p:nvPr/>
        </p:nvSpPr>
        <p:spPr>
          <a:xfrm>
            <a:off x="313325" y="21422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serotonin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26" name="Google Shape;3326;p140"/>
          <p:cNvSpPr txBox="1"/>
          <p:nvPr/>
        </p:nvSpPr>
        <p:spPr>
          <a:xfrm>
            <a:off x="3502175" y="17345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27" name="Google Shape;3327;p140"/>
          <p:cNvSpPr txBox="1"/>
          <p:nvPr/>
        </p:nvSpPr>
        <p:spPr>
          <a:xfrm>
            <a:off x="7230850" y="214222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328" name="Google Shape;3328;p140"/>
          <p:cNvCxnSpPr/>
          <p:nvPr/>
        </p:nvCxnSpPr>
        <p:spPr>
          <a:xfrm>
            <a:off x="2091038" y="2448600"/>
            <a:ext cx="153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9" name="Google Shape;3329;p140"/>
          <p:cNvCxnSpPr/>
          <p:nvPr/>
        </p:nvCxnSpPr>
        <p:spPr>
          <a:xfrm>
            <a:off x="4464242" y="2415903"/>
            <a:ext cx="177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30" name="Google Shape;3330;p140"/>
          <p:cNvSpPr txBox="1"/>
          <p:nvPr/>
        </p:nvSpPr>
        <p:spPr>
          <a:xfrm>
            <a:off x="2206750" y="2190114"/>
            <a:ext cx="17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downstream effects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31" name="Google Shape;3331;p140"/>
          <p:cNvSpPr txBox="1"/>
          <p:nvPr/>
        </p:nvSpPr>
        <p:spPr>
          <a:xfrm>
            <a:off x="4650675" y="2142214"/>
            <a:ext cx="17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downstream effects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32" name="Google Shape;3332;p140"/>
          <p:cNvSpPr/>
          <p:nvPr/>
        </p:nvSpPr>
        <p:spPr>
          <a:xfrm>
            <a:off x="1603725" y="2607875"/>
            <a:ext cx="4702850" cy="536650"/>
          </a:xfrm>
          <a:custGeom>
            <a:avLst/>
            <a:gdLst/>
            <a:ahLst/>
            <a:cxnLst/>
            <a:rect l="l" t="t" r="r" b="b"/>
            <a:pathLst>
              <a:path w="188114" h="21466" extrusionOk="0">
                <a:moveTo>
                  <a:pt x="0" y="867"/>
                </a:moveTo>
                <a:cubicBezTo>
                  <a:pt x="14785" y="4286"/>
                  <a:pt x="66268" y="20227"/>
                  <a:pt x="88711" y="21383"/>
                </a:cubicBezTo>
                <a:cubicBezTo>
                  <a:pt x="111154" y="22539"/>
                  <a:pt x="118089" y="11366"/>
                  <a:pt x="134656" y="7802"/>
                </a:cubicBezTo>
                <a:cubicBezTo>
                  <a:pt x="151223" y="4238"/>
                  <a:pt x="179204" y="1300"/>
                  <a:pt x="188114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33" name="Google Shape;3333;p140"/>
          <p:cNvSpPr txBox="1"/>
          <p:nvPr/>
        </p:nvSpPr>
        <p:spPr>
          <a:xfrm>
            <a:off x="3287313" y="3144514"/>
            <a:ext cx="17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downstream effects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Google Shape;3843;p154"/>
          <p:cNvSpPr txBox="1"/>
          <p:nvPr/>
        </p:nvSpPr>
        <p:spPr>
          <a:xfrm>
            <a:off x="348075" y="186025"/>
            <a:ext cx="607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Adding a 2nd gen antipsychotic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44" name="Google Shape;3844;p154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9008127">
            <a:off x="6652656" y="2066238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5" name="Google Shape;3845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6" name="Google Shape;3846;p154"/>
          <p:cNvSpPr txBox="1"/>
          <p:nvPr/>
        </p:nvSpPr>
        <p:spPr>
          <a:xfrm>
            <a:off x="6860325" y="232597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847" name="Google Shape;3847;p154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848" name="Google Shape;3848;p154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4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4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51" name="Google Shape;3851;p154"/>
          <p:cNvCxnSpPr/>
          <p:nvPr/>
        </p:nvCxnSpPr>
        <p:spPr>
          <a:xfrm>
            <a:off x="2556488" y="1066538"/>
            <a:ext cx="4104000" cy="9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52" name="Google Shape;3852;p154"/>
          <p:cNvSpPr/>
          <p:nvPr/>
        </p:nvSpPr>
        <p:spPr>
          <a:xfrm rot="662148">
            <a:off x="4840563" y="1475622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154"/>
          <p:cNvSpPr txBox="1"/>
          <p:nvPr/>
        </p:nvSpPr>
        <p:spPr>
          <a:xfrm rot="816402">
            <a:off x="4916405" y="1600714"/>
            <a:ext cx="1795493" cy="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increased </a:t>
            </a:r>
            <a:r>
              <a:rPr lang="en" sz="1000">
                <a:solidFill>
                  <a:schemeClr val="dk1"/>
                </a:solidFill>
              </a:rPr>
              <a:t>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854" name="Google Shape;3854;p154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55" name="Google Shape;3855;p154"/>
          <p:cNvSpPr txBox="1"/>
          <p:nvPr/>
        </p:nvSpPr>
        <p:spPr>
          <a:xfrm rot="1692560">
            <a:off x="2696832" y="1557307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decreased </a:t>
            </a:r>
            <a:r>
              <a:rPr lang="en" sz="1000">
                <a:solidFill>
                  <a:schemeClr val="dk1"/>
                </a:solidFill>
              </a:rPr>
              <a:t>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856" name="Google Shape;3856;p154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857" name="Google Shape;3857;p154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858" name="Google Shape;3858;p154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59" name="Google Shape;3859;p154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60" name="Google Shape;3860;p154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61" name="Google Shape;3861;p154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862" name="Google Shape;3862;p154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863" name="Google Shape;3863;p154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4" name="Google Shape;3864;p154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5" name="Google Shape;3865;p154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66" name="Google Shape;3866;p154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867" name="Google Shape;3867;p154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68" name="Google Shape;3868;p154"/>
          <p:cNvSpPr/>
          <p:nvPr/>
        </p:nvSpPr>
        <p:spPr>
          <a:xfrm rot="-1513098">
            <a:off x="2609121" y="3345835"/>
            <a:ext cx="159834" cy="159834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154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870" name="Google Shape;3870;p154"/>
          <p:cNvCxnSpPr/>
          <p:nvPr/>
        </p:nvCxnSpPr>
        <p:spPr>
          <a:xfrm rot="10800000" flipH="1">
            <a:off x="2640163" y="2506713"/>
            <a:ext cx="4005900" cy="123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71" name="Google Shape;3871;p154"/>
          <p:cNvSpPr/>
          <p:nvPr/>
        </p:nvSpPr>
        <p:spPr>
          <a:xfrm rot="-1158180">
            <a:off x="3843348" y="3170436"/>
            <a:ext cx="187861" cy="187861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154"/>
          <p:cNvSpPr txBox="1"/>
          <p:nvPr/>
        </p:nvSpPr>
        <p:spPr>
          <a:xfrm rot="-1027811">
            <a:off x="3961787" y="2781793"/>
            <a:ext cx="1795659" cy="338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73" name="Google Shape;3873;p154"/>
          <p:cNvSpPr txBox="1"/>
          <p:nvPr/>
        </p:nvSpPr>
        <p:spPr>
          <a:xfrm rot="1441717">
            <a:off x="1422994" y="1970798"/>
            <a:ext cx="897364" cy="43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lurasidone</a:t>
            </a:r>
            <a:endParaRPr sz="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LATUDA</a:t>
            </a:r>
            <a:endParaRPr sz="800" b="1">
              <a:solidFill>
                <a:schemeClr val="lt1"/>
              </a:solidFill>
            </a:endParaRPr>
          </a:p>
        </p:txBody>
      </p:sp>
      <p:pic>
        <p:nvPicPr>
          <p:cNvPr id="3874" name="Google Shape;3874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526370">
            <a:off x="1183761" y="790313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5" name="Google Shape;3875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749986">
            <a:off x="985186" y="1522888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6" name="Google Shape;3876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64389">
            <a:off x="393011" y="1479563"/>
            <a:ext cx="273777" cy="494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7" name="Google Shape;3877;p154"/>
          <p:cNvGrpSpPr/>
          <p:nvPr/>
        </p:nvGrpSpPr>
        <p:grpSpPr>
          <a:xfrm rot="2129628">
            <a:off x="1157913" y="1238608"/>
            <a:ext cx="1427514" cy="2142598"/>
            <a:chOff x="8133849" y="2195076"/>
            <a:chExt cx="1424851" cy="2138601"/>
          </a:xfrm>
        </p:grpSpPr>
        <p:pic>
          <p:nvPicPr>
            <p:cNvPr id="3878" name="Google Shape;3878;p15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9" name="Google Shape;3879;p154"/>
            <p:cNvSpPr txBox="1"/>
            <p:nvPr/>
          </p:nvSpPr>
          <p:spPr>
            <a:xfrm>
              <a:off x="8438081" y="2908720"/>
              <a:ext cx="8973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lurasidone</a:t>
              </a:r>
              <a:endParaRPr sz="8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LATUDA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sp>
        <p:nvSpPr>
          <p:cNvPr id="3880" name="Google Shape;3880;p154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81" name="Google Shape;3881;p154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882" name="Google Shape;3882;p1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sp>
        <p:nvSpPr>
          <p:cNvPr id="3883" name="Google Shape;3883;p154"/>
          <p:cNvSpPr/>
          <p:nvPr/>
        </p:nvSpPr>
        <p:spPr>
          <a:xfrm rot="1645539">
            <a:off x="2680146" y="1202288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154"/>
          <p:cNvSpPr txBox="1"/>
          <p:nvPr/>
        </p:nvSpPr>
        <p:spPr>
          <a:xfrm rot="1222349">
            <a:off x="2218672" y="1583954"/>
            <a:ext cx="1512402" cy="33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partial agonist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3885" name="Google Shape;3885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100077">
            <a:off x="1975556" y="3312999"/>
            <a:ext cx="238339" cy="43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0" name="Google Shape;3890;p155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Adding a 2nd gen antipsychotic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91" name="Google Shape;3891;p155"/>
          <p:cNvPicPr preferRelativeResize="0"/>
          <p:nvPr/>
        </p:nvPicPr>
        <p:blipFill rotWithShape="1">
          <a:blip r:embed="rId3">
            <a:alphaModFix/>
          </a:blip>
          <a:srcRect l="82998" b="20146"/>
          <a:stretch/>
        </p:blipFill>
        <p:spPr>
          <a:xfrm rot="9008127">
            <a:off x="6652656" y="2066238"/>
            <a:ext cx="494531" cy="3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2" name="Google Shape;3892;p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15169">
            <a:off x="3737138" y="2210300"/>
            <a:ext cx="679150" cy="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3" name="Google Shape;3893;p155"/>
          <p:cNvSpPr txBox="1"/>
          <p:nvPr/>
        </p:nvSpPr>
        <p:spPr>
          <a:xfrm>
            <a:off x="6860325" y="2325975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dopamine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894" name="Google Shape;3894;p155"/>
          <p:cNvGrpSpPr/>
          <p:nvPr/>
        </p:nvGrpSpPr>
        <p:grpSpPr>
          <a:xfrm rot="1105662">
            <a:off x="1799298" y="888531"/>
            <a:ext cx="923977" cy="721507"/>
            <a:chOff x="1799350" y="888550"/>
            <a:chExt cx="924000" cy="721525"/>
          </a:xfrm>
        </p:grpSpPr>
        <p:sp>
          <p:nvSpPr>
            <p:cNvPr id="3895" name="Google Shape;3895;p155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5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5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98" name="Google Shape;3898;p155"/>
          <p:cNvCxnSpPr/>
          <p:nvPr/>
        </p:nvCxnSpPr>
        <p:spPr>
          <a:xfrm>
            <a:off x="2556488" y="1066538"/>
            <a:ext cx="4104000" cy="9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99" name="Google Shape;3899;p155"/>
          <p:cNvSpPr/>
          <p:nvPr/>
        </p:nvSpPr>
        <p:spPr>
          <a:xfrm rot="662148">
            <a:off x="4840563" y="1475622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155"/>
          <p:cNvSpPr txBox="1"/>
          <p:nvPr/>
        </p:nvSpPr>
        <p:spPr>
          <a:xfrm rot="816402">
            <a:off x="4916405" y="1600714"/>
            <a:ext cx="1795493" cy="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increased 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901" name="Google Shape;3901;p155"/>
          <p:cNvCxnSpPr/>
          <p:nvPr/>
        </p:nvCxnSpPr>
        <p:spPr>
          <a:xfrm>
            <a:off x="2556488" y="1250813"/>
            <a:ext cx="1322700" cy="7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02" name="Google Shape;3902;p155"/>
          <p:cNvSpPr/>
          <p:nvPr/>
        </p:nvSpPr>
        <p:spPr>
          <a:xfrm rot="1645539">
            <a:off x="2680146" y="1202288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155"/>
          <p:cNvSpPr txBox="1"/>
          <p:nvPr/>
        </p:nvSpPr>
        <p:spPr>
          <a:xfrm rot="1692560">
            <a:off x="2696832" y="1557307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decreased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904" name="Google Shape;3904;p155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905" name="Google Shape;3905;p155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906" name="Google Shape;3906;p155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7" name="Google Shape;3907;p155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8" name="Google Shape;3908;p155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09" name="Google Shape;3909;p155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910" name="Google Shape;3910;p155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911" name="Google Shape;3911;p155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2" name="Google Shape;3912;p155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3" name="Google Shape;3913;p155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14" name="Google Shape;3914;p155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915" name="Google Shape;3915;p155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6" name="Google Shape;3916;p155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sngStrike">
                <a:solidFill>
                  <a:schemeClr val="dk1"/>
                </a:solidFill>
              </a:rPr>
              <a:t>increased release</a:t>
            </a:r>
            <a:endParaRPr sz="1000" strike="sngStrike">
              <a:solidFill>
                <a:schemeClr val="dk1"/>
              </a:solidFill>
            </a:endParaRPr>
          </a:p>
        </p:txBody>
      </p:sp>
      <p:cxnSp>
        <p:nvCxnSpPr>
          <p:cNvPr id="3917" name="Google Shape;3917;p155"/>
          <p:cNvCxnSpPr/>
          <p:nvPr/>
        </p:nvCxnSpPr>
        <p:spPr>
          <a:xfrm rot="10800000" flipH="1">
            <a:off x="2640163" y="2506713"/>
            <a:ext cx="4005900" cy="123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8" name="Google Shape;3918;p155"/>
          <p:cNvSpPr txBox="1"/>
          <p:nvPr/>
        </p:nvSpPr>
        <p:spPr>
          <a:xfrm rot="-1027811">
            <a:off x="3961787" y="2781793"/>
            <a:ext cx="1795659" cy="338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sngStrike">
                <a:solidFill>
                  <a:schemeClr val="dk1"/>
                </a:solidFill>
              </a:rPr>
              <a:t>decreased release</a:t>
            </a:r>
            <a:endParaRPr sz="1000" strike="sngStrike">
              <a:solidFill>
                <a:schemeClr val="dk1"/>
              </a:solidFill>
            </a:endParaRPr>
          </a:p>
        </p:txBody>
      </p:sp>
      <p:sp>
        <p:nvSpPr>
          <p:cNvPr id="3919" name="Google Shape;3919;p155"/>
          <p:cNvSpPr txBox="1"/>
          <p:nvPr/>
        </p:nvSpPr>
        <p:spPr>
          <a:xfrm rot="10800000">
            <a:off x="1249642" y="2850928"/>
            <a:ext cx="89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brexpiprazole</a:t>
            </a:r>
            <a:endParaRPr sz="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</a:rPr>
              <a:t>REXULTI</a:t>
            </a:r>
            <a:endParaRPr sz="800" b="1">
              <a:solidFill>
                <a:schemeClr val="lt1"/>
              </a:solidFill>
            </a:endParaRPr>
          </a:p>
        </p:txBody>
      </p:sp>
      <p:pic>
        <p:nvPicPr>
          <p:cNvPr id="3920" name="Google Shape;3920;p1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526370">
            <a:off x="1591911" y="4117325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1" name="Google Shape;3921;p1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749986">
            <a:off x="322786" y="2963913"/>
            <a:ext cx="273777" cy="49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2" name="Google Shape;3922;p1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64389">
            <a:off x="756661" y="3763513"/>
            <a:ext cx="273777" cy="494273"/>
          </a:xfrm>
          <a:prstGeom prst="rect">
            <a:avLst/>
          </a:prstGeom>
          <a:noFill/>
          <a:ln>
            <a:noFill/>
          </a:ln>
        </p:spPr>
      </p:pic>
      <p:sp>
        <p:nvSpPr>
          <p:cNvPr id="3923" name="Google Shape;3923;p155"/>
          <p:cNvSpPr txBox="1"/>
          <p:nvPr/>
        </p:nvSpPr>
        <p:spPr>
          <a:xfrm>
            <a:off x="4246250" y="2075538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glutamate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24" name="Google Shape;3924;p155"/>
          <p:cNvSpPr txBox="1"/>
          <p:nvPr/>
        </p:nvSpPr>
        <p:spPr>
          <a:xfrm rot="1021839">
            <a:off x="2114156" y="675100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925" name="Google Shape;3925;p1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41565">
            <a:off x="1991016" y="902852"/>
            <a:ext cx="660044" cy="280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6" name="Google Shape;3926;p155"/>
          <p:cNvGrpSpPr/>
          <p:nvPr/>
        </p:nvGrpSpPr>
        <p:grpSpPr>
          <a:xfrm rot="-9769321">
            <a:off x="1117954" y="1629248"/>
            <a:ext cx="1427547" cy="2142648"/>
            <a:chOff x="8133849" y="2195076"/>
            <a:chExt cx="1424851" cy="2138601"/>
          </a:xfrm>
        </p:grpSpPr>
        <p:pic>
          <p:nvPicPr>
            <p:cNvPr id="3927" name="Google Shape;3927;p15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8" name="Google Shape;3928;p155"/>
            <p:cNvSpPr txBox="1"/>
            <p:nvPr/>
          </p:nvSpPr>
          <p:spPr>
            <a:xfrm>
              <a:off x="8438081" y="2908720"/>
              <a:ext cx="8973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lurasidone</a:t>
              </a:r>
              <a:endParaRPr sz="8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LATUDA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sp>
        <p:nvSpPr>
          <p:cNvPr id="3929" name="Google Shape;3929;p155"/>
          <p:cNvSpPr txBox="1"/>
          <p:nvPr/>
        </p:nvSpPr>
        <p:spPr>
          <a:xfrm rot="-1856178">
            <a:off x="2044452" y="2984270"/>
            <a:ext cx="1073753" cy="33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antagonist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p156"/>
          <p:cNvSpPr txBox="1"/>
          <p:nvPr/>
        </p:nvSpPr>
        <p:spPr>
          <a:xfrm>
            <a:off x="348075" y="186025"/>
            <a:ext cx="49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Adding a 2nd gen antipsychotic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935" name="Google Shape;3935;p156"/>
          <p:cNvCxnSpPr/>
          <p:nvPr/>
        </p:nvCxnSpPr>
        <p:spPr>
          <a:xfrm>
            <a:off x="2651095" y="1128289"/>
            <a:ext cx="4104000" cy="9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36" name="Google Shape;3936;p156"/>
          <p:cNvSpPr/>
          <p:nvPr/>
        </p:nvSpPr>
        <p:spPr>
          <a:xfrm rot="662148">
            <a:off x="4499689" y="1407042"/>
            <a:ext cx="159856" cy="159856"/>
          </a:xfrm>
          <a:prstGeom prst="mathPlus">
            <a:avLst>
              <a:gd name="adj1" fmla="val 2352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7" name="Google Shape;3937;p156"/>
          <p:cNvSpPr txBox="1"/>
          <p:nvPr/>
        </p:nvSpPr>
        <p:spPr>
          <a:xfrm rot="816402">
            <a:off x="4629956" y="1549884"/>
            <a:ext cx="1795493" cy="33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increased </a:t>
            </a:r>
            <a:r>
              <a:rPr lang="en" sz="1000">
                <a:solidFill>
                  <a:schemeClr val="dk1"/>
                </a:solidFill>
              </a:rPr>
              <a:t>release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938" name="Google Shape;3938;p156"/>
          <p:cNvCxnSpPr/>
          <p:nvPr/>
        </p:nvCxnSpPr>
        <p:spPr>
          <a:xfrm>
            <a:off x="2644625" y="1307875"/>
            <a:ext cx="1234500" cy="65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39" name="Google Shape;3939;p156"/>
          <p:cNvSpPr/>
          <p:nvPr/>
        </p:nvSpPr>
        <p:spPr>
          <a:xfrm rot="1645539">
            <a:off x="2717082" y="1197370"/>
            <a:ext cx="187583" cy="187583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0" name="Google Shape;3940;p156"/>
          <p:cNvSpPr txBox="1"/>
          <p:nvPr/>
        </p:nvSpPr>
        <p:spPr>
          <a:xfrm rot="1692560">
            <a:off x="2718505" y="1521186"/>
            <a:ext cx="1795452" cy="33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decreased</a:t>
            </a:r>
            <a:r>
              <a:rPr lang="en" sz="1000">
                <a:solidFill>
                  <a:schemeClr val="dk1"/>
                </a:solidFill>
              </a:rPr>
              <a:t> release</a:t>
            </a:r>
            <a:endParaRPr sz="1000">
              <a:solidFill>
                <a:schemeClr val="dk1"/>
              </a:solidFill>
            </a:endParaRPr>
          </a:p>
        </p:txBody>
      </p:sp>
      <p:grpSp>
        <p:nvGrpSpPr>
          <p:cNvPr id="3941" name="Google Shape;3941;p156"/>
          <p:cNvGrpSpPr/>
          <p:nvPr/>
        </p:nvGrpSpPr>
        <p:grpSpPr>
          <a:xfrm>
            <a:off x="1762725" y="3275909"/>
            <a:ext cx="1500615" cy="1742914"/>
            <a:chOff x="2292025" y="3445409"/>
            <a:chExt cx="1500615" cy="1742914"/>
          </a:xfrm>
        </p:grpSpPr>
        <p:grpSp>
          <p:nvGrpSpPr>
            <p:cNvPr id="3942" name="Google Shape;3942;p156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3943" name="Google Shape;3943;p156"/>
              <p:cNvPicPr preferRelativeResize="0"/>
              <p:nvPr/>
            </p:nvPicPr>
            <p:blipFill rotWithShape="1">
              <a:blip r:embed="rId3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4" name="Google Shape;3944;p156"/>
              <p:cNvPicPr preferRelativeResize="0"/>
              <p:nvPr/>
            </p:nvPicPr>
            <p:blipFill rotWithShape="1">
              <a:blip r:embed="rId3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5" name="Google Shape;3945;p156"/>
              <p:cNvPicPr preferRelativeResize="0"/>
              <p:nvPr/>
            </p:nvPicPr>
            <p:blipFill rotWithShape="1">
              <a:blip r:embed="rId4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46" name="Google Shape;3946;p156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3947" name="Google Shape;3947;p156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3948" name="Google Shape;3948;p156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9" name="Google Shape;3949;p156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0" name="Google Shape;3950;p156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51" name="Google Shape;3951;p156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cxnSp>
        <p:nvCxnSpPr>
          <p:cNvPr id="3952" name="Google Shape;3952;p156"/>
          <p:cNvCxnSpPr/>
          <p:nvPr/>
        </p:nvCxnSpPr>
        <p:spPr>
          <a:xfrm rot="10800000" flipH="1">
            <a:off x="2556488" y="2709063"/>
            <a:ext cx="1272300" cy="92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53" name="Google Shape;3953;p156"/>
          <p:cNvSpPr txBox="1"/>
          <p:nvPr/>
        </p:nvSpPr>
        <p:spPr>
          <a:xfrm rot="-2199442">
            <a:off x="2527466" y="2684033"/>
            <a:ext cx="1795392" cy="33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strike="sngStrike">
                <a:solidFill>
                  <a:schemeClr val="dk1"/>
                </a:solidFill>
              </a:rPr>
              <a:t>increased release</a:t>
            </a:r>
            <a:endParaRPr sz="1000" strike="sngStrike">
              <a:solidFill>
                <a:schemeClr val="dk1"/>
              </a:solidFill>
            </a:endParaRPr>
          </a:p>
        </p:txBody>
      </p:sp>
      <p:grpSp>
        <p:nvGrpSpPr>
          <p:cNvPr id="3956" name="Google Shape;3956;p156"/>
          <p:cNvGrpSpPr/>
          <p:nvPr/>
        </p:nvGrpSpPr>
        <p:grpSpPr>
          <a:xfrm rot="1106504">
            <a:off x="1955290" y="995780"/>
            <a:ext cx="740742" cy="648540"/>
            <a:chOff x="1799350" y="888550"/>
            <a:chExt cx="924000" cy="721525"/>
          </a:xfrm>
        </p:grpSpPr>
        <p:sp>
          <p:nvSpPr>
            <p:cNvPr id="3957" name="Google Shape;3957;p156"/>
            <p:cNvSpPr/>
            <p:nvPr/>
          </p:nvSpPr>
          <p:spPr>
            <a:xfrm>
              <a:off x="1986600" y="888550"/>
              <a:ext cx="529800" cy="52980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6"/>
            <p:cNvSpPr/>
            <p:nvPr/>
          </p:nvSpPr>
          <p:spPr>
            <a:xfrm>
              <a:off x="2082150" y="1218825"/>
              <a:ext cx="338700" cy="338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6"/>
            <p:cNvSpPr/>
            <p:nvPr/>
          </p:nvSpPr>
          <p:spPr>
            <a:xfrm>
              <a:off x="1799350" y="1425575"/>
              <a:ext cx="924000" cy="18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0" name="Google Shape;3960;p156"/>
          <p:cNvSpPr txBox="1"/>
          <p:nvPr/>
        </p:nvSpPr>
        <p:spPr>
          <a:xfrm rot="1021839">
            <a:off x="2156056" y="749275"/>
            <a:ext cx="596142" cy="3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5HT1A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3961" name="Google Shape;3961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41618">
            <a:off x="2116509" y="1017069"/>
            <a:ext cx="528601" cy="224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2" name="Google Shape;3962;p156"/>
          <p:cNvGrpSpPr/>
          <p:nvPr/>
        </p:nvGrpSpPr>
        <p:grpSpPr>
          <a:xfrm rot="2348629">
            <a:off x="1655266" y="1287244"/>
            <a:ext cx="832426" cy="1249414"/>
            <a:chOff x="8133849" y="2195076"/>
            <a:chExt cx="1424851" cy="2138601"/>
          </a:xfrm>
        </p:grpSpPr>
        <p:pic>
          <p:nvPicPr>
            <p:cNvPr id="3963" name="Google Shape;3963;p1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4" name="Google Shape;3964;p156"/>
            <p:cNvSpPr txBox="1"/>
            <p:nvPr/>
          </p:nvSpPr>
          <p:spPr>
            <a:xfrm>
              <a:off x="8286877" y="2831765"/>
              <a:ext cx="1195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lurasidone</a:t>
              </a:r>
              <a:endParaRPr sz="6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LATUDA</a:t>
              </a:r>
              <a:endParaRPr sz="6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3965" name="Google Shape;3965;p156"/>
          <p:cNvGrpSpPr/>
          <p:nvPr/>
        </p:nvGrpSpPr>
        <p:grpSpPr>
          <a:xfrm rot="-9984512">
            <a:off x="1543981" y="2499525"/>
            <a:ext cx="832486" cy="1249503"/>
            <a:chOff x="8133849" y="2195076"/>
            <a:chExt cx="1424851" cy="2138601"/>
          </a:xfrm>
        </p:grpSpPr>
        <p:pic>
          <p:nvPicPr>
            <p:cNvPr id="3966" name="Google Shape;3966;p1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7" name="Google Shape;3967;p156"/>
            <p:cNvSpPr txBox="1"/>
            <p:nvPr/>
          </p:nvSpPr>
          <p:spPr>
            <a:xfrm>
              <a:off x="8286877" y="2831765"/>
              <a:ext cx="1195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lurasidone</a:t>
              </a:r>
              <a:endParaRPr sz="6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LATUDA</a:t>
              </a:r>
              <a:endParaRPr sz="6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3968" name="Google Shape;3968;p156"/>
          <p:cNvGrpSpPr/>
          <p:nvPr/>
        </p:nvGrpSpPr>
        <p:grpSpPr>
          <a:xfrm>
            <a:off x="7082438" y="2576519"/>
            <a:ext cx="595940" cy="806485"/>
            <a:chOff x="6208229" y="2926374"/>
            <a:chExt cx="937749" cy="1269055"/>
          </a:xfrm>
        </p:grpSpPr>
        <p:grpSp>
          <p:nvGrpSpPr>
            <p:cNvPr id="3969" name="Google Shape;3969;p156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3970" name="Google Shape;3970;p156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3971" name="Google Shape;3971;p156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3972" name="Google Shape;3972;p156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73" name="Google Shape;3973;p156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974" name="Google Shape;3974;p156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975" name="Google Shape;3975;p15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76" name="Google Shape;3976;p156"/>
            <p:cNvSpPr txBox="1"/>
            <p:nvPr/>
          </p:nvSpPr>
          <p:spPr>
            <a:xfrm rot="1695">
              <a:off x="6208229" y="3081693"/>
              <a:ext cx="6084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D2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3977" name="Google Shape;3977;p156"/>
          <p:cNvGrpSpPr/>
          <p:nvPr/>
        </p:nvGrpSpPr>
        <p:grpSpPr>
          <a:xfrm rot="2196858">
            <a:off x="6833994" y="1501003"/>
            <a:ext cx="907097" cy="1361490"/>
            <a:chOff x="8133849" y="2195076"/>
            <a:chExt cx="1424851" cy="2138601"/>
          </a:xfrm>
        </p:grpSpPr>
        <p:pic>
          <p:nvPicPr>
            <p:cNvPr id="3978" name="Google Shape;3978;p1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33849" y="2195076"/>
              <a:ext cx="1424851" cy="21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9" name="Google Shape;3979;p156"/>
            <p:cNvSpPr txBox="1"/>
            <p:nvPr/>
          </p:nvSpPr>
          <p:spPr>
            <a:xfrm>
              <a:off x="8438081" y="2908720"/>
              <a:ext cx="897300" cy="58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lurasidone</a:t>
              </a:r>
              <a:endParaRPr sz="6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chemeClr val="lt1"/>
                  </a:solidFill>
                </a:rPr>
                <a:t>LATUDA</a:t>
              </a:r>
              <a:endParaRPr sz="600" b="1">
                <a:solidFill>
                  <a:schemeClr val="lt1"/>
                </a:solidFill>
              </a:endParaRPr>
            </a:p>
          </p:txBody>
        </p:sp>
      </p:grpSp>
      <p:pic>
        <p:nvPicPr>
          <p:cNvPr id="3980" name="Google Shape;3980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526371">
            <a:off x="1592744" y="1119692"/>
            <a:ext cx="102240" cy="18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1" name="Google Shape;3981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31725">
            <a:off x="1400918" y="1365899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2" name="Google Shape;3982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491779">
            <a:off x="1400921" y="996356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3" name="Google Shape;3983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100075">
            <a:off x="1645844" y="1534062"/>
            <a:ext cx="96717" cy="17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4" name="Google Shape;3984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099878">
            <a:off x="1701422" y="1306964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5" name="Google Shape;3985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97273">
            <a:off x="1812204" y="947117"/>
            <a:ext cx="102240" cy="1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6" name="Google Shape;3986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711929">
            <a:off x="1303771" y="3403386"/>
            <a:ext cx="110579" cy="19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7" name="Google Shape;3987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517281">
            <a:off x="1779580" y="3788190"/>
            <a:ext cx="110578" cy="19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8" name="Google Shape;3988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93750">
            <a:off x="1072518" y="3489169"/>
            <a:ext cx="110579" cy="19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9" name="Google Shape;3989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14516">
            <a:off x="1693498" y="3631140"/>
            <a:ext cx="104605" cy="18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0" name="Google Shape;3990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314591">
            <a:off x="1474915" y="3489170"/>
            <a:ext cx="110579" cy="19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1" name="Google Shape;3991;p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288257">
            <a:off x="1379057" y="3708432"/>
            <a:ext cx="110578" cy="199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2" name="Google Shape;3992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2699979">
            <a:off x="6867151" y="3429628"/>
            <a:ext cx="178259" cy="1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3993" name="Google Shape;3993;p156"/>
          <p:cNvSpPr txBox="1"/>
          <p:nvPr/>
        </p:nvSpPr>
        <p:spPr>
          <a:xfrm>
            <a:off x="6803488" y="3553938"/>
            <a:ext cx="107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dopamine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3994" name="Google Shape;3994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9900326">
            <a:off x="6742865" y="3165231"/>
            <a:ext cx="178263" cy="11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5" name="Google Shape;3995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8100082">
            <a:off x="6683126" y="3505021"/>
            <a:ext cx="178260" cy="1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6" name="Google Shape;3996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5635803">
            <a:off x="6706417" y="2896180"/>
            <a:ext cx="178256" cy="11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7" name="Google Shape;3997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466016">
            <a:off x="7567245" y="3622428"/>
            <a:ext cx="178259" cy="1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8" name="Google Shape;3998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9465705">
            <a:off x="7628265" y="3336721"/>
            <a:ext cx="178263" cy="11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9" name="Google Shape;3999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5866132">
            <a:off x="7291286" y="3505024"/>
            <a:ext cx="178259" cy="11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0" name="Google Shape;4000;p156"/>
          <p:cNvPicPr preferRelativeResize="0"/>
          <p:nvPr/>
        </p:nvPicPr>
        <p:blipFill rotWithShape="1">
          <a:blip r:embed="rId9">
            <a:alphaModFix/>
          </a:blip>
          <a:srcRect l="82998" b="20146"/>
          <a:stretch/>
        </p:blipFill>
        <p:spPr>
          <a:xfrm rot="-3401833">
            <a:off x="7762036" y="3100453"/>
            <a:ext cx="178256" cy="117826"/>
          </a:xfrm>
          <a:prstGeom prst="rect">
            <a:avLst/>
          </a:prstGeom>
          <a:noFill/>
          <a:ln>
            <a:noFill/>
          </a:ln>
        </p:spPr>
      </p:pic>
      <p:sp>
        <p:nvSpPr>
          <p:cNvPr id="4001" name="Google Shape;4001;p156"/>
          <p:cNvSpPr txBox="1"/>
          <p:nvPr/>
        </p:nvSpPr>
        <p:spPr>
          <a:xfrm>
            <a:off x="709500" y="1180995"/>
            <a:ext cx="107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serotonin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4002" name="Google Shape;4002;p15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871022">
            <a:off x="3901189" y="2296972"/>
            <a:ext cx="484610" cy="233477"/>
          </a:xfrm>
          <a:prstGeom prst="rect">
            <a:avLst/>
          </a:prstGeom>
          <a:noFill/>
          <a:ln>
            <a:noFill/>
          </a:ln>
        </p:spPr>
      </p:pic>
      <p:sp>
        <p:nvSpPr>
          <p:cNvPr id="4003" name="Google Shape;4003;p156"/>
          <p:cNvSpPr txBox="1"/>
          <p:nvPr/>
        </p:nvSpPr>
        <p:spPr>
          <a:xfrm>
            <a:off x="7357252" y="2426064"/>
            <a:ext cx="107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antagonist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004" name="Google Shape;4004;p156"/>
          <p:cNvSpPr txBox="1"/>
          <p:nvPr/>
        </p:nvSpPr>
        <p:spPr>
          <a:xfrm>
            <a:off x="4231921" y="2159549"/>
            <a:ext cx="10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glutamate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05" name="Google Shape;4005;p156"/>
          <p:cNvSpPr txBox="1"/>
          <p:nvPr/>
        </p:nvSpPr>
        <p:spPr>
          <a:xfrm rot="1466319">
            <a:off x="2313780" y="1589997"/>
            <a:ext cx="1073918" cy="32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partial agonist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006" name="Google Shape;4006;p156"/>
          <p:cNvSpPr txBox="1"/>
          <p:nvPr/>
        </p:nvSpPr>
        <p:spPr>
          <a:xfrm rot="-2076546">
            <a:off x="2050869" y="3062562"/>
            <a:ext cx="1073816" cy="32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antagonist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" name="Google Shape;3934;p156">
            <a:extLst>
              <a:ext uri="{FF2B5EF4-FFF2-40B4-BE49-F238E27FC236}">
                <a16:creationId xmlns:a16="http://schemas.microsoft.com/office/drawing/2014/main" id="{D4403ACB-D8A7-FD92-33EB-AD045EB774AF}"/>
              </a:ext>
            </a:extLst>
          </p:cNvPr>
          <p:cNvSpPr txBox="1"/>
          <p:nvPr/>
        </p:nvSpPr>
        <p:spPr>
          <a:xfrm>
            <a:off x="4266044" y="2482006"/>
            <a:ext cx="2551747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Antipsychotics don’t interact with glutamate receptors directly.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" name="Google Shape;100;p17">
            <a:extLst>
              <a:ext uri="{FF2B5EF4-FFF2-40B4-BE49-F238E27FC236}">
                <a16:creationId xmlns:a16="http://schemas.microsoft.com/office/drawing/2014/main" id="{F7C72463-F06B-094E-2EA5-14BCFAA18AC0}"/>
              </a:ext>
            </a:extLst>
          </p:cNvPr>
          <p:cNvSpPr/>
          <p:nvPr/>
        </p:nvSpPr>
        <p:spPr>
          <a:xfrm>
            <a:off x="3883097" y="2106288"/>
            <a:ext cx="2551746" cy="269431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139;p114">
            <a:extLst>
              <a:ext uri="{FF2B5EF4-FFF2-40B4-BE49-F238E27FC236}">
                <a16:creationId xmlns:a16="http://schemas.microsoft.com/office/drawing/2014/main" id="{14126C7F-43A3-A777-C7D0-18A76F62AF4A}"/>
              </a:ext>
            </a:extLst>
          </p:cNvPr>
          <p:cNvSpPr txBox="1"/>
          <p:nvPr/>
        </p:nvSpPr>
        <p:spPr>
          <a:xfrm>
            <a:off x="5146980" y="3592643"/>
            <a:ext cx="22638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NMDA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receptor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pic>
        <p:nvPicPr>
          <p:cNvPr id="5" name="Google Shape;2143;p114">
            <a:extLst>
              <a:ext uri="{FF2B5EF4-FFF2-40B4-BE49-F238E27FC236}">
                <a16:creationId xmlns:a16="http://schemas.microsoft.com/office/drawing/2014/main" id="{5BCD1B0B-1A14-120B-A2DA-E3D563238AA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60171" y="3459252"/>
            <a:ext cx="710552" cy="99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Google Shape;4110;p159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11" name="Google Shape;4111;p159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12" name="Google Shape;4112;p159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3" name="Google Shape;4113;p159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4" name="Google Shape;4114;p159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5" name="Google Shape;4115;p159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6" name="Google Shape;4116;p159"/>
          <p:cNvSpPr txBox="1"/>
          <p:nvPr/>
        </p:nvSpPr>
        <p:spPr>
          <a:xfrm>
            <a:off x="1068301" y="4116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17" name="Google Shape;4117;p159"/>
          <p:cNvGrpSpPr/>
          <p:nvPr/>
        </p:nvGrpSpPr>
        <p:grpSpPr>
          <a:xfrm rot="6169201">
            <a:off x="6905351" y="2539081"/>
            <a:ext cx="1796932" cy="1281791"/>
            <a:chOff x="8893729" y="49225"/>
            <a:chExt cx="2371921" cy="1691725"/>
          </a:xfrm>
        </p:grpSpPr>
        <p:pic>
          <p:nvPicPr>
            <p:cNvPr id="4118" name="Google Shape;4118;p1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9" name="Google Shape;4119;p1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644275" y="49225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20" name="Google Shape;4120;p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721" y="2459376"/>
            <a:ext cx="1648677" cy="22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1" name="Google Shape;4121;p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9137" y="1672675"/>
            <a:ext cx="1000364" cy="907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2" name="Google Shape;4122;p159"/>
          <p:cNvGrpSpPr/>
          <p:nvPr/>
        </p:nvGrpSpPr>
        <p:grpSpPr>
          <a:xfrm rot="-10544782">
            <a:off x="466121" y="1374950"/>
            <a:ext cx="1457020" cy="1486975"/>
            <a:chOff x="5851050" y="2198625"/>
            <a:chExt cx="2012475" cy="2053850"/>
          </a:xfrm>
        </p:grpSpPr>
        <p:pic>
          <p:nvPicPr>
            <p:cNvPr id="4123" name="Google Shape;4123;p159"/>
            <p:cNvPicPr preferRelativeResize="0"/>
            <p:nvPr/>
          </p:nvPicPr>
          <p:blipFill rotWithShape="1">
            <a:blip r:embed="rId8">
              <a:alphaModFix/>
            </a:blip>
            <a:srcRect l="6145" t="6117" r="69343" b="65496"/>
            <a:stretch/>
          </p:blipFill>
          <p:spPr>
            <a:xfrm>
              <a:off x="5851050" y="2198625"/>
              <a:ext cx="985500" cy="1038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4" name="Google Shape;4124;p15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42150" y="2560750"/>
              <a:ext cx="1621375" cy="1691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25" name="Google Shape;4125;p159"/>
          <p:cNvGrpSpPr/>
          <p:nvPr/>
        </p:nvGrpSpPr>
        <p:grpSpPr>
          <a:xfrm>
            <a:off x="3941121" y="1138039"/>
            <a:ext cx="2323567" cy="3060181"/>
            <a:chOff x="8680219" y="3528126"/>
            <a:chExt cx="1395955" cy="1838499"/>
          </a:xfrm>
        </p:grpSpPr>
        <p:pic>
          <p:nvPicPr>
            <p:cNvPr id="4126" name="Google Shape;4126;p1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27" name="Google Shape;4127;p159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128" name="Google Shape;4128;p15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29" name="Google Shape;4129;p159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130" name="Google Shape;4130;p159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31" name="Google Shape;4131;p159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132" name="Google Shape;4132;p1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3" name="Google Shape;4133;p159"/>
          <p:cNvSpPr txBox="1"/>
          <p:nvPr/>
        </p:nvSpPr>
        <p:spPr>
          <a:xfrm>
            <a:off x="6947523" y="5449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sz="1800"/>
          </a:p>
        </p:txBody>
      </p:sp>
      <p:sp>
        <p:nvSpPr>
          <p:cNvPr id="4134" name="Google Shape;4134;p159"/>
          <p:cNvSpPr txBox="1"/>
          <p:nvPr/>
        </p:nvSpPr>
        <p:spPr>
          <a:xfrm>
            <a:off x="7269123" y="3202375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buspirone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98"/>
          <p:cNvSpPr txBox="1"/>
          <p:nvPr/>
        </p:nvSpPr>
        <p:spPr>
          <a:xfrm>
            <a:off x="1904350" y="399825"/>
            <a:ext cx="588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Serotonin = 5-hydroxytryptamine = 5-HT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0950" y="1250525"/>
            <a:ext cx="289783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450" y="888500"/>
            <a:ext cx="1705224" cy="12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8"/>
          <p:cNvSpPr txBox="1"/>
          <p:nvPr/>
        </p:nvSpPr>
        <p:spPr>
          <a:xfrm>
            <a:off x="3192475" y="1250175"/>
            <a:ext cx="588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98"/>
          <p:cNvGrpSpPr/>
          <p:nvPr/>
        </p:nvGrpSpPr>
        <p:grpSpPr>
          <a:xfrm>
            <a:off x="2980294" y="2381339"/>
            <a:ext cx="2301086" cy="2371897"/>
            <a:chOff x="4571994" y="2223814"/>
            <a:chExt cx="2301086" cy="2371897"/>
          </a:xfrm>
        </p:grpSpPr>
        <p:pic>
          <p:nvPicPr>
            <p:cNvPr id="911" name="Google Shape;911;p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76556" y="3889800"/>
              <a:ext cx="838550" cy="365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2" name="Google Shape;912;p98"/>
            <p:cNvGrpSpPr/>
            <p:nvPr/>
          </p:nvGrpSpPr>
          <p:grpSpPr>
            <a:xfrm>
              <a:off x="4571994" y="2223814"/>
              <a:ext cx="2301086" cy="2371897"/>
              <a:chOff x="3249894" y="2223814"/>
              <a:chExt cx="2301086" cy="2371897"/>
            </a:xfrm>
          </p:grpSpPr>
          <p:pic>
            <p:nvPicPr>
              <p:cNvPr id="913" name="Google Shape;913;p9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3663706">
                <a:off x="3495562" y="2595375"/>
                <a:ext cx="1809750" cy="162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4" name="Google Shape;914;p9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4">
                <a:off x="3952676" y="3192754"/>
                <a:ext cx="315224" cy="5691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915" name="Google Shape;915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80369">
            <a:off x="4125626" y="3517679"/>
            <a:ext cx="315224" cy="56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80369">
            <a:off x="4691388" y="3593879"/>
            <a:ext cx="315224" cy="56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699997">
            <a:off x="4414388" y="3124504"/>
            <a:ext cx="315224" cy="56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055086">
            <a:off x="3860326" y="2856054"/>
            <a:ext cx="315224" cy="56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9" name="Google Shape;4279;p164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3407027" y="57156"/>
            <a:ext cx="6400800" cy="502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80" name="Google Shape;4280;p164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-955625" y="-628650"/>
            <a:ext cx="7860300" cy="64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81" name="Google Shape;4281;p164"/>
          <p:cNvSpPr txBox="1"/>
          <p:nvPr/>
        </p:nvSpPr>
        <p:spPr>
          <a:xfrm>
            <a:off x="374863" y="20360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2" name="Google Shape;4282;p164"/>
          <p:cNvSpPr txBox="1"/>
          <p:nvPr/>
        </p:nvSpPr>
        <p:spPr>
          <a:xfrm>
            <a:off x="374863" y="22174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3" name="Google Shape;4283;p164"/>
          <p:cNvSpPr/>
          <p:nvPr/>
        </p:nvSpPr>
        <p:spPr>
          <a:xfrm>
            <a:off x="3407025" y="57150"/>
            <a:ext cx="6400800" cy="5029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4" name="Google Shape;4284;p164"/>
          <p:cNvSpPr/>
          <p:nvPr/>
        </p:nvSpPr>
        <p:spPr>
          <a:xfrm>
            <a:off x="-955625" y="-628650"/>
            <a:ext cx="7860300" cy="6400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5" name="Google Shape;4285;p164"/>
          <p:cNvSpPr txBox="1"/>
          <p:nvPr/>
        </p:nvSpPr>
        <p:spPr>
          <a:xfrm>
            <a:off x="822138" y="50279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serotonin receptor 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6" name="Google Shape;4286;p164"/>
          <p:cNvSpPr txBox="1"/>
          <p:nvPr/>
        </p:nvSpPr>
        <p:spPr>
          <a:xfrm>
            <a:off x="511839" y="1055021"/>
            <a:ext cx="2251500" cy="3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Mirtazapine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NaSSA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Amitriptyline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Doxepin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Amoxapine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Trimipramine  </a:t>
            </a:r>
            <a:r>
              <a:rPr lang="en" sz="1100"/>
              <a:t>–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TCA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highlight>
                  <a:srgbClr val="FFFF00"/>
                </a:highlight>
              </a:rPr>
              <a:t>2nd gen antipsychotics (SGAs):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Olanzapine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Paliperidone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Pimavanserin 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Risperidone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sng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FGAs: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Chlorpromazine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Loxapine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Thioridazine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❖ Trifluoperazine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7" name="Google Shape;4287;p164"/>
          <p:cNvSpPr txBox="1"/>
          <p:nvPr/>
        </p:nvSpPr>
        <p:spPr>
          <a:xfrm>
            <a:off x="6795123" y="392500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5-HT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agonists</a:t>
            </a:r>
            <a:endParaRPr/>
          </a:p>
        </p:txBody>
      </p:sp>
      <p:sp>
        <p:nvSpPr>
          <p:cNvPr id="4288" name="Google Shape;4288;p164"/>
          <p:cNvSpPr txBox="1"/>
          <p:nvPr/>
        </p:nvSpPr>
        <p:spPr>
          <a:xfrm>
            <a:off x="7122432" y="1351560"/>
            <a:ext cx="13326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Anxiolytic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Buspirone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Vilazodone</a:t>
            </a:r>
            <a:endParaRPr sz="11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Vortioxetine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9" name="Google Shape;4289;p164"/>
          <p:cNvSpPr txBox="1"/>
          <p:nvPr/>
        </p:nvSpPr>
        <p:spPr>
          <a:xfrm>
            <a:off x="4799838" y="729700"/>
            <a:ext cx="1396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</a:t>
            </a:r>
            <a:r>
              <a:rPr lang="en" sz="1100" b="0" i="0" u="sng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SGAs: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Aripiprazole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Asenapine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Brexpiprazole </a:t>
            </a:r>
            <a:endParaRPr sz="1100">
              <a:highlight>
                <a:srgbClr val="FFFF00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❖ Cariprazine</a:t>
            </a:r>
            <a:endParaRPr sz="11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Clozapine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Lurasidone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Quetiapine 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00"/>
                </a:highlight>
              </a:rPr>
              <a:t>❖ Ziprasidone</a:t>
            </a:r>
            <a:endParaRPr sz="11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grpSp>
        <p:nvGrpSpPr>
          <p:cNvPr id="4290" name="Google Shape;4290;p164"/>
          <p:cNvGrpSpPr/>
          <p:nvPr/>
        </p:nvGrpSpPr>
        <p:grpSpPr>
          <a:xfrm rot="6169315">
            <a:off x="6883679" y="3347356"/>
            <a:ext cx="1433275" cy="1241075"/>
            <a:chOff x="8893729" y="-312900"/>
            <a:chExt cx="2371921" cy="2053850"/>
          </a:xfrm>
        </p:grpSpPr>
        <p:pic>
          <p:nvPicPr>
            <p:cNvPr id="4291" name="Google Shape;4291;p1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2" name="Google Shape;4292;p164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293" name="Google Shape;4293;p164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94" name="Google Shape;4294;p16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295" name="Google Shape;4295;p1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577" y="3464752"/>
            <a:ext cx="1207519" cy="1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6" name="Google Shape;4296;p1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538" y="2740991"/>
            <a:ext cx="797825" cy="72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7" name="Google Shape;4297;p164"/>
          <p:cNvGrpSpPr/>
          <p:nvPr/>
        </p:nvGrpSpPr>
        <p:grpSpPr>
          <a:xfrm rot="-10544978">
            <a:off x="1865934" y="2673074"/>
            <a:ext cx="1257731" cy="1089071"/>
            <a:chOff x="8893729" y="-312900"/>
            <a:chExt cx="2371921" cy="2053850"/>
          </a:xfrm>
        </p:grpSpPr>
        <p:pic>
          <p:nvPicPr>
            <p:cNvPr id="4298" name="Google Shape;4298;p1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869822">
              <a:off x="9097855" y="679715"/>
              <a:ext cx="617839" cy="846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9" name="Google Shape;4299;p164"/>
            <p:cNvGrpSpPr/>
            <p:nvPr/>
          </p:nvGrpSpPr>
          <p:grpSpPr>
            <a:xfrm>
              <a:off x="9253175" y="-312900"/>
              <a:ext cx="2012475" cy="2053850"/>
              <a:chOff x="5851050" y="2198625"/>
              <a:chExt cx="2012475" cy="2053850"/>
            </a:xfrm>
          </p:grpSpPr>
          <p:pic>
            <p:nvPicPr>
              <p:cNvPr id="4300" name="Google Shape;4300;p164"/>
              <p:cNvPicPr preferRelativeResize="0"/>
              <p:nvPr/>
            </p:nvPicPr>
            <p:blipFill rotWithShape="1">
              <a:blip r:embed="rId5">
                <a:alphaModFix/>
              </a:blip>
              <a:srcRect l="6145" t="6117" r="69343" b="65496"/>
              <a:stretch/>
            </p:blipFill>
            <p:spPr>
              <a:xfrm>
                <a:off x="5851050" y="2198625"/>
                <a:ext cx="985500" cy="1038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01" name="Google Shape;4301;p16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02" name="Google Shape;4302;p164"/>
          <p:cNvGrpSpPr/>
          <p:nvPr/>
        </p:nvGrpSpPr>
        <p:grpSpPr>
          <a:xfrm>
            <a:off x="4416944" y="2627976"/>
            <a:ext cx="1395955" cy="1838499"/>
            <a:chOff x="8680219" y="3528126"/>
            <a:chExt cx="1395955" cy="1838499"/>
          </a:xfrm>
        </p:grpSpPr>
        <p:pic>
          <p:nvPicPr>
            <p:cNvPr id="4303" name="Google Shape;4303;p1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157612" y="4094015"/>
              <a:ext cx="918562" cy="1272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04" name="Google Shape;4304;p164"/>
            <p:cNvGrpSpPr/>
            <p:nvPr/>
          </p:nvGrpSpPr>
          <p:grpSpPr>
            <a:xfrm rot="-10523300">
              <a:off x="8708811" y="3567383"/>
              <a:ext cx="861424" cy="745908"/>
              <a:chOff x="8893729" y="-312900"/>
              <a:chExt cx="2371921" cy="2053850"/>
            </a:xfrm>
          </p:grpSpPr>
          <p:pic>
            <p:nvPicPr>
              <p:cNvPr id="4305" name="Google Shape;4305;p16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6869822">
                <a:off x="9097855" y="679715"/>
                <a:ext cx="617839" cy="8460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306" name="Google Shape;4306;p164"/>
              <p:cNvGrpSpPr/>
              <p:nvPr/>
            </p:nvGrpSpPr>
            <p:grpSpPr>
              <a:xfrm>
                <a:off x="9253175" y="-312900"/>
                <a:ext cx="2012475" cy="2053850"/>
                <a:chOff x="5851050" y="2198625"/>
                <a:chExt cx="2012475" cy="2053850"/>
              </a:xfrm>
            </p:grpSpPr>
            <p:pic>
              <p:nvPicPr>
                <p:cNvPr id="4307" name="Google Shape;4307;p16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6145" t="6117" r="69343" b="65496"/>
                <a:stretch/>
              </p:blipFill>
              <p:spPr>
                <a:xfrm>
                  <a:off x="5851050" y="2198625"/>
                  <a:ext cx="985500" cy="1038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08" name="Google Shape;4308;p16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242150" y="2560750"/>
                  <a:ext cx="1621375" cy="1691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309" name="Google Shape;4309;p16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811482">
              <a:off x="9427676" y="3579302"/>
              <a:ext cx="439698" cy="39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9" name="Google Shape;4349;p166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4464300" y="750225"/>
            <a:ext cx="4572000" cy="383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50" name="Google Shape;4350;p166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2597402" y="285756"/>
            <a:ext cx="4572000" cy="457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51" name="Google Shape;4351;p166"/>
          <p:cNvSpPr txBox="1"/>
          <p:nvPr/>
        </p:nvSpPr>
        <p:spPr>
          <a:xfrm>
            <a:off x="374863" y="1731273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2" name="Google Shape;4352;p166"/>
          <p:cNvSpPr txBox="1"/>
          <p:nvPr/>
        </p:nvSpPr>
        <p:spPr>
          <a:xfrm>
            <a:off x="374863" y="1912627"/>
            <a:ext cx="2323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3" name="Google Shape;4353;p166"/>
          <p:cNvSpPr/>
          <p:nvPr/>
        </p:nvSpPr>
        <p:spPr>
          <a:xfrm>
            <a:off x="2597400" y="285750"/>
            <a:ext cx="4572000" cy="45720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4" name="Google Shape;4354;p166"/>
          <p:cNvSpPr txBox="1"/>
          <p:nvPr/>
        </p:nvSpPr>
        <p:spPr>
          <a:xfrm>
            <a:off x="3926948" y="413025"/>
            <a:ext cx="21477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D2 blockers</a:t>
            </a:r>
            <a:endParaRPr sz="2400"/>
          </a:p>
        </p:txBody>
      </p:sp>
      <p:pic>
        <p:nvPicPr>
          <p:cNvPr id="4355" name="Google Shape;4355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2725" y="909225"/>
            <a:ext cx="887850" cy="11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6" name="Google Shape;4356;p166"/>
          <p:cNvSpPr/>
          <p:nvPr/>
        </p:nvSpPr>
        <p:spPr>
          <a:xfrm>
            <a:off x="4464300" y="750225"/>
            <a:ext cx="4572000" cy="38328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7" name="Google Shape;4357;p166"/>
          <p:cNvSpPr txBox="1"/>
          <p:nvPr/>
        </p:nvSpPr>
        <p:spPr>
          <a:xfrm>
            <a:off x="5717650" y="1035575"/>
            <a:ext cx="26253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A4C2F4"/>
                </a:highlight>
              </a:rPr>
              <a:t>Antipsychotics</a:t>
            </a:r>
            <a:endParaRPr sz="2400">
              <a:highlight>
                <a:srgbClr val="A4C2F4"/>
              </a:highlight>
            </a:endParaRPr>
          </a:p>
        </p:txBody>
      </p:sp>
      <p:sp>
        <p:nvSpPr>
          <p:cNvPr id="4358" name="Google Shape;4358;p166"/>
          <p:cNvSpPr txBox="1"/>
          <p:nvPr/>
        </p:nvSpPr>
        <p:spPr>
          <a:xfrm>
            <a:off x="7251513" y="2218415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pimavanserin</a:t>
            </a:r>
            <a:endParaRPr sz="18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(NUPLAZID)</a:t>
            </a:r>
            <a:endParaRPr sz="1800" b="1"/>
          </a:p>
        </p:txBody>
      </p:sp>
      <p:sp>
        <p:nvSpPr>
          <p:cNvPr id="4359" name="Google Shape;4359;p166"/>
          <p:cNvSpPr txBox="1"/>
          <p:nvPr/>
        </p:nvSpPr>
        <p:spPr>
          <a:xfrm>
            <a:off x="4847613" y="2218415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all other antipsychotics</a:t>
            </a:r>
            <a:endParaRPr sz="1800" b="1"/>
          </a:p>
        </p:txBody>
      </p:sp>
      <p:pic>
        <p:nvPicPr>
          <p:cNvPr id="4360" name="Google Shape;4360;p166" descr="clipped result image"/>
          <p:cNvPicPr preferRelativeResize="0"/>
          <p:nvPr/>
        </p:nvPicPr>
        <p:blipFill rotWithShape="1">
          <a:blip r:embed="rId3">
            <a:alphaModFix amt="58000"/>
          </a:blip>
          <a:srcRect l="6889" t="14874" r="6123" b="10715"/>
          <a:stretch/>
        </p:blipFill>
        <p:spPr>
          <a:xfrm>
            <a:off x="172975" y="1415500"/>
            <a:ext cx="4187700" cy="300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61" name="Google Shape;4361;p166"/>
          <p:cNvSpPr/>
          <p:nvPr/>
        </p:nvSpPr>
        <p:spPr>
          <a:xfrm>
            <a:off x="172975" y="1415505"/>
            <a:ext cx="4187700" cy="30075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2" name="Google Shape;4362;p166"/>
          <p:cNvSpPr txBox="1"/>
          <p:nvPr/>
        </p:nvSpPr>
        <p:spPr>
          <a:xfrm>
            <a:off x="2790888" y="257324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amoxapine</a:t>
            </a:r>
            <a:endParaRPr sz="18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(TCA)</a:t>
            </a:r>
            <a:endParaRPr sz="1800" b="1"/>
          </a:p>
        </p:txBody>
      </p:sp>
      <p:sp>
        <p:nvSpPr>
          <p:cNvPr id="4363" name="Google Shape;4363;p166"/>
          <p:cNvSpPr txBox="1"/>
          <p:nvPr/>
        </p:nvSpPr>
        <p:spPr>
          <a:xfrm>
            <a:off x="446863" y="2573240"/>
            <a:ext cx="2251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all other</a:t>
            </a:r>
            <a:endParaRPr sz="1800" b="1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antidepressants</a:t>
            </a:r>
            <a:endParaRPr sz="1800" b="1"/>
          </a:p>
        </p:txBody>
      </p:sp>
      <p:sp>
        <p:nvSpPr>
          <p:cNvPr id="4364" name="Google Shape;4364;p166"/>
          <p:cNvSpPr txBox="1"/>
          <p:nvPr/>
        </p:nvSpPr>
        <p:spPr>
          <a:xfrm>
            <a:off x="1047450" y="1731275"/>
            <a:ext cx="26253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A4C2F4"/>
                </a:highlight>
              </a:rPr>
              <a:t>Antidepressants</a:t>
            </a:r>
            <a:endParaRPr sz="2400">
              <a:highlight>
                <a:srgbClr val="A4C2F4"/>
              </a:highlight>
            </a:endParaRPr>
          </a:p>
        </p:txBody>
      </p:sp>
      <p:pic>
        <p:nvPicPr>
          <p:cNvPr id="4365" name="Google Shape;4365;p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0374" y="3678799"/>
            <a:ext cx="622625" cy="10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0" name="Google Shape;4370;p167"/>
          <p:cNvGraphicFramePr/>
          <p:nvPr/>
        </p:nvGraphicFramePr>
        <p:xfrm>
          <a:off x="324499" y="654454"/>
          <a:ext cx="3698450" cy="38808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Dopamine Pathway </a:t>
                      </a:r>
                      <a:endParaRPr b="1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0" u="none" strike="noStrike" cap="none"/>
                        <a:t>Effect of D2 antagonist</a:t>
                      </a:r>
                      <a:endParaRPr b="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Mesolimbic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↓</a:t>
                      </a:r>
                      <a:r>
                        <a:rPr lang="en" b="1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DA activity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reduction of positive symptoms of schizophrenia (hallucinations, delusions)</a:t>
                      </a:r>
                      <a:endParaRPr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25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Mesocortical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potential worsening of negative symptoms </a:t>
                      </a:r>
                      <a:endParaRPr u="none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amotivation, anhedonia, blunting of affect)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Nigrostriatal</a:t>
                      </a:r>
                      <a:endParaRPr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EPS, risk of tardive dyskinesia 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00"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Tubero-</a:t>
                      </a:r>
                      <a:endParaRPr u="none" strike="noStrike" cap="none"/>
                    </a:p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u="none" strike="noStrike" cap="none"/>
                        <a:t>infundibular</a:t>
                      </a:r>
                      <a:endParaRPr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2743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000000"/>
                          </a:solidFill>
                        </a:rPr>
                        <a:t>↓ </a:t>
                      </a:r>
                      <a:r>
                        <a:rPr lang="en">
                          <a:solidFill>
                            <a:srgbClr val="000000"/>
                          </a:solidFill>
                        </a:rPr>
                        <a:t>DA 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"/>
                        <a:t>-</a:t>
                      </a:r>
                      <a:r>
                        <a:rPr lang="en" u="none" strike="noStrike" cap="none">
                          <a:solidFill>
                            <a:srgbClr val="000000"/>
                          </a:solidFill>
                        </a:rPr>
                        <a:t> increased prolactin, risk of breast growth (gynecomastia)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71" name="Google Shape;4371;p167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Dopamine Neural Pathways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4372" name="Google Shape;4372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123" y="963200"/>
            <a:ext cx="3129520" cy="355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3" name="Google Shape;4373;p167"/>
          <p:cNvSpPr txBox="1"/>
          <p:nvPr/>
        </p:nvSpPr>
        <p:spPr>
          <a:xfrm>
            <a:off x="4475125" y="545975"/>
            <a:ext cx="395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Dopamine inhibits prolactin secretion.</a:t>
            </a:r>
            <a:endParaRPr/>
          </a:p>
        </p:txBody>
      </p:sp>
      <p:pic>
        <p:nvPicPr>
          <p:cNvPr id="4374" name="Google Shape;4374;p167"/>
          <p:cNvPicPr preferRelativeResize="0"/>
          <p:nvPr/>
        </p:nvPicPr>
        <p:blipFill rotWithShape="1">
          <a:blip r:embed="rId4">
            <a:alphaModFix/>
          </a:blip>
          <a:srcRect l="82998" b="20146"/>
          <a:stretch/>
        </p:blipFill>
        <p:spPr>
          <a:xfrm rot="9008127">
            <a:off x="3099819" y="166988"/>
            <a:ext cx="494531" cy="326879"/>
          </a:xfrm>
          <a:prstGeom prst="rect">
            <a:avLst/>
          </a:prstGeom>
          <a:noFill/>
          <a:ln>
            <a:noFill/>
          </a:ln>
        </p:spPr>
      </p:pic>
      <p:sp>
        <p:nvSpPr>
          <p:cNvPr id="4375" name="Google Shape;4375;p167"/>
          <p:cNvSpPr txBox="1"/>
          <p:nvPr/>
        </p:nvSpPr>
        <p:spPr>
          <a:xfrm>
            <a:off x="4772700" y="4743300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6" name="Google Shape;4376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71463">
            <a:off x="3436526" y="654450"/>
            <a:ext cx="382375" cy="4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5" name="Google Shape;4395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04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6" name="Google Shape;4396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863" y="647700"/>
            <a:ext cx="1228725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7" name="Google Shape;4397;p170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" name="Google Shape;4509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5" y="1123363"/>
            <a:ext cx="4356326" cy="344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0" name="Google Shape;4510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825" y="1226875"/>
            <a:ext cx="3841768" cy="3591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1" name="Google Shape;4511;p177"/>
          <p:cNvCxnSpPr/>
          <p:nvPr/>
        </p:nvCxnSpPr>
        <p:spPr>
          <a:xfrm>
            <a:off x="4596000" y="7980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12" name="Google Shape;4512;p177"/>
          <p:cNvSpPr txBox="1"/>
          <p:nvPr/>
        </p:nvSpPr>
        <p:spPr>
          <a:xfrm>
            <a:off x="4855600" y="361125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100" b="1" u="sng"/>
              <a:t>S</a:t>
            </a:r>
            <a:r>
              <a:rPr lang="en" sz="1600" b="1"/>
              <a:t>erotonin </a:t>
            </a:r>
            <a:r>
              <a:rPr lang="en" sz="2100" b="1" u="sng"/>
              <a:t>s</a:t>
            </a:r>
            <a:r>
              <a:rPr lang="en" sz="1600" b="1"/>
              <a:t>timulates prolactin release</a:t>
            </a:r>
            <a:endParaRPr sz="1600" b="1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513" name="Google Shape;4513;p177"/>
          <p:cNvGrpSpPr/>
          <p:nvPr/>
        </p:nvGrpSpPr>
        <p:grpSpPr>
          <a:xfrm rot="1772477">
            <a:off x="2996272" y="1138802"/>
            <a:ext cx="1094759" cy="1271050"/>
            <a:chOff x="2292025" y="3445409"/>
            <a:chExt cx="1500615" cy="1742914"/>
          </a:xfrm>
        </p:grpSpPr>
        <p:grpSp>
          <p:nvGrpSpPr>
            <p:cNvPr id="4514" name="Google Shape;4514;p177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4515" name="Google Shape;4515;p177"/>
              <p:cNvPicPr preferRelativeResize="0"/>
              <p:nvPr/>
            </p:nvPicPr>
            <p:blipFill rotWithShape="1">
              <a:blip r:embed="rId5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16" name="Google Shape;4516;p177"/>
              <p:cNvPicPr preferRelativeResize="0"/>
              <p:nvPr/>
            </p:nvPicPr>
            <p:blipFill rotWithShape="1">
              <a:blip r:embed="rId5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17" name="Google Shape;4517;p177"/>
              <p:cNvPicPr preferRelativeResize="0"/>
              <p:nvPr/>
            </p:nvPicPr>
            <p:blipFill rotWithShape="1">
              <a:blip r:embed="rId6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18" name="Google Shape;4518;p177"/>
            <p:cNvGrpSpPr/>
            <p:nvPr/>
          </p:nvGrpSpPr>
          <p:grpSpPr>
            <a:xfrm rot="8557374">
              <a:off x="2389627" y="3607676"/>
              <a:ext cx="726496" cy="567300"/>
              <a:chOff x="1799350" y="888550"/>
              <a:chExt cx="924000" cy="721525"/>
            </a:xfrm>
          </p:grpSpPr>
          <p:sp>
            <p:nvSpPr>
              <p:cNvPr id="4519" name="Google Shape;4519;p177"/>
              <p:cNvSpPr/>
              <p:nvPr/>
            </p:nvSpPr>
            <p:spPr>
              <a:xfrm>
                <a:off x="1986600" y="888550"/>
                <a:ext cx="529800" cy="5298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177"/>
              <p:cNvSpPr/>
              <p:nvPr/>
            </p:nvSpPr>
            <p:spPr>
              <a:xfrm>
                <a:off x="2082150" y="1218825"/>
                <a:ext cx="338700" cy="3387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177"/>
              <p:cNvSpPr/>
              <p:nvPr/>
            </p:nvSpPr>
            <p:spPr>
              <a:xfrm>
                <a:off x="1799350" y="1425575"/>
                <a:ext cx="924000" cy="1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2" name="Google Shape;4522;p177"/>
          <p:cNvGrpSpPr/>
          <p:nvPr/>
        </p:nvGrpSpPr>
        <p:grpSpPr>
          <a:xfrm rot="-3752921">
            <a:off x="700576" y="1931473"/>
            <a:ext cx="585073" cy="803561"/>
            <a:chOff x="6221978" y="2926374"/>
            <a:chExt cx="924000" cy="1269055"/>
          </a:xfrm>
        </p:grpSpPr>
        <p:grpSp>
          <p:nvGrpSpPr>
            <p:cNvPr id="4523" name="Google Shape;4523;p177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4524" name="Google Shape;4524;p177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4525" name="Google Shape;4525;p177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6" name="Google Shape;4526;p177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27" name="Google Shape;4527;p177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528" name="Google Shape;4528;p1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29" name="Google Shape;4529;p177"/>
          <p:cNvSpPr txBox="1"/>
          <p:nvPr/>
        </p:nvSpPr>
        <p:spPr>
          <a:xfrm>
            <a:off x="791660" y="2534850"/>
            <a:ext cx="402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D2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30" name="Google Shape;4530;p177"/>
          <p:cNvSpPr txBox="1"/>
          <p:nvPr/>
        </p:nvSpPr>
        <p:spPr>
          <a:xfrm>
            <a:off x="3627268" y="1226875"/>
            <a:ext cx="705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5HT2A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31" name="Google Shape;4531;p177"/>
          <p:cNvSpPr txBox="1"/>
          <p:nvPr/>
        </p:nvSpPr>
        <p:spPr>
          <a:xfrm>
            <a:off x="589750" y="361125"/>
            <a:ext cx="410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100" b="1" u="sng"/>
              <a:t>D</a:t>
            </a:r>
            <a:r>
              <a:rPr lang="en" sz="1600" b="1"/>
              <a:t>opamine </a:t>
            </a:r>
            <a:r>
              <a:rPr lang="en" sz="2100" b="1" u="sng"/>
              <a:t>d</a:t>
            </a:r>
            <a:r>
              <a:rPr lang="en" sz="1600" b="1"/>
              <a:t>ecreases prolactin release</a:t>
            </a:r>
            <a:endParaRPr sz="16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32" name="Google Shape;4532;p177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7" name="Google Shape;4547;p179"/>
          <p:cNvCxnSpPr/>
          <p:nvPr/>
        </p:nvCxnSpPr>
        <p:spPr>
          <a:xfrm>
            <a:off x="3572250" y="-2195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48" name="Google Shape;4548;p179"/>
          <p:cNvGrpSpPr/>
          <p:nvPr/>
        </p:nvGrpSpPr>
        <p:grpSpPr>
          <a:xfrm>
            <a:off x="459000" y="424722"/>
            <a:ext cx="2495805" cy="4039303"/>
            <a:chOff x="753575" y="441697"/>
            <a:chExt cx="2495805" cy="4039303"/>
          </a:xfrm>
        </p:grpSpPr>
        <p:pic>
          <p:nvPicPr>
            <p:cNvPr id="4549" name="Google Shape;4549;p17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3575" y="1315726"/>
              <a:ext cx="2110675" cy="269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0" name="Google Shape;4550;p179"/>
            <p:cNvSpPr txBox="1"/>
            <p:nvPr/>
          </p:nvSpPr>
          <p:spPr>
            <a:xfrm>
              <a:off x="1034180" y="441697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First-generation antipsychotic (FGA)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79"/>
            <p:cNvSpPr txBox="1"/>
            <p:nvPr/>
          </p:nvSpPr>
          <p:spPr>
            <a:xfrm>
              <a:off x="1100025" y="4214300"/>
              <a:ext cx="15495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receptor blocker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grpSp>
        <p:nvGrpSpPr>
          <p:cNvPr id="4552" name="Google Shape;4552;p179"/>
          <p:cNvGrpSpPr/>
          <p:nvPr/>
        </p:nvGrpSpPr>
        <p:grpSpPr>
          <a:xfrm>
            <a:off x="4060876" y="643514"/>
            <a:ext cx="4404448" cy="3805363"/>
            <a:chOff x="4225049" y="328125"/>
            <a:chExt cx="3777076" cy="3263325"/>
          </a:xfrm>
        </p:grpSpPr>
        <p:pic>
          <p:nvPicPr>
            <p:cNvPr id="4553" name="Google Shape;4553;p17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049" y="597150"/>
              <a:ext cx="3777076" cy="267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4" name="Google Shape;4554;p17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8667982">
              <a:off x="5240302" y="353333"/>
              <a:ext cx="205843" cy="371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5" name="Google Shape;4555;p1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06350" y="2272089"/>
              <a:ext cx="383500" cy="473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6" name="Google Shape;4556;p1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91375" y="2799264"/>
              <a:ext cx="383500" cy="473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7" name="Google Shape;4557;p1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07625" y="3118314"/>
              <a:ext cx="383500" cy="4731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8" name="Google Shape;4558;p179"/>
          <p:cNvSpPr txBox="1"/>
          <p:nvPr/>
        </p:nvSpPr>
        <p:spPr>
          <a:xfrm>
            <a:off x="411230" y="1978422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haloperidol</a:t>
            </a:r>
            <a:endParaRPr sz="12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HALDOL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4559" name="Google Shape;4559;p179"/>
          <p:cNvSpPr txBox="1"/>
          <p:nvPr/>
        </p:nvSpPr>
        <p:spPr>
          <a:xfrm>
            <a:off x="7371550" y="3700775"/>
            <a:ext cx="1549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Blocking D2 receptors increases release of prolactin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560" name="Google Shape;4560;p179"/>
          <p:cNvGrpSpPr/>
          <p:nvPr/>
        </p:nvGrpSpPr>
        <p:grpSpPr>
          <a:xfrm rot="-3752921">
            <a:off x="4548676" y="1112323"/>
            <a:ext cx="585073" cy="803561"/>
            <a:chOff x="6221978" y="2926374"/>
            <a:chExt cx="924000" cy="1269055"/>
          </a:xfrm>
        </p:grpSpPr>
        <p:grpSp>
          <p:nvGrpSpPr>
            <p:cNvPr id="4561" name="Google Shape;4561;p179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4562" name="Google Shape;4562;p179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4563" name="Google Shape;4563;p179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4" name="Google Shape;4564;p179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65" name="Google Shape;4565;p179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566" name="Google Shape;4566;p17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7" name="Google Shape;4567;p179"/>
          <p:cNvSpPr txBox="1"/>
          <p:nvPr/>
        </p:nvSpPr>
        <p:spPr>
          <a:xfrm>
            <a:off x="4639760" y="1715700"/>
            <a:ext cx="402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D2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4568" name="Google Shape;4568;p179"/>
          <p:cNvGrpSpPr/>
          <p:nvPr/>
        </p:nvGrpSpPr>
        <p:grpSpPr>
          <a:xfrm rot="1772477">
            <a:off x="6969747" y="336802"/>
            <a:ext cx="1094759" cy="1271050"/>
            <a:chOff x="2292025" y="3445409"/>
            <a:chExt cx="1500615" cy="1742914"/>
          </a:xfrm>
        </p:grpSpPr>
        <p:grpSp>
          <p:nvGrpSpPr>
            <p:cNvPr id="4569" name="Google Shape;4569;p179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4570" name="Google Shape;4570;p179"/>
              <p:cNvPicPr preferRelativeResize="0"/>
              <p:nvPr/>
            </p:nvPicPr>
            <p:blipFill rotWithShape="1">
              <a:blip r:embed="rId8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71" name="Google Shape;4571;p179"/>
              <p:cNvPicPr preferRelativeResize="0"/>
              <p:nvPr/>
            </p:nvPicPr>
            <p:blipFill rotWithShape="1">
              <a:blip r:embed="rId8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72" name="Google Shape;4572;p179"/>
              <p:cNvPicPr preferRelativeResize="0"/>
              <p:nvPr/>
            </p:nvPicPr>
            <p:blipFill rotWithShape="1">
              <a:blip r:embed="rId9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73" name="Google Shape;4573;p179"/>
            <p:cNvGrpSpPr/>
            <p:nvPr/>
          </p:nvGrpSpPr>
          <p:grpSpPr>
            <a:xfrm rot="8557374">
              <a:off x="2389627" y="3607676"/>
              <a:ext cx="726496" cy="567300"/>
              <a:chOff x="1799350" y="888550"/>
              <a:chExt cx="924000" cy="721525"/>
            </a:xfrm>
          </p:grpSpPr>
          <p:sp>
            <p:nvSpPr>
              <p:cNvPr id="4574" name="Google Shape;4574;p179"/>
              <p:cNvSpPr/>
              <p:nvPr/>
            </p:nvSpPr>
            <p:spPr>
              <a:xfrm>
                <a:off x="1986600" y="888550"/>
                <a:ext cx="529800" cy="5298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179"/>
              <p:cNvSpPr/>
              <p:nvPr/>
            </p:nvSpPr>
            <p:spPr>
              <a:xfrm>
                <a:off x="2082150" y="1218825"/>
                <a:ext cx="338700" cy="3387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179"/>
              <p:cNvSpPr/>
              <p:nvPr/>
            </p:nvSpPr>
            <p:spPr>
              <a:xfrm>
                <a:off x="1799350" y="1425575"/>
                <a:ext cx="924000" cy="1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77" name="Google Shape;4577;p179"/>
          <p:cNvSpPr txBox="1"/>
          <p:nvPr/>
        </p:nvSpPr>
        <p:spPr>
          <a:xfrm>
            <a:off x="7600743" y="453450"/>
            <a:ext cx="705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5HT2A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78" name="Google Shape;4578;p179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2" name="Google Shape;4592;p181"/>
          <p:cNvPicPr preferRelativeResize="0"/>
          <p:nvPr/>
        </p:nvPicPr>
        <p:blipFill rotWithShape="1">
          <a:blip r:embed="rId3">
            <a:alphaModFix/>
          </a:blip>
          <a:srcRect t="556"/>
          <a:stretch/>
        </p:blipFill>
        <p:spPr>
          <a:xfrm>
            <a:off x="3811925" y="651225"/>
            <a:ext cx="4724700" cy="403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3" name="Google Shape;4593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13" y="939468"/>
            <a:ext cx="2110675" cy="3012382"/>
          </a:xfrm>
          <a:prstGeom prst="rect">
            <a:avLst/>
          </a:prstGeom>
          <a:noFill/>
          <a:ln>
            <a:noFill/>
          </a:ln>
        </p:spPr>
      </p:pic>
      <p:sp>
        <p:nvSpPr>
          <p:cNvPr id="4594" name="Google Shape;4594;p181"/>
          <p:cNvSpPr txBox="1"/>
          <p:nvPr/>
        </p:nvSpPr>
        <p:spPr>
          <a:xfrm>
            <a:off x="1462204" y="1019950"/>
            <a:ext cx="2110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5HT2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95" name="Google Shape;4595;p181"/>
          <p:cNvSpPr txBox="1"/>
          <p:nvPr/>
        </p:nvSpPr>
        <p:spPr>
          <a:xfrm>
            <a:off x="1052464" y="3852725"/>
            <a:ext cx="15495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D2 receptor blocker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596" name="Google Shape;4596;p181"/>
          <p:cNvSpPr txBox="1"/>
          <p:nvPr/>
        </p:nvSpPr>
        <p:spPr>
          <a:xfrm>
            <a:off x="647524" y="356600"/>
            <a:ext cx="23823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/>
              <a:t>2nd generation antipsychotic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cxnSp>
        <p:nvCxnSpPr>
          <p:cNvPr id="4597" name="Google Shape;4597;p181"/>
          <p:cNvCxnSpPr/>
          <p:nvPr/>
        </p:nvCxnSpPr>
        <p:spPr>
          <a:xfrm>
            <a:off x="3572250" y="-2195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98" name="Google Shape;4598;p181"/>
          <p:cNvSpPr txBox="1"/>
          <p:nvPr/>
        </p:nvSpPr>
        <p:spPr>
          <a:xfrm>
            <a:off x="5503075" y="456200"/>
            <a:ext cx="2068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Blocking 5HT2 receptors ameliorates prolactin release caused by D2 blockade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599" name="Google Shape;4599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5225" y="4377150"/>
            <a:ext cx="789550" cy="3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0" name="Google Shape;4600;p181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14" name="Google Shape;4614;p183"/>
          <p:cNvCxnSpPr/>
          <p:nvPr/>
        </p:nvCxnSpPr>
        <p:spPr>
          <a:xfrm>
            <a:off x="3572250" y="-21950"/>
            <a:ext cx="0" cy="513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15" name="Google Shape;4615;p183"/>
          <p:cNvGrpSpPr/>
          <p:nvPr/>
        </p:nvGrpSpPr>
        <p:grpSpPr>
          <a:xfrm>
            <a:off x="548275" y="434372"/>
            <a:ext cx="2380980" cy="4118653"/>
            <a:chOff x="6379525" y="492897"/>
            <a:chExt cx="2380980" cy="4118653"/>
          </a:xfrm>
        </p:grpSpPr>
        <p:pic>
          <p:nvPicPr>
            <p:cNvPr id="4616" name="Google Shape;4616;p1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79525" y="1738875"/>
              <a:ext cx="2380969" cy="2771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7" name="Google Shape;4617;p183"/>
            <p:cNvSpPr txBox="1"/>
            <p:nvPr/>
          </p:nvSpPr>
          <p:spPr>
            <a:xfrm>
              <a:off x="6545305" y="492897"/>
              <a:ext cx="22152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“2 pips and a rip” or </a:t>
              </a:r>
              <a:endParaRPr sz="1200" b="1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/>
                <a:t>“A, B, C” 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a</a:t>
              </a:r>
              <a:r>
                <a:rPr lang="en" sz="1200" b="1"/>
                <a:t>ripiprazole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b</a:t>
              </a:r>
              <a:r>
                <a:rPr lang="en" sz="1200" b="1"/>
                <a:t>rexpiprazole,</a:t>
              </a:r>
              <a:endParaRPr sz="1200" b="1"/>
            </a:p>
            <a:p>
              <a: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Char char="-"/>
              </a:pPr>
              <a:r>
                <a:rPr lang="en" sz="1200" b="1" u="sng"/>
                <a:t>c</a:t>
              </a:r>
              <a:r>
                <a:rPr lang="en" sz="1200" b="1"/>
                <a:t>ariprazine 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183"/>
            <p:cNvSpPr txBox="1"/>
            <p:nvPr/>
          </p:nvSpPr>
          <p:spPr>
            <a:xfrm>
              <a:off x="6944664" y="4245250"/>
              <a:ext cx="1549500" cy="3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/>
                <a:t>D2 partial agonist</a:t>
              </a:r>
              <a:endParaRPr sz="1200" i="0" u="none" strike="noStrike" cap="none">
                <a:solidFill>
                  <a:srgbClr val="000000"/>
                </a:solidFill>
              </a:endParaRPr>
            </a:p>
          </p:txBody>
        </p:sp>
      </p:grpSp>
      <p:pic>
        <p:nvPicPr>
          <p:cNvPr id="4619" name="Google Shape;4619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1150" y="434375"/>
            <a:ext cx="4534174" cy="35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0" name="Google Shape;4620;p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63567">
            <a:off x="4777958" y="2977800"/>
            <a:ext cx="963325" cy="12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1" name="Google Shape;4621;p183"/>
          <p:cNvSpPr txBox="1"/>
          <p:nvPr/>
        </p:nvSpPr>
        <p:spPr>
          <a:xfrm>
            <a:off x="4617892" y="4383475"/>
            <a:ext cx="3989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Aripiprazole </a:t>
            </a:r>
            <a:r>
              <a:rPr lang="en" sz="1200" b="1"/>
              <a:t>decreases</a:t>
            </a:r>
            <a:r>
              <a:rPr lang="en" sz="1200"/>
              <a:t> prolactin, the opposite effect of D2 blockers.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622" name="Google Shape;4622;p18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#243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1967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$12–$32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69" name="Google Shape;69;p15"/>
          <p:cNvSpPr txBox="1"/>
          <p:nvPr/>
        </p:nvSpPr>
        <p:spPr>
          <a:xfrm>
            <a:off x="824354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 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70" name="Google Shape;70;p15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Haloperidol (HALDOL)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hal oh PER i dawl / HAL dawl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Halo doll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75475" y="10335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❖ Antipsychotic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❖ High potency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D2 antagonist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Psychosis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Tourette’s disorder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Used off-label for: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Agitation/aggression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Delirium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Mania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Gastroparesis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73" name="Google Shape;73;p15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8929" y="3825597"/>
            <a:ext cx="468975" cy="46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15"/>
          <p:cNvGrpSpPr/>
          <p:nvPr/>
        </p:nvGrpSpPr>
        <p:grpSpPr>
          <a:xfrm>
            <a:off x="3970415" y="432599"/>
            <a:ext cx="1888918" cy="4226132"/>
            <a:chOff x="6862250" y="5708972"/>
            <a:chExt cx="932338" cy="2086051"/>
          </a:xfrm>
        </p:grpSpPr>
        <p:pic>
          <p:nvPicPr>
            <p:cNvPr id="75" name="Google Shape;75;p15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5" descr="Resultado de imagen para halo ange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" name="Google Shape;77;p15" descr="Resultado de imagen para haloperidol struc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6625" y="1329700"/>
            <a:ext cx="1320726" cy="8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7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97" name="Google Shape;97;p17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7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17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sp>
        <p:nvSpPr>
          <p:cNvPr id="100" name="Google Shape;100;p17"/>
          <p:cNvSpPr/>
          <p:nvPr/>
        </p:nvSpPr>
        <p:spPr>
          <a:xfrm>
            <a:off x="1694200" y="4206275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 rot="-2700000">
            <a:off x="5222833" y="2962679"/>
            <a:ext cx="498935" cy="784889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1757963" y="2859519"/>
            <a:ext cx="595940" cy="806485"/>
            <a:chOff x="6208229" y="2926374"/>
            <a:chExt cx="937749" cy="1269055"/>
          </a:xfrm>
        </p:grpSpPr>
        <p:grpSp>
          <p:nvGrpSpPr>
            <p:cNvPr id="103" name="Google Shape;103;p17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104" name="Google Shape;104;p17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105" name="Google Shape;105;p17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06" name="Google Shape;106;p17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107;p17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8" name="Google Shape;108;p17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09" name="Google Shape;109;p1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0" name="Google Shape;110;p17"/>
            <p:cNvSpPr txBox="1"/>
            <p:nvPr/>
          </p:nvSpPr>
          <p:spPr>
            <a:xfrm rot="1695">
              <a:off x="6208229" y="3081693"/>
              <a:ext cx="6084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D2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9" name="Google Shape;2059;p112"/>
          <p:cNvGrpSpPr/>
          <p:nvPr/>
        </p:nvGrpSpPr>
        <p:grpSpPr>
          <a:xfrm>
            <a:off x="796222" y="1912565"/>
            <a:ext cx="1278169" cy="1755484"/>
            <a:chOff x="6221978" y="2926374"/>
            <a:chExt cx="924000" cy="1269055"/>
          </a:xfrm>
        </p:grpSpPr>
        <p:grpSp>
          <p:nvGrpSpPr>
            <p:cNvPr id="2060" name="Google Shape;2060;p112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061" name="Google Shape;2061;p112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062" name="Google Shape;2062;p112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063" name="Google Shape;2063;p112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4" name="Google Shape;2064;p112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065" name="Google Shape;2065;p112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066" name="Google Shape;2066;p11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67" name="Google Shape;2067;p112"/>
            <p:cNvSpPr txBox="1"/>
            <p:nvPr/>
          </p:nvSpPr>
          <p:spPr>
            <a:xfrm rot="1695">
              <a:off x="6303373" y="3151711"/>
              <a:ext cx="608400" cy="2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2068" name="Google Shape;2068;p112"/>
          <p:cNvSpPr txBox="1"/>
          <p:nvPr/>
        </p:nvSpPr>
        <p:spPr>
          <a:xfrm>
            <a:off x="865748" y="3714050"/>
            <a:ext cx="32481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Mnemonics: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“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R2</a:t>
            </a:r>
            <a:r>
              <a:rPr lang="en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r>
              <a:rPr lang="en"/>
              <a:t>”</a:t>
            </a:r>
            <a:r>
              <a:rPr lang="en" i="0" u="none" strike="noStrike" cap="none">
                <a:solidFill>
                  <a:srgbClr val="000000"/>
                </a:solidFill>
              </a:rPr>
              <a:t> 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“D</a:t>
            </a:r>
            <a:r>
              <a:rPr lang="en" baseline="-25000">
                <a:solidFill>
                  <a:srgbClr val="000000"/>
                </a:solidFill>
              </a:rPr>
              <a:t>2</a:t>
            </a:r>
            <a:r>
              <a:rPr lang="en">
                <a:solidFill>
                  <a:srgbClr val="000000"/>
                </a:solidFill>
              </a:rPr>
              <a:t>R (detour) from reality”.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112"/>
          <p:cNvSpPr txBox="1"/>
          <p:nvPr/>
        </p:nvSpPr>
        <p:spPr>
          <a:xfrm>
            <a:off x="2144630" y="19359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D2 receptors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112"/>
          <p:cNvSpPr txBox="1"/>
          <p:nvPr/>
        </p:nvSpPr>
        <p:spPr>
          <a:xfrm>
            <a:off x="4388505" y="238859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5HT2A receptors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1" name="Google Shape;2071;p112"/>
          <p:cNvGrpSpPr/>
          <p:nvPr/>
        </p:nvGrpSpPr>
        <p:grpSpPr>
          <a:xfrm>
            <a:off x="6461675" y="1661603"/>
            <a:ext cx="2065376" cy="2325983"/>
            <a:chOff x="6635050" y="2000491"/>
            <a:chExt cx="2065376" cy="2325983"/>
          </a:xfrm>
        </p:grpSpPr>
        <p:pic>
          <p:nvPicPr>
            <p:cNvPr id="2072" name="Google Shape;2072;p112"/>
            <p:cNvPicPr preferRelativeResize="0"/>
            <p:nvPr/>
          </p:nvPicPr>
          <p:blipFill rotWithShape="1">
            <a:blip r:embed="rId4">
              <a:alphaModFix/>
            </a:blip>
            <a:srcRect l="64874"/>
            <a:stretch/>
          </p:blipFill>
          <p:spPr>
            <a:xfrm>
              <a:off x="7655287" y="2000503"/>
              <a:ext cx="670989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3" name="Google Shape;2073;p112"/>
            <p:cNvPicPr preferRelativeResize="0"/>
            <p:nvPr/>
          </p:nvPicPr>
          <p:blipFill rotWithShape="1">
            <a:blip r:embed="rId4">
              <a:alphaModFix/>
            </a:blip>
            <a:srcRect r="60319"/>
            <a:stretch/>
          </p:blipFill>
          <p:spPr>
            <a:xfrm>
              <a:off x="6897275" y="2000491"/>
              <a:ext cx="757992" cy="990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4" name="Google Shape;2074;p112"/>
            <p:cNvPicPr preferRelativeResize="0"/>
            <p:nvPr/>
          </p:nvPicPr>
          <p:blipFill rotWithShape="1">
            <a:blip r:embed="rId5">
              <a:alphaModFix/>
            </a:blip>
            <a:srcRect t="20286"/>
            <a:stretch/>
          </p:blipFill>
          <p:spPr>
            <a:xfrm>
              <a:off x="6635050" y="2680100"/>
              <a:ext cx="2065376" cy="1646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5" name="Google Shape;2075;p112"/>
          <p:cNvSpPr txBox="1"/>
          <p:nvPr/>
        </p:nvSpPr>
        <p:spPr>
          <a:xfrm>
            <a:off x="6493948" y="4114800"/>
            <a:ext cx="2969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2A for “</a:t>
            </a:r>
            <a:r>
              <a:rPr lang="en" b="1" u="sng"/>
              <a:t>2</a:t>
            </a:r>
            <a:r>
              <a:rPr lang="en"/>
              <a:t>nd gen </a:t>
            </a:r>
            <a:r>
              <a:rPr lang="en" b="1" u="sng"/>
              <a:t>A</a:t>
            </a:r>
            <a:r>
              <a:rPr lang="en"/>
              <a:t>ntipsychotics”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(“</a:t>
            </a:r>
            <a:r>
              <a:rPr lang="en" b="1" u="sng"/>
              <a:t>2</a:t>
            </a:r>
            <a:r>
              <a:rPr lang="en"/>
              <a:t> </a:t>
            </a:r>
            <a:r>
              <a:rPr lang="en" b="1" u="sng"/>
              <a:t>a</a:t>
            </a:r>
            <a:r>
              <a:rPr lang="en"/>
              <a:t>ntennae?”)</a:t>
            </a:r>
            <a:endParaRPr/>
          </a:p>
        </p:txBody>
      </p:sp>
      <p:pic>
        <p:nvPicPr>
          <p:cNvPr id="2076" name="Google Shape;2076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100127">
            <a:off x="6561049" y="12792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103161">
            <a:off x="7204674" y="9187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2078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103161">
            <a:off x="7985574" y="13998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Google Shape;2079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18352">
            <a:off x="7428811" y="138775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Google Shape;2080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18352">
            <a:off x="7614211" y="953500"/>
            <a:ext cx="261149" cy="4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1" name="Google Shape;2081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18352">
            <a:off x="6669786" y="750425"/>
            <a:ext cx="261149" cy="4715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2" name="Google Shape;2082;p112"/>
          <p:cNvCxnSpPr>
            <a:stCxn id="2067" idx="3"/>
          </p:cNvCxnSpPr>
          <p:nvPr/>
        </p:nvCxnSpPr>
        <p:spPr>
          <a:xfrm rot="10800000" flipH="1">
            <a:off x="1750415" y="2151696"/>
            <a:ext cx="465300" cy="24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3" name="Google Shape;2083;p112"/>
          <p:cNvCxnSpPr/>
          <p:nvPr/>
        </p:nvCxnSpPr>
        <p:spPr>
          <a:xfrm rot="10800000" flipH="1">
            <a:off x="6162075" y="1863875"/>
            <a:ext cx="657300" cy="74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4" name="Google Shape;2084;p112"/>
          <p:cNvCxnSpPr/>
          <p:nvPr/>
        </p:nvCxnSpPr>
        <p:spPr>
          <a:xfrm>
            <a:off x="5850380" y="986184"/>
            <a:ext cx="715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5" name="Google Shape;2085;p112"/>
          <p:cNvSpPr txBox="1"/>
          <p:nvPr/>
        </p:nvSpPr>
        <p:spPr>
          <a:xfrm>
            <a:off x="4782108" y="760266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serotonin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6" name="Google Shape;2086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7573017">
            <a:off x="472681" y="146827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7" name="Google Shape;2087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178409">
            <a:off x="1496356" y="1631363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8" name="Google Shape;2088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3172827">
            <a:off x="750081" y="1669437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9" name="Google Shape;2089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6964872">
            <a:off x="1565907" y="1231450"/>
            <a:ext cx="346337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8317558">
            <a:off x="1197030" y="1341575"/>
            <a:ext cx="346339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6665423">
            <a:off x="1125050" y="1957059"/>
            <a:ext cx="490301" cy="32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" name="Google Shape;2092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9031477">
            <a:off x="830131" y="1277438"/>
            <a:ext cx="346338" cy="2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3" name="Google Shape;2093;p112"/>
          <p:cNvPicPr preferRelativeResize="0"/>
          <p:nvPr/>
        </p:nvPicPr>
        <p:blipFill rotWithShape="1">
          <a:blip r:embed="rId7">
            <a:alphaModFix/>
          </a:blip>
          <a:srcRect l="82998" b="20146"/>
          <a:stretch/>
        </p:blipFill>
        <p:spPr>
          <a:xfrm rot="-9798401">
            <a:off x="1197020" y="943263"/>
            <a:ext cx="346337" cy="228923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Google Shape;2094;p112"/>
          <p:cNvSpPr txBox="1"/>
          <p:nvPr/>
        </p:nvSpPr>
        <p:spPr>
          <a:xfrm>
            <a:off x="2054055" y="973647"/>
            <a:ext cx="2215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/>
              <a:t>dopamine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115" y="830543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8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19" name="Google Shape;119;p18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/>
          <p:nvPr/>
        </p:nvSpPr>
        <p:spPr>
          <a:xfrm>
            <a:off x="2341900" y="4196750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8"/>
          <p:cNvSpPr/>
          <p:nvPr/>
        </p:nvSpPr>
        <p:spPr>
          <a:xfrm rot="-5400000">
            <a:off x="4141625" y="1758750"/>
            <a:ext cx="700500" cy="1015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8250" y="557323"/>
            <a:ext cx="2167076" cy="171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8250" y="2355825"/>
            <a:ext cx="2167072" cy="15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 rot="-5400000">
            <a:off x="961200" y="1348975"/>
            <a:ext cx="394500" cy="500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/>
          <p:nvPr/>
        </p:nvSpPr>
        <p:spPr>
          <a:xfrm rot="-5400000">
            <a:off x="961200" y="2939650"/>
            <a:ext cx="394500" cy="500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4043925" y="1516050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sigma</a:t>
            </a:r>
            <a:endParaRPr b="1"/>
          </a:p>
        </p:txBody>
      </p:sp>
      <p:sp>
        <p:nvSpPr>
          <p:cNvPr id="128" name="Google Shape;128;p18"/>
          <p:cNvSpPr txBox="1"/>
          <p:nvPr/>
        </p:nvSpPr>
        <p:spPr>
          <a:xfrm>
            <a:off x="3907925" y="2678100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anxiolytic?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19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37" name="Google Shape;137;p19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9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19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sp>
        <p:nvSpPr>
          <p:cNvPr id="140" name="Google Shape;140;p19"/>
          <p:cNvSpPr/>
          <p:nvPr/>
        </p:nvSpPr>
        <p:spPr>
          <a:xfrm>
            <a:off x="2894600" y="4177700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 rot="-1096279">
            <a:off x="4813575" y="3275306"/>
            <a:ext cx="465046" cy="78323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19"/>
          <p:cNvGrpSpPr/>
          <p:nvPr/>
        </p:nvGrpSpPr>
        <p:grpSpPr>
          <a:xfrm>
            <a:off x="2894589" y="2979754"/>
            <a:ext cx="659866" cy="1197946"/>
            <a:chOff x="2878314" y="2911929"/>
            <a:chExt cx="659866" cy="1197946"/>
          </a:xfrm>
        </p:grpSpPr>
        <p:grpSp>
          <p:nvGrpSpPr>
            <p:cNvPr id="143" name="Google Shape;143;p19"/>
            <p:cNvGrpSpPr/>
            <p:nvPr/>
          </p:nvGrpSpPr>
          <p:grpSpPr>
            <a:xfrm>
              <a:off x="2878314" y="2911929"/>
              <a:ext cx="659866" cy="496157"/>
              <a:chOff x="6219460" y="2926374"/>
              <a:chExt cx="926518" cy="696654"/>
            </a:xfrm>
          </p:grpSpPr>
          <p:grpSp>
            <p:nvGrpSpPr>
              <p:cNvPr id="144" name="Google Shape;144;p19"/>
              <p:cNvGrpSpPr/>
              <p:nvPr/>
            </p:nvGrpSpPr>
            <p:grpSpPr>
              <a:xfrm>
                <a:off x="6221978" y="2926374"/>
                <a:ext cx="924000" cy="696654"/>
                <a:chOff x="7692978" y="1344149"/>
                <a:chExt cx="924000" cy="696654"/>
              </a:xfrm>
            </p:grpSpPr>
            <p:grpSp>
              <p:nvGrpSpPr>
                <p:cNvPr id="145" name="Google Shape;145;p19"/>
                <p:cNvGrpSpPr/>
                <p:nvPr/>
              </p:nvGrpSpPr>
              <p:grpSpPr>
                <a:xfrm rot="5400000">
                  <a:off x="7819842" y="1511303"/>
                  <a:ext cx="529500" cy="529500"/>
                  <a:chOff x="7365082" y="923498"/>
                  <a:chExt cx="529500" cy="529500"/>
                </a:xfrm>
              </p:grpSpPr>
              <p:sp>
                <p:nvSpPr>
                  <p:cNvPr id="146" name="Google Shape;146;p19"/>
                  <p:cNvSpPr/>
                  <p:nvPr/>
                </p:nvSpPr>
                <p:spPr>
                  <a:xfrm rot="5400000">
                    <a:off x="7365082" y="923498"/>
                    <a:ext cx="529500" cy="529500"/>
                  </a:xfrm>
                  <a:prstGeom prst="rect">
                    <a:avLst/>
                  </a:prstGeom>
                  <a:solidFill>
                    <a:srgbClr val="BF9000"/>
                  </a:solidFill>
                  <a:ln w="9525" cap="flat" cmpd="sng">
                    <a:solidFill>
                      <a:srgbClr val="7F6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19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7F6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8" name="Google Shape;148;p19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" name="Google Shape;149;p19"/>
              <p:cNvSpPr txBox="1"/>
              <p:nvPr/>
            </p:nvSpPr>
            <p:spPr>
              <a:xfrm rot="1695">
                <a:off x="6219460" y="3095973"/>
                <a:ext cx="608400" cy="4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lt1"/>
                    </a:solidFill>
                  </a:rPr>
                  <a:t>D3</a:t>
                </a:r>
                <a:endParaRPr sz="800" b="1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150" name="Google Shape;150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94595" y="3223975"/>
              <a:ext cx="535548" cy="885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19"/>
          <p:cNvSpPr txBox="1"/>
          <p:nvPr/>
        </p:nvSpPr>
        <p:spPr>
          <a:xfrm>
            <a:off x="2767575" y="4928050"/>
            <a:ext cx="348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droid is R6-D3</a:t>
            </a:r>
            <a:endParaRPr sz="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20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60" name="Google Shape;160;p20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0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0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sp>
        <p:nvSpPr>
          <p:cNvPr id="163" name="Google Shape;163;p20"/>
          <p:cNvSpPr/>
          <p:nvPr/>
        </p:nvSpPr>
        <p:spPr>
          <a:xfrm>
            <a:off x="3494675" y="4196750"/>
            <a:ext cx="609600" cy="885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0"/>
          <p:cNvSpPr/>
          <p:nvPr/>
        </p:nvSpPr>
        <p:spPr>
          <a:xfrm rot="-6419155">
            <a:off x="5861196" y="1379694"/>
            <a:ext cx="465193" cy="78329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5872725" y="2170575"/>
            <a:ext cx="3489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Lowers blood pressure,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(minimal BP drop compared to other antipsychotics) </a:t>
            </a:r>
            <a:endParaRPr sz="1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71" name="Google Shape;1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21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175" name="Google Shape;175;p2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1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21"/>
          <p:cNvSpPr txBox="1"/>
          <p:nvPr/>
        </p:nvSpPr>
        <p:spPr>
          <a:xfrm>
            <a:off x="414900" y="3666000"/>
            <a:ext cx="348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Receptor binding affinities:</a:t>
            </a:r>
            <a:endParaRPr b="1"/>
          </a:p>
        </p:txBody>
      </p:sp>
      <p:grpSp>
        <p:nvGrpSpPr>
          <p:cNvPr id="178" name="Google Shape;178;p21"/>
          <p:cNvGrpSpPr/>
          <p:nvPr/>
        </p:nvGrpSpPr>
        <p:grpSpPr>
          <a:xfrm>
            <a:off x="4056141" y="3665278"/>
            <a:ext cx="383734" cy="395181"/>
            <a:chOff x="6208229" y="2926399"/>
            <a:chExt cx="683165" cy="703544"/>
          </a:xfrm>
        </p:grpSpPr>
        <p:grpSp>
          <p:nvGrpSpPr>
            <p:cNvPr id="179" name="Google Shape;179;p21"/>
            <p:cNvGrpSpPr/>
            <p:nvPr/>
          </p:nvGrpSpPr>
          <p:grpSpPr>
            <a:xfrm>
              <a:off x="6247294" y="2926399"/>
              <a:ext cx="644100" cy="702766"/>
              <a:chOff x="7718294" y="1344174"/>
              <a:chExt cx="644100" cy="702766"/>
            </a:xfrm>
          </p:grpSpPr>
          <p:grpSp>
            <p:nvGrpSpPr>
              <p:cNvPr id="180" name="Google Shape;180;p21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181" name="Google Shape;181;p21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1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3" name="Google Shape;183;p21"/>
              <p:cNvSpPr/>
              <p:nvPr/>
            </p:nvSpPr>
            <p:spPr>
              <a:xfrm rot="-10796798">
                <a:off x="7718294" y="1344474"/>
                <a:ext cx="6441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" name="Google Shape;184;p21"/>
            <p:cNvSpPr txBox="1"/>
            <p:nvPr/>
          </p:nvSpPr>
          <p:spPr>
            <a:xfrm rot="1695">
              <a:off x="6208229" y="3081693"/>
              <a:ext cx="6084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D4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pic>
        <p:nvPicPr>
          <p:cNvPr id="185" name="Google Shape;18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3891" y="3875999"/>
            <a:ext cx="384710" cy="544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/>
        </p:nvSpPr>
        <p:spPr>
          <a:xfrm>
            <a:off x="4083900" y="4457600"/>
            <a:ext cx="425400" cy="6156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3875625" y="4937650"/>
            <a:ext cx="348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droid is R5-D4</a:t>
            </a:r>
            <a:endParaRPr sz="600"/>
          </a:p>
        </p:txBody>
      </p:sp>
      <p:sp>
        <p:nvSpPr>
          <p:cNvPr id="188" name="Google Shape;188;p21"/>
          <p:cNvSpPr/>
          <p:nvPr/>
        </p:nvSpPr>
        <p:spPr>
          <a:xfrm rot="2688">
            <a:off x="4397750" y="3300503"/>
            <a:ext cx="383700" cy="6153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l="53413" t="25317" r="3238"/>
          <a:stretch/>
        </p:blipFill>
        <p:spPr>
          <a:xfrm>
            <a:off x="2631825" y="147225"/>
            <a:ext cx="44645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225" y="3129675"/>
            <a:ext cx="371784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7025" y="3150788"/>
            <a:ext cx="333950" cy="573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2"/>
          <p:cNvGrpSpPr/>
          <p:nvPr/>
        </p:nvGrpSpPr>
        <p:grpSpPr>
          <a:xfrm>
            <a:off x="3782365" y="3012888"/>
            <a:ext cx="514668" cy="706991"/>
            <a:chOff x="6221978" y="2926374"/>
            <a:chExt cx="924000" cy="1269055"/>
          </a:xfrm>
        </p:grpSpPr>
        <p:grpSp>
          <p:nvGrpSpPr>
            <p:cNvPr id="198" name="Google Shape;198;p22"/>
            <p:cNvGrpSpPr/>
            <p:nvPr/>
          </p:nvGrpSpPr>
          <p:grpSpPr>
            <a:xfrm>
              <a:off x="6221978" y="2926374"/>
              <a:ext cx="924000" cy="702791"/>
              <a:chOff x="7692978" y="1344149"/>
              <a:chExt cx="924000" cy="702791"/>
            </a:xfrm>
          </p:grpSpPr>
          <p:grpSp>
            <p:nvGrpSpPr>
              <p:cNvPr id="199" name="Google Shape;199;p22"/>
              <p:cNvGrpSpPr/>
              <p:nvPr/>
            </p:nvGrpSpPr>
            <p:grpSpPr>
              <a:xfrm rot="5400000">
                <a:off x="7808596" y="1514377"/>
                <a:ext cx="535626" cy="529500"/>
                <a:chOff x="7365092" y="931681"/>
                <a:chExt cx="535626" cy="529500"/>
              </a:xfrm>
            </p:grpSpPr>
            <p:sp>
              <p:nvSpPr>
                <p:cNvPr id="200" name="Google Shape;200;p22"/>
                <p:cNvSpPr/>
                <p:nvPr/>
              </p:nvSpPr>
              <p:spPr>
                <a:xfrm rot="5400000">
                  <a:off x="7371219" y="931681"/>
                  <a:ext cx="529500" cy="529500"/>
                </a:xfrm>
                <a:prstGeom prst="rect">
                  <a:avLst/>
                </a:prstGeom>
                <a:solidFill>
                  <a:srgbClr val="4A86E8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2"/>
                <p:cNvSpPr/>
                <p:nvPr/>
              </p:nvSpPr>
              <p:spPr>
                <a:xfrm rot="5400000">
                  <a:off x="7330442" y="1067187"/>
                  <a:ext cx="311400" cy="242100"/>
                </a:xfrm>
                <a:prstGeom prst="triangle">
                  <a:avLst>
                    <a:gd name="adj" fmla="val 50158"/>
                  </a:avLst>
                </a:prstGeom>
                <a:solidFill>
                  <a:schemeClr val="lt1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2" name="Google Shape;202;p22"/>
              <p:cNvSpPr/>
              <p:nvPr/>
            </p:nvSpPr>
            <p:spPr>
              <a:xfrm rot="-10796652">
                <a:off x="7692978" y="1344599"/>
                <a:ext cx="924000" cy="184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03" name="Google Shape;203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86988" y="3384079"/>
              <a:ext cx="645525" cy="8113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304" name="Google Shape;3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690" y="915118"/>
            <a:ext cx="3976674" cy="3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188" y="3997475"/>
            <a:ext cx="5755625" cy="140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29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Google Shape;307;p29"/>
          <p:cNvCxnSpPr/>
          <p:nvPr/>
        </p:nvCxnSpPr>
        <p:spPr>
          <a:xfrm rot="10800000">
            <a:off x="3694525" y="1253325"/>
            <a:ext cx="970500" cy="3282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9"/>
          <p:cNvCxnSpPr/>
          <p:nvPr/>
        </p:nvCxnSpPr>
        <p:spPr>
          <a:xfrm rot="10800000" flipH="1">
            <a:off x="1974750" y="3098050"/>
            <a:ext cx="3269700" cy="1194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29"/>
          <p:cNvSpPr/>
          <p:nvPr/>
        </p:nvSpPr>
        <p:spPr>
          <a:xfrm>
            <a:off x="4898575" y="4536225"/>
            <a:ext cx="25512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29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311" name="Google Shape;311;p29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9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p29"/>
          <p:cNvSpPr txBox="1"/>
          <p:nvPr/>
        </p:nvSpPr>
        <p:spPr>
          <a:xfrm>
            <a:off x="710175" y="2763950"/>
            <a:ext cx="1620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&gt;&gt; 5HT2A makes a “typical” antipsychotic</a:t>
            </a:r>
            <a:endParaRPr b="1"/>
          </a:p>
        </p:txBody>
      </p:sp>
      <p:sp>
        <p:nvSpPr>
          <p:cNvPr id="314" name="Google Shape;314;p29"/>
          <p:cNvSpPr txBox="1"/>
          <p:nvPr/>
        </p:nvSpPr>
        <p:spPr>
          <a:xfrm>
            <a:off x="6225150" y="3172150"/>
            <a:ext cx="223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antipsychotic efficacy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EPS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prolactin elevation</a:t>
            </a:r>
            <a:endParaRPr b="1"/>
          </a:p>
        </p:txBody>
      </p:sp>
      <p:cxnSp>
        <p:nvCxnSpPr>
          <p:cNvPr id="315" name="Google Shape;315;p29"/>
          <p:cNvCxnSpPr/>
          <p:nvPr/>
        </p:nvCxnSpPr>
        <p:spPr>
          <a:xfrm>
            <a:off x="5697925" y="3349250"/>
            <a:ext cx="711300" cy="37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6" name="Google Shape;316;p29"/>
          <p:cNvCxnSpPr/>
          <p:nvPr/>
        </p:nvCxnSpPr>
        <p:spPr>
          <a:xfrm rot="10800000">
            <a:off x="2618500" y="1082300"/>
            <a:ext cx="707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7" name="Google Shape;317;p29"/>
          <p:cNvSpPr txBox="1"/>
          <p:nvPr/>
        </p:nvSpPr>
        <p:spPr>
          <a:xfrm>
            <a:off x="462525" y="800425"/>
            <a:ext cx="2232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5HT2A blocking is too weak to ameliorate EPS or hyperprolactinemia</a:t>
            </a:r>
            <a:endParaRPr b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"/>
          <p:cNvSpPr txBox="1"/>
          <p:nvPr/>
        </p:nvSpPr>
        <p:spPr>
          <a:xfrm>
            <a:off x="16381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" name="Google Shape;323;p30"/>
          <p:cNvCxnSpPr/>
          <p:nvPr/>
        </p:nvCxnSpPr>
        <p:spPr>
          <a:xfrm>
            <a:off x="478152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0"/>
          <p:cNvSpPr txBox="1"/>
          <p:nvPr/>
        </p:nvSpPr>
        <p:spPr>
          <a:xfrm>
            <a:off x="628648" y="20766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800"/>
              <a:t>Haloperidol IM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" name="Google Shape;325;p30"/>
          <p:cNvGrpSpPr/>
          <p:nvPr/>
        </p:nvGrpSpPr>
        <p:grpSpPr>
          <a:xfrm>
            <a:off x="2431347" y="280326"/>
            <a:ext cx="1944912" cy="4503346"/>
            <a:chOff x="5448324" y="1157121"/>
            <a:chExt cx="1607100" cy="3721158"/>
          </a:xfrm>
        </p:grpSpPr>
        <p:pic>
          <p:nvPicPr>
            <p:cNvPr id="326" name="Google Shape;326;p30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26750" y="2881775"/>
              <a:ext cx="822575" cy="1996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0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 t="76820"/>
            <a:stretch/>
          </p:blipFill>
          <p:spPr>
            <a:xfrm rot="-10667124">
              <a:off x="6003854" y="1243507"/>
              <a:ext cx="794493" cy="181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0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0476" y="1353700"/>
              <a:ext cx="1121888" cy="1656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0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10130" y="1157121"/>
              <a:ext cx="932339" cy="310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30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48324" y="2020467"/>
              <a:ext cx="1607100" cy="244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78957"/>
            <a:stretch/>
          </p:blipFill>
          <p:spPr>
            <a:xfrm rot="10800000">
              <a:off x="6734914" y="2075025"/>
              <a:ext cx="247451" cy="18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l="78071"/>
            <a:stretch/>
          </p:blipFill>
          <p:spPr>
            <a:xfrm rot="10800000">
              <a:off x="5891726" y="2075025"/>
              <a:ext cx="257874" cy="189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3" name="Google Shape;333;p30"/>
          <p:cNvGrpSpPr/>
          <p:nvPr/>
        </p:nvGrpSpPr>
        <p:grpSpPr>
          <a:xfrm>
            <a:off x="5186808" y="2041465"/>
            <a:ext cx="3919387" cy="2702971"/>
            <a:chOff x="516609" y="2737701"/>
            <a:chExt cx="1941444" cy="1338900"/>
          </a:xfrm>
        </p:grpSpPr>
        <p:pic>
          <p:nvPicPr>
            <p:cNvPr id="334" name="Google Shape;334;p30" descr="A picture containing drawing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16609" y="3068211"/>
              <a:ext cx="1941444" cy="1008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0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04704" y="2789068"/>
              <a:ext cx="351780" cy="791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0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0362601">
              <a:off x="1351617" y="3203057"/>
              <a:ext cx="819337" cy="124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r="78957"/>
            <a:stretch/>
          </p:blipFill>
          <p:spPr>
            <a:xfrm rot="2271842">
              <a:off x="1642742" y="3174357"/>
              <a:ext cx="100665" cy="77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0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l="78071"/>
            <a:stretch/>
          </p:blipFill>
          <p:spPr>
            <a:xfrm rot="10270721">
              <a:off x="1456456" y="3222220"/>
              <a:ext cx="117177" cy="8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0" descr="Resultado de imagen para halo ange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87590" y="2737701"/>
              <a:ext cx="368884" cy="1227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340;p30"/>
          <p:cNvSpPr txBox="1"/>
          <p:nvPr/>
        </p:nvSpPr>
        <p:spPr>
          <a:xfrm>
            <a:off x="5186799" y="207650"/>
            <a:ext cx="2255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800"/>
              <a:t>5&amp;2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8050" y="2665550"/>
            <a:ext cx="2794150" cy="21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31"/>
          <p:cNvGrpSpPr/>
          <p:nvPr/>
        </p:nvGrpSpPr>
        <p:grpSpPr>
          <a:xfrm>
            <a:off x="723427" y="808482"/>
            <a:ext cx="7872780" cy="4163711"/>
            <a:chOff x="148300" y="6932858"/>
            <a:chExt cx="7475815" cy="3953766"/>
          </a:xfrm>
        </p:grpSpPr>
        <p:pic>
          <p:nvPicPr>
            <p:cNvPr id="347" name="Google Shape;347;p31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9784" y="7041211"/>
              <a:ext cx="1097565" cy="1723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1" descr="Resultado de imagen para halo ange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20042" y="6932858"/>
              <a:ext cx="932339" cy="310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31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8300" y="7765037"/>
              <a:ext cx="7475815" cy="23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3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 l="78071"/>
            <a:stretch/>
          </p:blipFill>
          <p:spPr>
            <a:xfrm rot="10800000">
              <a:off x="3371201" y="7835775"/>
              <a:ext cx="257874" cy="18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 r="78957"/>
            <a:stretch/>
          </p:blipFill>
          <p:spPr>
            <a:xfrm rot="10800000">
              <a:off x="4350764" y="7798813"/>
              <a:ext cx="247451" cy="18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31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507550" y="8688934"/>
              <a:ext cx="932350" cy="21976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31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Haloperidol decanoate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HALDOL-D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33"/>
          <p:cNvGrpSpPr/>
          <p:nvPr/>
        </p:nvGrpSpPr>
        <p:grpSpPr>
          <a:xfrm>
            <a:off x="178822" y="97410"/>
            <a:ext cx="9076359" cy="5361511"/>
            <a:chOff x="-225503" y="6860169"/>
            <a:chExt cx="4370568" cy="2581746"/>
          </a:xfrm>
        </p:grpSpPr>
        <p:pic>
          <p:nvPicPr>
            <p:cNvPr id="370" name="Google Shape;370;p33"/>
            <p:cNvPicPr preferRelativeResize="0"/>
            <p:nvPr/>
          </p:nvPicPr>
          <p:blipFill rotWithShape="1">
            <a:blip r:embed="rId3">
              <a:alphaModFix/>
            </a:blip>
            <a:srcRect b="4552"/>
            <a:stretch/>
          </p:blipFill>
          <p:spPr>
            <a:xfrm>
              <a:off x="-225503" y="6860169"/>
              <a:ext cx="3413049" cy="23829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71" name="Google Shape;371;p33"/>
            <p:cNvSpPr txBox="1"/>
            <p:nvPr/>
          </p:nvSpPr>
          <p:spPr>
            <a:xfrm>
              <a:off x="3560665" y="9027615"/>
              <a:ext cx="584400" cy="41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1972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33"/>
          <p:cNvGrpSpPr/>
          <p:nvPr/>
        </p:nvGrpSpPr>
        <p:grpSpPr>
          <a:xfrm>
            <a:off x="8219070" y="145227"/>
            <a:ext cx="697576" cy="1560784"/>
            <a:chOff x="6862250" y="5708972"/>
            <a:chExt cx="932338" cy="2086051"/>
          </a:xfrm>
        </p:grpSpPr>
        <p:pic>
          <p:nvPicPr>
            <p:cNvPr id="373" name="Google Shape;373;p33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3" descr="Resultado de imagen para halo ange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33"/>
          <p:cNvSpPr/>
          <p:nvPr/>
        </p:nvSpPr>
        <p:spPr>
          <a:xfrm>
            <a:off x="6106375" y="2339900"/>
            <a:ext cx="1068300" cy="4707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 txBox="1"/>
          <p:nvPr/>
        </p:nvSpPr>
        <p:spPr>
          <a:xfrm>
            <a:off x="7304650" y="2263700"/>
            <a:ext cx="1781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This is a comparison to chlorpromazine (Thorazine), which causes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orthostatic hypotension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photosensitivity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corneal edema</a:t>
            </a:r>
            <a:endParaRPr sz="1100"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5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1954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$62–$157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392" name="Google Shape;392;p35"/>
          <p:cNvSpPr txBox="1"/>
          <p:nvPr/>
        </p:nvSpPr>
        <p:spPr>
          <a:xfrm>
            <a:off x="834159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25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393" name="Google Shape;393;p35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4" name="Google Shape;394;p35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klawr PRO muh zeen / THOR a zeen 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“Thor’s Color promising” </a:t>
            </a:r>
            <a:r>
              <a:rPr lang="en" sz="1100">
                <a:solidFill>
                  <a:schemeClr val="dk1"/>
                </a:solidFill>
              </a:rPr>
              <a:t>(to change)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5"/>
          <p:cNvSpPr txBox="1"/>
          <p:nvPr/>
        </p:nvSpPr>
        <p:spPr>
          <a:xfrm>
            <a:off x="207275" y="1114300"/>
            <a:ext cx="45627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Antipsychotic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Low potency FGA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D2 antagonist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5-HT2 antagonist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Phenothiazine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FDA-approved for: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Psychosis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Nausea/Vomiting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Intractable hiccups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Adjunct treatment of tetanus (IM)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Acute intermittent porphyria  (IM)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Used off-label for: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Behavioral disturbance (IM or PO)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Impulse control disorders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Serotonin Syndrome, adjunct (IM)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Anxiety (low dose)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❖ Insomnia (low dose)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396" name="Google Shape;396;p35"/>
          <p:cNvGrpSpPr/>
          <p:nvPr/>
        </p:nvGrpSpPr>
        <p:grpSpPr>
          <a:xfrm>
            <a:off x="3191655" y="-213315"/>
            <a:ext cx="3954123" cy="3921209"/>
            <a:chOff x="2405325" y="422161"/>
            <a:chExt cx="2980869" cy="2956056"/>
          </a:xfrm>
        </p:grpSpPr>
        <p:grpSp>
          <p:nvGrpSpPr>
            <p:cNvPr id="397" name="Google Shape;397;p35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98" name="Google Shape;398;p35" descr="Resultado de imagen para thor's hammer 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35" descr="Resultado de imagen para Phenothiazine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0" name="Google Shape;400;p35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1" name="Google Shape;401;p35"/>
            <p:cNvGrpSpPr/>
            <p:nvPr/>
          </p:nvGrpSpPr>
          <p:grpSpPr>
            <a:xfrm>
              <a:off x="3622267" y="1140161"/>
              <a:ext cx="1665518" cy="1201893"/>
              <a:chOff x="7633680" y="2170477"/>
              <a:chExt cx="2089734" cy="1508022"/>
            </a:xfrm>
          </p:grpSpPr>
          <p:sp>
            <p:nvSpPr>
              <p:cNvPr id="402" name="Google Shape;402;p35"/>
              <p:cNvSpPr txBox="1"/>
              <p:nvPr/>
            </p:nvSpPr>
            <p:spPr>
              <a:xfrm>
                <a:off x="7727317" y="3276199"/>
                <a:ext cx="16308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Thor’s hammer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3" name="Google Shape;403;p35"/>
              <p:cNvGrpSpPr/>
              <p:nvPr/>
            </p:nvGrpSpPr>
            <p:grpSpPr>
              <a:xfrm>
                <a:off x="7633680" y="2170477"/>
                <a:ext cx="918300" cy="641889"/>
                <a:chOff x="6947880" y="2170477"/>
                <a:chExt cx="918300" cy="641889"/>
              </a:xfrm>
            </p:grpSpPr>
            <p:sp>
              <p:nvSpPr>
                <p:cNvPr id="404" name="Google Shape;404;p35"/>
                <p:cNvSpPr/>
                <p:nvPr/>
              </p:nvSpPr>
              <p:spPr>
                <a:xfrm>
                  <a:off x="6956825" y="2220166"/>
                  <a:ext cx="861000" cy="592200"/>
                </a:xfrm>
                <a:prstGeom prst="wedgeRectCallout">
                  <a:avLst>
                    <a:gd name="adj1" fmla="val -68663"/>
                    <a:gd name="adj2" fmla="val 72391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05;p35"/>
                <p:cNvSpPr txBox="1"/>
                <p:nvPr/>
              </p:nvSpPr>
              <p:spPr>
                <a:xfrm>
                  <a:off x="6947880" y="2170477"/>
                  <a:ext cx="918300" cy="402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My 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lor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is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prom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isi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 to change.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6" name="Google Shape;406;p35"/>
              <p:cNvSpPr txBox="1"/>
              <p:nvPr/>
            </p:nvSpPr>
            <p:spPr>
              <a:xfrm>
                <a:off x="8503613" y="2241765"/>
                <a:ext cx="1219800" cy="59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900"/>
                  <a:t>Discoloration </a:t>
                </a: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of skin and eye at high dose. </a:t>
                </a: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07" name="Google Shape;407;p35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101" y="3865050"/>
            <a:ext cx="503888" cy="4995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08" name="Google Shape;408;p35" descr="Resultado de imagen para chlorpromazine struc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1175" y="1193600"/>
            <a:ext cx="1247100" cy="123025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5"/>
          <p:cNvSpPr txBox="1"/>
          <p:nvPr/>
        </p:nvSpPr>
        <p:spPr>
          <a:xfrm>
            <a:off x="7631163" y="2328295"/>
            <a:ext cx="14691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phenothiazine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structure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" name="Google Shape;20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176" y="598825"/>
            <a:ext cx="5632451" cy="44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113"/>
          <p:cNvSpPr txBox="1"/>
          <p:nvPr/>
        </p:nvSpPr>
        <p:spPr>
          <a:xfrm>
            <a:off x="4400600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5HT2A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01" name="Google Shape;2101;p113"/>
          <p:cNvCxnSpPr/>
          <p:nvPr/>
        </p:nvCxnSpPr>
        <p:spPr>
          <a:xfrm rot="10800000">
            <a:off x="2561350" y="543800"/>
            <a:ext cx="1330800" cy="137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2" name="Google Shape;2102;p113"/>
          <p:cNvSpPr txBox="1"/>
          <p:nvPr/>
        </p:nvSpPr>
        <p:spPr>
          <a:xfrm>
            <a:off x="1488075" y="228900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NMDA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cxnSp>
        <p:nvCxnSpPr>
          <p:cNvPr id="2103" name="Google Shape;2103;p113"/>
          <p:cNvCxnSpPr/>
          <p:nvPr/>
        </p:nvCxnSpPr>
        <p:spPr>
          <a:xfrm rot="10800000">
            <a:off x="5501700" y="3151250"/>
            <a:ext cx="20979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4" name="Google Shape;2104;p113"/>
          <p:cNvSpPr txBox="1"/>
          <p:nvPr/>
        </p:nvSpPr>
        <p:spPr>
          <a:xfrm>
            <a:off x="7539200" y="2947825"/>
            <a:ext cx="22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receptors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105" name="Google Shape;2105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050" y="4711825"/>
            <a:ext cx="2122825" cy="3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9050" y="598824"/>
            <a:ext cx="757025" cy="105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7" name="Google Shape;2107;p113"/>
          <p:cNvGrpSpPr/>
          <p:nvPr/>
        </p:nvGrpSpPr>
        <p:grpSpPr>
          <a:xfrm>
            <a:off x="6473325" y="2572"/>
            <a:ext cx="1500615" cy="1742914"/>
            <a:chOff x="2292025" y="3445409"/>
            <a:chExt cx="1500615" cy="1742914"/>
          </a:xfrm>
        </p:grpSpPr>
        <p:grpSp>
          <p:nvGrpSpPr>
            <p:cNvPr id="2108" name="Google Shape;2108;p113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09" name="Google Shape;2109;p113"/>
              <p:cNvPicPr preferRelativeResize="0"/>
              <p:nvPr/>
            </p:nvPicPr>
            <p:blipFill rotWithShape="1">
              <a:blip r:embed="rId6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0" name="Google Shape;2110;p113"/>
              <p:cNvPicPr preferRelativeResize="0"/>
              <p:nvPr/>
            </p:nvPicPr>
            <p:blipFill rotWithShape="1">
              <a:blip r:embed="rId6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1" name="Google Shape;2111;p113"/>
              <p:cNvPicPr preferRelativeResize="0"/>
              <p:nvPr/>
            </p:nvPicPr>
            <p:blipFill rotWithShape="1">
              <a:blip r:embed="rId7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12" name="Google Shape;2112;p113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113" name="Google Shape;2113;p113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14" name="Google Shape;2114;p113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113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113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7" name="Google Shape;2117;p113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118" name="Google Shape;2118;p113"/>
          <p:cNvGrpSpPr/>
          <p:nvPr/>
        </p:nvGrpSpPr>
        <p:grpSpPr>
          <a:xfrm>
            <a:off x="7711978" y="3363149"/>
            <a:ext cx="924000" cy="1269055"/>
            <a:chOff x="6221978" y="2926374"/>
            <a:chExt cx="924000" cy="1269055"/>
          </a:xfrm>
        </p:grpSpPr>
        <p:grpSp>
          <p:nvGrpSpPr>
            <p:cNvPr id="2119" name="Google Shape;2119;p113"/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2120" name="Google Shape;2120;p113"/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2121" name="Google Shape;2121;p113"/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2122" name="Google Shape;2122;p113"/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3" name="Google Shape;2123;p113"/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124" name="Google Shape;2124;p113"/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125" name="Google Shape;2125;p11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26" name="Google Shape;2126;p113"/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 txBox="1"/>
          <p:nvPr/>
        </p:nvSpPr>
        <p:spPr>
          <a:xfrm>
            <a:off x="515019" y="3759582"/>
            <a:ext cx="4981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Corneal epithelial keratopathy 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caused by high dose thorazine.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i="1"/>
              <a:t>c</a:t>
            </a:r>
            <a:r>
              <a:rPr lang="en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ornea verticillata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/>
              <a:t>pattern in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corneal epithelium</a:t>
            </a:r>
            <a:endParaRPr sz="1600"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enign and reversible.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37"/>
          <p:cNvPicPr preferRelativeResize="0"/>
          <p:nvPr/>
        </p:nvPicPr>
        <p:blipFill rotWithShape="1">
          <a:blip r:embed="rId3">
            <a:alphaModFix/>
          </a:blip>
          <a:srcRect l="63318" r="20386"/>
          <a:stretch/>
        </p:blipFill>
        <p:spPr>
          <a:xfrm>
            <a:off x="3446653" y="820402"/>
            <a:ext cx="2930400" cy="277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34" name="Google Shape;434;p37"/>
          <p:cNvPicPr preferRelativeResize="0"/>
          <p:nvPr/>
        </p:nvPicPr>
        <p:blipFill rotWithShape="1">
          <a:blip r:embed="rId4">
            <a:alphaModFix/>
          </a:blip>
          <a:srcRect l="45773" r="37492"/>
          <a:stretch/>
        </p:blipFill>
        <p:spPr>
          <a:xfrm>
            <a:off x="348079" y="820393"/>
            <a:ext cx="3009900" cy="277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35" name="Google Shape;435;p37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436" name="Google Shape;436;p37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437" name="Google Shape;437;p37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8" name="Google Shape;438;p37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9" name="Google Shape;439;p37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0" name="Google Shape;440;p37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8"/>
          <p:cNvSpPr txBox="1"/>
          <p:nvPr/>
        </p:nvSpPr>
        <p:spPr>
          <a:xfrm>
            <a:off x="3593167" y="3354325"/>
            <a:ext cx="4929000" cy="19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/>
              <a:t>Skin discoloration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With high-dose chlorpromazine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P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rogressive blue-gray or purple discoloration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S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un-exposed areas of the skin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" sz="1500"/>
              <a:t>S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paring of facial wrinkles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Reversible</a:t>
            </a:r>
            <a:endParaRPr sz="1500"/>
          </a:p>
        </p:txBody>
      </p:sp>
      <p:grpSp>
        <p:nvGrpSpPr>
          <p:cNvPr id="447" name="Google Shape;447;p38"/>
          <p:cNvGrpSpPr/>
          <p:nvPr/>
        </p:nvGrpSpPr>
        <p:grpSpPr>
          <a:xfrm>
            <a:off x="537082" y="1449093"/>
            <a:ext cx="2822339" cy="3369075"/>
            <a:chOff x="5960482" y="995295"/>
            <a:chExt cx="1685985" cy="2012590"/>
          </a:xfrm>
        </p:grpSpPr>
        <p:pic>
          <p:nvPicPr>
            <p:cNvPr id="448" name="Google Shape;448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">
              <a:off x="5960483" y="995295"/>
              <a:ext cx="1685984" cy="2012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38" descr="clipped result image"/>
            <p:cNvPicPr preferRelativeResize="0"/>
            <p:nvPr/>
          </p:nvPicPr>
          <p:blipFill rotWithShape="1">
            <a:blip r:embed="rId4">
              <a:alphaModFix amt="45000"/>
            </a:blip>
            <a:srcRect/>
            <a:stretch/>
          </p:blipFill>
          <p:spPr>
            <a:xfrm rot="1074921">
              <a:off x="6253833" y="2346493"/>
              <a:ext cx="539126" cy="2264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0" name="Google Shape;450;p38"/>
          <p:cNvGrpSpPr/>
          <p:nvPr/>
        </p:nvGrpSpPr>
        <p:grpSpPr>
          <a:xfrm>
            <a:off x="3593181" y="1449110"/>
            <a:ext cx="2374402" cy="1716017"/>
            <a:chOff x="4548642" y="3671122"/>
            <a:chExt cx="1418400" cy="1025100"/>
          </a:xfrm>
        </p:grpSpPr>
        <p:pic>
          <p:nvPicPr>
            <p:cNvPr id="451" name="Google Shape;451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48642" y="3671122"/>
              <a:ext cx="1418400" cy="1025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452" name="Google Shape;452;p38" descr="clipped result image"/>
            <p:cNvPicPr preferRelativeResize="0"/>
            <p:nvPr/>
          </p:nvPicPr>
          <p:blipFill rotWithShape="1">
            <a:blip r:embed="rId4">
              <a:alphaModFix amt="45000"/>
            </a:blip>
            <a:srcRect/>
            <a:stretch/>
          </p:blipFill>
          <p:spPr>
            <a:xfrm rot="-1438916">
              <a:off x="4743716" y="4186170"/>
              <a:ext cx="539126" cy="2264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3" name="Google Shape;453;p38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454" name="Google Shape;454;p38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455" name="Google Shape;455;p38" descr="Resultado de imagen para thor's hammer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6" name="Google Shape;456;p38" descr="Resultado de imagen para Phenothiazine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57" name="Google Shape;457;p38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8" name="Google Shape;458;p38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“Thor’s </a:t>
            </a:r>
            <a:r>
              <a:rPr lang="en" sz="1500">
                <a:solidFill>
                  <a:schemeClr val="dk1"/>
                </a:solidFill>
                <a:highlight>
                  <a:srgbClr val="FFFF00"/>
                </a:highlight>
              </a:rPr>
              <a:t>Color promising</a:t>
            </a:r>
            <a:r>
              <a:rPr lang="en" sz="1500">
                <a:solidFill>
                  <a:schemeClr val="dk1"/>
                </a:solidFill>
              </a:rPr>
              <a:t>” </a:t>
            </a:r>
            <a:r>
              <a:rPr lang="en" sz="1100">
                <a:solidFill>
                  <a:schemeClr val="dk1"/>
                </a:solidFill>
              </a:rPr>
              <a:t>(to change)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6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klawr PRO muh zeen / THOR a zeen 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“Thor’s Color promising” </a:t>
            </a:r>
            <a:r>
              <a:rPr lang="en" sz="1100">
                <a:solidFill>
                  <a:schemeClr val="dk1"/>
                </a:solidFill>
              </a:rPr>
              <a:t>(to change)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 txBox="1"/>
          <p:nvPr/>
        </p:nvSpPr>
        <p:spPr>
          <a:xfrm>
            <a:off x="207275" y="1114300"/>
            <a:ext cx="49284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</a:rPr>
              <a:t>Also risk of: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</a:rPr>
              <a:t> ► Corneal edema (with possible irreversible vision loss)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pSp>
        <p:nvGrpSpPr>
          <p:cNvPr id="417" name="Google Shape;417;p36"/>
          <p:cNvGrpSpPr/>
          <p:nvPr/>
        </p:nvGrpSpPr>
        <p:grpSpPr>
          <a:xfrm>
            <a:off x="5083705" y="-650515"/>
            <a:ext cx="3954123" cy="3921209"/>
            <a:chOff x="2405325" y="422161"/>
            <a:chExt cx="2980869" cy="2956056"/>
          </a:xfrm>
        </p:grpSpPr>
        <p:grpSp>
          <p:nvGrpSpPr>
            <p:cNvPr id="418" name="Google Shape;418;p36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419" name="Google Shape;419;p36" descr="Resultado de imagen para thor's hammer 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0" name="Google Shape;420;p36" descr="Resultado de imagen para Phenothiazine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21" name="Google Shape;421;p36" descr="clipped result imag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2" name="Google Shape;422;p36"/>
            <p:cNvGrpSpPr/>
            <p:nvPr/>
          </p:nvGrpSpPr>
          <p:grpSpPr>
            <a:xfrm>
              <a:off x="3622267" y="1140161"/>
              <a:ext cx="1665518" cy="1201893"/>
              <a:chOff x="7633680" y="2170477"/>
              <a:chExt cx="2089734" cy="1508022"/>
            </a:xfrm>
          </p:grpSpPr>
          <p:sp>
            <p:nvSpPr>
              <p:cNvPr id="423" name="Google Shape;423;p36"/>
              <p:cNvSpPr txBox="1"/>
              <p:nvPr/>
            </p:nvSpPr>
            <p:spPr>
              <a:xfrm>
                <a:off x="7727317" y="3276199"/>
                <a:ext cx="16308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Thor’s hammer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4" name="Google Shape;424;p36"/>
              <p:cNvGrpSpPr/>
              <p:nvPr/>
            </p:nvGrpSpPr>
            <p:grpSpPr>
              <a:xfrm>
                <a:off x="7633680" y="2170477"/>
                <a:ext cx="918300" cy="641889"/>
                <a:chOff x="6947880" y="2170477"/>
                <a:chExt cx="918300" cy="641889"/>
              </a:xfrm>
            </p:grpSpPr>
            <p:sp>
              <p:nvSpPr>
                <p:cNvPr id="425" name="Google Shape;425;p36"/>
                <p:cNvSpPr/>
                <p:nvPr/>
              </p:nvSpPr>
              <p:spPr>
                <a:xfrm>
                  <a:off x="6956825" y="2220166"/>
                  <a:ext cx="861000" cy="592200"/>
                </a:xfrm>
                <a:prstGeom prst="wedgeRectCallout">
                  <a:avLst>
                    <a:gd name="adj1" fmla="val -68663"/>
                    <a:gd name="adj2" fmla="val 72391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36"/>
                <p:cNvSpPr txBox="1"/>
                <p:nvPr/>
              </p:nvSpPr>
              <p:spPr>
                <a:xfrm>
                  <a:off x="6947880" y="2170477"/>
                  <a:ext cx="918300" cy="402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My 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lor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is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prom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isi</a:t>
                  </a:r>
                  <a:r>
                    <a:rPr lang="en" sz="1200" b="0" i="0" u="sng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 to change.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7" name="Google Shape;427;p36"/>
              <p:cNvSpPr txBox="1"/>
              <p:nvPr/>
            </p:nvSpPr>
            <p:spPr>
              <a:xfrm>
                <a:off x="8503613" y="2241765"/>
                <a:ext cx="1219800" cy="59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900"/>
                  <a:t>Discoloration </a:t>
                </a: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of skin and eye at high dose. </a:t>
                </a:r>
                <a:r>
                  <a:rPr lang="en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Chlorpromazine (THORAZINE)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39"/>
          <p:cNvGrpSpPr/>
          <p:nvPr/>
        </p:nvGrpSpPr>
        <p:grpSpPr>
          <a:xfrm>
            <a:off x="5885506" y="528159"/>
            <a:ext cx="2779677" cy="4166628"/>
            <a:chOff x="1484149" y="5859581"/>
            <a:chExt cx="841944" cy="1262041"/>
          </a:xfrm>
        </p:grpSpPr>
        <p:pic>
          <p:nvPicPr>
            <p:cNvPr id="465" name="Google Shape;465;p39"/>
            <p:cNvPicPr preferRelativeResize="0"/>
            <p:nvPr/>
          </p:nvPicPr>
          <p:blipFill rotWithShape="1">
            <a:blip r:embed="rId3">
              <a:alphaModFix/>
            </a:blip>
            <a:srcRect l="9093" t="8238" r="8007" b="2698"/>
            <a:stretch/>
          </p:blipFill>
          <p:spPr>
            <a:xfrm>
              <a:off x="1484149" y="6217009"/>
              <a:ext cx="841944" cy="904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39" descr="Resultado de imagen para thor's hammer 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981365" flipH="1">
              <a:off x="1609075" y="5975189"/>
              <a:ext cx="540094" cy="4400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7" name="Google Shape;467;p39"/>
          <p:cNvSpPr txBox="1"/>
          <p:nvPr/>
        </p:nvSpPr>
        <p:spPr>
          <a:xfrm>
            <a:off x="395774" y="1359150"/>
            <a:ext cx="4502700" cy="13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Seizure risk among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a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ntipsychotics (dose</a:t>
            </a:r>
            <a:r>
              <a:rPr lang="en" sz="1600"/>
              <a:t>-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dependent):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 Clozapine (Clozaril) up to 10x risk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 Olanzapine (Zyprexa) 3x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#3 Quetiapine (Seroquel) 2x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#4 Chlorpromazine (Thorazine) 2x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9"/>
          <p:cNvSpPr txBox="1"/>
          <p:nvPr/>
        </p:nvSpPr>
        <p:spPr>
          <a:xfrm>
            <a:off x="395765" y="715425"/>
            <a:ext cx="70551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T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only FGA that significantly lowers seizure threshold.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9" descr="Resultado de imagen para Phenothiazine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599988">
            <a:off x="7389901" y="1824294"/>
            <a:ext cx="573075" cy="359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3" y="601425"/>
            <a:ext cx="3669476" cy="3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8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669" name="Google Shape;66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88" y="4057505"/>
            <a:ext cx="8124401" cy="123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0" name="Google Shape;670;p48"/>
          <p:cNvCxnSpPr/>
          <p:nvPr/>
        </p:nvCxnSpPr>
        <p:spPr>
          <a:xfrm>
            <a:off x="3694475" y="1253250"/>
            <a:ext cx="1535700" cy="1844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48"/>
          <p:cNvCxnSpPr/>
          <p:nvPr/>
        </p:nvCxnSpPr>
        <p:spPr>
          <a:xfrm rot="10800000" flipH="1">
            <a:off x="2904900" y="1253300"/>
            <a:ext cx="789600" cy="3240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48"/>
          <p:cNvCxnSpPr/>
          <p:nvPr/>
        </p:nvCxnSpPr>
        <p:spPr>
          <a:xfrm rot="10800000" flipH="1">
            <a:off x="2425525" y="3098125"/>
            <a:ext cx="2818800" cy="1280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3" name="Google Shape;673;p48"/>
          <p:cNvSpPr/>
          <p:nvPr/>
        </p:nvSpPr>
        <p:spPr>
          <a:xfrm>
            <a:off x="6653188" y="4511852"/>
            <a:ext cx="322200" cy="5157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8"/>
          <p:cNvSpPr txBox="1"/>
          <p:nvPr/>
        </p:nvSpPr>
        <p:spPr>
          <a:xfrm>
            <a:off x="6266750" y="4923210"/>
            <a:ext cx="292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This is the only mention of D5 with any of the antipsychotics</a:t>
            </a:r>
            <a:endParaRPr sz="600"/>
          </a:p>
        </p:txBody>
      </p:sp>
      <p:sp>
        <p:nvSpPr>
          <p:cNvPr id="675" name="Google Shape;675;p48"/>
          <p:cNvSpPr/>
          <p:nvPr/>
        </p:nvSpPr>
        <p:spPr>
          <a:xfrm>
            <a:off x="6323750" y="4493300"/>
            <a:ext cx="2310300" cy="61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" name="Google Shape;676;p48"/>
          <p:cNvGrpSpPr/>
          <p:nvPr/>
        </p:nvGrpSpPr>
        <p:grpSpPr>
          <a:xfrm>
            <a:off x="6828749" y="-638916"/>
            <a:ext cx="2243700" cy="2225024"/>
            <a:chOff x="2405325" y="422161"/>
            <a:chExt cx="2980869" cy="2956056"/>
          </a:xfrm>
        </p:grpSpPr>
        <p:grpSp>
          <p:nvGrpSpPr>
            <p:cNvPr id="677" name="Google Shape;677;p48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678" name="Google Shape;678;p48" descr="Resultado de imagen para thor's hammer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9" name="Google Shape;679;p48" descr="Resultado de imagen para Phenothiazine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80" name="Google Shape;680;p48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1" name="Google Shape;681;p48"/>
          <p:cNvSpPr txBox="1"/>
          <p:nvPr/>
        </p:nvSpPr>
        <p:spPr>
          <a:xfrm>
            <a:off x="379175" y="830375"/>
            <a:ext cx="1620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D2 &gt; 5HT2A makes a “typical” (1st-gen) antipsychotic</a:t>
            </a:r>
            <a:endParaRPr b="1"/>
          </a:p>
        </p:txBody>
      </p:sp>
      <p:pic>
        <p:nvPicPr>
          <p:cNvPr id="682" name="Google Shape;682;p48" descr="Resultado de imagen para Phenothiazin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89247">
            <a:off x="5564777" y="2280649"/>
            <a:ext cx="530175" cy="33257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8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pic>
        <p:nvPicPr>
          <p:cNvPr id="684" name="Google Shape;684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3065" y="263734"/>
            <a:ext cx="852898" cy="1181588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8"/>
          <p:cNvSpPr txBox="1"/>
          <p:nvPr/>
        </p:nvSpPr>
        <p:spPr>
          <a:xfrm>
            <a:off x="2228450" y="1344375"/>
            <a:ext cx="13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</a:t>
            </a:r>
            <a:endParaRPr sz="1000"/>
          </a:p>
        </p:txBody>
      </p:sp>
      <p:sp>
        <p:nvSpPr>
          <p:cNvPr id="686" name="Google Shape;686;p48"/>
          <p:cNvSpPr/>
          <p:nvPr/>
        </p:nvSpPr>
        <p:spPr>
          <a:xfrm rot="1352132">
            <a:off x="5629224" y="2074005"/>
            <a:ext cx="517408" cy="72644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8"/>
          <p:cNvSpPr txBox="1"/>
          <p:nvPr/>
        </p:nvSpPr>
        <p:spPr>
          <a:xfrm>
            <a:off x="4469575" y="36975"/>
            <a:ext cx="264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 - side effects (but could reduce EPS)</a:t>
            </a:r>
            <a:endParaRPr sz="1000"/>
          </a:p>
        </p:txBody>
      </p:sp>
      <p:sp>
        <p:nvSpPr>
          <p:cNvPr id="688" name="Google Shape;688;p48"/>
          <p:cNvSpPr txBox="1"/>
          <p:nvPr/>
        </p:nvSpPr>
        <p:spPr>
          <a:xfrm>
            <a:off x="6186500" y="24332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Photosensitivity (phenothiazine class)</a:t>
            </a:r>
            <a:endParaRPr/>
          </a:p>
        </p:txBody>
      </p:sp>
      <p:pic>
        <p:nvPicPr>
          <p:cNvPr id="689" name="Google Shape;689;p48"/>
          <p:cNvPicPr preferRelativeResize="0"/>
          <p:nvPr/>
        </p:nvPicPr>
        <p:blipFill rotWithShape="1">
          <a:blip r:embed="rId9">
            <a:alphaModFix/>
          </a:blip>
          <a:srcRect t="20527"/>
          <a:stretch/>
        </p:blipFill>
        <p:spPr>
          <a:xfrm>
            <a:off x="6266750" y="3083650"/>
            <a:ext cx="2689051" cy="9390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0" name="Google Shape;690;p48"/>
          <p:cNvSpPr txBox="1"/>
          <p:nvPr/>
        </p:nvSpPr>
        <p:spPr>
          <a:xfrm>
            <a:off x="5745925" y="747475"/>
            <a:ext cx="13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7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73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1960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$21–$233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966" name="Google Shape;966;p73"/>
          <p:cNvSpPr txBox="1"/>
          <p:nvPr/>
        </p:nvSpPr>
        <p:spPr>
          <a:xfrm>
            <a:off x="824354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967" name="Google Shape;967;p7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8" name="Google Shape;968;p73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Flup</a:t>
            </a:r>
            <a:r>
              <a:rPr lang="en" sz="1800" u="sng"/>
              <a:t>hen</a:t>
            </a:r>
            <a:r>
              <a:rPr lang="en" sz="1800"/>
              <a:t>azine (PROLIXIN)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flu FEN uh zeen / pro LIK sin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Prolix Floppy </a:t>
            </a:r>
            <a:r>
              <a:rPr lang="en" sz="1600" u="sng"/>
              <a:t>hen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73"/>
          <p:cNvSpPr txBox="1"/>
          <p:nvPr/>
        </p:nvSpPr>
        <p:spPr>
          <a:xfrm>
            <a:off x="175475" y="11097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Antipsychotic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High potency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D2 antagonist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Phenothiazine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Psychosis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970" name="Google Shape;970;p73"/>
          <p:cNvGrpSpPr/>
          <p:nvPr/>
        </p:nvGrpSpPr>
        <p:grpSpPr>
          <a:xfrm>
            <a:off x="2666983" y="970309"/>
            <a:ext cx="4190175" cy="3865667"/>
            <a:chOff x="247377" y="6597155"/>
            <a:chExt cx="2510440" cy="2316019"/>
          </a:xfrm>
        </p:grpSpPr>
        <p:grpSp>
          <p:nvGrpSpPr>
            <p:cNvPr id="971" name="Google Shape;971;p73"/>
            <p:cNvGrpSpPr/>
            <p:nvPr/>
          </p:nvGrpSpPr>
          <p:grpSpPr>
            <a:xfrm>
              <a:off x="1777738" y="6597155"/>
              <a:ext cx="980078" cy="578111"/>
              <a:chOff x="2120280" y="1281908"/>
              <a:chExt cx="2613542" cy="1541630"/>
            </a:xfrm>
          </p:grpSpPr>
          <p:pic>
            <p:nvPicPr>
              <p:cNvPr id="972" name="Google Shape;972;p73" descr="Resultado de imagen para emoticon devil 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517475" y="1346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3" name="Google Shape;973;p73" descr="Resultado de imagen para emoticon devil 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196616" y="2083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4" name="Google Shape;974;p73" descr="Resultado de imagen para emoticon devil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602791" y="2147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5" name="Google Shape;975;p73" descr="Resultado de imagen para scary ghost emoticon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47775" y="1324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6" name="Google Shape;976;p73" descr="Resultado de imagen para skull emoticon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435171">
                <a:off x="3985501" y="1317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7" name="Google Shape;977;p73" descr="Resultado de imagen para skull emoticon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120280" y="2116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8" name="Google Shape;978;p73" descr="Resultado de imagen para skull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845865" y="2494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9" name="Google Shape;979;p73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282298" y="2122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0" name="Google Shape;980;p73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881000" y="1283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1" name="Google Shape;981;p73" descr="Resultado de imagen para monster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3597725" y="1334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2" name="Google Shape;982;p73" descr="Resultado de imagen para monster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3198450" y="1315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3" name="Google Shape;983;p73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4256789" y="2504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4" name="Google Shape;984;p73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194150" y="1366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5" name="Google Shape;985;p73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2687585" y="2492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6" name="Google Shape;986;p73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 rot="-1503417">
                <a:off x="4273567" y="1711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7" name="Google Shape;987;p73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3566788" y="1719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8" name="Google Shape;988;p73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3962107" y="2108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9" name="Google Shape;989;p73" descr="Resultado de imagen para monster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3046979" y="2471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0" name="Google Shape;990;p73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3280205" y="1748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1" name="Google Shape;991;p73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2484450" y="1669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2" name="Google Shape;992;p73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453151" y="2479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3" name="Google Shape;993;p73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3920075" y="1744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4" name="Google Shape;994;p73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2194157" y="1729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5" name="Google Shape;995;p73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2884549" y="1734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6" name="Google Shape;996;p73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2797259" y="2121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7" name="Google Shape;997;p73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2194150" y="2496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98" name="Google Shape;998;p73" descr="A close up of an animal&#10;&#10;Description automatically generated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47377" y="7025423"/>
              <a:ext cx="1478898" cy="1887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9" name="Google Shape;999;p73"/>
          <p:cNvSpPr/>
          <p:nvPr/>
        </p:nvSpPr>
        <p:spPr>
          <a:xfrm>
            <a:off x="5176988" y="893480"/>
            <a:ext cx="1747500" cy="1088700"/>
          </a:xfrm>
          <a:prstGeom prst="wedgeRoundRectCallout">
            <a:avLst>
              <a:gd name="adj1" fmla="val -56389"/>
              <a:gd name="adj2" fmla="val 79167"/>
              <a:gd name="adj3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73"/>
          <p:cNvSpPr txBox="1"/>
          <p:nvPr/>
        </p:nvSpPr>
        <p:spPr>
          <a:xfrm>
            <a:off x="4187255" y="3856037"/>
            <a:ext cx="1763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Prolix Hen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Google Shape;1001;p73" descr="Resultado de imagen para fluphenazine structure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585950" y="1982175"/>
            <a:ext cx="1404278" cy="8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73"/>
          <p:cNvSpPr txBox="1"/>
          <p:nvPr/>
        </p:nvSpPr>
        <p:spPr>
          <a:xfrm>
            <a:off x="7585938" y="1495270"/>
            <a:ext cx="14691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Phenothiazine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structure</a:t>
            </a:r>
            <a:endParaRPr sz="1200"/>
          </a:p>
        </p:txBody>
      </p:sp>
      <p:pic>
        <p:nvPicPr>
          <p:cNvPr id="1003" name="Google Shape;1003;p73" descr="clipped result image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687575" y="3723199"/>
            <a:ext cx="498171" cy="486900"/>
          </a:xfrm>
          <a:prstGeom prst="rect">
            <a:avLst/>
          </a:prstGeom>
          <a:noFill/>
          <a:ln>
            <a:noFill/>
          </a:ln>
          <a:effectLst>
            <a:outerShdw blurRad="14288" dist="9525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74"/>
          <p:cNvSpPr txBox="1"/>
          <p:nvPr/>
        </p:nvSpPr>
        <p:spPr>
          <a:xfrm>
            <a:off x="300600" y="36975"/>
            <a:ext cx="137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Fluphenazine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PROLIXIN</a:t>
            </a:r>
            <a:endParaRPr b="1"/>
          </a:p>
        </p:txBody>
      </p:sp>
      <p:pic>
        <p:nvPicPr>
          <p:cNvPr id="1009" name="Google Shape;100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9794" y="792844"/>
            <a:ext cx="3358801" cy="344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887" y="4038084"/>
            <a:ext cx="8124401" cy="11598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1" name="Google Shape;1011;p74"/>
          <p:cNvCxnSpPr/>
          <p:nvPr/>
        </p:nvCxnSpPr>
        <p:spPr>
          <a:xfrm>
            <a:off x="3701680" y="1224705"/>
            <a:ext cx="1607400" cy="1809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2" name="Google Shape;1012;p74"/>
          <p:cNvCxnSpPr/>
          <p:nvPr/>
        </p:nvCxnSpPr>
        <p:spPr>
          <a:xfrm rot="10800000" flipH="1">
            <a:off x="3627550" y="1238900"/>
            <a:ext cx="88500" cy="3254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3" name="Google Shape;1013;p74"/>
          <p:cNvCxnSpPr/>
          <p:nvPr/>
        </p:nvCxnSpPr>
        <p:spPr>
          <a:xfrm rot="10800000" flipH="1">
            <a:off x="915825" y="3033775"/>
            <a:ext cx="4393200" cy="1223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4" name="Google Shape;1014;p74"/>
          <p:cNvSpPr/>
          <p:nvPr/>
        </p:nvSpPr>
        <p:spPr>
          <a:xfrm>
            <a:off x="5965650" y="4536225"/>
            <a:ext cx="2764500" cy="52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5" name="Google Shape;1015;p74"/>
          <p:cNvGrpSpPr/>
          <p:nvPr/>
        </p:nvGrpSpPr>
        <p:grpSpPr>
          <a:xfrm>
            <a:off x="7274969" y="190252"/>
            <a:ext cx="1764176" cy="1615314"/>
            <a:chOff x="88867" y="6597155"/>
            <a:chExt cx="2668950" cy="2443742"/>
          </a:xfrm>
        </p:grpSpPr>
        <p:grpSp>
          <p:nvGrpSpPr>
            <p:cNvPr id="1016" name="Google Shape;1016;p74"/>
            <p:cNvGrpSpPr/>
            <p:nvPr/>
          </p:nvGrpSpPr>
          <p:grpSpPr>
            <a:xfrm>
              <a:off x="1777738" y="6597155"/>
              <a:ext cx="980078" cy="578111"/>
              <a:chOff x="2120280" y="1281908"/>
              <a:chExt cx="2613542" cy="1541630"/>
            </a:xfrm>
          </p:grpSpPr>
          <p:pic>
            <p:nvPicPr>
              <p:cNvPr id="1017" name="Google Shape;1017;p74" descr="Resultado de imagen para emoticon devil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17475" y="1346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8" name="Google Shape;1018;p74" descr="Resultado de imagen para emoticon devil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196616" y="2083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9" name="Google Shape;1019;p74" descr="Resultado de imagen para emoticon devil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02791" y="2147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0" name="Google Shape;1020;p74" descr="Resultado de imagen para scary ghost emoticon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47775" y="1324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1" name="Google Shape;1021;p74" descr="Resultado de imagen para skull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1435171">
                <a:off x="3985501" y="1317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2" name="Google Shape;1022;p74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120280" y="2116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3" name="Google Shape;1023;p74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845865" y="2494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4" name="Google Shape;1024;p74" descr="Resultado de imagen para skull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282298" y="2122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5" name="Google Shape;1025;p74" descr="Resultado de imagen para skull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881000" y="1283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6" name="Google Shape;1026;p74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597725" y="1334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7" name="Google Shape;1027;p74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3198450" y="1315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8" name="Google Shape;1028;p74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4256789" y="2504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9" name="Google Shape;1029;p74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2194150" y="1366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0" name="Google Shape;1030;p74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687585" y="2492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1" name="Google Shape;1031;p74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 rot="-1503417">
                <a:off x="4273567" y="1711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2" name="Google Shape;1032;p74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3566788" y="1719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3" name="Google Shape;1033;p74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3962107" y="2108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4" name="Google Shape;1034;p74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046979" y="2471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5" name="Google Shape;1035;p74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280205" y="1748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6" name="Google Shape;1036;p74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2484450" y="1669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7" name="Google Shape;1037;p74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3453151" y="2479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8" name="Google Shape;1038;p74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3920075" y="1744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9" name="Google Shape;1039;p74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2194157" y="1729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0" name="Google Shape;1040;p74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2884549" y="1734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1" name="Google Shape;1041;p74" descr="Resultado de imagen para monster emoticon png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2797259" y="2121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2" name="Google Shape;1042;p74" descr="Resultado de imagen para monster emoticon png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2194150" y="2496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43" name="Google Shape;1043;p74" descr="A close up of an animal&#10;&#10;Description automatically generated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88867" y="7153146"/>
              <a:ext cx="1478898" cy="1887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4" name="Google Shape;1044;p74"/>
          <p:cNvSpPr/>
          <p:nvPr/>
        </p:nvSpPr>
        <p:spPr>
          <a:xfrm>
            <a:off x="8363024" y="120447"/>
            <a:ext cx="714300" cy="522600"/>
          </a:xfrm>
          <a:prstGeom prst="wedgeRoundRectCallout">
            <a:avLst>
              <a:gd name="adj1" fmla="val -68679"/>
              <a:gd name="adj2" fmla="val 50890"/>
              <a:gd name="adj3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74"/>
          <p:cNvSpPr txBox="1"/>
          <p:nvPr/>
        </p:nvSpPr>
        <p:spPr>
          <a:xfrm>
            <a:off x="618100" y="2964325"/>
            <a:ext cx="1379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High-potency FGA, similar to haloperidol</a:t>
            </a:r>
            <a:endParaRPr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77"/>
          <p:cNvSpPr txBox="1"/>
          <p:nvPr/>
        </p:nvSpPr>
        <p:spPr>
          <a:xfrm>
            <a:off x="4774725" y="1287075"/>
            <a:ext cx="145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Fluphenazine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PROLIXIN</a:t>
            </a:r>
            <a:endParaRPr b="1"/>
          </a:p>
        </p:txBody>
      </p:sp>
      <p:pic>
        <p:nvPicPr>
          <p:cNvPr id="1155" name="Google Shape;115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8266" y="1663374"/>
            <a:ext cx="1672135" cy="171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77"/>
          <p:cNvPicPr preferRelativeResize="0"/>
          <p:nvPr/>
        </p:nvPicPr>
        <p:blipFill rotWithShape="1">
          <a:blip r:embed="rId4">
            <a:alphaModFix/>
          </a:blip>
          <a:srcRect r="33146"/>
          <a:stretch/>
        </p:blipFill>
        <p:spPr>
          <a:xfrm>
            <a:off x="4908778" y="3278975"/>
            <a:ext cx="2704074" cy="577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p77"/>
          <p:cNvCxnSpPr/>
          <p:nvPr/>
        </p:nvCxnSpPr>
        <p:spPr>
          <a:xfrm>
            <a:off x="6467907" y="1878372"/>
            <a:ext cx="800100" cy="900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8" name="Google Shape;1158;p77"/>
          <p:cNvCxnSpPr/>
          <p:nvPr/>
        </p:nvCxnSpPr>
        <p:spPr>
          <a:xfrm rot="10800000" flipH="1">
            <a:off x="6431002" y="1885309"/>
            <a:ext cx="44100" cy="1620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9" name="Google Shape;1159;p77"/>
          <p:cNvCxnSpPr/>
          <p:nvPr/>
        </p:nvCxnSpPr>
        <p:spPr>
          <a:xfrm rot="10800000" flipH="1">
            <a:off x="5081006" y="2779057"/>
            <a:ext cx="2187000" cy="60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0" name="Google Shape;1160;p77"/>
          <p:cNvGrpSpPr/>
          <p:nvPr/>
        </p:nvGrpSpPr>
        <p:grpSpPr>
          <a:xfrm>
            <a:off x="8094424" y="1363561"/>
            <a:ext cx="878351" cy="804236"/>
            <a:chOff x="88867" y="6597155"/>
            <a:chExt cx="2668950" cy="2443742"/>
          </a:xfrm>
        </p:grpSpPr>
        <p:grpSp>
          <p:nvGrpSpPr>
            <p:cNvPr id="1161" name="Google Shape;1161;p77"/>
            <p:cNvGrpSpPr/>
            <p:nvPr/>
          </p:nvGrpSpPr>
          <p:grpSpPr>
            <a:xfrm>
              <a:off x="1777738" y="6597155"/>
              <a:ext cx="980078" cy="578111"/>
              <a:chOff x="2120280" y="1281908"/>
              <a:chExt cx="2613542" cy="1541630"/>
            </a:xfrm>
          </p:grpSpPr>
          <p:pic>
            <p:nvPicPr>
              <p:cNvPr id="1162" name="Google Shape;1162;p77" descr="Resultado de imagen para emoticon devil 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17475" y="1346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3" name="Google Shape;1163;p77" descr="Resultado de imagen para emoticon devil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196616" y="2083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4" name="Google Shape;1164;p77" descr="Resultado de imagen para emoticon devil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02791" y="2147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5" name="Google Shape;1165;p77" descr="Resultado de imagen para scary ghost emoticon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47775" y="1324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6" name="Google Shape;1166;p77" descr="Resultado de imagen para skull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1435171">
                <a:off x="3985501" y="1317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7" name="Google Shape;1167;p77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120280" y="2116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8" name="Google Shape;1168;p77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845865" y="2494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9" name="Google Shape;1169;p77" descr="Resultado de imagen para skull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282298" y="2122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0" name="Google Shape;1170;p77" descr="Resultado de imagen para skull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881000" y="1283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1" name="Google Shape;1171;p77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597725" y="1334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2" name="Google Shape;1172;p77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3198450" y="1315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3" name="Google Shape;1173;p77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4256789" y="2504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4" name="Google Shape;1174;p77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2194150" y="1366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5" name="Google Shape;1175;p77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687585" y="2492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6" name="Google Shape;1176;p77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 rot="-1503417">
                <a:off x="4273567" y="1711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7" name="Google Shape;1177;p77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3566788" y="1719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8" name="Google Shape;1178;p77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3962107" y="2108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9" name="Google Shape;1179;p77" descr="Resultado de imagen para monster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046979" y="2471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0" name="Google Shape;1180;p77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280205" y="1748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1" name="Google Shape;1181;p77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2484450" y="1669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2" name="Google Shape;1182;p77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3453151" y="2479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3" name="Google Shape;1183;p77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3920075" y="1744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4" name="Google Shape;1184;p77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2194157" y="1729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5" name="Google Shape;1185;p77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2884549" y="1734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6" name="Google Shape;1186;p77" descr="Resultado de imagen para monster emoticon png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2797259" y="2121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7" name="Google Shape;1187;p77" descr="Resultado de imagen para monster emoticon png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2194150" y="2496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88" name="Google Shape;1188;p77" descr="A close up of an animal&#10;&#10;Description automatically generated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88867" y="7153146"/>
              <a:ext cx="1478898" cy="1887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9" name="Google Shape;1189;p77"/>
          <p:cNvSpPr/>
          <p:nvPr/>
        </p:nvSpPr>
        <p:spPr>
          <a:xfrm>
            <a:off x="8636095" y="1328627"/>
            <a:ext cx="355500" cy="260100"/>
          </a:xfrm>
          <a:prstGeom prst="wedgeRoundRectCallout">
            <a:avLst>
              <a:gd name="adj1" fmla="val -68679"/>
              <a:gd name="adj2" fmla="val 50890"/>
              <a:gd name="adj3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77"/>
          <p:cNvSpPr txBox="1"/>
          <p:nvPr/>
        </p:nvSpPr>
        <p:spPr>
          <a:xfrm>
            <a:off x="198753" y="1191650"/>
            <a:ext cx="145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Haloperidol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HALDOL</a:t>
            </a:r>
            <a:endParaRPr b="1"/>
          </a:p>
        </p:txBody>
      </p:sp>
      <p:pic>
        <p:nvPicPr>
          <p:cNvPr id="1191" name="Google Shape;1191;p7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362710" y="1658782"/>
            <a:ext cx="2115410" cy="163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77"/>
          <p:cNvPicPr preferRelativeResize="0"/>
          <p:nvPr/>
        </p:nvPicPr>
        <p:blipFill rotWithShape="1">
          <a:blip r:embed="rId32">
            <a:alphaModFix/>
          </a:blip>
          <a:srcRect r="44239"/>
          <a:stretch/>
        </p:blipFill>
        <p:spPr>
          <a:xfrm>
            <a:off x="940073" y="3298450"/>
            <a:ext cx="1707249" cy="74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3" name="Google Shape;1193;p77"/>
          <p:cNvCxnSpPr/>
          <p:nvPr/>
        </p:nvCxnSpPr>
        <p:spPr>
          <a:xfrm>
            <a:off x="2004133" y="1838653"/>
            <a:ext cx="816900" cy="981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4" name="Google Shape;1194;p77"/>
          <p:cNvCxnSpPr/>
          <p:nvPr/>
        </p:nvCxnSpPr>
        <p:spPr>
          <a:xfrm rot="10800000">
            <a:off x="2004122" y="1838746"/>
            <a:ext cx="516300" cy="1746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5" name="Google Shape;1195;p77"/>
          <p:cNvCxnSpPr/>
          <p:nvPr/>
        </p:nvCxnSpPr>
        <p:spPr>
          <a:xfrm rot="10800000" flipH="1">
            <a:off x="1089317" y="2819934"/>
            <a:ext cx="1739400" cy="635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96" name="Google Shape;1196;p77"/>
          <p:cNvGrpSpPr/>
          <p:nvPr/>
        </p:nvGrpSpPr>
        <p:grpSpPr>
          <a:xfrm>
            <a:off x="3877554" y="1249188"/>
            <a:ext cx="371071" cy="830248"/>
            <a:chOff x="6862250" y="5708972"/>
            <a:chExt cx="932338" cy="2086051"/>
          </a:xfrm>
        </p:grpSpPr>
        <p:pic>
          <p:nvPicPr>
            <p:cNvPr id="1197" name="Google Shape;1197;p77" descr="clipped result image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6893571" y="5794823"/>
              <a:ext cx="822574" cy="20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8" name="Google Shape;1198;p77" descr="Resultado de imagen para halo angel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862250" y="5708972"/>
              <a:ext cx="932338" cy="31011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99" name="Google Shape;1199;p77"/>
          <p:cNvCxnSpPr/>
          <p:nvPr/>
        </p:nvCxnSpPr>
        <p:spPr>
          <a:xfrm>
            <a:off x="4541050" y="1305350"/>
            <a:ext cx="0" cy="281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0" name="Google Shape;1200;p77"/>
          <p:cNvSpPr txBox="1"/>
          <p:nvPr/>
        </p:nvSpPr>
        <p:spPr>
          <a:xfrm>
            <a:off x="3427332" y="4309500"/>
            <a:ext cx="246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Very similar clinically</a:t>
            </a:r>
            <a:endParaRPr b="1"/>
          </a:p>
        </p:txBody>
      </p:sp>
      <p:sp>
        <p:nvSpPr>
          <p:cNvPr id="1201" name="Google Shape;1201;p77"/>
          <p:cNvSpPr txBox="1"/>
          <p:nvPr/>
        </p:nvSpPr>
        <p:spPr>
          <a:xfrm>
            <a:off x="1658254" y="3151600"/>
            <a:ext cx="10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high EPS</a:t>
            </a:r>
            <a:endParaRPr sz="1100" b="1"/>
          </a:p>
        </p:txBody>
      </p:sp>
      <p:sp>
        <p:nvSpPr>
          <p:cNvPr id="1202" name="Google Shape;1202;p77"/>
          <p:cNvSpPr txBox="1"/>
          <p:nvPr/>
        </p:nvSpPr>
        <p:spPr>
          <a:xfrm>
            <a:off x="5603975" y="3151600"/>
            <a:ext cx="10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high EPS</a:t>
            </a:r>
            <a:endParaRPr sz="1100" b="1"/>
          </a:p>
        </p:txBody>
      </p:sp>
      <p:cxnSp>
        <p:nvCxnSpPr>
          <p:cNvPr id="1203" name="Google Shape;1203;p77"/>
          <p:cNvCxnSpPr/>
          <p:nvPr/>
        </p:nvCxnSpPr>
        <p:spPr>
          <a:xfrm flipH="1">
            <a:off x="2828875" y="607075"/>
            <a:ext cx="1736100" cy="10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4" name="Google Shape;1204;p77"/>
          <p:cNvCxnSpPr/>
          <p:nvPr/>
        </p:nvCxnSpPr>
        <p:spPr>
          <a:xfrm>
            <a:off x="4552275" y="600725"/>
            <a:ext cx="2286000" cy="103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5" name="Google Shape;1205;p77"/>
          <p:cNvSpPr txBox="1"/>
          <p:nvPr/>
        </p:nvSpPr>
        <p:spPr>
          <a:xfrm>
            <a:off x="1021678" y="247525"/>
            <a:ext cx="768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built-in anticholinergic effects, so you will likely need to add benztropine (Cogentin)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78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Prolixin Decanoate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PROLIXIN-D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78"/>
          <p:cNvSpPr txBox="1"/>
          <p:nvPr/>
        </p:nvSpPr>
        <p:spPr>
          <a:xfrm>
            <a:off x="175475" y="1033575"/>
            <a:ext cx="27102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Long-acting injectable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213" name="Google Shape;1213;p78"/>
          <p:cNvGrpSpPr/>
          <p:nvPr/>
        </p:nvGrpSpPr>
        <p:grpSpPr>
          <a:xfrm>
            <a:off x="539972" y="1311553"/>
            <a:ext cx="8112006" cy="3602194"/>
            <a:chOff x="218162" y="8748386"/>
            <a:chExt cx="7475815" cy="3319689"/>
          </a:xfrm>
        </p:grpSpPr>
        <p:grpSp>
          <p:nvGrpSpPr>
            <p:cNvPr id="1214" name="Google Shape;1214;p78"/>
            <p:cNvGrpSpPr/>
            <p:nvPr/>
          </p:nvGrpSpPr>
          <p:grpSpPr>
            <a:xfrm>
              <a:off x="218162" y="8748386"/>
              <a:ext cx="7475815" cy="3319689"/>
              <a:chOff x="218162" y="7529186"/>
              <a:chExt cx="7475815" cy="3319689"/>
            </a:xfrm>
          </p:grpSpPr>
          <p:sp>
            <p:nvSpPr>
              <p:cNvPr id="1215" name="Google Shape;1215;p78"/>
              <p:cNvSpPr/>
              <p:nvPr/>
            </p:nvSpPr>
            <p:spPr>
              <a:xfrm>
                <a:off x="4823406" y="7737379"/>
                <a:ext cx="1047000" cy="652200"/>
              </a:xfrm>
              <a:prstGeom prst="wedgeRoundRectCallout">
                <a:avLst>
                  <a:gd name="adj1" fmla="val -74903"/>
                  <a:gd name="adj2" fmla="val -20504"/>
                  <a:gd name="adj3" fmla="val 16667"/>
                </a:avLst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16" name="Google Shape;1216;p78" descr="clipped result image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18162" y="8922537"/>
                <a:ext cx="7475815" cy="238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217" name="Google Shape;1217;p78" descr="A close up of an animal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491551" y="7529186"/>
                <a:ext cx="1211025" cy="1545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218" name="Google Shape;1218;p78" descr="clipped result image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679884" y="9132150"/>
                <a:ext cx="834400" cy="17167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  <p:grpSp>
          <p:nvGrpSpPr>
            <p:cNvPr id="1219" name="Google Shape;1219;p78"/>
            <p:cNvGrpSpPr/>
            <p:nvPr/>
          </p:nvGrpSpPr>
          <p:grpSpPr>
            <a:xfrm>
              <a:off x="4871158" y="8993637"/>
              <a:ext cx="980078" cy="578111"/>
              <a:chOff x="10273913" y="707908"/>
              <a:chExt cx="2613542" cy="1541630"/>
            </a:xfrm>
          </p:grpSpPr>
          <p:pic>
            <p:nvPicPr>
              <p:cNvPr id="1220" name="Google Shape;1220;p78" descr="Resultado de imagen para emoticon devil 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671108" y="772924"/>
                <a:ext cx="451825" cy="3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1" name="Google Shape;1221;p78" descr="Resultado de imagen para emoticon devil 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1350249" y="1509124"/>
                <a:ext cx="381025" cy="381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2" name="Google Shape;1222;p78" descr="Resultado de imagen para emoticon devil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1756424" y="1573920"/>
                <a:ext cx="385725" cy="312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3" name="Google Shape;1223;p78" descr="Resultado de imagen para scary ghost emoticon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2401408" y="750310"/>
                <a:ext cx="330975" cy="3635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4" name="Google Shape;1224;p78" descr="Resultado de imagen para skull emoticon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1435171">
                <a:off x="12139135" y="743382"/>
                <a:ext cx="254825" cy="376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5" name="Google Shape;1225;p78" descr="Resultado de imagen para skull emoticon 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0273913" y="1542904"/>
                <a:ext cx="687516" cy="34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6" name="Google Shape;1226;p78" descr="Resultado de imagen para skull emoticon pn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1999498" y="1920294"/>
                <a:ext cx="284174" cy="32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7" name="Google Shape;1227;p78" descr="Resultado de imagen para skull emoticon 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12435931" y="1548590"/>
                <a:ext cx="330972" cy="319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8" name="Google Shape;1228;p78" descr="Resultado de imagen para skull emoticon 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1034633" y="709664"/>
                <a:ext cx="330975" cy="4448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9" name="Google Shape;1229;p78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1751358" y="760221"/>
                <a:ext cx="330975" cy="3437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0" name="Google Shape;1230;p78" descr="Resultado de imagen para monster emoticon 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11352083" y="741606"/>
                <a:ext cx="381013" cy="381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1" name="Google Shape;1231;p78" descr="Resultado de imagen para monster emoticon 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2410422" y="1930858"/>
                <a:ext cx="385723" cy="3060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2" name="Google Shape;1232;p78" descr="Resultado de imagen para monster emoticon 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10347783" y="792555"/>
                <a:ext cx="330976" cy="2790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3" name="Google Shape;1233;p78" descr="Resultado de imagen para monster emoticon 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10841218" y="1918201"/>
                <a:ext cx="284173" cy="3313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4" name="Google Shape;1234;p78" descr="Resultado de imagen para monster emoticon png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-1503417">
                <a:off x="12427201" y="1137974"/>
                <a:ext cx="405240" cy="349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5" name="Google Shape;1235;p78" descr="Resultado de imagen para monster emoticon png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11720421" y="1145419"/>
                <a:ext cx="284175" cy="3731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6" name="Google Shape;1236;p78" descr="Resultado de imagen para monster emoticon 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12115740" y="1534708"/>
                <a:ext cx="284177" cy="3842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7" name="Google Shape;1237;p78" descr="Resultado de imagen para monster emoticon png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1200612" y="1897170"/>
                <a:ext cx="330953" cy="3437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8" name="Google Shape;1238;p78" descr="Resultado de imagen para monster emoticon png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11433838" y="1174579"/>
                <a:ext cx="217500" cy="31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9" name="Google Shape;1239;p78" descr="Resultado de imagen para monster emoticon png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10638083" y="1095334"/>
                <a:ext cx="451825" cy="4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0" name="Google Shape;1240;p78" descr="Resultado de imagen para monster emoticon png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11606785" y="1905128"/>
                <a:ext cx="317961" cy="3179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1" name="Google Shape;1241;p78" descr="Resultado de imagen para monster emot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12073708" y="1170600"/>
                <a:ext cx="330950" cy="301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2" name="Google Shape;1242;p78" descr="Resultado de imagen para monster emoticon png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10347790" y="1155775"/>
                <a:ext cx="330950" cy="330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3" name="Google Shape;1243;p78" descr="Resultado de imagen para monster emoticon png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11038182" y="1160159"/>
                <a:ext cx="330951" cy="343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4" name="Google Shape;1244;p78" descr="Resultado de imagen para monster emoticon png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10950892" y="1547717"/>
                <a:ext cx="381026" cy="3704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5" name="Google Shape;1245;p78" descr="Resultado de imagen para monster emoticon png"/>
              <p:cNvPicPr preferRelativeResize="0"/>
              <p:nvPr/>
            </p:nvPicPr>
            <p:blipFill rotWithShape="1">
              <a:blip r:embed="rId30">
                <a:alphaModFix/>
              </a:blip>
              <a:srcRect/>
              <a:stretch/>
            </p:blipFill>
            <p:spPr>
              <a:xfrm>
                <a:off x="10347783" y="1922940"/>
                <a:ext cx="451826" cy="267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86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86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1975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$21–$48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1362" name="Google Shape;1362;p86"/>
          <p:cNvSpPr txBox="1"/>
          <p:nvPr/>
        </p:nvSpPr>
        <p:spPr>
          <a:xfrm>
            <a:off x="8243548" y="3312050"/>
            <a:ext cx="2174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/>
              <a:t>25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cxnSp>
        <p:nvCxnSpPr>
          <p:cNvPr id="1363" name="Google Shape;1363;p86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4" name="Google Shape;1364;p86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Loxapine (LOXITANE)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LOX a peen / LOX i tane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Lots a’ ping, Lots o’ Tang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86"/>
          <p:cNvSpPr txBox="1"/>
          <p:nvPr/>
        </p:nvSpPr>
        <p:spPr>
          <a:xfrm>
            <a:off x="152400" y="11130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Antipsychotic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Medium potency FGA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D2 antagonist - ⇩ DA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5-HT2A antagonist - ⇧ DA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Psychosis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366" name="Google Shape;1366;p86"/>
          <p:cNvGrpSpPr/>
          <p:nvPr/>
        </p:nvGrpSpPr>
        <p:grpSpPr>
          <a:xfrm>
            <a:off x="2322126" y="1166867"/>
            <a:ext cx="4951509" cy="3651578"/>
            <a:chOff x="59802" y="1303612"/>
            <a:chExt cx="2945223" cy="2172007"/>
          </a:xfrm>
        </p:grpSpPr>
        <p:pic>
          <p:nvPicPr>
            <p:cNvPr id="1367" name="Google Shape;1367;p86" descr="Resultado de imagen para devil horns 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42075" y="1303612"/>
              <a:ext cx="562950" cy="3417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8" name="Google Shape;1368;p86"/>
            <p:cNvGrpSpPr/>
            <p:nvPr/>
          </p:nvGrpSpPr>
          <p:grpSpPr>
            <a:xfrm>
              <a:off x="59802" y="1381740"/>
              <a:ext cx="2905730" cy="2093879"/>
              <a:chOff x="60048" y="1025859"/>
              <a:chExt cx="3623557" cy="2906954"/>
            </a:xfrm>
          </p:grpSpPr>
          <p:pic>
            <p:nvPicPr>
              <p:cNvPr id="1369" name="Google Shape;1369;p86" descr="Resultado de imagen para png ping pong paddl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954168" flipH="1">
                <a:off x="1453631" y="1244184"/>
                <a:ext cx="1145887" cy="11459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21540000" algn="bl" rotWithShape="0">
                  <a:srgbClr val="000000">
                    <a:alpha val="49800"/>
                  </a:srgbClr>
                </a:outerShdw>
              </a:effectLst>
            </p:spPr>
          </p:pic>
          <p:pic>
            <p:nvPicPr>
              <p:cNvPr id="1370" name="Google Shape;1370;p86" descr="Resultado de imagen para png arm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8622289">
                <a:off x="1442386" y="1848229"/>
                <a:ext cx="769203" cy="11594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1" name="Google Shape;1371;p8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215275">
                <a:off x="1019100" y="3136887"/>
                <a:ext cx="366574" cy="7847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2" name="Google Shape;1372;p8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624394" flipH="1">
                <a:off x="619311" y="3049608"/>
                <a:ext cx="325532" cy="8608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3" name="Google Shape;1373;p86" descr="Resultado de imagen para cup orange jui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60362" y="1117600"/>
                <a:ext cx="1094023" cy="21747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21540000" algn="bl" rotWithShape="0">
                  <a:srgbClr val="000000">
                    <a:alpha val="49800"/>
                  </a:srgbClr>
                </a:outerShdw>
              </a:effectLst>
            </p:spPr>
          </p:pic>
          <p:cxnSp>
            <p:nvCxnSpPr>
              <p:cNvPr id="1374" name="Google Shape;1374;p86"/>
              <p:cNvCxnSpPr/>
              <p:nvPr/>
            </p:nvCxnSpPr>
            <p:spPr>
              <a:xfrm>
                <a:off x="2563600" y="1636963"/>
                <a:ext cx="468300" cy="1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375" name="Google Shape;1375;p86"/>
              <p:cNvCxnSpPr/>
              <p:nvPr/>
            </p:nvCxnSpPr>
            <p:spPr>
              <a:xfrm rot="10800000" flipH="1">
                <a:off x="2481599" y="1390713"/>
                <a:ext cx="419100" cy="8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376" name="Google Shape;1376;p86"/>
              <p:cNvSpPr/>
              <p:nvPr/>
            </p:nvSpPr>
            <p:spPr>
              <a:xfrm rot="-596159">
                <a:off x="2205851" y="2028813"/>
                <a:ext cx="304264" cy="38100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86"/>
              <p:cNvSpPr/>
              <p:nvPr/>
            </p:nvSpPr>
            <p:spPr>
              <a:xfrm>
                <a:off x="1036812" y="1654159"/>
                <a:ext cx="117600" cy="1716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86"/>
              <p:cNvSpPr/>
              <p:nvPr/>
            </p:nvSpPr>
            <p:spPr>
              <a:xfrm>
                <a:off x="1272619" y="1654159"/>
                <a:ext cx="117600" cy="1716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9" name="Google Shape;1379;p86" descr="Resultado de imagen para png arm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464807">
                <a:off x="107223" y="2528142"/>
                <a:ext cx="572002" cy="7386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80" name="Google Shape;1380;p86"/>
              <p:cNvSpPr/>
              <p:nvPr/>
            </p:nvSpPr>
            <p:spPr>
              <a:xfrm rot="5400000">
                <a:off x="1094373" y="1840854"/>
                <a:ext cx="111300" cy="436200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81" name="Google Shape;1381;p86" descr="Resultado de imagen para tang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37675" y="1107021"/>
                <a:ext cx="855825" cy="570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2" name="Google Shape;1382;p86" descr="Resultado de imagen para ping pong ball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046327" y="1065225"/>
                <a:ext cx="637278" cy="6689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3" name="Google Shape;1383;p86" descr="Resultado de imagen para evil mouth 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128601" y="1231738"/>
                <a:ext cx="479274" cy="4415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384" name="Google Shape;1384;p86" descr="clipped result 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5400000">
            <a:off x="7486381" y="3842407"/>
            <a:ext cx="767050" cy="266725"/>
          </a:xfrm>
          <a:prstGeom prst="rect">
            <a:avLst/>
          </a:prstGeom>
          <a:noFill/>
          <a:ln>
            <a:noFill/>
          </a:ln>
          <a:effectLst>
            <a:outerShdw blurRad="14288" dist="9525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5" name="Google Shape;1385;p86" descr="Resultado de imagen para loxapine structur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55324" y="1358337"/>
            <a:ext cx="1181612" cy="10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86"/>
          <p:cNvSpPr txBox="1"/>
          <p:nvPr/>
        </p:nvSpPr>
        <p:spPr>
          <a:xfrm>
            <a:off x="238975" y="3166200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00"/>
                </a:highlight>
              </a:rPr>
              <a:t>Intermediate potency FGAs are relatively low in EPS, similar to SGAs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" name="Google Shape;2331;p123"/>
          <p:cNvPicPr preferRelativeResize="0"/>
          <p:nvPr/>
        </p:nvPicPr>
        <p:blipFill rotWithShape="1">
          <a:blip r:embed="rId3">
            <a:alphaModFix/>
          </a:blip>
          <a:srcRect b="14346"/>
          <a:stretch/>
        </p:blipFill>
        <p:spPr>
          <a:xfrm>
            <a:off x="2821250" y="454838"/>
            <a:ext cx="6236899" cy="440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2" name="Google Shape;2332;p123"/>
          <p:cNvSpPr txBox="1"/>
          <p:nvPr/>
        </p:nvSpPr>
        <p:spPr>
          <a:xfrm>
            <a:off x="386450" y="280225"/>
            <a:ext cx="22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5HT Receptors Regulate Glutamate Release</a:t>
            </a:r>
            <a:endParaRPr b="1"/>
          </a:p>
        </p:txBody>
      </p:sp>
      <p:pic>
        <p:nvPicPr>
          <p:cNvPr id="2333" name="Google Shape;2333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51475"/>
            <a:ext cx="2529601" cy="2547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Google Shape;2334;p123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87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87"/>
          <p:cNvSpPr txBox="1"/>
          <p:nvPr/>
        </p:nvSpPr>
        <p:spPr>
          <a:xfrm>
            <a:off x="152398" y="126811"/>
            <a:ext cx="7187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ADASUVE (loxapine inhalation powder)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AD uh soov / LOX a peen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/>
              <a:t>“Ada(boy)! soothe”</a:t>
            </a:r>
            <a:endParaRPr sz="16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87"/>
          <p:cNvSpPr txBox="1"/>
          <p:nvPr/>
        </p:nvSpPr>
        <p:spPr>
          <a:xfrm>
            <a:off x="231125" y="1116625"/>
            <a:ext cx="18120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FDA-approved for: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❖ Agitation associated with schizophrenia or bipolar I disorder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394" name="Google Shape;1394;p87"/>
          <p:cNvGrpSpPr/>
          <p:nvPr/>
        </p:nvGrpSpPr>
        <p:grpSpPr>
          <a:xfrm>
            <a:off x="2468136" y="221075"/>
            <a:ext cx="6550437" cy="4701357"/>
            <a:chOff x="1167730" y="6916129"/>
            <a:chExt cx="3563118" cy="2557309"/>
          </a:xfrm>
        </p:grpSpPr>
        <p:pic>
          <p:nvPicPr>
            <p:cNvPr id="1395" name="Google Shape;1395;p87" descr="clipped result imag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939596">
              <a:off x="2669508" y="7859614"/>
              <a:ext cx="294933" cy="208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6" name="Google Shape;1396;p87" descr="clipped result imag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90074" y="6916129"/>
              <a:ext cx="2140775" cy="2529660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97" name="Google Shape;1397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00109" y="8744395"/>
              <a:ext cx="324280" cy="19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8" name="Google Shape;1398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07266" y="8805746"/>
              <a:ext cx="294376" cy="277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9" name="Google Shape;1399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45270" y="8874850"/>
              <a:ext cx="221390" cy="183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0" name="Google Shape;1400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81225" y="8796525"/>
              <a:ext cx="132325" cy="8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1" name="Google Shape;1401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84146" y="8821553"/>
              <a:ext cx="120121" cy="113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2" name="Google Shape;1402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9654" y="8849744"/>
              <a:ext cx="90340" cy="74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3" name="Google Shape;1403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81237" y="7643607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4" name="Google Shape;1404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82839" y="7657344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5" name="Google Shape;1405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1351" y="7672816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6" name="Google Shape;1406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90774" y="76007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7" name="Google Shape;1407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92377" y="76144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8" name="Google Shape;1408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00888" y="76299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9" name="Google Shape;1409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24124" y="7595982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0" name="Google Shape;1410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5727" y="7609719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1" name="Google Shape;1411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34238" y="7625191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2" name="Google Shape;1412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19374" y="76769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3" name="Google Shape;1413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0977" y="76906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4" name="Google Shape;1414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9488" y="77061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5" name="Google Shape;1415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19374" y="77912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6" name="Google Shape;1416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0977" y="78049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7" name="Google Shape;1417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9488" y="78204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8" name="Google Shape;1418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47949" y="79055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9" name="Google Shape;1419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49552" y="79192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0" name="Google Shape;1420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58063" y="79347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1" name="Google Shape;1421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95574" y="8019844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2" name="Google Shape;1422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97177" y="8033581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3" name="Google Shape;1423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05688" y="8049054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Google Shape;1424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09862" y="8148432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5" name="Google Shape;1425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11464" y="8162169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6" name="Google Shape;1426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19976" y="8177641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7" name="Google Shape;1427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09862" y="8291307"/>
              <a:ext cx="72625" cy="44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8" name="Google Shape;1428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11464" y="8305044"/>
              <a:ext cx="65927" cy="62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9" name="Google Shape;1429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19976" y="8320516"/>
              <a:ext cx="49582" cy="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0" name="Google Shape;1430;p87" descr="Resultado de imagen para png arm"/>
            <p:cNvPicPr preferRelativeResize="0"/>
            <p:nvPr/>
          </p:nvPicPr>
          <p:blipFill rotWithShape="1">
            <a:blip r:embed="rId8">
              <a:alphaModFix/>
            </a:blip>
            <a:srcRect b="23704"/>
            <a:stretch/>
          </p:blipFill>
          <p:spPr>
            <a:xfrm rot="-8795201">
              <a:off x="1494833" y="8463771"/>
              <a:ext cx="458781" cy="510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1" name="Google Shape;1431;p8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93417">
              <a:off x="1512907" y="9031719"/>
              <a:ext cx="226348" cy="4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2" name="Google Shape;1432;p8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562043" flipH="1">
              <a:off x="1266231" y="8982463"/>
              <a:ext cx="200448" cy="479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3" name="Google Shape;1433;p87" descr="Resultado de imagen para cup orange juic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67730" y="7911425"/>
              <a:ext cx="675783" cy="1206648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21540001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434" name="Google Shape;1434;p87"/>
            <p:cNvSpPr/>
            <p:nvPr/>
          </p:nvSpPr>
          <p:spPr>
            <a:xfrm>
              <a:off x="1523805" y="8209133"/>
              <a:ext cx="72600" cy="951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87"/>
            <p:cNvSpPr/>
            <p:nvPr/>
          </p:nvSpPr>
          <p:spPr>
            <a:xfrm>
              <a:off x="1669464" y="8209133"/>
              <a:ext cx="72600" cy="951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87"/>
            <p:cNvSpPr/>
            <p:nvPr/>
          </p:nvSpPr>
          <p:spPr>
            <a:xfrm rot="5400000">
              <a:off x="1562857" y="8299055"/>
              <a:ext cx="61800" cy="269400"/>
            </a:xfrm>
            <a:prstGeom prst="flowChartDelay">
              <a:avLst/>
            </a:prstGeom>
            <a:solidFill>
              <a:srgbClr val="00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37" name="Google Shape;1437;p87" descr="Resultado de imagen para tang 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277257" y="7905555"/>
              <a:ext cx="528646" cy="316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8" name="Google Shape;1438;p87" descr="clipped result image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2700000">
              <a:off x="1854190" y="8094672"/>
              <a:ext cx="1062410" cy="590475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439" name="Google Shape;1439;p87" descr="Resultado de imagen para png arm"/>
            <p:cNvPicPr preferRelativeResize="0"/>
            <p:nvPr/>
          </p:nvPicPr>
          <p:blipFill rotWithShape="1">
            <a:blip r:embed="rId8">
              <a:alphaModFix/>
            </a:blip>
            <a:srcRect l="41898" t="77228" r="40264" b="12381"/>
            <a:stretch/>
          </p:blipFill>
          <p:spPr>
            <a:xfrm rot="-2811043">
              <a:off x="1860751" y="8526497"/>
              <a:ext cx="65274" cy="43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p87" descr="Resultado de imagen para png arm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8285889">
              <a:off x="1738994" y="8643328"/>
              <a:ext cx="352705" cy="410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1" name="Google Shape;1441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79822" y="9000403"/>
              <a:ext cx="225700" cy="137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2" name="Google Shape;1442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84803" y="9043101"/>
              <a:ext cx="204886" cy="193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3" name="Google Shape;1443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11254" y="9091194"/>
              <a:ext cx="154087" cy="127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4" name="Google Shape;1444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34899" y="9123216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5" name="Google Shape;1445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38456" y="9153707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6" name="Google Shape;1446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57345" y="9188052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7" name="Google Shape;1447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70312" y="8564666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8" name="Google Shape;1448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73869" y="8595157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9" name="Google Shape;1449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92758" y="8629502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0" name="Google Shape;1450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72974" y="8265966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1" name="Google Shape;1451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76531" y="8296457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2" name="Google Shape;1452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95420" y="8330802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3" name="Google Shape;1453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9849" y="8292391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4" name="Google Shape;1454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63406" y="8322882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5" name="Google Shape;1455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82295" y="8357227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6" name="Google Shape;1456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06349" y="8574191"/>
              <a:ext cx="161176" cy="9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7" name="Google Shape;1457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09906" y="8604682"/>
              <a:ext cx="146312" cy="137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8" name="Google Shape;1458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28795" y="8639027"/>
              <a:ext cx="110036" cy="9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9" name="Google Shape;1459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51552" y="8747227"/>
              <a:ext cx="132325" cy="8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0" name="Google Shape;1460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54473" y="8772260"/>
              <a:ext cx="120122" cy="113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1" name="Google Shape;1461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69981" y="8800455"/>
              <a:ext cx="90340" cy="74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2" name="Google Shape;1462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36276" y="8478951"/>
              <a:ext cx="115700" cy="7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3" name="Google Shape;1463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38829" y="8500838"/>
              <a:ext cx="105030" cy="9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4" name="Google Shape;1464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52389" y="8525492"/>
              <a:ext cx="78989" cy="65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5" name="Google Shape;1465;p87" descr="Resultado de imagen para devil horns 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82188" y="7671884"/>
              <a:ext cx="225700" cy="137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6" name="Google Shape;1466;p87" descr="Resultado de imagen para ping pong ba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7169" y="7714579"/>
              <a:ext cx="204886" cy="193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7" name="Google Shape;1467;p87" descr="Resultado de imagen para evil mouth 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13620" y="7762669"/>
              <a:ext cx="154087" cy="1275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8" name="Google Shape;1468;p87"/>
            <p:cNvSpPr/>
            <p:nvPr/>
          </p:nvSpPr>
          <p:spPr>
            <a:xfrm>
              <a:off x="2374825" y="7005050"/>
              <a:ext cx="617700" cy="324300"/>
            </a:xfrm>
            <a:prstGeom prst="wedgeRectCallout">
              <a:avLst>
                <a:gd name="adj1" fmla="val 55417"/>
                <a:gd name="adj2" fmla="val 99931"/>
              </a:avLst>
            </a:prstGeom>
            <a:solidFill>
              <a:srgbClr val="FFFFFF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How soothing!</a:t>
              </a:r>
              <a:endParaRPr sz="1600"/>
            </a:p>
          </p:txBody>
        </p:sp>
        <p:sp>
          <p:nvSpPr>
            <p:cNvPr id="1469" name="Google Shape;1469;p87"/>
            <p:cNvSpPr/>
            <p:nvPr/>
          </p:nvSpPr>
          <p:spPr>
            <a:xfrm>
              <a:off x="1900425" y="7688113"/>
              <a:ext cx="570300" cy="203400"/>
            </a:xfrm>
            <a:prstGeom prst="wedgeRectCallout">
              <a:avLst>
                <a:gd name="adj1" fmla="val -59570"/>
                <a:gd name="adj2" fmla="val 239989"/>
              </a:avLst>
            </a:prstGeom>
            <a:solidFill>
              <a:srgbClr val="FFFFFF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/>
                <a:t>Adaboy!</a:t>
              </a:r>
              <a:endParaRPr sz="1500"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9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66" name="Google Shape;1666;p98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highlight>
                            <a:srgbClr val="FFF2CC"/>
                          </a:highlight>
                        </a:rPr>
                        <a:t>No</a:t>
                      </a:r>
                      <a:endParaRPr sz="1300" u="none" strike="noStrike" cap="none">
                        <a:highlight>
                          <a:srgbClr val="FFF2CC"/>
                        </a:highlight>
                      </a:endParaRPr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67" name="Google Shape;1667;p98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668" name="Google Shape;1668;p98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669" name="Google Shape;1669;p98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670" name="Google Shape;1670;p98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1" name="Google Shape;1671;p98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672" name="Google Shape;1672;p98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673" name="Google Shape;1673;p98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674" name="Google Shape;1674;p98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675" name="Google Shape;1675;p98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676" name="Google Shape;1676;p98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Serotonergic and muscarinic (cholinergic) medications are likely to cause nausea.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/>
              <a:t>Anti</a:t>
            </a:r>
            <a:r>
              <a:rPr lang="en"/>
              <a:t>serotonergics, </a:t>
            </a:r>
            <a:r>
              <a:rPr lang="en" u="sng"/>
              <a:t>anti</a:t>
            </a:r>
            <a:r>
              <a:rPr lang="en"/>
              <a:t>muscarinics (anticholinergics), </a:t>
            </a:r>
            <a:r>
              <a:rPr lang="en" u="sng"/>
              <a:t>anti</a:t>
            </a:r>
            <a:r>
              <a:rPr lang="en"/>
              <a:t>histamines, and </a:t>
            </a:r>
            <a:r>
              <a:rPr lang="en" u="sng"/>
              <a:t>anti</a:t>
            </a:r>
            <a:r>
              <a:rPr lang="en"/>
              <a:t>dopaminergics reduce nausea.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1677" name="Google Shape;1677;p98"/>
          <p:cNvSpPr txBox="1"/>
          <p:nvPr/>
        </p:nvSpPr>
        <p:spPr>
          <a:xfrm>
            <a:off x="3403472" y="4347025"/>
            <a:ext cx="1329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 b="1"/>
              <a:t>mostly works as an antihistamine</a:t>
            </a:r>
            <a:endParaRPr sz="1000" b="1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00"/>
          <p:cNvSpPr txBox="1">
            <a:spLocks noGrp="1"/>
          </p:cNvSpPr>
          <p:nvPr>
            <p:ph type="ctrTitle"/>
          </p:nvPr>
        </p:nvSpPr>
        <p:spPr>
          <a:xfrm>
            <a:off x="348083" y="13414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IMPORTANT!</a:t>
            </a:r>
            <a:endParaRPr sz="10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10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93" name="Google Shape;1693;p101"/>
          <p:cNvGraphicFramePr/>
          <p:nvPr/>
        </p:nvGraphicFramePr>
        <p:xfrm>
          <a:off x="606598" y="2901163"/>
          <a:ext cx="7019800" cy="2088960"/>
        </p:xfrm>
        <a:graphic>
          <a:graphicData uri="http://schemas.openxmlformats.org/drawingml/2006/table">
            <a:tbl>
              <a:tblPr>
                <a:noFill/>
                <a:tableStyleId>{2288F365-EBCA-4BC8-889F-E702FD2CB8F3}</a:tableStyleId>
              </a:tblPr>
              <a:tblGrid>
                <a:gridCol w="237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D2</a:t>
                      </a:r>
                      <a:r>
                        <a:rPr lang="en" sz="1300"/>
                        <a:t>-</a:t>
                      </a:r>
                      <a:r>
                        <a:rPr lang="en" sz="1300" u="none" strike="noStrike" cap="none"/>
                        <a:t>blocking antiemetic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Potency of D2 blockade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Antipsychotic?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 risk of tardive dyskinesia 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C9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Prochlorperazine (Compazine)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Metoclopramide (Reglan)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Droperidol (Inapsine)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High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 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Amisulpride (Barhemsys)</a:t>
                      </a:r>
                      <a:endParaRPr sz="13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Medium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Yes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Promethazine (Phenergan)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Trimethobenzamide (Tigan) 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Low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u="none" strike="noStrike" cap="none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No</a:t>
                      </a:r>
                      <a:endParaRPr sz="1300" u="none" strike="noStrike" cap="none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94" name="Google Shape;1694;p101"/>
          <p:cNvGrpSpPr/>
          <p:nvPr/>
        </p:nvGrpSpPr>
        <p:grpSpPr>
          <a:xfrm>
            <a:off x="6372622" y="398032"/>
            <a:ext cx="2243437" cy="2243437"/>
            <a:chOff x="5227605" y="1742013"/>
            <a:chExt cx="1898644" cy="1898644"/>
          </a:xfrm>
        </p:grpSpPr>
        <p:grpSp>
          <p:nvGrpSpPr>
            <p:cNvPr id="1695" name="Google Shape;1695;p101"/>
            <p:cNvGrpSpPr/>
            <p:nvPr/>
          </p:nvGrpSpPr>
          <p:grpSpPr>
            <a:xfrm>
              <a:off x="5227605" y="1742013"/>
              <a:ext cx="1898644" cy="1898644"/>
              <a:chOff x="5062394" y="1738167"/>
              <a:chExt cx="2146330" cy="2146330"/>
            </a:xfrm>
          </p:grpSpPr>
          <p:pic>
            <p:nvPicPr>
              <p:cNvPr id="1696" name="Google Shape;1696;p101" descr="A close up of a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62394" y="1738167"/>
                <a:ext cx="2146330" cy="21463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697" name="Google Shape;1697;p101"/>
              <p:cNvSpPr/>
              <p:nvPr/>
            </p:nvSpPr>
            <p:spPr>
              <a:xfrm>
                <a:off x="5653657" y="2338530"/>
                <a:ext cx="937200" cy="884700"/>
              </a:xfrm>
              <a:prstGeom prst="ellipse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8" name="Google Shape;1698;p101"/>
            <p:cNvSpPr txBox="1"/>
            <p:nvPr/>
          </p:nvSpPr>
          <p:spPr>
            <a:xfrm>
              <a:off x="5771996" y="2453071"/>
              <a:ext cx="8001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Vomiting </a:t>
              </a:r>
              <a:endParaRPr sz="17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center</a:t>
              </a:r>
              <a:endParaRPr sz="1700"/>
            </a:p>
          </p:txBody>
        </p:sp>
        <p:sp>
          <p:nvSpPr>
            <p:cNvPr id="1699" name="Google Shape;1699;p101"/>
            <p:cNvSpPr txBox="1"/>
            <p:nvPr/>
          </p:nvSpPr>
          <p:spPr>
            <a:xfrm rot="2482918">
              <a:off x="6129155" y="2024341"/>
              <a:ext cx="800060" cy="64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Dopamine</a:t>
              </a:r>
              <a:endParaRPr sz="1600"/>
            </a:p>
          </p:txBody>
        </p:sp>
        <p:sp>
          <p:nvSpPr>
            <p:cNvPr id="1700" name="Google Shape;1700;p101"/>
            <p:cNvSpPr txBox="1"/>
            <p:nvPr/>
          </p:nvSpPr>
          <p:spPr>
            <a:xfrm rot="-2443628">
              <a:off x="5421125" y="1993114"/>
              <a:ext cx="800052" cy="64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Serotonin</a:t>
              </a:r>
              <a:endParaRPr sz="1600"/>
            </a:p>
          </p:txBody>
        </p:sp>
        <p:sp>
          <p:nvSpPr>
            <p:cNvPr id="1701" name="Google Shape;1701;p101"/>
            <p:cNvSpPr txBox="1"/>
            <p:nvPr/>
          </p:nvSpPr>
          <p:spPr>
            <a:xfrm rot="-8355395">
              <a:off x="5413558" y="2678542"/>
              <a:ext cx="800248" cy="640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Histamine</a:t>
              </a:r>
              <a:endParaRPr sz="1600"/>
            </a:p>
          </p:txBody>
        </p:sp>
        <p:sp>
          <p:nvSpPr>
            <p:cNvPr id="1702" name="Google Shape;1702;p101"/>
            <p:cNvSpPr txBox="1"/>
            <p:nvPr/>
          </p:nvSpPr>
          <p:spPr>
            <a:xfrm rot="8037183">
              <a:off x="5973274" y="2702223"/>
              <a:ext cx="1079720" cy="64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Acetylcholine</a:t>
              </a:r>
              <a:endParaRPr sz="1600"/>
            </a:p>
          </p:txBody>
        </p:sp>
      </p:grpSp>
      <p:sp>
        <p:nvSpPr>
          <p:cNvPr id="1703" name="Google Shape;1703;p101"/>
          <p:cNvSpPr txBox="1"/>
          <p:nvPr/>
        </p:nvSpPr>
        <p:spPr>
          <a:xfrm>
            <a:off x="511747" y="252575"/>
            <a:ext cx="5097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D2-blocking antiemetics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Nausea results from the brain stem thinking it is being poisoned by any of these neurotransmitters.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Serotonergic and muscarinic (cholinergic) medications are likely to cause nausea.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/>
              <a:t>Anti</a:t>
            </a:r>
            <a:r>
              <a:rPr lang="en"/>
              <a:t>serotonergics, </a:t>
            </a:r>
            <a:r>
              <a:rPr lang="en" u="sng"/>
              <a:t>anti</a:t>
            </a:r>
            <a:r>
              <a:rPr lang="en"/>
              <a:t>muscarinics (anticholinergics), </a:t>
            </a:r>
            <a:r>
              <a:rPr lang="en" u="sng"/>
              <a:t>anti</a:t>
            </a:r>
            <a:r>
              <a:rPr lang="en"/>
              <a:t>histamines, and </a:t>
            </a:r>
            <a:r>
              <a:rPr lang="en" u="sng"/>
              <a:t>anti</a:t>
            </a:r>
            <a:r>
              <a:rPr lang="en"/>
              <a:t>dopaminergics reduce nausea.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102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102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1979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$4–$11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1710" name="Google Shape;1710;p102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1" name="Google Shape;1711;p102"/>
          <p:cNvSpPr txBox="1"/>
          <p:nvPr/>
        </p:nvSpPr>
        <p:spPr>
          <a:xfrm>
            <a:off x="175475" y="1033575"/>
            <a:ext cx="24915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712" name="Google Shape;1712;p102"/>
          <p:cNvGrpSpPr/>
          <p:nvPr/>
        </p:nvGrpSpPr>
        <p:grpSpPr>
          <a:xfrm>
            <a:off x="2426017" y="1354253"/>
            <a:ext cx="4929669" cy="2879673"/>
            <a:chOff x="4408568" y="7124019"/>
            <a:chExt cx="3129353" cy="1755363"/>
          </a:xfrm>
        </p:grpSpPr>
        <p:pic>
          <p:nvPicPr>
            <p:cNvPr id="1713" name="Google Shape;1713;p10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22714">
              <a:off x="6154461" y="7805497"/>
              <a:ext cx="1291141" cy="934171"/>
            </a:xfrm>
            <a:prstGeom prst="rect">
              <a:avLst/>
            </a:prstGeom>
            <a:noFill/>
            <a:ln>
              <a:noFill/>
            </a:ln>
            <a:effectLst>
              <a:outerShdw blurRad="14288" dist="19050" dir="5400000" algn="bl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1714" name="Google Shape;1714;p102"/>
            <p:cNvGrpSpPr/>
            <p:nvPr/>
          </p:nvGrpSpPr>
          <p:grpSpPr>
            <a:xfrm>
              <a:off x="4408568" y="7515002"/>
              <a:ext cx="1179322" cy="1295926"/>
              <a:chOff x="3105926" y="7042899"/>
              <a:chExt cx="1635676" cy="1747002"/>
            </a:xfrm>
          </p:grpSpPr>
          <p:pic>
            <p:nvPicPr>
              <p:cNvPr id="1715" name="Google Shape;1715;p102" descr="Resultado de imagen para my little pony blue"/>
              <p:cNvPicPr preferRelativeResize="0"/>
              <p:nvPr/>
            </p:nvPicPr>
            <p:blipFill rotWithShape="1">
              <a:blip r:embed="rId4">
                <a:alphaModFix/>
              </a:blip>
              <a:srcRect l="23739" t="28145"/>
              <a:stretch/>
            </p:blipFill>
            <p:spPr>
              <a:xfrm flipH="1">
                <a:off x="3105926" y="7555950"/>
                <a:ext cx="1352699" cy="12339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6" name="Google Shape;1716;p102" descr="clipped result imag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506986">
                <a:off x="3898198" y="7094543"/>
                <a:ext cx="775457" cy="9820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17" name="Google Shape;1717;p102"/>
            <p:cNvSpPr/>
            <p:nvPr/>
          </p:nvSpPr>
          <p:spPr>
            <a:xfrm>
              <a:off x="5463046" y="7124024"/>
              <a:ext cx="799800" cy="403500"/>
            </a:xfrm>
            <a:prstGeom prst="wedgeRectCallout">
              <a:avLst>
                <a:gd name="adj1" fmla="val -40975"/>
                <a:gd name="adj2" fmla="val 102266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2"/>
            <p:cNvSpPr txBox="1"/>
            <p:nvPr/>
          </p:nvSpPr>
          <p:spPr>
            <a:xfrm>
              <a:off x="5487277" y="7124019"/>
              <a:ext cx="775500" cy="3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Howdy </a:t>
              </a:r>
              <a:r>
                <a:rPr lang="en" sz="1100" b="1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Clop</a:t>
              </a: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per, I’m Ronald </a:t>
              </a: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Reglan.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2"/>
            <p:cNvSpPr/>
            <p:nvPr/>
          </p:nvSpPr>
          <p:spPr>
            <a:xfrm>
              <a:off x="5769165" y="7690842"/>
              <a:ext cx="492600" cy="376800"/>
            </a:xfrm>
            <a:prstGeom prst="wedgeRectCallout">
              <a:avLst>
                <a:gd name="adj1" fmla="val 65596"/>
                <a:gd name="adj2" fmla="val 56252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2"/>
            <p:cNvSpPr txBox="1"/>
            <p:nvPr/>
          </p:nvSpPr>
          <p:spPr>
            <a:xfrm>
              <a:off x="5764984" y="7684494"/>
              <a:ext cx="555300" cy="40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Nice to have </a:t>
              </a:r>
              <a:r>
                <a:rPr lang="en" sz="1100" b="1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</a:t>
              </a: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you.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1" name="Google Shape;1721;p102"/>
          <p:cNvSpPr txBox="1"/>
          <p:nvPr/>
        </p:nvSpPr>
        <p:spPr>
          <a:xfrm>
            <a:off x="155625" y="121655"/>
            <a:ext cx="3131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</a:t>
            </a:r>
            <a:r>
              <a:rPr lang="en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clop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ramide (REGLAN)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 o KLOH pra mide / REG lan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Ronald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Reglan Met a 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clop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</a:t>
            </a: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2" name="Google Shape;1722;p102" descr="Resultado de imagen para metoclopramide struc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200" y="1807411"/>
            <a:ext cx="1320726" cy="62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102"/>
          <p:cNvSpPr txBox="1"/>
          <p:nvPr/>
        </p:nvSpPr>
        <p:spPr>
          <a:xfrm>
            <a:off x="5652757" y="230567"/>
            <a:ext cx="1232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</p:txBody>
      </p:sp>
      <p:sp>
        <p:nvSpPr>
          <p:cNvPr id="1724" name="Google Shape;1724;p102"/>
          <p:cNvSpPr txBox="1"/>
          <p:nvPr/>
        </p:nvSpPr>
        <p:spPr>
          <a:xfrm>
            <a:off x="8359054" y="3576935"/>
            <a:ext cx="4821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102"/>
          <p:cNvSpPr txBox="1"/>
          <p:nvPr/>
        </p:nvSpPr>
        <p:spPr>
          <a:xfrm>
            <a:off x="286724" y="1567175"/>
            <a:ext cx="19599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/>
              <a:t>❖ Antiemetic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❖ High potency D2 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    antagonist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/>
              <a:t>DA-approved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GERD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Diabetic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gastroparesis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Nausea/vomiting </a:t>
            </a:r>
            <a:r>
              <a:rPr lang="en" sz="1300"/>
              <a:t>  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prevention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Small bowel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intubation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Radiologic exam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102"/>
          <p:cNvSpPr/>
          <p:nvPr/>
        </p:nvSpPr>
        <p:spPr>
          <a:xfrm>
            <a:off x="256462" y="1108200"/>
            <a:ext cx="2763000" cy="30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 an antipsychotic</a:t>
            </a:r>
            <a:endParaRPr/>
          </a:p>
        </p:txBody>
      </p:sp>
      <p:sp>
        <p:nvSpPr>
          <p:cNvPr id="1727" name="Google Shape;1727;p102"/>
          <p:cNvSpPr txBox="1"/>
          <p:nvPr/>
        </p:nvSpPr>
        <p:spPr>
          <a:xfrm>
            <a:off x="6089392" y="1360816"/>
            <a:ext cx="6711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8" name="Google Shape;1728;p102" descr="clipped result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7737900" y="3937076"/>
            <a:ext cx="741249" cy="297050"/>
          </a:xfrm>
          <a:prstGeom prst="rect">
            <a:avLst/>
          </a:prstGeom>
          <a:noFill/>
          <a:ln>
            <a:noFill/>
          </a:ln>
          <a:effectLst>
            <a:outerShdw blurRad="14288" algn="tl" rotWithShape="0">
              <a:srgbClr val="000000">
                <a:alpha val="40000"/>
              </a:srgbClr>
            </a:outerShdw>
          </a:effectLst>
        </p:spPr>
      </p:pic>
      <p:sp>
        <p:nvSpPr>
          <p:cNvPr id="1729" name="Google Shape;1729;p102"/>
          <p:cNvSpPr txBox="1"/>
          <p:nvPr/>
        </p:nvSpPr>
        <p:spPr>
          <a:xfrm>
            <a:off x="3962400" y="2769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dk1"/>
                </a:highlight>
              </a:rPr>
              <a:t>BLACK BOX WARNING</a:t>
            </a:r>
            <a:r>
              <a:rPr lang="en">
                <a:highlight>
                  <a:srgbClr val="FFFF00"/>
                </a:highlight>
              </a:rPr>
              <a:t> not to exceed 12 weeks of treatment due to risk of tardive dyskinesia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9" name="Google Shape;1799;p105"/>
          <p:cNvCxnSpPr/>
          <p:nvPr/>
        </p:nvCxnSpPr>
        <p:spPr>
          <a:xfrm>
            <a:off x="4486135" y="-97903"/>
            <a:ext cx="0" cy="5184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00" name="Google Shape;1800;p105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1801" name="Google Shape;1801;p105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1802" name="Google Shape;1802;p105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1803" name="Google Shape;1803;p105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4" name="Google Shape;1804;p105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5" name="Google Shape;1805;p105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6" name="Google Shape;1806;p10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7" name="Google Shape;1807;p10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8" name="Google Shape;1808;p105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9" name="Google Shape;1809;p105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0" name="Google Shape;1810;p105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11" name="Google Shape;1811;p10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12" name="Google Shape;1812;p105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13" name="Google Shape;1813;p10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4" name="Google Shape;1814;p10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10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6" name="Google Shape;1816;p105"/>
          <p:cNvGrpSpPr/>
          <p:nvPr/>
        </p:nvGrpSpPr>
        <p:grpSpPr>
          <a:xfrm>
            <a:off x="1313300" y="127870"/>
            <a:ext cx="8205000" cy="4983291"/>
            <a:chOff x="1313300" y="125845"/>
            <a:chExt cx="8205000" cy="4983291"/>
          </a:xfrm>
        </p:grpSpPr>
        <p:sp>
          <p:nvSpPr>
            <p:cNvPr id="1817" name="Google Shape;1817;p105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1818" name="Google Shape;1818;p105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1819" name="Google Shape;1819;p105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1820" name="Google Shape;1820;p105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1821" name="Google Shape;1821;p105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1822" name="Google Shape;1822;p105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1823" name="Google Shape;1823;p105"/>
            <p:cNvSpPr txBox="1"/>
            <p:nvPr/>
          </p:nvSpPr>
          <p:spPr>
            <a:xfrm>
              <a:off x="13133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1825" name="Google Shape;1825;p105"/>
            <p:cNvSpPr txBox="1"/>
            <p:nvPr/>
          </p:nvSpPr>
          <p:spPr>
            <a:xfrm>
              <a:off x="5920257" y="86525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quetiapine</a:t>
              </a:r>
              <a:endParaRPr b="1"/>
            </a:p>
          </p:txBody>
        </p:sp>
        <p:sp>
          <p:nvSpPr>
            <p:cNvPr id="1826" name="Google Shape;1826;p105"/>
            <p:cNvSpPr txBox="1"/>
            <p:nvPr/>
          </p:nvSpPr>
          <p:spPr>
            <a:xfrm>
              <a:off x="7897400" y="56116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olanzapine</a:t>
              </a:r>
              <a:endParaRPr b="1"/>
            </a:p>
          </p:txBody>
        </p:sp>
        <p:sp>
          <p:nvSpPr>
            <p:cNvPr id="1827" name="Google Shape;1827;p105"/>
            <p:cNvSpPr txBox="1"/>
            <p:nvPr/>
          </p:nvSpPr>
          <p:spPr>
            <a:xfrm>
              <a:off x="5865975" y="12584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clozapine</a:t>
              </a:r>
              <a:endParaRPr b="1"/>
            </a:p>
          </p:txBody>
        </p:sp>
      </p:grpSp>
      <p:cxnSp>
        <p:nvCxnSpPr>
          <p:cNvPr id="1828" name="Google Shape;1828;p105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9" name="Google Shape;1829;p105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0" name="Google Shape;1830;p105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“-pines”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1831" name="Google Shape;1831;p105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“-dones and a -rone”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1832" name="Google Shape;1832;p105"/>
          <p:cNvSpPr txBox="1"/>
          <p:nvPr/>
        </p:nvSpPr>
        <p:spPr>
          <a:xfrm>
            <a:off x="79200" y="3895869"/>
            <a:ext cx="179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“2 -pips &amp; a rip”</a:t>
            </a:r>
            <a:endParaRPr sz="1000" b="1">
              <a:solidFill>
                <a:srgbClr val="3C78D8"/>
              </a:solidFill>
            </a:endParaRPr>
          </a:p>
        </p:txBody>
      </p:sp>
      <p:grpSp>
        <p:nvGrpSpPr>
          <p:cNvPr id="1833" name="Google Shape;1833;p105"/>
          <p:cNvGrpSpPr/>
          <p:nvPr/>
        </p:nvGrpSpPr>
        <p:grpSpPr>
          <a:xfrm>
            <a:off x="1237100" y="1197186"/>
            <a:ext cx="3144900" cy="3911951"/>
            <a:chOff x="1237100" y="1197186"/>
            <a:chExt cx="3144900" cy="3911951"/>
          </a:xfrm>
        </p:grpSpPr>
        <p:sp>
          <p:nvSpPr>
            <p:cNvPr id="1834" name="Google Shape;1834;p105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1835" name="Google Shape;1835;p105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1836" name="Google Shape;1836;p105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1837" name="Google Shape;1837;p105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1838" name="Google Shape;1838;p105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1839" name="Google Shape;1839;p105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1840" name="Google Shape;1840;p105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1841" name="Google Shape;1841;p105"/>
            <p:cNvSpPr txBox="1"/>
            <p:nvPr/>
          </p:nvSpPr>
          <p:spPr>
            <a:xfrm>
              <a:off x="1237100" y="19550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paliperidone</a:t>
              </a:r>
              <a:endParaRPr b="1"/>
            </a:p>
          </p:txBody>
        </p:sp>
        <p:sp>
          <p:nvSpPr>
            <p:cNvPr id="1842" name="Google Shape;1842;p105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1843" name="Google Shape;1843;p105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sp>
        <p:nvSpPr>
          <p:cNvPr id="1844" name="Google Shape;1844;p105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1845" name="Google Shape;1845;p105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grpSp>
        <p:nvGrpSpPr>
          <p:cNvPr id="3" name="Google Shape;1886;p106">
            <a:extLst>
              <a:ext uri="{FF2B5EF4-FFF2-40B4-BE49-F238E27FC236}">
                <a16:creationId xmlns:a16="http://schemas.microsoft.com/office/drawing/2014/main" id="{655BC21B-853A-6ADB-223A-D2B842009DA7}"/>
              </a:ext>
            </a:extLst>
          </p:cNvPr>
          <p:cNvGrpSpPr/>
          <p:nvPr/>
        </p:nvGrpSpPr>
        <p:grpSpPr>
          <a:xfrm>
            <a:off x="8132547" y="3085783"/>
            <a:ext cx="924000" cy="1269055"/>
            <a:chOff x="6221978" y="2926374"/>
            <a:chExt cx="924000" cy="1269055"/>
          </a:xfrm>
        </p:grpSpPr>
        <p:grpSp>
          <p:nvGrpSpPr>
            <p:cNvPr id="4" name="Google Shape;1887;p106">
              <a:extLst>
                <a:ext uri="{FF2B5EF4-FFF2-40B4-BE49-F238E27FC236}">
                  <a16:creationId xmlns:a16="http://schemas.microsoft.com/office/drawing/2014/main" id="{44FD33E1-B6E0-43F8-D165-35D8D383DF2D}"/>
                </a:ext>
              </a:extLst>
            </p:cNvPr>
            <p:cNvGrpSpPr/>
            <p:nvPr/>
          </p:nvGrpSpPr>
          <p:grpSpPr>
            <a:xfrm>
              <a:off x="6221978" y="2926374"/>
              <a:ext cx="924000" cy="1269055"/>
              <a:chOff x="6221978" y="2926374"/>
              <a:chExt cx="924000" cy="1269055"/>
            </a:xfrm>
          </p:grpSpPr>
          <p:grpSp>
            <p:nvGrpSpPr>
              <p:cNvPr id="6" name="Google Shape;1888;p106">
                <a:extLst>
                  <a:ext uri="{FF2B5EF4-FFF2-40B4-BE49-F238E27FC236}">
                    <a16:creationId xmlns:a16="http://schemas.microsoft.com/office/drawing/2014/main" id="{BDF83295-1C94-89C6-8312-5B5F9B26548D}"/>
                  </a:ext>
                </a:extLst>
              </p:cNvPr>
              <p:cNvGrpSpPr/>
              <p:nvPr/>
            </p:nvGrpSpPr>
            <p:grpSpPr>
              <a:xfrm>
                <a:off x="6221978" y="2926374"/>
                <a:ext cx="924000" cy="702791"/>
                <a:chOff x="7692978" y="1344149"/>
                <a:chExt cx="924000" cy="702791"/>
              </a:xfrm>
            </p:grpSpPr>
            <p:grpSp>
              <p:nvGrpSpPr>
                <p:cNvPr id="8" name="Google Shape;1889;p106">
                  <a:extLst>
                    <a:ext uri="{FF2B5EF4-FFF2-40B4-BE49-F238E27FC236}">
                      <a16:creationId xmlns:a16="http://schemas.microsoft.com/office/drawing/2014/main" id="{C6782122-52B1-914C-692B-51B8B36E03E0}"/>
                    </a:ext>
                  </a:extLst>
                </p:cNvPr>
                <p:cNvGrpSpPr/>
                <p:nvPr/>
              </p:nvGrpSpPr>
              <p:grpSpPr>
                <a:xfrm rot="5400000">
                  <a:off x="7808596" y="1514377"/>
                  <a:ext cx="535626" cy="529500"/>
                  <a:chOff x="7365092" y="931681"/>
                  <a:chExt cx="535626" cy="529500"/>
                </a:xfrm>
              </p:grpSpPr>
              <p:sp>
                <p:nvSpPr>
                  <p:cNvPr id="10" name="Google Shape;1890;p106">
                    <a:extLst>
                      <a:ext uri="{FF2B5EF4-FFF2-40B4-BE49-F238E27FC236}">
                        <a16:creationId xmlns:a16="http://schemas.microsoft.com/office/drawing/2014/main" id="{E247CB7D-D939-67A0-B097-EA276B73C0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71219" y="931681"/>
                    <a:ext cx="529500" cy="529500"/>
                  </a:xfrm>
                  <a:prstGeom prst="rect">
                    <a:avLst/>
                  </a:prstGeom>
                  <a:solidFill>
                    <a:srgbClr val="4A86E8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" name="Google Shape;1891;p106">
                    <a:extLst>
                      <a:ext uri="{FF2B5EF4-FFF2-40B4-BE49-F238E27FC236}">
                        <a16:creationId xmlns:a16="http://schemas.microsoft.com/office/drawing/2014/main" id="{2189DB23-E1CB-A144-4A2A-34C779C3AD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30442" y="1067187"/>
                    <a:ext cx="311400" cy="242100"/>
                  </a:xfrm>
                  <a:prstGeom prst="triangle">
                    <a:avLst>
                      <a:gd name="adj" fmla="val 50158"/>
                    </a:avLst>
                  </a:prstGeom>
                  <a:solidFill>
                    <a:schemeClr val="lt1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" name="Google Shape;1892;p106">
                  <a:extLst>
                    <a:ext uri="{FF2B5EF4-FFF2-40B4-BE49-F238E27FC236}">
                      <a16:creationId xmlns:a16="http://schemas.microsoft.com/office/drawing/2014/main" id="{7A2CA98A-161C-A0B4-35D2-4EE3F2D25CED}"/>
                    </a:ext>
                  </a:extLst>
                </p:cNvPr>
                <p:cNvSpPr/>
                <p:nvPr/>
              </p:nvSpPr>
              <p:spPr>
                <a:xfrm rot="-10796652">
                  <a:off x="7692978" y="1344599"/>
                  <a:ext cx="924000" cy="184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7" name="Google Shape;1893;p106">
                <a:extLst>
                  <a:ext uri="{FF2B5EF4-FFF2-40B4-BE49-F238E27FC236}">
                    <a16:creationId xmlns:a16="http://schemas.microsoft.com/office/drawing/2014/main" id="{2EF14C54-94DD-636B-0C55-63E78B7C05CF}"/>
                  </a:ext>
                </a:extLst>
              </p:cNvPr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6286988" y="3384079"/>
                <a:ext cx="645525" cy="8113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Google Shape;1894;p106">
              <a:extLst>
                <a:ext uri="{FF2B5EF4-FFF2-40B4-BE49-F238E27FC236}">
                  <a16:creationId xmlns:a16="http://schemas.microsoft.com/office/drawing/2014/main" id="{A8A2D724-4F32-5314-7750-E0E81FB3D87E}"/>
                </a:ext>
              </a:extLst>
            </p:cNvPr>
            <p:cNvSpPr txBox="1"/>
            <p:nvPr/>
          </p:nvSpPr>
          <p:spPr>
            <a:xfrm rot="1695">
              <a:off x="6282716" y="3144825"/>
              <a:ext cx="60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</a:rPr>
                <a:t>D2</a:t>
              </a:r>
              <a:endParaRPr sz="1000" b="1">
                <a:solidFill>
                  <a:schemeClr val="lt1"/>
                </a:solidFill>
              </a:endParaRPr>
            </a:p>
          </p:txBody>
        </p:sp>
      </p:grpSp>
      <p:sp>
        <p:nvSpPr>
          <p:cNvPr id="15" name="Google Shape;1937;p107">
            <a:extLst>
              <a:ext uri="{FF2B5EF4-FFF2-40B4-BE49-F238E27FC236}">
                <a16:creationId xmlns:a16="http://schemas.microsoft.com/office/drawing/2014/main" id="{7D68D90F-8003-5A05-5BB6-1D606AD533DC}"/>
              </a:ext>
            </a:extLst>
          </p:cNvPr>
          <p:cNvSpPr txBox="1"/>
          <p:nvPr/>
        </p:nvSpPr>
        <p:spPr>
          <a:xfrm>
            <a:off x="8078700" y="2929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D2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16" name="Google Shape;1898;p106">
            <a:extLst>
              <a:ext uri="{FF2B5EF4-FFF2-40B4-BE49-F238E27FC236}">
                <a16:creationId xmlns:a16="http://schemas.microsoft.com/office/drawing/2014/main" id="{9F1FAD80-B8FB-BE6D-C23E-CBB60F1C4D60}"/>
              </a:ext>
            </a:extLst>
          </p:cNvPr>
          <p:cNvSpPr txBox="1"/>
          <p:nvPr/>
        </p:nvSpPr>
        <p:spPr>
          <a:xfrm>
            <a:off x="7353301" y="32453"/>
            <a:ext cx="95357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SGAs</a:t>
            </a:r>
            <a:endParaRPr sz="18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0" name="Google Shape;2120;p111"/>
          <p:cNvCxnSpPr/>
          <p:nvPr/>
        </p:nvCxnSpPr>
        <p:spPr>
          <a:xfrm>
            <a:off x="4486135" y="-97903"/>
            <a:ext cx="0" cy="5184900"/>
          </a:xfrm>
          <a:prstGeom prst="straightConnector1">
            <a:avLst/>
          </a:prstGeom>
          <a:noFill/>
          <a:ln w="1143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1" name="Google Shape;2121;p111"/>
          <p:cNvCxnSpPr/>
          <p:nvPr/>
        </p:nvCxnSpPr>
        <p:spPr>
          <a:xfrm>
            <a:off x="28625" y="1576950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2" name="Google Shape;2122;p111"/>
          <p:cNvCxnSpPr/>
          <p:nvPr/>
        </p:nvCxnSpPr>
        <p:spPr>
          <a:xfrm>
            <a:off x="68400" y="3952875"/>
            <a:ext cx="912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3" name="Google Shape;2123;p111"/>
          <p:cNvSpPr txBox="1"/>
          <p:nvPr/>
        </p:nvSpPr>
        <p:spPr>
          <a:xfrm>
            <a:off x="186650" y="421215"/>
            <a:ext cx="99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“-pines”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124" name="Google Shape;2124;p111"/>
          <p:cNvSpPr txBox="1"/>
          <p:nvPr/>
        </p:nvSpPr>
        <p:spPr>
          <a:xfrm>
            <a:off x="127800" y="1500555"/>
            <a:ext cx="94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“-dones and a -rone”</a:t>
            </a:r>
            <a:endParaRPr sz="1000" b="1">
              <a:solidFill>
                <a:srgbClr val="3C78D8"/>
              </a:solidFill>
            </a:endParaRPr>
          </a:p>
        </p:txBody>
      </p:sp>
      <p:sp>
        <p:nvSpPr>
          <p:cNvPr id="2125" name="Google Shape;2125;p111"/>
          <p:cNvSpPr txBox="1"/>
          <p:nvPr/>
        </p:nvSpPr>
        <p:spPr>
          <a:xfrm>
            <a:off x="79200" y="3895869"/>
            <a:ext cx="17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</a:rPr>
              <a:t>“2 -pips &amp; a rip”</a:t>
            </a:r>
            <a:endParaRPr sz="1000" b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C78D8"/>
                </a:solidFill>
                <a:highlight>
                  <a:srgbClr val="FFFF00"/>
                </a:highlight>
              </a:rPr>
              <a:t>Are “atypical” antipsychotics by virtue of D2 receptor partial agonism.</a:t>
            </a:r>
            <a:endParaRPr sz="1000" b="1">
              <a:solidFill>
                <a:srgbClr val="3C78D8"/>
              </a:solidFill>
              <a:highlight>
                <a:srgbClr val="FFFF00"/>
              </a:highlight>
            </a:endParaRPr>
          </a:p>
        </p:txBody>
      </p:sp>
      <p:grpSp>
        <p:nvGrpSpPr>
          <p:cNvPr id="2126" name="Google Shape;2126;p111"/>
          <p:cNvGrpSpPr/>
          <p:nvPr/>
        </p:nvGrpSpPr>
        <p:grpSpPr>
          <a:xfrm>
            <a:off x="109600" y="29301"/>
            <a:ext cx="8828982" cy="5081843"/>
            <a:chOff x="109600" y="29301"/>
            <a:chExt cx="8828982" cy="5081843"/>
          </a:xfrm>
        </p:grpSpPr>
        <p:grpSp>
          <p:nvGrpSpPr>
            <p:cNvPr id="2127" name="Google Shape;2127;p111"/>
            <p:cNvGrpSpPr/>
            <p:nvPr/>
          </p:nvGrpSpPr>
          <p:grpSpPr>
            <a:xfrm>
              <a:off x="109600" y="29301"/>
              <a:ext cx="8828982" cy="3892204"/>
              <a:chOff x="195563" y="770002"/>
              <a:chExt cx="8828982" cy="4254240"/>
            </a:xfrm>
          </p:grpSpPr>
          <p:grpSp>
            <p:nvGrpSpPr>
              <p:cNvPr id="2128" name="Google Shape;2128;p111"/>
              <p:cNvGrpSpPr/>
              <p:nvPr/>
            </p:nvGrpSpPr>
            <p:grpSpPr>
              <a:xfrm>
                <a:off x="1211116" y="1573953"/>
                <a:ext cx="7813428" cy="3450290"/>
                <a:chOff x="-1431468" y="-141523"/>
                <a:chExt cx="11674030" cy="5155072"/>
              </a:xfrm>
            </p:grpSpPr>
            <p:pic>
              <p:nvPicPr>
                <p:cNvPr id="2129" name="Google Shape;2129;p11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884325" y="4218849"/>
                  <a:ext cx="2035400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0" name="Google Shape;2130;p11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314450" y="3563775"/>
                  <a:ext cx="3936399" cy="794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1" name="Google Shape;2131;p111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14450" y="2805559"/>
                  <a:ext cx="5463924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2" name="Google Shape;2132;p11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777101" y="2268601"/>
                  <a:ext cx="8465461" cy="831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3" name="Google Shape;2133;p11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7850" y="1585002"/>
                  <a:ext cx="7086148" cy="864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4" name="Google Shape;2134;p111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47776" y="949812"/>
                  <a:ext cx="7009036" cy="984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5" name="Google Shape;2135;p11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r="8558"/>
                <a:stretch/>
              </p:blipFill>
              <p:spPr>
                <a:xfrm>
                  <a:off x="1290754" y="178135"/>
                  <a:ext cx="8824965" cy="11150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6" name="Google Shape;2136;p111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30843"/>
                <a:stretch/>
              </p:blipFill>
              <p:spPr>
                <a:xfrm>
                  <a:off x="-1431468" y="-141523"/>
                  <a:ext cx="7158852" cy="71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37" name="Google Shape;2137;p11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415281" y="946593"/>
                <a:ext cx="5639774" cy="805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8" name="Google Shape;2138;p111"/>
              <p:cNvPicPr preferRelativeResize="0"/>
              <p:nvPr/>
            </p:nvPicPr>
            <p:blipFill rotWithShape="1">
              <a:blip r:embed="rId12">
                <a:alphaModFix/>
              </a:blip>
              <a:srcRect t="24766"/>
              <a:stretch/>
            </p:blipFill>
            <p:spPr>
              <a:xfrm>
                <a:off x="195563" y="770002"/>
                <a:ext cx="5715026" cy="5318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39" name="Google Shape;2139;p11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989103" y="3920244"/>
              <a:ext cx="3797520" cy="464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0" name="Google Shape;2140;p11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30153" y="4229224"/>
              <a:ext cx="4466701" cy="48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1" name="Google Shape;2141;p11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584043" y="4647028"/>
              <a:ext cx="3450081" cy="4641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2" name="Google Shape;2142;p111"/>
          <p:cNvGrpSpPr/>
          <p:nvPr/>
        </p:nvGrpSpPr>
        <p:grpSpPr>
          <a:xfrm>
            <a:off x="1313300" y="1566712"/>
            <a:ext cx="2901683" cy="3542424"/>
            <a:chOff x="1313300" y="1566712"/>
            <a:chExt cx="2901683" cy="3542424"/>
          </a:xfrm>
        </p:grpSpPr>
        <p:sp>
          <p:nvSpPr>
            <p:cNvPr id="2143" name="Google Shape;2143;p111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2144" name="Google Shape;2144;p111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2145" name="Google Shape;2145;p111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2146" name="Google Shape;2146;p111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2147" name="Google Shape;2147;p111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2148" name="Google Shape;2148;p111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2149" name="Google Shape;2149;p111"/>
            <p:cNvSpPr txBox="1"/>
            <p:nvPr/>
          </p:nvSpPr>
          <p:spPr>
            <a:xfrm>
              <a:off x="13133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pic>
        <p:nvPicPr>
          <p:cNvPr id="2150" name="Google Shape;2150;p111"/>
          <p:cNvPicPr preferRelativeResize="0"/>
          <p:nvPr/>
        </p:nvPicPr>
        <p:blipFill rotWithShape="1">
          <a:blip r:embed="rId16">
            <a:alphaModFix/>
          </a:blip>
          <a:srcRect r="14690" b="85597"/>
          <a:stretch/>
        </p:blipFill>
        <p:spPr>
          <a:xfrm>
            <a:off x="1700725" y="223350"/>
            <a:ext cx="4066451" cy="701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B5394"/>
            </a:outerShdw>
          </a:effectLst>
        </p:spPr>
      </p:pic>
      <p:sp>
        <p:nvSpPr>
          <p:cNvPr id="2151" name="Google Shape;2151;p111"/>
          <p:cNvSpPr txBox="1"/>
          <p:nvPr/>
        </p:nvSpPr>
        <p:spPr>
          <a:xfrm>
            <a:off x="7545300" y="57915"/>
            <a:ext cx="16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B5394"/>
                </a:solidFill>
              </a:rPr>
              <a:t>5HT2A</a:t>
            </a:r>
            <a:endParaRPr sz="2200" b="1">
              <a:solidFill>
                <a:srgbClr val="0B5394"/>
              </a:solidFill>
            </a:endParaRPr>
          </a:p>
        </p:txBody>
      </p:sp>
      <p:grpSp>
        <p:nvGrpSpPr>
          <p:cNvPr id="2152" name="Google Shape;2152;p111"/>
          <p:cNvGrpSpPr/>
          <p:nvPr/>
        </p:nvGrpSpPr>
        <p:grpSpPr>
          <a:xfrm>
            <a:off x="7545300" y="2728197"/>
            <a:ext cx="1500615" cy="1742914"/>
            <a:chOff x="2292025" y="3445409"/>
            <a:chExt cx="1500615" cy="1742914"/>
          </a:xfrm>
        </p:grpSpPr>
        <p:grpSp>
          <p:nvGrpSpPr>
            <p:cNvPr id="2153" name="Google Shape;2153;p111"/>
            <p:cNvGrpSpPr/>
            <p:nvPr/>
          </p:nvGrpSpPr>
          <p:grpSpPr>
            <a:xfrm>
              <a:off x="2643052" y="3893681"/>
              <a:ext cx="1149588" cy="1294642"/>
              <a:chOff x="6635050" y="2000491"/>
              <a:chExt cx="2065376" cy="2325983"/>
            </a:xfrm>
          </p:grpSpPr>
          <p:pic>
            <p:nvPicPr>
              <p:cNvPr id="2154" name="Google Shape;2154;p111"/>
              <p:cNvPicPr preferRelativeResize="0"/>
              <p:nvPr/>
            </p:nvPicPr>
            <p:blipFill rotWithShape="1">
              <a:blip r:embed="rId17">
                <a:alphaModFix/>
              </a:blip>
              <a:srcRect l="64874"/>
              <a:stretch/>
            </p:blipFill>
            <p:spPr>
              <a:xfrm>
                <a:off x="7655287" y="2000503"/>
                <a:ext cx="670989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5" name="Google Shape;2155;p111"/>
              <p:cNvPicPr preferRelativeResize="0"/>
              <p:nvPr/>
            </p:nvPicPr>
            <p:blipFill rotWithShape="1">
              <a:blip r:embed="rId17">
                <a:alphaModFix/>
              </a:blip>
              <a:srcRect r="60319"/>
              <a:stretch/>
            </p:blipFill>
            <p:spPr>
              <a:xfrm>
                <a:off x="6897275" y="2000491"/>
                <a:ext cx="757992" cy="9902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6" name="Google Shape;2156;p111"/>
              <p:cNvPicPr preferRelativeResize="0"/>
              <p:nvPr/>
            </p:nvPicPr>
            <p:blipFill rotWithShape="1">
              <a:blip r:embed="rId18">
                <a:alphaModFix/>
              </a:blip>
              <a:srcRect t="20286"/>
              <a:stretch/>
            </p:blipFill>
            <p:spPr>
              <a:xfrm>
                <a:off x="6635050" y="2680100"/>
                <a:ext cx="2065376" cy="16463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57" name="Google Shape;2157;p111"/>
            <p:cNvGrpSpPr/>
            <p:nvPr/>
          </p:nvGrpSpPr>
          <p:grpSpPr>
            <a:xfrm rot="-2242626">
              <a:off x="2403379" y="3603024"/>
              <a:ext cx="726496" cy="612607"/>
              <a:chOff x="1024250" y="3923325"/>
              <a:chExt cx="924000" cy="779150"/>
            </a:xfrm>
          </p:grpSpPr>
          <p:grpSp>
            <p:nvGrpSpPr>
              <p:cNvPr id="2158" name="Google Shape;2158;p111"/>
              <p:cNvGrpSpPr/>
              <p:nvPr/>
            </p:nvGrpSpPr>
            <p:grpSpPr>
              <a:xfrm rot="10800000">
                <a:off x="1024250" y="3923325"/>
                <a:ext cx="924000" cy="721525"/>
                <a:chOff x="1799350" y="888550"/>
                <a:chExt cx="924000" cy="721525"/>
              </a:xfrm>
            </p:grpSpPr>
            <p:sp>
              <p:nvSpPr>
                <p:cNvPr id="2159" name="Google Shape;2159;p111"/>
                <p:cNvSpPr/>
                <p:nvPr/>
              </p:nvSpPr>
              <p:spPr>
                <a:xfrm>
                  <a:off x="1986600" y="888550"/>
                  <a:ext cx="529800" cy="5298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111"/>
                <p:cNvSpPr/>
                <p:nvPr/>
              </p:nvSpPr>
              <p:spPr>
                <a:xfrm>
                  <a:off x="2082150" y="1218825"/>
                  <a:ext cx="338700" cy="33870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111"/>
                <p:cNvSpPr/>
                <p:nvPr/>
              </p:nvSpPr>
              <p:spPr>
                <a:xfrm>
                  <a:off x="1799350" y="1425575"/>
                  <a:ext cx="924000" cy="184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62" name="Google Shape;2162;p111"/>
              <p:cNvSpPr txBox="1"/>
              <p:nvPr/>
            </p:nvSpPr>
            <p:spPr>
              <a:xfrm>
                <a:off x="1194675" y="4310975"/>
                <a:ext cx="712500" cy="39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chemeClr val="dk1"/>
                    </a:solidFill>
                  </a:rPr>
                  <a:t>5HT2A</a:t>
                </a:r>
                <a:endParaRPr sz="800" b="1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2163" name="Google Shape;2163;p111"/>
          <p:cNvGrpSpPr/>
          <p:nvPr/>
        </p:nvGrpSpPr>
        <p:grpSpPr>
          <a:xfrm>
            <a:off x="1922900" y="1197186"/>
            <a:ext cx="2459100" cy="3911951"/>
            <a:chOff x="1922900" y="1197186"/>
            <a:chExt cx="2459100" cy="3911951"/>
          </a:xfrm>
        </p:grpSpPr>
        <p:sp>
          <p:nvSpPr>
            <p:cNvPr id="2164" name="Google Shape;2164;p111"/>
            <p:cNvSpPr txBox="1"/>
            <p:nvPr/>
          </p:nvSpPr>
          <p:spPr>
            <a:xfrm>
              <a:off x="2670600" y="3957381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aripiprazole</a:t>
              </a:r>
              <a:endParaRPr b="1"/>
            </a:p>
          </p:txBody>
        </p:sp>
        <p:sp>
          <p:nvSpPr>
            <p:cNvPr id="2165" name="Google Shape;2165;p111"/>
            <p:cNvSpPr txBox="1"/>
            <p:nvPr/>
          </p:nvSpPr>
          <p:spPr>
            <a:xfrm>
              <a:off x="2213400" y="434254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brexpiprazole</a:t>
              </a:r>
              <a:endParaRPr b="1"/>
            </a:p>
          </p:txBody>
        </p:sp>
        <p:sp>
          <p:nvSpPr>
            <p:cNvPr id="2166" name="Google Shape;2166;p111"/>
            <p:cNvSpPr txBox="1"/>
            <p:nvPr/>
          </p:nvSpPr>
          <p:spPr>
            <a:xfrm>
              <a:off x="2213400" y="470893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cariprazine</a:t>
              </a:r>
              <a:endParaRPr b="1"/>
            </a:p>
          </p:txBody>
        </p:sp>
        <p:sp>
          <p:nvSpPr>
            <p:cNvPr id="2167" name="Google Shape;2167;p111"/>
            <p:cNvSpPr txBox="1"/>
            <p:nvPr/>
          </p:nvSpPr>
          <p:spPr>
            <a:xfrm>
              <a:off x="2594083" y="3550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lumateperone</a:t>
              </a:r>
              <a:endParaRPr b="1"/>
            </a:p>
          </p:txBody>
        </p:sp>
        <p:sp>
          <p:nvSpPr>
            <p:cNvPr id="2168" name="Google Shape;2168;p111"/>
            <p:cNvSpPr txBox="1"/>
            <p:nvPr/>
          </p:nvSpPr>
          <p:spPr>
            <a:xfrm>
              <a:off x="2590949" y="3152118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lurasidone	</a:t>
              </a:r>
              <a:endParaRPr b="1"/>
            </a:p>
          </p:txBody>
        </p:sp>
        <p:sp>
          <p:nvSpPr>
            <p:cNvPr id="2169" name="Google Shape;2169;p111"/>
            <p:cNvSpPr txBox="1"/>
            <p:nvPr/>
          </p:nvSpPr>
          <p:spPr>
            <a:xfrm>
              <a:off x="2532500" y="2760855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iloperidone</a:t>
              </a:r>
              <a:endParaRPr b="1"/>
            </a:p>
          </p:txBody>
        </p:sp>
        <p:sp>
          <p:nvSpPr>
            <p:cNvPr id="2170" name="Google Shape;2170;p111"/>
            <p:cNvSpPr txBox="1"/>
            <p:nvPr/>
          </p:nvSpPr>
          <p:spPr>
            <a:xfrm>
              <a:off x="2151500" y="234749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ziprasidone</a:t>
              </a:r>
              <a:endParaRPr b="1"/>
            </a:p>
          </p:txBody>
        </p:sp>
        <p:sp>
          <p:nvSpPr>
            <p:cNvPr id="2171" name="Google Shape;2171;p111"/>
            <p:cNvSpPr txBox="1"/>
            <p:nvPr/>
          </p:nvSpPr>
          <p:spPr>
            <a:xfrm>
              <a:off x="2761100" y="1566712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risperidone</a:t>
              </a:r>
              <a:endParaRPr b="1"/>
            </a:p>
          </p:txBody>
        </p:sp>
        <p:sp>
          <p:nvSpPr>
            <p:cNvPr id="2172" name="Google Shape;2172;p111"/>
            <p:cNvSpPr txBox="1"/>
            <p:nvPr/>
          </p:nvSpPr>
          <p:spPr>
            <a:xfrm>
              <a:off x="1922900" y="1197186"/>
              <a:ext cx="162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asenapine</a:t>
              </a:r>
              <a:endParaRPr b="1"/>
            </a:p>
          </p:txBody>
        </p:sp>
      </p:grpSp>
      <p:sp>
        <p:nvSpPr>
          <p:cNvPr id="2173" name="Google Shape;2173;p111"/>
          <p:cNvSpPr txBox="1"/>
          <p:nvPr/>
        </p:nvSpPr>
        <p:spPr>
          <a:xfrm>
            <a:off x="68407" y="860231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</p:txBody>
      </p:sp>
      <p:sp>
        <p:nvSpPr>
          <p:cNvPr id="2174" name="Google Shape;2174;p111"/>
          <p:cNvSpPr txBox="1"/>
          <p:nvPr/>
        </p:nvSpPr>
        <p:spPr>
          <a:xfrm>
            <a:off x="1233045" y="507087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</p:txBody>
      </p:sp>
      <p:sp>
        <p:nvSpPr>
          <p:cNvPr id="2175" name="Google Shape;2175;p111"/>
          <p:cNvSpPr txBox="1"/>
          <p:nvPr/>
        </p:nvSpPr>
        <p:spPr>
          <a:xfrm>
            <a:off x="82710" y="143495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</p:txBody>
      </p:sp>
      <p:sp>
        <p:nvSpPr>
          <p:cNvPr id="2176" name="Google Shape;2176;p111"/>
          <p:cNvSpPr txBox="1"/>
          <p:nvPr/>
        </p:nvSpPr>
        <p:spPr>
          <a:xfrm>
            <a:off x="1237100" y="1955018"/>
            <a:ext cx="16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</p:txBody>
      </p:sp>
      <p:pic>
        <p:nvPicPr>
          <p:cNvPr id="2177" name="Google Shape;2177;p111"/>
          <p:cNvPicPr preferRelativeResize="0"/>
          <p:nvPr/>
        </p:nvPicPr>
        <p:blipFill rotWithShape="1">
          <a:blip r:embed="rId16">
            <a:alphaModFix/>
          </a:blip>
          <a:srcRect t="15052"/>
          <a:stretch/>
        </p:blipFill>
        <p:spPr>
          <a:xfrm>
            <a:off x="1703587" y="961231"/>
            <a:ext cx="4733100" cy="4107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351C75"/>
            </a:outerShdw>
          </a:effectLst>
        </p:spPr>
      </p:pic>
      <p:sp>
        <p:nvSpPr>
          <p:cNvPr id="2178" name="Google Shape;2178;p111"/>
          <p:cNvSpPr/>
          <p:nvPr/>
        </p:nvSpPr>
        <p:spPr>
          <a:xfrm>
            <a:off x="4647500" y="3147400"/>
            <a:ext cx="323700" cy="3810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111"/>
          <p:cNvSpPr/>
          <p:nvPr/>
        </p:nvSpPr>
        <p:spPr>
          <a:xfrm>
            <a:off x="6247675" y="4114800"/>
            <a:ext cx="189000" cy="2373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111"/>
          <p:cNvSpPr/>
          <p:nvPr/>
        </p:nvSpPr>
        <p:spPr>
          <a:xfrm>
            <a:off x="6228625" y="4857750"/>
            <a:ext cx="189000" cy="2373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111"/>
          <p:cNvSpPr/>
          <p:nvPr/>
        </p:nvSpPr>
        <p:spPr>
          <a:xfrm>
            <a:off x="4647500" y="4303100"/>
            <a:ext cx="399900" cy="3810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11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113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$42–$184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+ labs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208" name="Google Shape;2208;p11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9" name="Google Shape;2209;p113"/>
          <p:cNvSpPr txBox="1"/>
          <p:nvPr/>
        </p:nvSpPr>
        <p:spPr>
          <a:xfrm>
            <a:off x="148400" y="126800"/>
            <a:ext cx="2993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Clozapine (CLOZARIL)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KLOE za peen / KLOE za ril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“Clothes pin”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0" name="Google Shape;2210;p113" descr="Resultado de imagen para clozapine 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5387" y="1263416"/>
            <a:ext cx="1159776" cy="10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1" name="Google Shape;2211;p113"/>
          <p:cNvGrpSpPr/>
          <p:nvPr/>
        </p:nvGrpSpPr>
        <p:grpSpPr>
          <a:xfrm>
            <a:off x="3452337" y="563524"/>
            <a:ext cx="3733099" cy="1497100"/>
            <a:chOff x="407770" y="4130399"/>
            <a:chExt cx="1841051" cy="738288"/>
          </a:xfrm>
        </p:grpSpPr>
        <p:grpSp>
          <p:nvGrpSpPr>
            <p:cNvPr id="2212" name="Google Shape;2212;p113"/>
            <p:cNvGrpSpPr/>
            <p:nvPr/>
          </p:nvGrpSpPr>
          <p:grpSpPr>
            <a:xfrm rot="10800000">
              <a:off x="720139" y="4130399"/>
              <a:ext cx="1528682" cy="738288"/>
              <a:chOff x="-88858" y="3794217"/>
              <a:chExt cx="3274810" cy="1659447"/>
            </a:xfrm>
          </p:grpSpPr>
          <p:pic>
            <p:nvPicPr>
              <p:cNvPr id="2213" name="Google Shape;2213;p113"/>
              <p:cNvPicPr preferRelativeResize="0"/>
              <p:nvPr/>
            </p:nvPicPr>
            <p:blipFill rotWithShape="1">
              <a:blip r:embed="rId4">
                <a:alphaModFix amt="52999"/>
              </a:blip>
              <a:srcRect/>
              <a:stretch/>
            </p:blipFill>
            <p:spPr>
              <a:xfrm rot="-5272403">
                <a:off x="778035" y="3014018"/>
                <a:ext cx="1541026" cy="3219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43920"/>
                  </a:srgbClr>
                </a:outerShdw>
              </a:effectLst>
            </p:spPr>
          </p:pic>
          <p:pic>
            <p:nvPicPr>
              <p:cNvPr id="2214" name="Google Shape;2214;p1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071550" y="4271947"/>
                <a:ext cx="800039" cy="8050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3920"/>
                  </a:srgbClr>
                </a:outerShdw>
              </a:effectLst>
            </p:spPr>
          </p:pic>
        </p:grpSp>
        <p:sp>
          <p:nvSpPr>
            <p:cNvPr id="2215" name="Google Shape;2215;p113"/>
            <p:cNvSpPr txBox="1"/>
            <p:nvPr/>
          </p:nvSpPr>
          <p:spPr>
            <a:xfrm>
              <a:off x="407770" y="4376096"/>
              <a:ext cx="14829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Neutrophil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16" name="Google Shape;2216;p113" descr="clipped result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9773" y="3971395"/>
            <a:ext cx="432039" cy="4320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217" name="Google Shape;2217;p113"/>
          <p:cNvSpPr txBox="1"/>
          <p:nvPr/>
        </p:nvSpPr>
        <p:spPr>
          <a:xfrm>
            <a:off x="404668" y="1125400"/>
            <a:ext cx="307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</a:t>
            </a:r>
            <a:r>
              <a:rPr lang="en"/>
              <a:t>Alpha-adrenergic antagonist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113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113"/>
          <p:cNvSpPr txBox="1"/>
          <p:nvPr/>
        </p:nvSpPr>
        <p:spPr>
          <a:xfrm>
            <a:off x="8201806" y="3440775"/>
            <a:ext cx="935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113"/>
          <p:cNvSpPr txBox="1"/>
          <p:nvPr/>
        </p:nvSpPr>
        <p:spPr>
          <a:xfrm>
            <a:off x="335901" y="2206450"/>
            <a:ext cx="28056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Treatment-resistant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schizophrenia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Prevention of schizophrenia-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associated </a:t>
            </a:r>
            <a:r>
              <a:rPr lang="en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suicide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113"/>
          <p:cNvSpPr txBox="1"/>
          <p:nvPr/>
        </p:nvSpPr>
        <p:spPr>
          <a:xfrm>
            <a:off x="279730" y="3568575"/>
            <a:ext cx="3566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</a:t>
            </a:r>
            <a:r>
              <a:rPr lang="en"/>
              <a:t>-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Treatment-resistant aggression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Treatment-resistant mania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with tardive dyskinesia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Psychosis with Parkinson’s disease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sz="8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2" name="Google Shape;2222;p113"/>
          <p:cNvPicPr preferRelativeResize="0"/>
          <p:nvPr/>
        </p:nvPicPr>
        <p:blipFill rotWithShape="1">
          <a:blip r:embed="rId7">
            <a:alphaModFix/>
          </a:blip>
          <a:srcRect r="66582"/>
          <a:stretch/>
        </p:blipFill>
        <p:spPr>
          <a:xfrm>
            <a:off x="4724665" y="2060625"/>
            <a:ext cx="1397550" cy="2269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7" name="Google Shape;2227;p114"/>
          <p:cNvGrpSpPr/>
          <p:nvPr/>
        </p:nvGrpSpPr>
        <p:grpSpPr>
          <a:xfrm>
            <a:off x="5235478" y="2579245"/>
            <a:ext cx="2035067" cy="2056832"/>
            <a:chOff x="4532886" y="7533166"/>
            <a:chExt cx="1769777" cy="1788705"/>
          </a:xfrm>
        </p:grpSpPr>
        <p:grpSp>
          <p:nvGrpSpPr>
            <p:cNvPr id="2228" name="Google Shape;2228;p114"/>
            <p:cNvGrpSpPr/>
            <p:nvPr/>
          </p:nvGrpSpPr>
          <p:grpSpPr>
            <a:xfrm>
              <a:off x="4833563" y="7533166"/>
              <a:ext cx="1469100" cy="1788705"/>
              <a:chOff x="5062163" y="7533166"/>
              <a:chExt cx="1469100" cy="1788705"/>
            </a:xfrm>
          </p:grpSpPr>
          <p:sp>
            <p:nvSpPr>
              <p:cNvPr id="2229" name="Google Shape;2229;p114"/>
              <p:cNvSpPr txBox="1"/>
              <p:nvPr/>
            </p:nvSpPr>
            <p:spPr>
              <a:xfrm>
                <a:off x="5062163" y="8834970"/>
                <a:ext cx="1469100" cy="48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Antipsychotics are represented 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000000"/>
                    </a:solidFill>
                  </a:rPr>
                  <a:t>with </a:t>
                </a: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spooky </a:t>
                </a:r>
                <a:r>
                  <a:rPr lang="en" sz="700">
                    <a:solidFill>
                      <a:srgbClr val="000000"/>
                    </a:solidFill>
                  </a:rPr>
                  <a:t>mascots</a:t>
                </a: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 sz="7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230" name="Google Shape;2230;p114"/>
              <p:cNvGrpSpPr/>
              <p:nvPr/>
            </p:nvGrpSpPr>
            <p:grpSpPr>
              <a:xfrm>
                <a:off x="5100387" y="7533166"/>
                <a:ext cx="1251164" cy="1395215"/>
                <a:chOff x="5100387" y="7533166"/>
                <a:chExt cx="1251164" cy="1395215"/>
              </a:xfrm>
            </p:grpSpPr>
            <p:grpSp>
              <p:nvGrpSpPr>
                <p:cNvPr id="2231" name="Google Shape;2231;p114"/>
                <p:cNvGrpSpPr/>
                <p:nvPr/>
              </p:nvGrpSpPr>
              <p:grpSpPr>
                <a:xfrm>
                  <a:off x="5100387" y="7880827"/>
                  <a:ext cx="1251164" cy="1047553"/>
                  <a:chOff x="7425214" y="7574452"/>
                  <a:chExt cx="2330782" cy="1981750"/>
                </a:xfrm>
              </p:grpSpPr>
              <p:pic>
                <p:nvPicPr>
                  <p:cNvPr id="2232" name="Google Shape;2232;p114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7425214" y="7574452"/>
                    <a:ext cx="2330782" cy="19817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3" name="Google Shape;2233;p114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 rot="4955787">
                    <a:off x="8298712" y="8427735"/>
                    <a:ext cx="538885" cy="7585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4" name="Google Shape;2234;p114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 rot="-5844199">
                    <a:off x="7808101" y="7885563"/>
                    <a:ext cx="451947" cy="6361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5" name="Google Shape;2235;p11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-6226044">
                    <a:off x="7784927" y="8689012"/>
                    <a:ext cx="304529" cy="9221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236" name="Google Shape;2236;p114"/>
                <p:cNvGrpSpPr/>
                <p:nvPr/>
              </p:nvGrpSpPr>
              <p:grpSpPr>
                <a:xfrm>
                  <a:off x="5410318" y="7533166"/>
                  <a:ext cx="576596" cy="501022"/>
                  <a:chOff x="348536" y="7769075"/>
                  <a:chExt cx="518615" cy="450600"/>
                </a:xfrm>
              </p:grpSpPr>
              <p:pic>
                <p:nvPicPr>
                  <p:cNvPr id="2237" name="Google Shape;2237;p114" descr="clipped result image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348536" y="7769075"/>
                    <a:ext cx="518615" cy="450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8" name="Google Shape;2238;p114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 rot="965998">
                    <a:off x="498875" y="7882026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39" name="Google Shape;2239;p114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 rot="-1434013">
                    <a:off x="609619" y="7878195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  <p:sp>
          <p:nvSpPr>
            <p:cNvPr id="2240" name="Google Shape;2240;p114"/>
            <p:cNvSpPr txBox="1"/>
            <p:nvPr/>
          </p:nvSpPr>
          <p:spPr>
            <a:xfrm>
              <a:off x="4532886" y="7722902"/>
              <a:ext cx="633300" cy="1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Weight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gain 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1" name="Google Shape;2241;p114"/>
          <p:cNvGrpSpPr/>
          <p:nvPr/>
        </p:nvGrpSpPr>
        <p:grpSpPr>
          <a:xfrm>
            <a:off x="7349240" y="2679544"/>
            <a:ext cx="1310737" cy="1582559"/>
            <a:chOff x="6336971" y="7625741"/>
            <a:chExt cx="1139870" cy="1376258"/>
          </a:xfrm>
        </p:grpSpPr>
        <p:grpSp>
          <p:nvGrpSpPr>
            <p:cNvPr id="2242" name="Google Shape;2242;p114"/>
            <p:cNvGrpSpPr/>
            <p:nvPr/>
          </p:nvGrpSpPr>
          <p:grpSpPr>
            <a:xfrm>
              <a:off x="6336971" y="7625741"/>
              <a:ext cx="1111049" cy="1217253"/>
              <a:chOff x="5948671" y="5452400"/>
              <a:chExt cx="1346400" cy="1475100"/>
            </a:xfrm>
          </p:grpSpPr>
          <p:pic>
            <p:nvPicPr>
              <p:cNvPr id="2243" name="Google Shape;2243;p114"/>
              <p:cNvPicPr preferRelativeResize="0"/>
              <p:nvPr/>
            </p:nvPicPr>
            <p:blipFill rotWithShape="1">
              <a:blip r:embed="rId8">
                <a:alphaModFix/>
              </a:blip>
              <a:srcRect l="14337" t="12788" r="15378" b="10217"/>
              <a:stretch/>
            </p:blipFill>
            <p:spPr>
              <a:xfrm>
                <a:off x="5948671" y="5452400"/>
                <a:ext cx="1346400" cy="14751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pic>
            <p:nvPicPr>
              <p:cNvPr id="2244" name="Google Shape;2244;p11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7713972">
                <a:off x="6341504" y="5800005"/>
                <a:ext cx="415545" cy="6860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45" name="Google Shape;2245;p114"/>
            <p:cNvSpPr txBox="1"/>
            <p:nvPr/>
          </p:nvSpPr>
          <p:spPr>
            <a:xfrm>
              <a:off x="6761641" y="8755099"/>
              <a:ext cx="7152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Seizures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6" name="Google Shape;2246;p114"/>
          <p:cNvGrpSpPr/>
          <p:nvPr/>
        </p:nvGrpSpPr>
        <p:grpSpPr>
          <a:xfrm>
            <a:off x="2398670" y="2679546"/>
            <a:ext cx="1547535" cy="1168858"/>
            <a:chOff x="2268701" y="7843772"/>
            <a:chExt cx="1345800" cy="1016486"/>
          </a:xfrm>
        </p:grpSpPr>
        <p:grpSp>
          <p:nvGrpSpPr>
            <p:cNvPr id="2247" name="Google Shape;2247;p114"/>
            <p:cNvGrpSpPr/>
            <p:nvPr/>
          </p:nvGrpSpPr>
          <p:grpSpPr>
            <a:xfrm>
              <a:off x="2351084" y="7843772"/>
              <a:ext cx="1131834" cy="949425"/>
              <a:chOff x="2884484" y="7843772"/>
              <a:chExt cx="1131834" cy="949425"/>
            </a:xfrm>
          </p:grpSpPr>
          <p:grpSp>
            <p:nvGrpSpPr>
              <p:cNvPr id="2248" name="Google Shape;2248;p114"/>
              <p:cNvGrpSpPr/>
              <p:nvPr/>
            </p:nvGrpSpPr>
            <p:grpSpPr>
              <a:xfrm>
                <a:off x="2884484" y="7843772"/>
                <a:ext cx="1131834" cy="949425"/>
                <a:chOff x="2884484" y="7843772"/>
                <a:chExt cx="1131834" cy="949425"/>
              </a:xfrm>
            </p:grpSpPr>
            <p:grpSp>
              <p:nvGrpSpPr>
                <p:cNvPr id="2249" name="Google Shape;2249;p114"/>
                <p:cNvGrpSpPr/>
                <p:nvPr/>
              </p:nvGrpSpPr>
              <p:grpSpPr>
                <a:xfrm>
                  <a:off x="2884484" y="7843772"/>
                  <a:ext cx="1131834" cy="949425"/>
                  <a:chOff x="2380234" y="7855772"/>
                  <a:chExt cx="1131834" cy="949425"/>
                </a:xfrm>
              </p:grpSpPr>
              <p:pic>
                <p:nvPicPr>
                  <p:cNvPr id="2250" name="Google Shape;2250;p114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/>
                  <a:stretch/>
                </p:blipFill>
                <p:spPr>
                  <a:xfrm>
                    <a:off x="2486896" y="8391405"/>
                    <a:ext cx="1025172" cy="4137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2251" name="Google Shape;2251;p114"/>
                  <p:cNvGrpSpPr/>
                  <p:nvPr/>
                </p:nvGrpSpPr>
                <p:grpSpPr>
                  <a:xfrm>
                    <a:off x="2380234" y="7855772"/>
                    <a:ext cx="650654" cy="565322"/>
                    <a:chOff x="348536" y="7822219"/>
                    <a:chExt cx="518615" cy="450600"/>
                  </a:xfrm>
                </p:grpSpPr>
                <p:pic>
                  <p:nvPicPr>
                    <p:cNvPr id="2252" name="Google Shape;2252;p114" descr="clipped result image"/>
                    <p:cNvPicPr preferRelativeResize="0"/>
                    <p:nvPr/>
                  </p:nvPicPr>
                  <p:blipFill>
                    <a:blip r:embed="rId6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348536" y="7822219"/>
                      <a:ext cx="518615" cy="450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253" name="Google Shape;2253;p114"/>
                    <p:cNvPicPr preferRelativeResize="0"/>
                    <p:nvPr/>
                  </p:nvPicPr>
                  <p:blipFill>
                    <a:blip r:embed="rId7">
                      <a:alphaModFix/>
                    </a:blip>
                    <a:stretch>
                      <a:fillRect/>
                    </a:stretch>
                  </p:blipFill>
                  <p:spPr>
                    <a:xfrm rot="965998">
                      <a:off x="498875" y="7935171"/>
                      <a:ext cx="100800" cy="203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254" name="Google Shape;2254;p114"/>
                    <p:cNvPicPr preferRelativeResize="0"/>
                    <p:nvPr/>
                  </p:nvPicPr>
                  <p:blipFill>
                    <a:blip r:embed="rId7">
                      <a:alphaModFix/>
                    </a:blip>
                    <a:stretch>
                      <a:fillRect/>
                    </a:stretch>
                  </p:blipFill>
                  <p:spPr>
                    <a:xfrm rot="-1434013">
                      <a:off x="609619" y="7931340"/>
                      <a:ext cx="100800" cy="203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grpSp>
              <p:nvGrpSpPr>
                <p:cNvPr id="2255" name="Google Shape;2255;p114"/>
                <p:cNvGrpSpPr/>
                <p:nvPr/>
              </p:nvGrpSpPr>
              <p:grpSpPr>
                <a:xfrm>
                  <a:off x="3049111" y="8513820"/>
                  <a:ext cx="305741" cy="222319"/>
                  <a:chOff x="5794259" y="3334813"/>
                  <a:chExt cx="1133634" cy="961587"/>
                </a:xfrm>
              </p:grpSpPr>
              <p:pic>
                <p:nvPicPr>
                  <p:cNvPr id="2256" name="Google Shape;2256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03">
                    <a:off x="6219522" y="3349245"/>
                    <a:ext cx="501150" cy="3285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57" name="Google Shape;2257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14">
                    <a:off x="6092736" y="3553495"/>
                    <a:ext cx="276485" cy="1812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58" name="Google Shape;2258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25">
                    <a:off x="5807348" y="3466519"/>
                    <a:ext cx="356253" cy="233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59" name="Google Shape;2259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2010">
                    <a:off x="6620932" y="3449530"/>
                    <a:ext cx="301419" cy="1975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0" name="Google Shape;2260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87">
                    <a:off x="6503919" y="3516656"/>
                    <a:ext cx="203349" cy="1332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1" name="Google Shape;2261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87">
                    <a:off x="6702969" y="3341793"/>
                    <a:ext cx="203349" cy="1332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2" name="Google Shape;2262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6070533" y="3507190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3" name="Google Shape;2263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18">
                    <a:off x="6388096" y="3646960"/>
                    <a:ext cx="286650" cy="4317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4" name="Google Shape;2264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23">
                    <a:off x="6218410" y="3930846"/>
                    <a:ext cx="234327" cy="3529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5" name="Google Shape;2265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69">
                    <a:off x="5967154" y="3759179"/>
                    <a:ext cx="137642" cy="2073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6" name="Google Shape;2266;p114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/>
                  <a:stretch/>
                </p:blipFill>
                <p:spPr>
                  <a:xfrm rot="-406769">
                    <a:off x="5806016" y="3616629"/>
                    <a:ext cx="137642" cy="2073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7" name="Google Shape;2267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5957708" y="4129978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268" name="Google Shape;2268;p114"/>
                <p:cNvGrpSpPr/>
                <p:nvPr/>
              </p:nvGrpSpPr>
              <p:grpSpPr>
                <a:xfrm>
                  <a:off x="3136890" y="8531471"/>
                  <a:ext cx="118243" cy="38316"/>
                  <a:chOff x="6057900" y="3599363"/>
                  <a:chExt cx="438425" cy="165725"/>
                </a:xfrm>
              </p:grpSpPr>
              <p:pic>
                <p:nvPicPr>
                  <p:cNvPr id="2269" name="Google Shape;2269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6060208" y="3679178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70" name="Google Shape;2270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-224630" t="-20160" r="224630" b="20159"/>
                  <a:stretch/>
                </p:blipFill>
                <p:spPr>
                  <a:xfrm rot="-201976">
                    <a:off x="6368458" y="3602978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71" name="Google Shape;2271;p114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 rot="-201976">
                    <a:off x="6060208" y="3634415"/>
                    <a:ext cx="125559" cy="822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2272" name="Google Shape;2272;p11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rot="124411">
                <a:off x="3133727" y="8303571"/>
                <a:ext cx="88233" cy="2320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73" name="Google Shape;2273;p11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rot="124381">
                <a:off x="3209993" y="8310257"/>
                <a:ext cx="79352" cy="1538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74" name="Google Shape;2274;p114"/>
            <p:cNvSpPr txBox="1"/>
            <p:nvPr/>
          </p:nvSpPr>
          <p:spPr>
            <a:xfrm>
              <a:off x="2268701" y="8702158"/>
              <a:ext cx="1345800" cy="1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Hypersalivation by cholinergic mechanism (the S in SLUDGE)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5" name="Google Shape;2275;p114"/>
          <p:cNvGrpSpPr/>
          <p:nvPr/>
        </p:nvGrpSpPr>
        <p:grpSpPr>
          <a:xfrm>
            <a:off x="319933" y="2623596"/>
            <a:ext cx="1960250" cy="1719624"/>
            <a:chOff x="216237" y="7740500"/>
            <a:chExt cx="1704714" cy="1495455"/>
          </a:xfrm>
        </p:grpSpPr>
        <p:grpSp>
          <p:nvGrpSpPr>
            <p:cNvPr id="2276" name="Google Shape;2276;p114"/>
            <p:cNvGrpSpPr/>
            <p:nvPr/>
          </p:nvGrpSpPr>
          <p:grpSpPr>
            <a:xfrm>
              <a:off x="216237" y="7740500"/>
              <a:ext cx="808777" cy="1495455"/>
              <a:chOff x="216237" y="7740500"/>
              <a:chExt cx="808777" cy="1495455"/>
            </a:xfrm>
          </p:grpSpPr>
          <p:grpSp>
            <p:nvGrpSpPr>
              <p:cNvPr id="2277" name="Google Shape;2277;p114"/>
              <p:cNvGrpSpPr/>
              <p:nvPr/>
            </p:nvGrpSpPr>
            <p:grpSpPr>
              <a:xfrm>
                <a:off x="216237" y="8046066"/>
                <a:ext cx="808777" cy="1189889"/>
                <a:chOff x="190649" y="6561741"/>
                <a:chExt cx="1989121" cy="2926437"/>
              </a:xfrm>
            </p:grpSpPr>
            <p:pic>
              <p:nvPicPr>
                <p:cNvPr id="2278" name="Google Shape;2278;p114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>
                  <a:off x="270570" y="6561741"/>
                  <a:ext cx="1909200" cy="2492400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</p:pic>
            <p:pic>
              <p:nvPicPr>
                <p:cNvPr id="2279" name="Google Shape;2279;p114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 rot="-6300884">
                  <a:off x="456482" y="8540091"/>
                  <a:ext cx="622816" cy="10282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280" name="Google Shape;2280;p114"/>
              <p:cNvGrpSpPr/>
              <p:nvPr/>
            </p:nvGrpSpPr>
            <p:grpSpPr>
              <a:xfrm>
                <a:off x="348536" y="7740500"/>
                <a:ext cx="518615" cy="450600"/>
                <a:chOff x="348536" y="7769075"/>
                <a:chExt cx="518615" cy="450600"/>
              </a:xfrm>
            </p:grpSpPr>
            <p:pic>
              <p:nvPicPr>
                <p:cNvPr id="2281" name="Google Shape;2281;p114" descr="clipped result image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348536" y="7769075"/>
                  <a:ext cx="518615" cy="450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2" name="Google Shape;2282;p11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rot="965998">
                  <a:off x="498875" y="7882026"/>
                  <a:ext cx="100800" cy="20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3" name="Google Shape;2283;p114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 rot="-1434013">
                  <a:off x="609619" y="7878195"/>
                  <a:ext cx="100800" cy="20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284" name="Google Shape;2284;p114"/>
            <p:cNvSpPr txBox="1"/>
            <p:nvPr/>
          </p:nvSpPr>
          <p:spPr>
            <a:xfrm>
              <a:off x="1074651" y="8026343"/>
              <a:ext cx="846300" cy="6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Severe constipation, 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which can lead to toxic megacolon and bowel rupture</a:t>
              </a:r>
              <a:r>
                <a:rPr lang="en" sz="900"/>
                <a:t>.</a:t>
              </a: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5" name="Google Shape;2285;p114"/>
          <p:cNvGrpSpPr/>
          <p:nvPr/>
        </p:nvGrpSpPr>
        <p:grpSpPr>
          <a:xfrm>
            <a:off x="4049175" y="2679553"/>
            <a:ext cx="1452369" cy="1232040"/>
            <a:chOff x="3683013" y="7868705"/>
            <a:chExt cx="1263040" cy="1071432"/>
          </a:xfrm>
        </p:grpSpPr>
        <p:grpSp>
          <p:nvGrpSpPr>
            <p:cNvPr id="2286" name="Google Shape;2286;p114"/>
            <p:cNvGrpSpPr/>
            <p:nvPr/>
          </p:nvGrpSpPr>
          <p:grpSpPr>
            <a:xfrm>
              <a:off x="3683013" y="7868705"/>
              <a:ext cx="922728" cy="966260"/>
              <a:chOff x="-3989892" y="1867397"/>
              <a:chExt cx="3162193" cy="2930725"/>
            </a:xfrm>
          </p:grpSpPr>
          <p:pic>
            <p:nvPicPr>
              <p:cNvPr id="2287" name="Google Shape;2287;p114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 rot="15">
                <a:off x="-3354716" y="1867402"/>
                <a:ext cx="2143800" cy="2675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8" name="Google Shape;2288;p114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 rot="-7558651">
                <a:off x="-3715712" y="3074639"/>
                <a:ext cx="593790" cy="980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9" name="Google Shape;2289;p114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 rot="8693638">
                <a:off x="-1920311" y="3644790"/>
                <a:ext cx="644924" cy="10647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0" name="Google Shape;2290;p114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 rot="7510402" flipH="1">
                <a:off x="-1850420" y="2848640"/>
                <a:ext cx="725501" cy="1103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1" name="Google Shape;2291;p114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 rot="-3289667" flipH="1">
                <a:off x="-3635329" y="2259497"/>
                <a:ext cx="615015" cy="935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92" name="Google Shape;2292;p114"/>
            <p:cNvSpPr txBox="1"/>
            <p:nvPr/>
          </p:nvSpPr>
          <p:spPr>
            <a:xfrm>
              <a:off x="3734652" y="8788937"/>
              <a:ext cx="1211400" cy="1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Potentially fatal myocarditis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3" name="Google Shape;2293;p114"/>
          <p:cNvSpPr txBox="1"/>
          <p:nvPr/>
        </p:nvSpPr>
        <p:spPr>
          <a:xfrm>
            <a:off x="148400" y="126800"/>
            <a:ext cx="2993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Clozapine (CLOZARIL)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KLOE za peen / KLOE za ril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“Clothes pin”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4" name="Google Shape;2294;p114"/>
          <p:cNvGrpSpPr/>
          <p:nvPr/>
        </p:nvGrpSpPr>
        <p:grpSpPr>
          <a:xfrm>
            <a:off x="3452337" y="563524"/>
            <a:ext cx="3733099" cy="1497100"/>
            <a:chOff x="407770" y="4130399"/>
            <a:chExt cx="1841051" cy="738288"/>
          </a:xfrm>
        </p:grpSpPr>
        <p:grpSp>
          <p:nvGrpSpPr>
            <p:cNvPr id="2295" name="Google Shape;2295;p114"/>
            <p:cNvGrpSpPr/>
            <p:nvPr/>
          </p:nvGrpSpPr>
          <p:grpSpPr>
            <a:xfrm rot="10800000">
              <a:off x="720139" y="4130399"/>
              <a:ext cx="1528682" cy="738288"/>
              <a:chOff x="-88858" y="3794217"/>
              <a:chExt cx="3274810" cy="1659447"/>
            </a:xfrm>
          </p:grpSpPr>
          <p:pic>
            <p:nvPicPr>
              <p:cNvPr id="2296" name="Google Shape;2296;p114"/>
              <p:cNvPicPr preferRelativeResize="0"/>
              <p:nvPr/>
            </p:nvPicPr>
            <p:blipFill rotWithShape="1">
              <a:blip r:embed="rId17">
                <a:alphaModFix amt="52999"/>
              </a:blip>
              <a:srcRect/>
              <a:stretch/>
            </p:blipFill>
            <p:spPr>
              <a:xfrm rot="-5272403">
                <a:off x="778035" y="3014018"/>
                <a:ext cx="1541026" cy="3219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9525" dir="5400000" algn="bl" rotWithShape="0">
                  <a:srgbClr val="000000">
                    <a:alpha val="43920"/>
                  </a:srgbClr>
                </a:outerShdw>
              </a:effectLst>
            </p:spPr>
          </p:pic>
          <p:pic>
            <p:nvPicPr>
              <p:cNvPr id="2297" name="Google Shape;2297;p114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071550" y="4271947"/>
                <a:ext cx="800039" cy="8050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3920"/>
                  </a:srgbClr>
                </a:outerShdw>
              </a:effectLst>
            </p:spPr>
          </p:pic>
        </p:grpSp>
        <p:sp>
          <p:nvSpPr>
            <p:cNvPr id="2298" name="Google Shape;2298;p114"/>
            <p:cNvSpPr txBox="1"/>
            <p:nvPr/>
          </p:nvSpPr>
          <p:spPr>
            <a:xfrm>
              <a:off x="407770" y="4376096"/>
              <a:ext cx="1482900" cy="2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Neutrophil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22"/>
          <p:cNvSpPr/>
          <p:nvPr/>
        </p:nvSpPr>
        <p:spPr>
          <a:xfrm rot="-631247">
            <a:off x="3060794" y="2816505"/>
            <a:ext cx="448541" cy="490614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122"/>
          <p:cNvSpPr txBox="1"/>
          <p:nvPr/>
        </p:nvSpPr>
        <p:spPr>
          <a:xfrm>
            <a:off x="3127497" y="2864076"/>
            <a:ext cx="42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pic>
        <p:nvPicPr>
          <p:cNvPr id="2454" name="Google Shape;2454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63" y="299924"/>
            <a:ext cx="3892876" cy="36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5" name="Google Shape;2455;p12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456" name="Google Shape;245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25" y="3952575"/>
            <a:ext cx="8867424" cy="10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7" name="Google Shape;2457;p122"/>
          <p:cNvSpPr/>
          <p:nvPr/>
        </p:nvSpPr>
        <p:spPr>
          <a:xfrm>
            <a:off x="7082875" y="4447375"/>
            <a:ext cx="19911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8" name="Google Shape;2458;p122"/>
          <p:cNvGrpSpPr/>
          <p:nvPr/>
        </p:nvGrpSpPr>
        <p:grpSpPr>
          <a:xfrm rot="10800000">
            <a:off x="6978014" y="167313"/>
            <a:ext cx="1918384" cy="926469"/>
            <a:chOff x="-88858" y="3794217"/>
            <a:chExt cx="3274810" cy="1659447"/>
          </a:xfrm>
        </p:grpSpPr>
        <p:pic>
          <p:nvPicPr>
            <p:cNvPr id="2459" name="Google Shape;2459;p122"/>
            <p:cNvPicPr preferRelativeResize="0"/>
            <p:nvPr/>
          </p:nvPicPr>
          <p:blipFill rotWithShape="1">
            <a:blip r:embed="rId5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460" name="Google Shape;2460;p1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sp>
        <p:nvSpPr>
          <p:cNvPr id="2461" name="Google Shape;2461;p122"/>
          <p:cNvSpPr txBox="1"/>
          <p:nvPr/>
        </p:nvSpPr>
        <p:spPr>
          <a:xfrm>
            <a:off x="6514275" y="1555425"/>
            <a:ext cx="25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Orthostatic hypotension,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mechanism as prazosin</a:t>
            </a:r>
            <a:endParaRPr sz="1000"/>
          </a:p>
        </p:txBody>
      </p:sp>
      <p:sp>
        <p:nvSpPr>
          <p:cNvPr id="2462" name="Google Shape;2462;p122"/>
          <p:cNvSpPr txBox="1"/>
          <p:nvPr/>
        </p:nvSpPr>
        <p:spPr>
          <a:xfrm>
            <a:off x="348075" y="1093775"/>
            <a:ext cx="182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for massive weight gain</a:t>
            </a:r>
            <a:endParaRPr sz="1000"/>
          </a:p>
        </p:txBody>
      </p:sp>
      <p:sp>
        <p:nvSpPr>
          <p:cNvPr id="2463" name="Google Shape;2463;p122"/>
          <p:cNvSpPr txBox="1"/>
          <p:nvPr/>
        </p:nvSpPr>
        <p:spPr>
          <a:xfrm>
            <a:off x="1591300" y="265075"/>
            <a:ext cx="272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Highly anticholinergic, potential for severe constipation</a:t>
            </a:r>
            <a:endParaRPr sz="1000"/>
          </a:p>
        </p:txBody>
      </p:sp>
      <p:sp>
        <p:nvSpPr>
          <p:cNvPr id="2464" name="Google Shape;2464;p122"/>
          <p:cNvSpPr txBox="1"/>
          <p:nvPr/>
        </p:nvSpPr>
        <p:spPr>
          <a:xfrm>
            <a:off x="3439675" y="3851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EPS than placebo!</a:t>
            </a:r>
            <a:endParaRPr sz="1000"/>
          </a:p>
        </p:txBody>
      </p:sp>
      <p:grpSp>
        <p:nvGrpSpPr>
          <p:cNvPr id="2465" name="Google Shape;2465;p122"/>
          <p:cNvGrpSpPr/>
          <p:nvPr/>
        </p:nvGrpSpPr>
        <p:grpSpPr>
          <a:xfrm>
            <a:off x="6514266" y="2674221"/>
            <a:ext cx="1301496" cy="1091744"/>
            <a:chOff x="2884484" y="7843772"/>
            <a:chExt cx="1131834" cy="949425"/>
          </a:xfrm>
        </p:grpSpPr>
        <p:grpSp>
          <p:nvGrpSpPr>
            <p:cNvPr id="2466" name="Google Shape;2466;p122"/>
            <p:cNvGrpSpPr/>
            <p:nvPr/>
          </p:nvGrpSpPr>
          <p:grpSpPr>
            <a:xfrm>
              <a:off x="2884484" y="7843772"/>
              <a:ext cx="1131834" cy="949425"/>
              <a:chOff x="2884484" y="7843772"/>
              <a:chExt cx="1131834" cy="949425"/>
            </a:xfrm>
          </p:grpSpPr>
          <p:grpSp>
            <p:nvGrpSpPr>
              <p:cNvPr id="2467" name="Google Shape;2467;p122"/>
              <p:cNvGrpSpPr/>
              <p:nvPr/>
            </p:nvGrpSpPr>
            <p:grpSpPr>
              <a:xfrm>
                <a:off x="2884484" y="7843772"/>
                <a:ext cx="1131834" cy="949425"/>
                <a:chOff x="2380234" y="7855772"/>
                <a:chExt cx="1131834" cy="949425"/>
              </a:xfrm>
            </p:grpSpPr>
            <p:pic>
              <p:nvPicPr>
                <p:cNvPr id="2468" name="Google Shape;2468;p12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2486896" y="8391405"/>
                  <a:ext cx="1025172" cy="4137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469" name="Google Shape;2469;p122"/>
                <p:cNvGrpSpPr/>
                <p:nvPr/>
              </p:nvGrpSpPr>
              <p:grpSpPr>
                <a:xfrm>
                  <a:off x="2380234" y="7855772"/>
                  <a:ext cx="650654" cy="565322"/>
                  <a:chOff x="348536" y="7822219"/>
                  <a:chExt cx="518615" cy="450600"/>
                </a:xfrm>
              </p:grpSpPr>
              <p:pic>
                <p:nvPicPr>
                  <p:cNvPr id="2470" name="Google Shape;2470;p122" descr="clipped result image"/>
                  <p:cNvPicPr preferRelativeResize="0"/>
                  <p:nvPr/>
                </p:nvPicPr>
                <p:blipFill>
                  <a:blip r:embed="rId8">
                    <a:alphaModFix/>
                  </a:blip>
                  <a:stretch>
                    <a:fillRect/>
                  </a:stretch>
                </p:blipFill>
                <p:spPr>
                  <a:xfrm>
                    <a:off x="348536" y="7822219"/>
                    <a:ext cx="518615" cy="450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71" name="Google Shape;2471;p122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965998">
                    <a:off x="498875" y="7935171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72" name="Google Shape;2472;p122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-1434013">
                    <a:off x="609619" y="7931340"/>
                    <a:ext cx="100800" cy="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2473" name="Google Shape;2473;p122"/>
              <p:cNvGrpSpPr/>
              <p:nvPr/>
            </p:nvGrpSpPr>
            <p:grpSpPr>
              <a:xfrm>
                <a:off x="3049111" y="8513820"/>
                <a:ext cx="305741" cy="222319"/>
                <a:chOff x="5794259" y="3334813"/>
                <a:chExt cx="1133634" cy="961587"/>
              </a:xfrm>
            </p:grpSpPr>
            <p:pic>
              <p:nvPicPr>
                <p:cNvPr id="2474" name="Google Shape;2474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03">
                  <a:off x="6219522" y="3349245"/>
                  <a:ext cx="501150" cy="3285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5" name="Google Shape;2475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14">
                  <a:off x="6092736" y="3553495"/>
                  <a:ext cx="276485" cy="1812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6" name="Google Shape;2476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25">
                  <a:off x="5807348" y="3466519"/>
                  <a:ext cx="356253" cy="2335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7" name="Google Shape;2477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2010">
                  <a:off x="6620932" y="3449530"/>
                  <a:ext cx="301419" cy="1975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8" name="Google Shape;2478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87">
                  <a:off x="6503919" y="3516656"/>
                  <a:ext cx="203349" cy="1332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9" name="Google Shape;2479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87">
                  <a:off x="6702969" y="3341793"/>
                  <a:ext cx="203349" cy="1332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0" name="Google Shape;2480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6070533" y="3507190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1" name="Google Shape;2481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18">
                  <a:off x="6388096" y="3646960"/>
                  <a:ext cx="286650" cy="4317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2" name="Google Shape;2482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23">
                  <a:off x="6218410" y="3930846"/>
                  <a:ext cx="234327" cy="3529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3" name="Google Shape;2483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69">
                  <a:off x="5967154" y="3759179"/>
                  <a:ext cx="137642" cy="207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4" name="Google Shape;2484;p12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rot="-406769">
                  <a:off x="5806016" y="3616629"/>
                  <a:ext cx="137642" cy="207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5" name="Google Shape;2485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5957708" y="4129978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486" name="Google Shape;2486;p122"/>
              <p:cNvGrpSpPr/>
              <p:nvPr/>
            </p:nvGrpSpPr>
            <p:grpSpPr>
              <a:xfrm>
                <a:off x="3136890" y="8531471"/>
                <a:ext cx="118243" cy="38316"/>
                <a:chOff x="6057900" y="3599363"/>
                <a:chExt cx="438425" cy="165725"/>
              </a:xfrm>
            </p:grpSpPr>
            <p:pic>
              <p:nvPicPr>
                <p:cNvPr id="2487" name="Google Shape;2487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6060208" y="3679178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8" name="Google Shape;2488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-224630" t="-20160" r="224630" b="20159"/>
                <a:stretch/>
              </p:blipFill>
              <p:spPr>
                <a:xfrm rot="-201976">
                  <a:off x="6368458" y="3602978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9" name="Google Shape;2489;p1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 rot="-201976">
                  <a:off x="6060208" y="3634415"/>
                  <a:ext cx="125559" cy="822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2490" name="Google Shape;2490;p1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24411">
              <a:off x="3133727" y="8303571"/>
              <a:ext cx="88233" cy="232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1" name="Google Shape;2491;p1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24381">
              <a:off x="3209993" y="8310257"/>
              <a:ext cx="79352" cy="1538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2" name="Google Shape;2492;p122"/>
          <p:cNvSpPr txBox="1"/>
          <p:nvPr/>
        </p:nvSpPr>
        <p:spPr>
          <a:xfrm>
            <a:off x="7775075" y="2742950"/>
            <a:ext cx="1301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Salivation is a cholinergic effect cause by the norclozapine metabolite.</a:t>
            </a:r>
            <a:endParaRPr sz="600"/>
          </a:p>
        </p:txBody>
      </p:sp>
      <p:sp>
        <p:nvSpPr>
          <p:cNvPr id="2493" name="Google Shape;2493;p122"/>
          <p:cNvSpPr/>
          <p:nvPr/>
        </p:nvSpPr>
        <p:spPr>
          <a:xfrm>
            <a:off x="6365325" y="2561725"/>
            <a:ext cx="2638200" cy="12897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122"/>
          <p:cNvSpPr txBox="1"/>
          <p:nvPr/>
        </p:nvSpPr>
        <p:spPr>
          <a:xfrm>
            <a:off x="5864850" y="741475"/>
            <a:ext cx="131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5"/>
          <p:cNvSpPr/>
          <p:nvPr/>
        </p:nvSpPr>
        <p:spPr>
          <a:xfrm rot="-630706">
            <a:off x="6458830" y="2382341"/>
            <a:ext cx="401234" cy="439068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7" name="Google Shape;967;p35"/>
          <p:cNvGrpSpPr/>
          <p:nvPr/>
        </p:nvGrpSpPr>
        <p:grpSpPr>
          <a:xfrm>
            <a:off x="3640697" y="1955702"/>
            <a:ext cx="2134719" cy="2761085"/>
            <a:chOff x="5510849" y="966200"/>
            <a:chExt cx="2483965" cy="3212806"/>
          </a:xfrm>
        </p:grpSpPr>
        <p:pic>
          <p:nvPicPr>
            <p:cNvPr id="968" name="Google Shape;968;p35"/>
            <p:cNvPicPr preferRelativeResize="0"/>
            <p:nvPr/>
          </p:nvPicPr>
          <p:blipFill rotWithShape="1">
            <a:blip r:embed="rId3">
              <a:alphaModFix/>
            </a:blip>
            <a:srcRect l="2629" t="21752"/>
            <a:stretch/>
          </p:blipFill>
          <p:spPr>
            <a:xfrm>
              <a:off x="5925117" y="3160406"/>
              <a:ext cx="1292375" cy="101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10849" y="966200"/>
              <a:ext cx="2483965" cy="247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0" name="Google Shape;970;p35"/>
            <p:cNvSpPr txBox="1"/>
            <p:nvPr/>
          </p:nvSpPr>
          <p:spPr>
            <a:xfrm>
              <a:off x="5859573" y="2001546"/>
              <a:ext cx="14778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800" b="1"/>
                <a:t>prototypical</a:t>
              </a:r>
              <a:endParaRPr sz="8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/>
                <a:t>mood stabilizer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35"/>
          <p:cNvGrpSpPr/>
          <p:nvPr/>
        </p:nvGrpSpPr>
        <p:grpSpPr>
          <a:xfrm>
            <a:off x="590712" y="623678"/>
            <a:ext cx="2652182" cy="2157506"/>
            <a:chOff x="819312" y="242678"/>
            <a:chExt cx="2652182" cy="2157506"/>
          </a:xfrm>
        </p:grpSpPr>
        <p:grpSp>
          <p:nvGrpSpPr>
            <p:cNvPr id="972" name="Google Shape;972;p35"/>
            <p:cNvGrpSpPr/>
            <p:nvPr/>
          </p:nvGrpSpPr>
          <p:grpSpPr>
            <a:xfrm>
              <a:off x="819312" y="242678"/>
              <a:ext cx="2652182" cy="2157506"/>
              <a:chOff x="3619537" y="479003"/>
              <a:chExt cx="2652182" cy="2157506"/>
            </a:xfrm>
          </p:grpSpPr>
          <p:grpSp>
            <p:nvGrpSpPr>
              <p:cNvPr id="973" name="Google Shape;973;p35"/>
              <p:cNvGrpSpPr/>
              <p:nvPr/>
            </p:nvGrpSpPr>
            <p:grpSpPr>
              <a:xfrm>
                <a:off x="4325786" y="479003"/>
                <a:ext cx="768069" cy="641905"/>
                <a:chOff x="3783209" y="551620"/>
                <a:chExt cx="2286600" cy="1911000"/>
              </a:xfrm>
            </p:grpSpPr>
            <p:sp>
              <p:nvSpPr>
                <p:cNvPr id="974" name="Google Shape;974;p35"/>
                <p:cNvSpPr/>
                <p:nvPr/>
              </p:nvSpPr>
              <p:spPr>
                <a:xfrm>
                  <a:off x="3783209" y="551620"/>
                  <a:ext cx="2286600" cy="1911000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14288" dist="19050" dir="5400000" algn="bl" rotWithShape="0">
                    <a:srgbClr val="000000">
                      <a:alpha val="2784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75" name="Google Shape;975;p35"/>
                <p:cNvGrpSpPr/>
                <p:nvPr/>
              </p:nvGrpSpPr>
              <p:grpSpPr>
                <a:xfrm>
                  <a:off x="4403944" y="1498365"/>
                  <a:ext cx="1058142" cy="944732"/>
                  <a:chOff x="515373" y="1930371"/>
                  <a:chExt cx="683731" cy="853108"/>
                </a:xfrm>
              </p:grpSpPr>
              <p:grpSp>
                <p:nvGrpSpPr>
                  <p:cNvPr id="976" name="Google Shape;976;p35"/>
                  <p:cNvGrpSpPr/>
                  <p:nvPr/>
                </p:nvGrpSpPr>
                <p:grpSpPr>
                  <a:xfrm rot="-5400000">
                    <a:off x="558518" y="2142894"/>
                    <a:ext cx="600335" cy="680836"/>
                    <a:chOff x="15239716" y="-13293819"/>
                    <a:chExt cx="1868456" cy="2463229"/>
                  </a:xfrm>
                </p:grpSpPr>
                <p:pic>
                  <p:nvPicPr>
                    <p:cNvPr id="977" name="Google Shape;977;p35" descr="clipped result image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16010045" y="-13293819"/>
                      <a:ext cx="1098127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978" name="Google Shape;978;p35" descr="clipped result image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15239716" y="-13289087"/>
                      <a:ext cx="1106322" cy="245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979" name="Google Shape;979;p35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 rot="-5400000">
                    <a:off x="678723" y="1767021"/>
                    <a:ext cx="352828" cy="6795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980" name="Google Shape;980;p35" descr="clipped result imag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rot="-5400000">
                  <a:off x="4726662" y="883790"/>
                  <a:ext cx="390726" cy="1051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1" name="Google Shape;981;p35"/>
                <p:cNvSpPr txBox="1"/>
                <p:nvPr/>
              </p:nvSpPr>
              <p:spPr>
                <a:xfrm>
                  <a:off x="4374122" y="606059"/>
                  <a:ext cx="1598400" cy="916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" sz="8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CYP</a:t>
                  </a:r>
                  <a:endParaRPr sz="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2" name="Google Shape;982;p35"/>
              <p:cNvGrpSpPr/>
              <p:nvPr/>
            </p:nvGrpSpPr>
            <p:grpSpPr>
              <a:xfrm>
                <a:off x="3619537" y="916255"/>
                <a:ext cx="2652182" cy="1720255"/>
                <a:chOff x="1879244" y="2613548"/>
                <a:chExt cx="2652182" cy="1720255"/>
              </a:xfrm>
            </p:grpSpPr>
            <p:pic>
              <p:nvPicPr>
                <p:cNvPr id="983" name="Google Shape;983;p35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879244" y="2613548"/>
                  <a:ext cx="2652182" cy="17202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4" name="Google Shape;984;p35"/>
                <p:cNvSpPr txBox="1"/>
                <p:nvPr/>
              </p:nvSpPr>
              <p:spPr>
                <a:xfrm rot="24560">
                  <a:off x="2283531" y="3209896"/>
                  <a:ext cx="1385735" cy="3243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800" b="1"/>
                    <a:t>prototypical</a:t>
                  </a:r>
                  <a:endParaRPr sz="8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modern</a:t>
                  </a:r>
                  <a:endParaRPr sz="1200" b="1"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lang="en" sz="1200" b="1"/>
                    <a:t>antidepressant</a:t>
                  </a:r>
                  <a:endParaRPr sz="1200" b="1"/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>
                  <a:off x="2803533" y="2914775"/>
                  <a:ext cx="317100" cy="3045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86" name="Google Shape;986;p35"/>
                <p:cNvCxnSpPr/>
                <p:nvPr/>
              </p:nvCxnSpPr>
              <p:spPr>
                <a:xfrm>
                  <a:off x="2825019" y="4252753"/>
                  <a:ext cx="2061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87" name="Google Shape;987;p3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37125" y="860600"/>
              <a:ext cx="89300" cy="1044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8" name="Google Shape;988;p35"/>
            <p:cNvCxnSpPr/>
            <p:nvPr/>
          </p:nvCxnSpPr>
          <p:spPr>
            <a:xfrm>
              <a:off x="1158337" y="946110"/>
              <a:ext cx="87900" cy="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89" name="Google Shape;989;p35"/>
          <p:cNvGrpSpPr/>
          <p:nvPr/>
        </p:nvGrpSpPr>
        <p:grpSpPr>
          <a:xfrm>
            <a:off x="6062300" y="471266"/>
            <a:ext cx="2477125" cy="2456615"/>
            <a:chOff x="6290900" y="242666"/>
            <a:chExt cx="2477125" cy="2456615"/>
          </a:xfrm>
        </p:grpSpPr>
        <p:grpSp>
          <p:nvGrpSpPr>
            <p:cNvPr id="990" name="Google Shape;990;p35"/>
            <p:cNvGrpSpPr/>
            <p:nvPr/>
          </p:nvGrpSpPr>
          <p:grpSpPr>
            <a:xfrm>
              <a:off x="6290900" y="242666"/>
              <a:ext cx="2477125" cy="2456615"/>
              <a:chOff x="6290900" y="242666"/>
              <a:chExt cx="2477125" cy="2456615"/>
            </a:xfrm>
          </p:grpSpPr>
          <p:grpSp>
            <p:nvGrpSpPr>
              <p:cNvPr id="991" name="Google Shape;991;p35"/>
              <p:cNvGrpSpPr/>
              <p:nvPr/>
            </p:nvGrpSpPr>
            <p:grpSpPr>
              <a:xfrm>
                <a:off x="6290900" y="242666"/>
                <a:ext cx="2477125" cy="2456615"/>
                <a:chOff x="6290900" y="242666"/>
                <a:chExt cx="2477125" cy="2456615"/>
              </a:xfrm>
            </p:grpSpPr>
            <p:grpSp>
              <p:nvGrpSpPr>
                <p:cNvPr id="992" name="Google Shape;992;p35"/>
                <p:cNvGrpSpPr/>
                <p:nvPr/>
              </p:nvGrpSpPr>
              <p:grpSpPr>
                <a:xfrm>
                  <a:off x="6290900" y="242666"/>
                  <a:ext cx="2477125" cy="2456615"/>
                  <a:chOff x="5851050" y="2090991"/>
                  <a:chExt cx="2477125" cy="2456615"/>
                </a:xfrm>
              </p:grpSpPr>
              <p:pic>
                <p:nvPicPr>
                  <p:cNvPr id="993" name="Google Shape;993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42053" t="-1601" r="42055" b="82123"/>
                  <a:stretch/>
                </p:blipFill>
                <p:spPr>
                  <a:xfrm>
                    <a:off x="6795437" y="2090991"/>
                    <a:ext cx="600750" cy="6699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4" name="Google Shape;994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6145" t="6117" r="69343" b="65496"/>
                  <a:stretch/>
                </p:blipFill>
                <p:spPr>
                  <a:xfrm>
                    <a:off x="5851050" y="2198625"/>
                    <a:ext cx="985500" cy="1038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5" name="Google Shape;995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t="39294" r="82453" b="33689"/>
                  <a:stretch/>
                </p:blipFill>
                <p:spPr>
                  <a:xfrm>
                    <a:off x="5851050" y="3052100"/>
                    <a:ext cx="506100" cy="7090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6" name="Google Shape;996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0805" t="78551" r="13875"/>
                  <a:stretch/>
                </p:blipFill>
                <p:spPr>
                  <a:xfrm rot="-444300">
                    <a:off x="7369350" y="3509225"/>
                    <a:ext cx="778924" cy="992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7" name="Google Shape;997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72941" t="8364" r="2546" b="67948"/>
                  <a:stretch/>
                </p:blipFill>
                <p:spPr>
                  <a:xfrm>
                    <a:off x="7442680" y="2354008"/>
                    <a:ext cx="723325" cy="6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8" name="Google Shape;998;p35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l="85058" t="37260" b="52167"/>
                  <a:stretch/>
                </p:blipFill>
                <p:spPr>
                  <a:xfrm>
                    <a:off x="7727426" y="3054700"/>
                    <a:ext cx="600750" cy="386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99" name="Google Shape;999;p35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6242150" y="2560750"/>
                    <a:ext cx="1621375" cy="1691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000" name="Google Shape;1000;p35"/>
                  <p:cNvSpPr/>
                  <p:nvPr/>
                </p:nvSpPr>
                <p:spPr>
                  <a:xfrm>
                    <a:off x="6822923" y="2852320"/>
                    <a:ext cx="467400" cy="4488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99999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001" name="Google Shape;1001;p35"/>
                  <p:cNvCxnSpPr/>
                  <p:nvPr/>
                </p:nvCxnSpPr>
                <p:spPr>
                  <a:xfrm>
                    <a:off x="6949800" y="416886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02" name="Google Shape;1002;p35"/>
                  <p:cNvCxnSpPr/>
                  <p:nvPr/>
                </p:nvCxnSpPr>
                <p:spPr>
                  <a:xfrm>
                    <a:off x="6949800" y="2672010"/>
                    <a:ext cx="206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D9D9D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1003" name="Google Shape;1003;p35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t="38860"/>
                <a:stretch/>
              </p:blipFill>
              <p:spPr>
                <a:xfrm rot="1007271">
                  <a:off x="6548479" y="1383754"/>
                  <a:ext cx="126443" cy="1316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4" name="Google Shape;1004;p35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8487625" y="1322625"/>
                  <a:ext cx="159075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5" name="Google Shape;1005;p35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6534158" y="1695100"/>
                  <a:ext cx="133350" cy="114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1006" name="Google Shape;1006;p35"/>
              <p:cNvCxnSpPr/>
              <p:nvPr/>
            </p:nvCxnSpPr>
            <p:spPr>
              <a:xfrm>
                <a:off x="6551033" y="17590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07" name="Google Shape;1007;p35"/>
              <p:cNvCxnSpPr/>
              <p:nvPr/>
            </p:nvCxnSpPr>
            <p:spPr>
              <a:xfrm>
                <a:off x="8504603" y="1388679"/>
                <a:ext cx="879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008" name="Google Shape;1008;p35"/>
            <p:cNvCxnSpPr/>
            <p:nvPr/>
          </p:nvCxnSpPr>
          <p:spPr>
            <a:xfrm>
              <a:off x="6552501" y="1441525"/>
              <a:ext cx="92100" cy="23100"/>
            </a:xfrm>
            <a:prstGeom prst="straightConnector1">
              <a:avLst/>
            </a:prstGeom>
            <a:noFill/>
            <a:ln w="2857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09" name="Google Shape;1009;p35"/>
          <p:cNvSpPr txBox="1"/>
          <p:nvPr/>
        </p:nvSpPr>
        <p:spPr>
          <a:xfrm>
            <a:off x="1311550" y="269675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H</a:t>
            </a:r>
            <a:r>
              <a:rPr lang="en" sz="1100"/>
              <a:t>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0" name="Google Shape;1010;p35"/>
          <p:cNvSpPr txBox="1"/>
          <p:nvPr/>
        </p:nvSpPr>
        <p:spPr>
          <a:xfrm>
            <a:off x="4070950" y="4648200"/>
            <a:ext cx="121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CYP in</a:t>
            </a:r>
            <a:r>
              <a:rPr lang="en" sz="1100" u="sng"/>
              <a:t>D</a:t>
            </a:r>
            <a:r>
              <a:rPr lang="en" sz="1100"/>
              <a:t>ucer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1" name="Google Shape;1011;p35"/>
          <p:cNvSpPr txBox="1"/>
          <p:nvPr/>
        </p:nvSpPr>
        <p:spPr>
          <a:xfrm>
            <a:off x="3728300" y="1707300"/>
            <a:ext cx="184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Blocks voltage-sensitive ion channel(s)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2" name="Google Shape;1012;p35"/>
          <p:cNvSpPr txBox="1"/>
          <p:nvPr/>
        </p:nvSpPr>
        <p:spPr>
          <a:xfrm>
            <a:off x="966125" y="282960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 antidepressants are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3" name="Google Shape;1013;p35"/>
          <p:cNvSpPr txBox="1"/>
          <p:nvPr/>
        </p:nvSpPr>
        <p:spPr>
          <a:xfrm>
            <a:off x="2447725" y="20645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5HT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2266250" y="768150"/>
            <a:ext cx="141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NE reuptake inhibitor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5" name="Google Shape;1015;p35"/>
          <p:cNvSpPr txBox="1"/>
          <p:nvPr/>
        </p:nvSpPr>
        <p:spPr>
          <a:xfrm>
            <a:off x="70850" y="1440825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5HT receptor subtype(s)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16" name="Google Shape;1016;p35"/>
          <p:cNvSpPr txBox="1"/>
          <p:nvPr/>
        </p:nvSpPr>
        <p:spPr>
          <a:xfrm>
            <a:off x="2766800" y="3352800"/>
            <a:ext cx="144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inhibits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glutamate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(excitatory neurotransmitter)</a:t>
            </a:r>
            <a:endParaRPr sz="1100"/>
          </a:p>
        </p:txBody>
      </p:sp>
      <p:sp>
        <p:nvSpPr>
          <p:cNvPr id="1017" name="Google Shape;1017;p35"/>
          <p:cNvSpPr txBox="1"/>
          <p:nvPr/>
        </p:nvSpPr>
        <p:spPr>
          <a:xfrm>
            <a:off x="5145575" y="3905325"/>
            <a:ext cx="13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enhances GABA (inhibitory neurotransmitter)</a:t>
            </a:r>
            <a:endParaRPr sz="1100"/>
          </a:p>
        </p:txBody>
      </p:sp>
      <p:sp>
        <p:nvSpPr>
          <p:cNvPr id="1018" name="Google Shape;1018;p35"/>
          <p:cNvSpPr txBox="1"/>
          <p:nvPr/>
        </p:nvSpPr>
        <p:spPr>
          <a:xfrm>
            <a:off x="5477200" y="403875"/>
            <a:ext cx="11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5HT</a:t>
            </a:r>
            <a:r>
              <a:rPr lang="en" sz="1100" b="1" u="sng"/>
              <a:t>2A</a:t>
            </a:r>
            <a:r>
              <a:rPr lang="en" sz="1100" b="1"/>
              <a:t>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1019" name="Google Shape;1019;p35"/>
          <p:cNvSpPr txBox="1"/>
          <p:nvPr/>
        </p:nvSpPr>
        <p:spPr>
          <a:xfrm>
            <a:off x="7796825" y="2781175"/>
            <a:ext cx="114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D2 receptor blocker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1020" name="Google Shape;1020;p35"/>
          <p:cNvSpPr txBox="1"/>
          <p:nvPr/>
        </p:nvSpPr>
        <p:spPr>
          <a:xfrm>
            <a:off x="4099850" y="598800"/>
            <a:ext cx="83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Binds other 5HT receptor subtypes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021" name="Google Shape;1021;p35"/>
          <p:cNvCxnSpPr/>
          <p:nvPr/>
        </p:nvCxnSpPr>
        <p:spPr>
          <a:xfrm>
            <a:off x="4811200" y="1025800"/>
            <a:ext cx="1260600" cy="7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2" name="Google Shape;1022;p35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 txBox="1"/>
          <p:nvPr/>
        </p:nvSpPr>
        <p:spPr>
          <a:xfrm>
            <a:off x="6730863" y="158950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anticholinergic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24" name="Google Shape;1024;p35"/>
          <p:cNvSpPr txBox="1"/>
          <p:nvPr/>
        </p:nvSpPr>
        <p:spPr>
          <a:xfrm>
            <a:off x="7910063" y="471275"/>
            <a:ext cx="11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antihistaminic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25" name="Google Shape;1025;p35"/>
          <p:cNvSpPr txBox="1"/>
          <p:nvPr/>
        </p:nvSpPr>
        <p:spPr>
          <a:xfrm>
            <a:off x="8074800" y="16567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alpha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noradrenergic blocking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26" name="Google Shape;1026;p35"/>
          <p:cNvSpPr txBox="1"/>
          <p:nvPr/>
        </p:nvSpPr>
        <p:spPr>
          <a:xfrm>
            <a:off x="6518450" y="2424875"/>
            <a:ext cx="37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chemeClr val="dk1"/>
              </a:solidFill>
            </a:endParaRPr>
          </a:p>
        </p:txBody>
      </p:sp>
      <p:cxnSp>
        <p:nvCxnSpPr>
          <p:cNvPr id="1027" name="Google Shape;1027;p35"/>
          <p:cNvCxnSpPr/>
          <p:nvPr/>
        </p:nvCxnSpPr>
        <p:spPr>
          <a:xfrm>
            <a:off x="7289100" y="2558250"/>
            <a:ext cx="133500" cy="1058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8" name="Google Shape;1028;p35"/>
          <p:cNvSpPr txBox="1"/>
          <p:nvPr/>
        </p:nvSpPr>
        <p:spPr>
          <a:xfrm>
            <a:off x="7870875" y="3736125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most are sensitive CYP substrates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029" name="Google Shape;1029;p35"/>
          <p:cNvCxnSpPr/>
          <p:nvPr/>
        </p:nvCxnSpPr>
        <p:spPr>
          <a:xfrm>
            <a:off x="7282750" y="1527825"/>
            <a:ext cx="660300" cy="239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0" name="Google Shape;1030;p35"/>
          <p:cNvSpPr txBox="1"/>
          <p:nvPr/>
        </p:nvSpPr>
        <p:spPr>
          <a:xfrm>
            <a:off x="6617200" y="3560100"/>
            <a:ext cx="1069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none are CYP in</a:t>
            </a:r>
            <a:r>
              <a:rPr lang="en" sz="1100" u="sng"/>
              <a:t>H</a:t>
            </a:r>
            <a:r>
              <a:rPr lang="en" sz="1100"/>
              <a:t>ibitors or in</a:t>
            </a:r>
            <a:r>
              <a:rPr lang="en" sz="1100" u="sng"/>
              <a:t>D</a:t>
            </a:r>
            <a:r>
              <a:rPr lang="en" sz="1100"/>
              <a:t>ucers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31" name="Google Shape;1031;p35"/>
          <p:cNvSpPr txBox="1"/>
          <p:nvPr/>
        </p:nvSpPr>
        <p:spPr>
          <a:xfrm>
            <a:off x="6287900" y="2740300"/>
            <a:ext cx="83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mystery receptor blocker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32" name="Google Shape;1032;p35"/>
          <p:cNvSpPr txBox="1"/>
          <p:nvPr/>
        </p:nvSpPr>
        <p:spPr>
          <a:xfrm>
            <a:off x="6672090" y="1666302"/>
            <a:ext cx="12699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800" b="1">
                <a:solidFill>
                  <a:schemeClr val="lt1"/>
                </a:solidFill>
              </a:rPr>
              <a:t>prototypical</a:t>
            </a:r>
            <a:endParaRPr sz="8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>
                <a:solidFill>
                  <a:schemeClr val="lt1"/>
                </a:solidFill>
              </a:rPr>
              <a:t>antipsychotic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4047" y="2566712"/>
            <a:ext cx="4438807" cy="255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4049" y="16672"/>
            <a:ext cx="4438804" cy="2550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3" name="Google Shape;1293;p50"/>
          <p:cNvCxnSpPr/>
          <p:nvPr/>
        </p:nvCxnSpPr>
        <p:spPr>
          <a:xfrm>
            <a:off x="3657600" y="1155194"/>
            <a:ext cx="0" cy="515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94" name="Google Shape;1294;p50"/>
          <p:cNvSpPr txBox="1"/>
          <p:nvPr/>
        </p:nvSpPr>
        <p:spPr>
          <a:xfrm>
            <a:off x="2857500" y="788611"/>
            <a:ext cx="1600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Clozapine Initiation </a:t>
            </a:r>
            <a:endParaRPr sz="1100"/>
          </a:p>
        </p:txBody>
      </p:sp>
      <p:sp>
        <p:nvSpPr>
          <p:cNvPr id="1295" name="Google Shape;1295;p50"/>
          <p:cNvSpPr/>
          <p:nvPr/>
        </p:nvSpPr>
        <p:spPr>
          <a:xfrm rot="5400000">
            <a:off x="4229100" y="1448229"/>
            <a:ext cx="285900" cy="1200000"/>
          </a:xfrm>
          <a:prstGeom prst="leftBrace">
            <a:avLst>
              <a:gd name="adj1" fmla="val 33449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50"/>
          <p:cNvSpPr txBox="1"/>
          <p:nvPr/>
        </p:nvSpPr>
        <p:spPr>
          <a:xfrm>
            <a:off x="3886200" y="1596218"/>
            <a:ext cx="971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 Years</a:t>
            </a:r>
            <a:endParaRPr sz="1100"/>
          </a:p>
        </p:txBody>
      </p:sp>
      <p:sp>
        <p:nvSpPr>
          <p:cNvPr id="1297" name="Google Shape;1297;p50"/>
          <p:cNvSpPr txBox="1"/>
          <p:nvPr/>
        </p:nvSpPr>
        <p:spPr>
          <a:xfrm>
            <a:off x="5372099" y="1391721"/>
            <a:ext cx="1390800" cy="500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Weight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+ 60 kg</a:t>
            </a:r>
            <a:endParaRPr sz="1100"/>
          </a:p>
        </p:txBody>
      </p:sp>
      <p:sp>
        <p:nvSpPr>
          <p:cNvPr id="1298" name="Google Shape;1298;p50"/>
          <p:cNvSpPr txBox="1"/>
          <p:nvPr/>
        </p:nvSpPr>
        <p:spPr>
          <a:xfrm>
            <a:off x="5372099" y="3933269"/>
            <a:ext cx="1390800" cy="28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BMI Δ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+ 110%</a:t>
            </a:r>
            <a:endParaRPr sz="1100"/>
          </a:p>
        </p:txBody>
      </p:sp>
      <p:sp>
        <p:nvSpPr>
          <p:cNvPr id="1299" name="Google Shape;1299;p50"/>
          <p:cNvSpPr/>
          <p:nvPr/>
        </p:nvSpPr>
        <p:spPr>
          <a:xfrm rot="5400000">
            <a:off x="3900802" y="3942945"/>
            <a:ext cx="265800" cy="1584300"/>
          </a:xfrm>
          <a:prstGeom prst="leftBrace">
            <a:avLst>
              <a:gd name="adj1" fmla="val 33449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50"/>
          <p:cNvSpPr txBox="1"/>
          <p:nvPr/>
        </p:nvSpPr>
        <p:spPr>
          <a:xfrm>
            <a:off x="3429002" y="4300753"/>
            <a:ext cx="1282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 Years</a:t>
            </a:r>
            <a:endParaRPr sz="1100"/>
          </a:p>
        </p:txBody>
      </p:sp>
      <p:cxnSp>
        <p:nvCxnSpPr>
          <p:cNvPr id="1301" name="Google Shape;1301;p50"/>
          <p:cNvCxnSpPr/>
          <p:nvPr/>
        </p:nvCxnSpPr>
        <p:spPr>
          <a:xfrm rot="10800000" flipH="1">
            <a:off x="4743449" y="1489164"/>
            <a:ext cx="628800" cy="2229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2" name="Google Shape;1302;p50"/>
          <p:cNvCxnSpPr/>
          <p:nvPr/>
        </p:nvCxnSpPr>
        <p:spPr>
          <a:xfrm rot="10800000" flipH="1">
            <a:off x="4457702" y="4122117"/>
            <a:ext cx="914400" cy="3147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3" name="Google Shape;1303;p50"/>
          <p:cNvSpPr txBox="1"/>
          <p:nvPr/>
        </p:nvSpPr>
        <p:spPr>
          <a:xfrm>
            <a:off x="190499" y="4406742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 Austin Campbell</a:t>
            </a:r>
            <a:endParaRPr sz="1100">
              <a:solidFill>
                <a:srgbClr val="3300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97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12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123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#225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$5–$400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501" name="Google Shape;2501;p12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2" name="Google Shape;2502;p123"/>
          <p:cNvSpPr txBox="1"/>
          <p:nvPr/>
        </p:nvSpPr>
        <p:spPr>
          <a:xfrm>
            <a:off x="149360" y="119255"/>
            <a:ext cx="3373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Olanzapine (ZYPREXA)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lan za peen / </a:t>
            </a:r>
            <a:r>
              <a:rPr lang="en" sz="1300">
                <a:solidFill>
                  <a:srgbClr val="000000"/>
                </a:solidFill>
              </a:rPr>
              <a:t>zy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300">
                <a:solidFill>
                  <a:srgbClr val="000000"/>
                </a:solidFill>
              </a:rPr>
              <a:t>PREX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“Owl lands upon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(cra)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Zy pretzel”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3" name="Google Shape;2503;p123" descr="Resultado de imagen para olanzapine chemical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50" y="1212158"/>
            <a:ext cx="1056600" cy="107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Google Shape;2504;p123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0187" y="3654313"/>
            <a:ext cx="391950" cy="388950"/>
          </a:xfrm>
          <a:prstGeom prst="rect">
            <a:avLst/>
          </a:prstGeom>
          <a:noFill/>
          <a:ln>
            <a:noFill/>
          </a:ln>
          <a:effectLst>
            <a:outerShdw blurRad="14288" dist="9525" algn="bl" rotWithShape="0">
              <a:srgbClr val="000000">
                <a:alpha val="49800"/>
              </a:srgbClr>
            </a:outerShdw>
          </a:effectLst>
        </p:spPr>
      </p:pic>
      <p:sp>
        <p:nvSpPr>
          <p:cNvPr id="2505" name="Google Shape;2505;p123"/>
          <p:cNvSpPr txBox="1"/>
          <p:nvPr/>
        </p:nvSpPr>
        <p:spPr>
          <a:xfrm>
            <a:off x="172426" y="1028200"/>
            <a:ext cx="39543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>
                <a:solidFill>
                  <a:srgbClr val="000000"/>
                </a:solidFill>
              </a:rPr>
              <a:t>❖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1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⇩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1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sz="13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b="1" i="0" u="none" strike="noStrike" cap="none">
                <a:solidFill>
                  <a:srgbClr val="000000"/>
                </a:solidFill>
              </a:rPr>
              <a:t>⇧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123"/>
          <p:cNvSpPr txBox="1"/>
          <p:nvPr/>
        </p:nvSpPr>
        <p:spPr>
          <a:xfrm>
            <a:off x="329176" y="2759931"/>
            <a:ext cx="10566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123"/>
          <p:cNvSpPr txBox="1"/>
          <p:nvPr/>
        </p:nvSpPr>
        <p:spPr>
          <a:xfrm>
            <a:off x="8149375" y="2841177"/>
            <a:ext cx="6756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123"/>
          <p:cNvSpPr txBox="1"/>
          <p:nvPr/>
        </p:nvSpPr>
        <p:spPr>
          <a:xfrm>
            <a:off x="149350" y="1828675"/>
            <a:ext cx="28200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/>
              <a:t>FDA-approved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mania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maintenance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depression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(with fluoxetine)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T</a:t>
            </a:r>
            <a:r>
              <a:rPr lang="en" sz="1300"/>
              <a:t>reatment-r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esistant depression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(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fluoxetine)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Acute agitation of mania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(IM route)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</a:t>
            </a:r>
            <a:r>
              <a:rPr lang="en" sz="1300"/>
              <a:t>-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for: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Behavioral disturbance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Nausea/vomiting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Anorexia nervosa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9" name="Google Shape;2509;p123" descr="A picture containing transpo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1537" y="2574065"/>
            <a:ext cx="2252076" cy="175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123"/>
          <p:cNvPicPr preferRelativeResize="0"/>
          <p:nvPr/>
        </p:nvPicPr>
        <p:blipFill rotWithShape="1">
          <a:blip r:embed="rId6">
            <a:alphaModFix/>
          </a:blip>
          <a:srcRect t="7911" b="-9"/>
          <a:stretch/>
        </p:blipFill>
        <p:spPr>
          <a:xfrm>
            <a:off x="4025723" y="1065292"/>
            <a:ext cx="1483713" cy="154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123"/>
          <p:cNvPicPr preferRelativeResize="0"/>
          <p:nvPr/>
        </p:nvPicPr>
        <p:blipFill rotWithShape="1">
          <a:blip r:embed="rId7">
            <a:alphaModFix/>
          </a:blip>
          <a:srcRect l="33016" r="33565"/>
          <a:stretch/>
        </p:blipFill>
        <p:spPr>
          <a:xfrm>
            <a:off x="6135564" y="179275"/>
            <a:ext cx="1110312" cy="180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12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531" name="Google Shape;253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775" y="491250"/>
            <a:ext cx="3427976" cy="34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2" name="Google Shape;253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75" y="3939924"/>
            <a:ext cx="7843523" cy="111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3" name="Google Shape;2533;p125"/>
          <p:cNvCxnSpPr/>
          <p:nvPr/>
        </p:nvCxnSpPr>
        <p:spPr>
          <a:xfrm>
            <a:off x="3580055" y="1346355"/>
            <a:ext cx="1693200" cy="1766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4" name="Google Shape;2534;p125"/>
          <p:cNvCxnSpPr/>
          <p:nvPr/>
        </p:nvCxnSpPr>
        <p:spPr>
          <a:xfrm rot="10800000" flipH="1">
            <a:off x="1410850" y="1346250"/>
            <a:ext cx="2169300" cy="2886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5" name="Google Shape;2535;p125"/>
          <p:cNvCxnSpPr/>
          <p:nvPr/>
        </p:nvCxnSpPr>
        <p:spPr>
          <a:xfrm rot="10800000" flipH="1">
            <a:off x="3580150" y="3595100"/>
            <a:ext cx="2034600" cy="795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6" name="Google Shape;2536;p125"/>
          <p:cNvSpPr/>
          <p:nvPr/>
        </p:nvSpPr>
        <p:spPr>
          <a:xfrm>
            <a:off x="5170725" y="4526150"/>
            <a:ext cx="33444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7" name="Google Shape;2537;p125" descr="A picture containing transpo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7850" y="833395"/>
            <a:ext cx="866149" cy="67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125"/>
          <p:cNvPicPr preferRelativeResize="0"/>
          <p:nvPr/>
        </p:nvPicPr>
        <p:blipFill rotWithShape="1">
          <a:blip r:embed="rId6">
            <a:alphaModFix/>
          </a:blip>
          <a:srcRect t="7911" b="-9"/>
          <a:stretch/>
        </p:blipFill>
        <p:spPr>
          <a:xfrm>
            <a:off x="8175608" y="253125"/>
            <a:ext cx="570636" cy="593484"/>
          </a:xfrm>
          <a:prstGeom prst="rect">
            <a:avLst/>
          </a:prstGeom>
          <a:noFill/>
          <a:ln>
            <a:noFill/>
          </a:ln>
        </p:spPr>
      </p:pic>
      <p:sp>
        <p:nvSpPr>
          <p:cNvPr id="2539" name="Google Shape;2539;p125"/>
          <p:cNvSpPr txBox="1"/>
          <p:nvPr/>
        </p:nvSpPr>
        <p:spPr>
          <a:xfrm>
            <a:off x="2366525" y="383060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cxnSp>
        <p:nvCxnSpPr>
          <p:cNvPr id="2540" name="Google Shape;2540;p125"/>
          <p:cNvCxnSpPr/>
          <p:nvPr/>
        </p:nvCxnSpPr>
        <p:spPr>
          <a:xfrm>
            <a:off x="1493475" y="4143075"/>
            <a:ext cx="26967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1" name="Google Shape;2541;p125"/>
          <p:cNvCxnSpPr/>
          <p:nvPr/>
        </p:nvCxnSpPr>
        <p:spPr>
          <a:xfrm>
            <a:off x="1639525" y="3939925"/>
            <a:ext cx="30396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42" name="Google Shape;2542;p125"/>
          <p:cNvPicPr preferRelativeResize="0"/>
          <p:nvPr/>
        </p:nvPicPr>
        <p:blipFill rotWithShape="1">
          <a:blip r:embed="rId7">
            <a:alphaModFix/>
          </a:blip>
          <a:srcRect l="33016" r="33565"/>
          <a:stretch/>
        </p:blipFill>
        <p:spPr>
          <a:xfrm>
            <a:off x="348072" y="604725"/>
            <a:ext cx="866150" cy="140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p137"/>
          <p:cNvSpPr/>
          <p:nvPr/>
        </p:nvSpPr>
        <p:spPr>
          <a:xfrm rot="-631766">
            <a:off x="5838143" y="3123881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137"/>
          <p:cNvSpPr txBox="1"/>
          <p:nvPr/>
        </p:nvSpPr>
        <p:spPr>
          <a:xfrm>
            <a:off x="5892103" y="3162384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826" name="Google Shape;2826;p137"/>
          <p:cNvSpPr/>
          <p:nvPr/>
        </p:nvSpPr>
        <p:spPr>
          <a:xfrm rot="-631766">
            <a:off x="1393143" y="3161856"/>
            <a:ext cx="362809" cy="396940"/>
          </a:xfrm>
          <a:prstGeom prst="teardrop">
            <a:avLst>
              <a:gd name="adj" fmla="val 100000"/>
            </a:avLst>
          </a:prstGeom>
          <a:solidFill>
            <a:srgbClr val="A4C2F4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137"/>
          <p:cNvSpPr txBox="1"/>
          <p:nvPr/>
        </p:nvSpPr>
        <p:spPr>
          <a:xfrm>
            <a:off x="1447103" y="3200359"/>
            <a:ext cx="342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x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2828" name="Google Shape;2828;p137"/>
          <p:cNvSpPr txBox="1"/>
          <p:nvPr/>
        </p:nvSpPr>
        <p:spPr>
          <a:xfrm>
            <a:off x="5170225" y="250950"/>
            <a:ext cx="122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Olanzapine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ZYPREXA</a:t>
            </a:r>
            <a:endParaRPr b="1"/>
          </a:p>
        </p:txBody>
      </p:sp>
      <p:pic>
        <p:nvPicPr>
          <p:cNvPr id="2829" name="Google Shape;2829;p137"/>
          <p:cNvPicPr preferRelativeResize="0"/>
          <p:nvPr/>
        </p:nvPicPr>
        <p:blipFill rotWithShape="1">
          <a:blip r:embed="rId3">
            <a:alphaModFix/>
          </a:blip>
          <a:srcRect r="41711"/>
          <a:stretch/>
        </p:blipFill>
        <p:spPr>
          <a:xfrm>
            <a:off x="6447818" y="4148280"/>
            <a:ext cx="2721818" cy="6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Google Shape;2830;p137" descr="A picture containing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010" y="702011"/>
            <a:ext cx="437615" cy="34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1" name="Google Shape;2831;p137"/>
          <p:cNvPicPr preferRelativeResize="0"/>
          <p:nvPr/>
        </p:nvPicPr>
        <p:blipFill rotWithShape="1">
          <a:blip r:embed="rId5">
            <a:alphaModFix/>
          </a:blip>
          <a:srcRect t="7911" b="-9"/>
          <a:stretch/>
        </p:blipFill>
        <p:spPr>
          <a:xfrm>
            <a:off x="8652664" y="408833"/>
            <a:ext cx="288309" cy="29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2" name="Google Shape;2832;p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" y="1337324"/>
            <a:ext cx="2853060" cy="26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3" name="Google Shape;2833;p137"/>
          <p:cNvSpPr txBox="1"/>
          <p:nvPr/>
        </p:nvSpPr>
        <p:spPr>
          <a:xfrm>
            <a:off x="147093" y="230250"/>
            <a:ext cx="163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CLOZARIL</a:t>
            </a:r>
            <a:endParaRPr b="1"/>
          </a:p>
        </p:txBody>
      </p:sp>
      <p:pic>
        <p:nvPicPr>
          <p:cNvPr id="2834" name="Google Shape;2834;p137"/>
          <p:cNvPicPr preferRelativeResize="0"/>
          <p:nvPr/>
        </p:nvPicPr>
        <p:blipFill rotWithShape="1">
          <a:blip r:embed="rId7">
            <a:alphaModFix/>
          </a:blip>
          <a:srcRect r="21862"/>
          <a:stretch/>
        </p:blipFill>
        <p:spPr>
          <a:xfrm>
            <a:off x="216925" y="4179417"/>
            <a:ext cx="4589354" cy="7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5" name="Google Shape;2835;p137"/>
          <p:cNvGrpSpPr/>
          <p:nvPr/>
        </p:nvGrpSpPr>
        <p:grpSpPr>
          <a:xfrm rot="10800000">
            <a:off x="3684345" y="277686"/>
            <a:ext cx="1078395" cy="520734"/>
            <a:chOff x="-88858" y="3794217"/>
            <a:chExt cx="3274810" cy="1659447"/>
          </a:xfrm>
        </p:grpSpPr>
        <p:pic>
          <p:nvPicPr>
            <p:cNvPr id="2836" name="Google Shape;2836;p137"/>
            <p:cNvPicPr preferRelativeResize="0"/>
            <p:nvPr/>
          </p:nvPicPr>
          <p:blipFill rotWithShape="1">
            <a:blip r:embed="rId8">
              <a:alphaModFix amt="52999"/>
            </a:blip>
            <a:srcRect/>
            <a:stretch/>
          </p:blipFill>
          <p:spPr>
            <a:xfrm rot="-5272403">
              <a:off x="778035" y="3014018"/>
              <a:ext cx="1541026" cy="3219844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3920"/>
                </a:srgbClr>
              </a:outerShdw>
            </a:effectLst>
          </p:spPr>
        </p:pic>
        <p:pic>
          <p:nvPicPr>
            <p:cNvPr id="2837" name="Google Shape;2837;p13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71550" y="4271947"/>
              <a:ext cx="800039" cy="8050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3920"/>
                </a:srgbClr>
              </a:outerShdw>
            </a:effectLst>
          </p:spPr>
        </p:pic>
      </p:grpSp>
      <p:cxnSp>
        <p:nvCxnSpPr>
          <p:cNvPr id="2838" name="Google Shape;2838;p137"/>
          <p:cNvCxnSpPr/>
          <p:nvPr/>
        </p:nvCxnSpPr>
        <p:spPr>
          <a:xfrm>
            <a:off x="49816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39" name="Google Shape;2839;p1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8600" y="1499063"/>
            <a:ext cx="2481108" cy="24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40" name="Google Shape;2840;p137"/>
          <p:cNvSpPr txBox="1"/>
          <p:nvPr/>
        </p:nvSpPr>
        <p:spPr>
          <a:xfrm>
            <a:off x="3903173" y="20764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Hypotension is a major issue, must titrate slowly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sp>
        <p:nvSpPr>
          <p:cNvPr id="2841" name="Google Shape;2841;p137"/>
          <p:cNvSpPr txBox="1"/>
          <p:nvPr/>
        </p:nvSpPr>
        <p:spPr>
          <a:xfrm>
            <a:off x="8191448" y="2165350"/>
            <a:ext cx="107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high dose can be tolerated without titration</a:t>
            </a:r>
            <a:endParaRPr sz="1600"/>
          </a:p>
        </p:txBody>
      </p:sp>
      <p:pic>
        <p:nvPicPr>
          <p:cNvPr id="2842" name="Google Shape;2842;p137"/>
          <p:cNvPicPr preferRelativeResize="0"/>
          <p:nvPr/>
        </p:nvPicPr>
        <p:blipFill rotWithShape="1">
          <a:blip r:embed="rId11">
            <a:alphaModFix/>
          </a:blip>
          <a:srcRect r="66582"/>
          <a:stretch/>
        </p:blipFill>
        <p:spPr>
          <a:xfrm>
            <a:off x="445065" y="708682"/>
            <a:ext cx="410088" cy="66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Google Shape;2843;p137"/>
          <p:cNvPicPr preferRelativeResize="0"/>
          <p:nvPr/>
        </p:nvPicPr>
        <p:blipFill rotWithShape="1">
          <a:blip r:embed="rId11">
            <a:alphaModFix/>
          </a:blip>
          <a:srcRect l="33349" r="32159"/>
          <a:stretch/>
        </p:blipFill>
        <p:spPr>
          <a:xfrm>
            <a:off x="5487889" y="740425"/>
            <a:ext cx="423261" cy="66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844" name="Google Shape;2844;p137"/>
          <p:cNvSpPr txBox="1"/>
          <p:nvPr/>
        </p:nvSpPr>
        <p:spPr>
          <a:xfrm>
            <a:off x="2639526" y="10758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often problematic</a:t>
            </a:r>
            <a:endParaRPr sz="1600"/>
          </a:p>
        </p:txBody>
      </p:sp>
      <p:sp>
        <p:nvSpPr>
          <p:cNvPr id="2845" name="Google Shape;2845;p137"/>
          <p:cNvSpPr txBox="1"/>
          <p:nvPr/>
        </p:nvSpPr>
        <p:spPr>
          <a:xfrm>
            <a:off x="6809676" y="1075350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Constipation is manageable</a:t>
            </a:r>
            <a:endParaRPr sz="1600"/>
          </a:p>
        </p:txBody>
      </p:sp>
      <p:sp>
        <p:nvSpPr>
          <p:cNvPr id="2846" name="Google Shape;2846;p137"/>
          <p:cNvSpPr txBox="1"/>
          <p:nvPr/>
        </p:nvSpPr>
        <p:spPr>
          <a:xfrm>
            <a:off x="259175" y="3171350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Potential for massive weight gain</a:t>
            </a:r>
            <a:endParaRPr sz="1600"/>
          </a:p>
        </p:txBody>
      </p:sp>
      <p:sp>
        <p:nvSpPr>
          <p:cNvPr id="2847" name="Google Shape;2847;p137"/>
          <p:cNvSpPr txBox="1"/>
          <p:nvPr/>
        </p:nvSpPr>
        <p:spPr>
          <a:xfrm>
            <a:off x="4981675" y="3607625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Equal potential for massive weight gain</a:t>
            </a:r>
            <a:endParaRPr sz="1600"/>
          </a:p>
        </p:txBody>
      </p:sp>
      <p:sp>
        <p:nvSpPr>
          <p:cNvPr id="2848" name="Google Shape;2848;p137"/>
          <p:cNvSpPr/>
          <p:nvPr/>
        </p:nvSpPr>
        <p:spPr>
          <a:xfrm rot="3092074">
            <a:off x="3120474" y="1883692"/>
            <a:ext cx="607676" cy="48234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137"/>
          <p:cNvSpPr/>
          <p:nvPr/>
        </p:nvSpPr>
        <p:spPr>
          <a:xfrm rot="3261774">
            <a:off x="7563698" y="1748673"/>
            <a:ext cx="582855" cy="58135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137"/>
          <p:cNvSpPr txBox="1"/>
          <p:nvPr/>
        </p:nvSpPr>
        <p:spPr>
          <a:xfrm>
            <a:off x="3547576" y="1736975"/>
            <a:ext cx="171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very sedating</a:t>
            </a:r>
            <a:endParaRPr sz="1600"/>
          </a:p>
        </p:txBody>
      </p:sp>
      <p:sp>
        <p:nvSpPr>
          <p:cNvPr id="2851" name="Google Shape;2851;p137"/>
          <p:cNvSpPr txBox="1"/>
          <p:nvPr/>
        </p:nvSpPr>
        <p:spPr>
          <a:xfrm>
            <a:off x="8091125" y="1218875"/>
            <a:ext cx="1137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/>
              <a:t>Stronger antihistamine but overall less sedating</a:t>
            </a:r>
            <a:endParaRPr sz="16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13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7" name="Google Shape;2857;p138"/>
          <p:cNvSpPr txBox="1"/>
          <p:nvPr/>
        </p:nvSpPr>
        <p:spPr>
          <a:xfrm>
            <a:off x="7543797" y="152400"/>
            <a:ext cx="970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2021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$1,512</a:t>
            </a:r>
            <a:r>
              <a:rPr lang="en" sz="1600">
                <a:solidFill>
                  <a:schemeClr val="dk1"/>
                </a:solidFill>
              </a:rPr>
              <a:t>–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$1,769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858" name="Google Shape;2858;p138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9" name="Google Shape;2859;p138"/>
          <p:cNvSpPr txBox="1"/>
          <p:nvPr/>
        </p:nvSpPr>
        <p:spPr>
          <a:xfrm>
            <a:off x="175475" y="1033575"/>
            <a:ext cx="34734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2nd generation antipsychotic plus μ-opioid receptor (MOR) antagonist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860" name="Google Shape;2860;p138"/>
          <p:cNvGrpSpPr/>
          <p:nvPr/>
        </p:nvGrpSpPr>
        <p:grpSpPr>
          <a:xfrm>
            <a:off x="3477664" y="1144676"/>
            <a:ext cx="2966583" cy="3339487"/>
            <a:chOff x="4089059" y="1098862"/>
            <a:chExt cx="2749891" cy="2837287"/>
          </a:xfrm>
        </p:grpSpPr>
        <p:pic>
          <p:nvPicPr>
            <p:cNvPr id="2861" name="Google Shape;2861;p138"/>
            <p:cNvPicPr preferRelativeResize="0"/>
            <p:nvPr/>
          </p:nvPicPr>
          <p:blipFill rotWithShape="1">
            <a:blip r:embed="rId3">
              <a:alphaModFix/>
            </a:blip>
            <a:srcRect t="8366"/>
            <a:stretch/>
          </p:blipFill>
          <p:spPr>
            <a:xfrm flipH="1">
              <a:off x="5722638" y="1366432"/>
              <a:ext cx="955252" cy="974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2" name="Google Shape;2862;p138" descr="clipped result imag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5617719" y="1974441"/>
              <a:ext cx="1141685" cy="974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3" name="Google Shape;2863;p138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4807"/>
            <a:stretch/>
          </p:blipFill>
          <p:spPr>
            <a:xfrm>
              <a:off x="4788461" y="1098862"/>
              <a:ext cx="1131850" cy="1337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4" name="Google Shape;2864;p138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5370323" y="1277433"/>
              <a:ext cx="200432" cy="19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5" name="Google Shape;2865;p138" descr="clipped result imag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5169890" y="1277433"/>
              <a:ext cx="200432" cy="19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6" name="Google Shape;2866;p13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 r="57508"/>
            <a:stretch/>
          </p:blipFill>
          <p:spPr>
            <a:xfrm flipH="1">
              <a:off x="5707107" y="2227056"/>
              <a:ext cx="1131843" cy="1647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7" name="Google Shape;2867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23884"/>
            <a:stretch/>
          </p:blipFill>
          <p:spPr>
            <a:xfrm flipH="1">
              <a:off x="5136128" y="1745451"/>
              <a:ext cx="506781" cy="416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8" name="Google Shape;2868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36398"/>
            <a:stretch/>
          </p:blipFill>
          <p:spPr>
            <a:xfrm rot="-1190244" flipH="1">
              <a:off x="5790592" y="1771652"/>
              <a:ext cx="361359" cy="248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9" name="Google Shape;2869;p138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 r="28438"/>
            <a:stretch/>
          </p:blipFill>
          <p:spPr>
            <a:xfrm>
              <a:off x="4139051" y="2215315"/>
              <a:ext cx="1805087" cy="1720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0" name="Google Shape;2870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4242"/>
            <a:stretch/>
          </p:blipFill>
          <p:spPr>
            <a:xfrm flipH="1">
              <a:off x="4661235" y="2994569"/>
              <a:ext cx="613130" cy="633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1" name="Google Shape;2871;p138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 b="4242"/>
            <a:stretch/>
          </p:blipFill>
          <p:spPr>
            <a:xfrm flipH="1">
              <a:off x="4089059" y="2871786"/>
              <a:ext cx="506781" cy="5233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2" name="Google Shape;2872;p138"/>
          <p:cNvSpPr txBox="1"/>
          <p:nvPr/>
        </p:nvSpPr>
        <p:spPr>
          <a:xfrm>
            <a:off x="154010" y="123780"/>
            <a:ext cx="4756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LYBALVI (olanzapine + samidorphan)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sam” i dor’ fan (“Semi orphan”) / lee BAWL vee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“Light bulby”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3" name="Google Shape;2873;p138"/>
          <p:cNvSpPr txBox="1"/>
          <p:nvPr/>
        </p:nvSpPr>
        <p:spPr>
          <a:xfrm>
            <a:off x="8164875" y="3394650"/>
            <a:ext cx="12489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5/10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 u="sng"/>
              <a:t>10</a:t>
            </a:r>
            <a:r>
              <a:rPr lang="en" sz="1600"/>
              <a:t>/10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15/10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20/10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mg</a:t>
            </a:r>
            <a:endParaRPr sz="1600"/>
          </a:p>
        </p:txBody>
      </p:sp>
      <p:grpSp>
        <p:nvGrpSpPr>
          <p:cNvPr id="2874" name="Google Shape;2874;p138"/>
          <p:cNvGrpSpPr/>
          <p:nvPr/>
        </p:nvGrpSpPr>
        <p:grpSpPr>
          <a:xfrm>
            <a:off x="7873470" y="3777386"/>
            <a:ext cx="252399" cy="752134"/>
            <a:chOff x="6536153" y="234025"/>
            <a:chExt cx="174622" cy="477000"/>
          </a:xfrm>
        </p:grpSpPr>
        <p:pic>
          <p:nvPicPr>
            <p:cNvPr id="2875" name="Google Shape;2875;p138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5400000">
              <a:off x="6384970" y="385219"/>
              <a:ext cx="476999" cy="174611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876" name="Google Shape;2876;p138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 l="51167"/>
            <a:stretch/>
          </p:blipFill>
          <p:spPr>
            <a:xfrm rot="5400000">
              <a:off x="6506992" y="507253"/>
              <a:ext cx="232932" cy="174611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877" name="Google Shape;2877;p138" descr="Olanzapine - Wikipedia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18925" y="1088349"/>
            <a:ext cx="929253" cy="9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8" name="Google Shape;2878;p1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47785" y="2165741"/>
            <a:ext cx="1173996" cy="875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3" name="Google Shape;2883;p139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4" name="Google Shape;2884;p139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$350–$520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885" name="Google Shape;2885;p139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6" name="Google Shape;2886;p139"/>
          <p:cNvSpPr txBox="1"/>
          <p:nvPr/>
        </p:nvSpPr>
        <p:spPr>
          <a:xfrm>
            <a:off x="175475" y="1033575"/>
            <a:ext cx="30228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❖ SGA + SSRI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FDA-approved for: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Bipolar depression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Treatment-resistant depression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887" name="Google Shape;2887;p139"/>
          <p:cNvGrpSpPr/>
          <p:nvPr/>
        </p:nvGrpSpPr>
        <p:grpSpPr>
          <a:xfrm>
            <a:off x="4718396" y="524047"/>
            <a:ext cx="1905927" cy="2930320"/>
            <a:chOff x="414100" y="6539575"/>
            <a:chExt cx="1986375" cy="3054325"/>
          </a:xfrm>
        </p:grpSpPr>
        <p:pic>
          <p:nvPicPr>
            <p:cNvPr id="2888" name="Google Shape;2888;p139" descr="clipped result 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1">
              <a:off x="414100" y="6539599"/>
              <a:ext cx="1986375" cy="3054278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2889" name="Google Shape;2889;p139" descr="clipped result imag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94872" y="7188975"/>
              <a:ext cx="728550" cy="73105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432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890" name="Google Shape;2890;p139"/>
          <p:cNvSpPr txBox="1"/>
          <p:nvPr/>
        </p:nvSpPr>
        <p:spPr>
          <a:xfrm>
            <a:off x="146855" y="152400"/>
            <a:ext cx="4299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/>
              <a:t>SYMBYAX (olanzapine + fluoxetine)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SIM bee ax /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lan za peen + flu OX e teen</a:t>
            </a:r>
            <a:endParaRPr sz="13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600"/>
              <a:t>Symbi</a:t>
            </a:r>
            <a:r>
              <a:rPr lang="en" sz="1200"/>
              <a:t>otic</a:t>
            </a:r>
            <a:r>
              <a:rPr lang="en" sz="1600"/>
              <a:t> ox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1" name="Google Shape;2891;p139"/>
          <p:cNvSpPr txBox="1"/>
          <p:nvPr/>
        </p:nvSpPr>
        <p:spPr>
          <a:xfrm>
            <a:off x="294301" y="3876169"/>
            <a:ext cx="10566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2" name="Google Shape;2892;p139"/>
          <p:cNvSpPr txBox="1"/>
          <p:nvPr/>
        </p:nvSpPr>
        <p:spPr>
          <a:xfrm>
            <a:off x="8249075" y="3556475"/>
            <a:ext cx="9309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3/25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u="sng"/>
              <a:t>6/25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6/50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12/50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mg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pic>
        <p:nvPicPr>
          <p:cNvPr id="2893" name="Google Shape;2893;p139" descr="clipped result im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2975" y="3945125"/>
            <a:ext cx="234446" cy="684375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94" name="Google Shape;2894;p139" descr="Fluoxetine.svg"/>
          <p:cNvPicPr preferRelativeResize="0"/>
          <p:nvPr/>
        </p:nvPicPr>
        <p:blipFill rotWithShape="1">
          <a:blip r:embed="rId6">
            <a:alphaModFix/>
          </a:blip>
          <a:srcRect t="-3120" b="3120"/>
          <a:stretch/>
        </p:blipFill>
        <p:spPr>
          <a:xfrm>
            <a:off x="7674100" y="1731215"/>
            <a:ext cx="1320725" cy="68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p140"/>
          <p:cNvSpPr/>
          <p:nvPr/>
        </p:nvSpPr>
        <p:spPr>
          <a:xfrm>
            <a:off x="4310455" y="1184972"/>
            <a:ext cx="3001500" cy="358500"/>
          </a:xfrm>
          <a:prstGeom prst="wedgeRoundRectCallout">
            <a:avLst>
              <a:gd name="adj1" fmla="val 55606"/>
              <a:gd name="adj2" fmla="val 120531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0" name="Google Shape;2900;p140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1" name="Google Shape;2901;p140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#86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$3–$124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2902" name="Google Shape;2902;p140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3" name="Google Shape;2903;p140"/>
          <p:cNvSpPr txBox="1"/>
          <p:nvPr/>
        </p:nvSpPr>
        <p:spPr>
          <a:xfrm>
            <a:off x="152400" y="131660"/>
            <a:ext cx="3308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Quetiapine (SEROQUEL)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kwe TYE a peen / </a:t>
            </a:r>
            <a:r>
              <a:rPr lang="en" sz="1300"/>
              <a:t>SEH ruh kwil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“Sera, Quit typing!”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4" name="Google Shape;2904;p140"/>
          <p:cNvSpPr txBox="1"/>
          <p:nvPr/>
        </p:nvSpPr>
        <p:spPr>
          <a:xfrm>
            <a:off x="156466" y="2098181"/>
            <a:ext cx="27366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Bipolar, manic episode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Bipolar, depressive episode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">
                <a:solidFill>
                  <a:srgbClr val="000000"/>
                </a:solidFill>
              </a:rPr>
              <a:t>–</a:t>
            </a:r>
            <a:r>
              <a:rPr lang="en"/>
              <a:t>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XR formulation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</a:t>
            </a:r>
            <a:r>
              <a:rPr lang="en">
                <a:solidFill>
                  <a:srgbClr val="000000"/>
                </a:solidFill>
              </a:rPr>
              <a:t>Depression (adjunct) 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pic>
        <p:nvPicPr>
          <p:cNvPr id="2905" name="Google Shape;2905;p140" descr="clipped result image"/>
          <p:cNvPicPr preferRelativeResize="0"/>
          <p:nvPr/>
        </p:nvPicPr>
        <p:blipFill rotWithShape="1">
          <a:blip r:embed="rId3">
            <a:alphaModFix/>
          </a:blip>
          <a:srcRect l="3420" r="-3420"/>
          <a:stretch/>
        </p:blipFill>
        <p:spPr>
          <a:xfrm>
            <a:off x="7906951" y="3877173"/>
            <a:ext cx="355722" cy="3585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906" name="Google Shape;2906;p140"/>
          <p:cNvSpPr txBox="1"/>
          <p:nvPr/>
        </p:nvSpPr>
        <p:spPr>
          <a:xfrm>
            <a:off x="208182" y="1040938"/>
            <a:ext cx="35493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(weak) - </a:t>
            </a:r>
            <a:r>
              <a:rPr lang="en" i="0" u="none" strike="noStrike" cap="none">
                <a:solidFill>
                  <a:srgbClr val="000000"/>
                </a:solidFill>
              </a:rPr>
              <a:t>⇩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</a:t>
            </a:r>
            <a:r>
              <a:rPr lang="en" i="0" u="none" strike="noStrike" cap="none">
                <a:solidFill>
                  <a:srgbClr val="000000"/>
                </a:solidFill>
              </a:rPr>
              <a:t>- ⇧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NE reuptake inhibitor (metabolite)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7" name="Google Shape;2907;p140"/>
          <p:cNvSpPr txBox="1"/>
          <p:nvPr/>
        </p:nvSpPr>
        <p:spPr>
          <a:xfrm>
            <a:off x="5750445" y="1282571"/>
            <a:ext cx="933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8" name="Google Shape;2908;p140"/>
          <p:cNvSpPr txBox="1"/>
          <p:nvPr/>
        </p:nvSpPr>
        <p:spPr>
          <a:xfrm>
            <a:off x="8316900" y="3068576"/>
            <a:ext cx="5664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/>
              <a:t>mg</a:t>
            </a:r>
            <a:endParaRPr sz="1600"/>
          </a:p>
        </p:txBody>
      </p:sp>
      <p:sp>
        <p:nvSpPr>
          <p:cNvPr id="2909" name="Google Shape;2909;p140"/>
          <p:cNvSpPr txBox="1"/>
          <p:nvPr/>
        </p:nvSpPr>
        <p:spPr>
          <a:xfrm>
            <a:off x="96825" y="3541300"/>
            <a:ext cx="325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off-label for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“Racing thoughts”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Anxiety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Insomnia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Behavioral disturbance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❖ Coming down from meth binge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0" name="Google Shape;2910;p140"/>
          <p:cNvGrpSpPr/>
          <p:nvPr/>
        </p:nvGrpSpPr>
        <p:grpSpPr>
          <a:xfrm>
            <a:off x="3350370" y="1699971"/>
            <a:ext cx="3814131" cy="2374475"/>
            <a:chOff x="1273670" y="2661505"/>
            <a:chExt cx="2415842" cy="1503974"/>
          </a:xfrm>
        </p:grpSpPr>
        <p:pic>
          <p:nvPicPr>
            <p:cNvPr id="2911" name="Google Shape;2911;p140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3670" y="2661505"/>
              <a:ext cx="2415842" cy="1503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2" name="Google Shape;2912;p140"/>
            <p:cNvSpPr txBox="1"/>
            <p:nvPr/>
          </p:nvSpPr>
          <p:spPr>
            <a:xfrm>
              <a:off x="2327150" y="3413113"/>
              <a:ext cx="703800" cy="24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mania</a:t>
              </a:r>
              <a:endParaRPr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3" name="Google Shape;2913;p140"/>
          <p:cNvSpPr txBox="1"/>
          <p:nvPr/>
        </p:nvSpPr>
        <p:spPr>
          <a:xfrm>
            <a:off x="4428074" y="1173272"/>
            <a:ext cx="34023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a! </a:t>
            </a: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ty</a:t>
            </a:r>
            <a:r>
              <a:rPr lang="en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 (and get some sleep)!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4" name="Google Shape;2914;p140" descr="Resultado de imagen para quetiapine structure comm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0370" y="1811325"/>
            <a:ext cx="1182925" cy="8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Google Shape;2931;p142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2932" name="Google Shape;2932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4" name="Google Shape;2934;p142"/>
          <p:cNvCxnSpPr/>
          <p:nvPr/>
        </p:nvCxnSpPr>
        <p:spPr>
          <a:xfrm>
            <a:off x="3572880" y="1339180"/>
            <a:ext cx="1707600" cy="1737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5" name="Google Shape;2935;p142"/>
          <p:cNvCxnSpPr/>
          <p:nvPr/>
        </p:nvCxnSpPr>
        <p:spPr>
          <a:xfrm rot="10800000" flipH="1">
            <a:off x="3351650" y="1346350"/>
            <a:ext cx="228600" cy="292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6" name="Google Shape;2936;p142"/>
          <p:cNvCxnSpPr/>
          <p:nvPr/>
        </p:nvCxnSpPr>
        <p:spPr>
          <a:xfrm rot="10800000">
            <a:off x="5589250" y="3437600"/>
            <a:ext cx="584100" cy="952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7" name="Google Shape;2937;p142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8" name="Google Shape;2938;p142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939" name="Google Shape;2939;p142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cxnSp>
        <p:nvCxnSpPr>
          <p:cNvPr id="2940" name="Google Shape;2940;p142"/>
          <p:cNvCxnSpPr/>
          <p:nvPr/>
        </p:nvCxnSpPr>
        <p:spPr>
          <a:xfrm>
            <a:off x="3351650" y="4085925"/>
            <a:ext cx="26484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1" name="Google Shape;2941;p142"/>
          <p:cNvCxnSpPr/>
          <p:nvPr/>
        </p:nvCxnSpPr>
        <p:spPr>
          <a:xfrm>
            <a:off x="3408800" y="3870075"/>
            <a:ext cx="24261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Google Shape;3121;p151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122" name="Google Shape;3122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00" y="529425"/>
            <a:ext cx="3372401" cy="33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3" name="Google Shape;3123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78" y="4144050"/>
            <a:ext cx="715884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151"/>
          <p:cNvSpPr/>
          <p:nvPr/>
        </p:nvSpPr>
        <p:spPr>
          <a:xfrm>
            <a:off x="6323750" y="4433050"/>
            <a:ext cx="2034000" cy="465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5" name="Google Shape;3125;p151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50" y="1333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26" name="Google Shape;3126;p151"/>
          <p:cNvSpPr txBox="1"/>
          <p:nvPr/>
        </p:nvSpPr>
        <p:spPr>
          <a:xfrm>
            <a:off x="4224700" y="37734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minimal EPS</a:t>
            </a:r>
            <a:endParaRPr sz="1000"/>
          </a:p>
        </p:txBody>
      </p:sp>
      <p:sp>
        <p:nvSpPr>
          <p:cNvPr id="3127" name="Google Shape;3127;p151"/>
          <p:cNvSpPr txBox="1"/>
          <p:nvPr/>
        </p:nvSpPr>
        <p:spPr>
          <a:xfrm>
            <a:off x="5691550" y="3214650"/>
            <a:ext cx="25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antipsychotic</a:t>
            </a:r>
            <a:endParaRPr sz="1000"/>
          </a:p>
        </p:txBody>
      </p:sp>
      <p:grpSp>
        <p:nvGrpSpPr>
          <p:cNvPr id="3128" name="Google Shape;3128;p151"/>
          <p:cNvGrpSpPr/>
          <p:nvPr/>
        </p:nvGrpSpPr>
        <p:grpSpPr>
          <a:xfrm>
            <a:off x="3207898" y="3030551"/>
            <a:ext cx="429055" cy="456600"/>
            <a:chOff x="5805048" y="3094051"/>
            <a:chExt cx="429055" cy="456600"/>
          </a:xfrm>
        </p:grpSpPr>
        <p:sp>
          <p:nvSpPr>
            <p:cNvPr id="3129" name="Google Shape;3129;p151"/>
            <p:cNvSpPr/>
            <p:nvPr/>
          </p:nvSpPr>
          <p:spPr>
            <a:xfrm rot="-631766">
              <a:off x="5838143" y="3123881"/>
              <a:ext cx="362809" cy="396940"/>
            </a:xfrm>
            <a:prstGeom prst="teardrop">
              <a:avLst>
                <a:gd name="adj" fmla="val 100000"/>
              </a:avLst>
            </a:prstGeom>
            <a:solidFill>
              <a:srgbClr val="A4C2F4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51"/>
            <p:cNvSpPr txBox="1"/>
            <p:nvPr/>
          </p:nvSpPr>
          <p:spPr>
            <a:xfrm>
              <a:off x="5892103" y="3162384"/>
              <a:ext cx="342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/>
                <a:t>x</a:t>
              </a:r>
              <a:endParaRPr sz="1100" b="1">
                <a:solidFill>
                  <a:srgbClr val="000000"/>
                </a:solidFill>
              </a:endParaRPr>
            </a:p>
          </p:txBody>
        </p:sp>
      </p:grpSp>
      <p:sp>
        <p:nvSpPr>
          <p:cNvPr id="3131" name="Google Shape;3131;p151"/>
          <p:cNvSpPr txBox="1"/>
          <p:nvPr/>
        </p:nvSpPr>
        <p:spPr>
          <a:xfrm>
            <a:off x="1389950" y="1094000"/>
            <a:ext cx="14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antidepressant effects</a:t>
            </a:r>
            <a:endParaRPr sz="1000"/>
          </a:p>
        </p:txBody>
      </p:sp>
      <p:sp>
        <p:nvSpPr>
          <p:cNvPr id="3132" name="Google Shape;3132;p151"/>
          <p:cNvSpPr txBox="1"/>
          <p:nvPr/>
        </p:nvSpPr>
        <p:spPr>
          <a:xfrm>
            <a:off x="1535150" y="3214650"/>
            <a:ext cx="217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 and metabolic syndrome</a:t>
            </a:r>
            <a:endParaRPr sz="1000"/>
          </a:p>
        </p:txBody>
      </p:sp>
      <p:sp>
        <p:nvSpPr>
          <p:cNvPr id="3133" name="Google Shape;3133;p151"/>
          <p:cNvSpPr txBox="1"/>
          <p:nvPr/>
        </p:nvSpPr>
        <p:spPr>
          <a:xfrm>
            <a:off x="6087875" y="247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bupropion (Wellbutrin)</a:t>
            </a:r>
            <a:endParaRPr sz="1100"/>
          </a:p>
        </p:txBody>
      </p:sp>
      <p:sp>
        <p:nvSpPr>
          <p:cNvPr id="3134" name="Google Shape;3134;p151"/>
          <p:cNvSpPr txBox="1"/>
          <p:nvPr/>
        </p:nvSpPr>
        <p:spPr>
          <a:xfrm>
            <a:off x="6058775" y="170960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mirtazapine (Remeron)</a:t>
            </a:r>
            <a:endParaRPr sz="700"/>
          </a:p>
        </p:txBody>
      </p:sp>
      <p:sp>
        <p:nvSpPr>
          <p:cNvPr id="3135" name="Google Shape;3135;p151"/>
          <p:cNvSpPr txBox="1"/>
          <p:nvPr/>
        </p:nvSpPr>
        <p:spPr>
          <a:xfrm>
            <a:off x="3372500" y="133350"/>
            <a:ext cx="20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shared mechanism with buspirone (Buspar)</a:t>
            </a:r>
            <a:endParaRPr sz="700"/>
          </a:p>
        </p:txBody>
      </p:sp>
      <p:sp>
        <p:nvSpPr>
          <p:cNvPr id="3136" name="Google Shape;3136;p151"/>
          <p:cNvSpPr txBox="1"/>
          <p:nvPr/>
        </p:nvSpPr>
        <p:spPr>
          <a:xfrm>
            <a:off x="793375" y="2011025"/>
            <a:ext cx="2083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fluoxetine (Prozac) and mirtazapine (Remeron) also block 5HT2C receptors</a:t>
            </a:r>
            <a:endParaRPr sz="1100"/>
          </a:p>
        </p:txBody>
      </p:sp>
      <p:sp>
        <p:nvSpPr>
          <p:cNvPr id="3137" name="Google Shape;3137;p151"/>
          <p:cNvSpPr/>
          <p:nvPr/>
        </p:nvSpPr>
        <p:spPr>
          <a:xfrm rot="3331108">
            <a:off x="5511769" y="1276455"/>
            <a:ext cx="590313" cy="50419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151"/>
          <p:cNvSpPr/>
          <p:nvPr/>
        </p:nvSpPr>
        <p:spPr>
          <a:xfrm>
            <a:off x="2242725" y="4277375"/>
            <a:ext cx="309300" cy="588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151"/>
          <p:cNvSpPr txBox="1"/>
          <p:nvPr/>
        </p:nvSpPr>
        <p:spPr>
          <a:xfrm>
            <a:off x="5763450" y="636650"/>
            <a:ext cx="13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 sz="1000"/>
          </a:p>
        </p:txBody>
      </p:sp>
      <p:sp>
        <p:nvSpPr>
          <p:cNvPr id="3140" name="Google Shape;3140;p151"/>
          <p:cNvSpPr txBox="1"/>
          <p:nvPr/>
        </p:nvSpPr>
        <p:spPr>
          <a:xfrm>
            <a:off x="6027025" y="1173125"/>
            <a:ext cx="290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 limits rate of titration</a:t>
            </a:r>
            <a:endParaRPr sz="1000"/>
          </a:p>
        </p:txBody>
      </p:sp>
      <p:sp>
        <p:nvSpPr>
          <p:cNvPr id="3141" name="Google Shape;3141;p151"/>
          <p:cNvSpPr/>
          <p:nvPr/>
        </p:nvSpPr>
        <p:spPr>
          <a:xfrm>
            <a:off x="2845975" y="4277375"/>
            <a:ext cx="309300" cy="5889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5" name="Google Shape;3165;p154"/>
          <p:cNvPicPr preferRelativeResize="0"/>
          <p:nvPr/>
        </p:nvPicPr>
        <p:blipFill rotWithShape="1">
          <a:blip r:embed="rId3">
            <a:alphaModFix/>
          </a:blip>
          <a:srcRect l="14639"/>
          <a:stretch/>
        </p:blipFill>
        <p:spPr>
          <a:xfrm>
            <a:off x="894650" y="478325"/>
            <a:ext cx="6565599" cy="44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6" name="Google Shape;3166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25" y="1914150"/>
            <a:ext cx="6231824" cy="1752865"/>
          </a:xfrm>
          <a:prstGeom prst="rect">
            <a:avLst/>
          </a:prstGeom>
          <a:noFill/>
          <a:ln>
            <a:noFill/>
          </a:ln>
          <a:effectLst>
            <a:outerShdw blurRad="57150" dist="38100" dir="4500000" algn="bl" rotWithShape="0">
              <a:schemeClr val="dk1"/>
            </a:outerShdw>
          </a:effectLst>
        </p:spPr>
      </p:pic>
      <p:pic>
        <p:nvPicPr>
          <p:cNvPr id="3167" name="Google Shape;3167;p154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1900" y="234951"/>
            <a:ext cx="1620903" cy="10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68" name="Google Shape;3168;p154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576" y="456425"/>
            <a:ext cx="5810174" cy="420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36"/>
          <p:cNvSpPr txBox="1"/>
          <p:nvPr/>
        </p:nvSpPr>
        <p:spPr>
          <a:xfrm>
            <a:off x="202750" y="90800"/>
            <a:ext cx="31059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b="1"/>
              <a:t>Metabolic side effects caused by blocking a mystery “receptor X”?</a:t>
            </a:r>
            <a:endParaRPr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039" name="Google Shape;1039;p36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8" name="Google Shape;3228;p160"/>
          <p:cNvGrpSpPr/>
          <p:nvPr/>
        </p:nvGrpSpPr>
        <p:grpSpPr>
          <a:xfrm>
            <a:off x="5866725" y="2442225"/>
            <a:ext cx="2029626" cy="2654299"/>
            <a:chOff x="1091525" y="1394475"/>
            <a:chExt cx="2029626" cy="2654299"/>
          </a:xfrm>
        </p:grpSpPr>
        <p:pic>
          <p:nvPicPr>
            <p:cNvPr id="3229" name="Google Shape;3229;p160"/>
            <p:cNvPicPr preferRelativeResize="0"/>
            <p:nvPr/>
          </p:nvPicPr>
          <p:blipFill rotWithShape="1">
            <a:blip r:embed="rId3">
              <a:alphaModFix/>
            </a:blip>
            <a:srcRect l="80107" t="40594" b="14860"/>
            <a:stretch/>
          </p:blipFill>
          <p:spPr>
            <a:xfrm>
              <a:off x="1091525" y="1394475"/>
              <a:ext cx="2029626" cy="2654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0" name="Google Shape;3230;p160"/>
            <p:cNvPicPr preferRelativeResize="0"/>
            <p:nvPr/>
          </p:nvPicPr>
          <p:blipFill rotWithShape="1">
            <a:blip r:embed="rId4">
              <a:alphaModFix/>
            </a:blip>
            <a:srcRect l="75448" t="22112"/>
            <a:stretch/>
          </p:blipFill>
          <p:spPr>
            <a:xfrm>
              <a:off x="1091525" y="1394476"/>
              <a:ext cx="2029625" cy="18110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38100" dir="4500000" algn="bl" rotWithShape="0">
                <a:schemeClr val="dk1"/>
              </a:outerShdw>
            </a:effectLst>
          </p:spPr>
        </p:pic>
        <p:sp>
          <p:nvSpPr>
            <p:cNvPr id="3231" name="Google Shape;3231;p160"/>
            <p:cNvSpPr txBox="1"/>
            <p:nvPr/>
          </p:nvSpPr>
          <p:spPr>
            <a:xfrm>
              <a:off x="1455800" y="2432813"/>
              <a:ext cx="162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quetiapine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SEROQUEL</a:t>
              </a:r>
              <a:endParaRPr sz="12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/>
                <a:t>50 mg</a:t>
              </a:r>
              <a:endParaRPr sz="1200" b="1"/>
            </a:p>
          </p:txBody>
        </p:sp>
      </p:grpSp>
      <p:pic>
        <p:nvPicPr>
          <p:cNvPr id="3232" name="Google Shape;3232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25" y="161125"/>
            <a:ext cx="4406202" cy="23201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33" name="Google Shape;3233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725" y="2593172"/>
            <a:ext cx="4406201" cy="24452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234" name="Google Shape;3234;p160"/>
          <p:cNvGrpSpPr/>
          <p:nvPr/>
        </p:nvGrpSpPr>
        <p:grpSpPr>
          <a:xfrm>
            <a:off x="6279108" y="334833"/>
            <a:ext cx="1689288" cy="1972745"/>
            <a:chOff x="7529914" y="2844329"/>
            <a:chExt cx="1461069" cy="1706232"/>
          </a:xfrm>
        </p:grpSpPr>
        <p:pic>
          <p:nvPicPr>
            <p:cNvPr id="3235" name="Google Shape;3235;p160"/>
            <p:cNvPicPr preferRelativeResize="0"/>
            <p:nvPr/>
          </p:nvPicPr>
          <p:blipFill rotWithShape="1">
            <a:blip r:embed="rId7">
              <a:alphaModFix/>
            </a:blip>
            <a:srcRect l="72941" t="8364" r="2546" b="67948"/>
            <a:stretch/>
          </p:blipFill>
          <p:spPr>
            <a:xfrm rot="-499435">
              <a:off x="8225430" y="3090133"/>
              <a:ext cx="723326" cy="636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6" name="Google Shape;3236;p160"/>
            <p:cNvGrpSpPr/>
            <p:nvPr/>
          </p:nvGrpSpPr>
          <p:grpSpPr>
            <a:xfrm>
              <a:off x="7529914" y="2844329"/>
              <a:ext cx="1071080" cy="1706232"/>
              <a:chOff x="6242150" y="1669623"/>
              <a:chExt cx="1621375" cy="2582852"/>
            </a:xfrm>
          </p:grpSpPr>
          <p:pic>
            <p:nvPicPr>
              <p:cNvPr id="3237" name="Google Shape;3237;p160"/>
              <p:cNvPicPr preferRelativeResize="0"/>
              <p:nvPr/>
            </p:nvPicPr>
            <p:blipFill rotWithShape="1">
              <a:blip r:embed="rId7">
                <a:alphaModFix/>
              </a:blip>
              <a:srcRect l="42053" t="-1601" r="42055" b="82123"/>
              <a:stretch/>
            </p:blipFill>
            <p:spPr>
              <a:xfrm>
                <a:off x="6606886" y="1669623"/>
                <a:ext cx="1068079" cy="11911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38" name="Google Shape;3238;p16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42150" y="2560750"/>
                <a:ext cx="1621375" cy="1691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39" name="Google Shape;3239;p160"/>
          <p:cNvSpPr txBox="1"/>
          <p:nvPr/>
        </p:nvSpPr>
        <p:spPr>
          <a:xfrm>
            <a:off x="6115538" y="1327913"/>
            <a:ext cx="162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diphenhydramine 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BENADRYL</a:t>
            </a:r>
            <a:endParaRPr sz="1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50 mg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3240" name="Google Shape;3240;p160"/>
          <p:cNvSpPr txBox="1"/>
          <p:nvPr/>
        </p:nvSpPr>
        <p:spPr>
          <a:xfrm>
            <a:off x="689975" y="1327913"/>
            <a:ext cx="16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TCA</a:t>
            </a:r>
            <a:endParaRPr sz="1200" b="1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172"/>
          <p:cNvSpPr txBox="1"/>
          <p:nvPr/>
        </p:nvSpPr>
        <p:spPr>
          <a:xfrm>
            <a:off x="4880750" y="270200"/>
            <a:ext cx="13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Quetiapine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SEROQUEL</a:t>
            </a:r>
            <a:endParaRPr b="1"/>
          </a:p>
        </p:txBody>
      </p:sp>
      <p:pic>
        <p:nvPicPr>
          <p:cNvPr id="3554" name="Google Shape;3554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93" y="1514450"/>
            <a:ext cx="2180945" cy="21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5" name="Google Shape;3555;p172"/>
          <p:cNvPicPr preferRelativeResize="0"/>
          <p:nvPr/>
        </p:nvPicPr>
        <p:blipFill rotWithShape="1">
          <a:blip r:embed="rId4">
            <a:alphaModFix/>
          </a:blip>
          <a:srcRect r="27985"/>
          <a:stretch/>
        </p:blipFill>
        <p:spPr>
          <a:xfrm>
            <a:off x="5047325" y="3852037"/>
            <a:ext cx="3334000" cy="66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6" name="Google Shape;3556;p172" descr="clipped resul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842" y="366052"/>
            <a:ext cx="973183" cy="605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7" name="Google Shape;3557;p172"/>
          <p:cNvCxnSpPr/>
          <p:nvPr/>
        </p:nvCxnSpPr>
        <p:spPr>
          <a:xfrm>
            <a:off x="4779500" y="-43375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58" name="Google Shape;3558;p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864" y="1549006"/>
            <a:ext cx="2227951" cy="2012509"/>
          </a:xfrm>
          <a:prstGeom prst="rect">
            <a:avLst/>
          </a:prstGeom>
          <a:noFill/>
          <a:ln>
            <a:noFill/>
          </a:ln>
        </p:spPr>
      </p:pic>
      <p:sp>
        <p:nvSpPr>
          <p:cNvPr id="3559" name="Google Shape;3559;p172"/>
          <p:cNvSpPr txBox="1"/>
          <p:nvPr/>
        </p:nvSpPr>
        <p:spPr>
          <a:xfrm>
            <a:off x="283263" y="247450"/>
            <a:ext cx="16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Chlorpromazine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THORAZINE</a:t>
            </a:r>
            <a:endParaRPr b="1"/>
          </a:p>
        </p:txBody>
      </p:sp>
      <p:pic>
        <p:nvPicPr>
          <p:cNvPr id="3560" name="Google Shape;3560;p172"/>
          <p:cNvPicPr preferRelativeResize="0"/>
          <p:nvPr/>
        </p:nvPicPr>
        <p:blipFill rotWithShape="1">
          <a:blip r:embed="rId7">
            <a:alphaModFix/>
          </a:blip>
          <a:srcRect r="28335"/>
          <a:stretch/>
        </p:blipFill>
        <p:spPr>
          <a:xfrm>
            <a:off x="102428" y="3647375"/>
            <a:ext cx="3535150" cy="75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1" name="Google Shape;3561;p172"/>
          <p:cNvGrpSpPr/>
          <p:nvPr/>
        </p:nvGrpSpPr>
        <p:grpSpPr>
          <a:xfrm>
            <a:off x="3795523" y="-90004"/>
            <a:ext cx="983985" cy="975794"/>
            <a:chOff x="2405325" y="422161"/>
            <a:chExt cx="2980869" cy="2956056"/>
          </a:xfrm>
        </p:grpSpPr>
        <p:grpSp>
          <p:nvGrpSpPr>
            <p:cNvPr id="3562" name="Google Shape;3562;p172"/>
            <p:cNvGrpSpPr/>
            <p:nvPr/>
          </p:nvGrpSpPr>
          <p:grpSpPr>
            <a:xfrm rot="-2957372">
              <a:off x="2768417" y="990288"/>
              <a:ext cx="2333877" cy="1819802"/>
              <a:chOff x="5962616" y="2847601"/>
              <a:chExt cx="2928513" cy="2283458"/>
            </a:xfrm>
          </p:grpSpPr>
          <p:pic>
            <p:nvPicPr>
              <p:cNvPr id="3563" name="Google Shape;3563;p172" descr="Resultado de imagen para thor's hammer 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315503">
                <a:off x="6050290" y="2969469"/>
                <a:ext cx="2753164" cy="20397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4" name="Google Shape;3564;p172" descr="Resultado de imagen para Phenothiazine 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2887235">
                <a:off x="6271499" y="3251028"/>
                <a:ext cx="758890" cy="47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65" name="Google Shape;3565;p172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05325" y="2401848"/>
              <a:ext cx="1666876" cy="874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6" name="Google Shape;3566;p172"/>
          <p:cNvSpPr txBox="1"/>
          <p:nvPr/>
        </p:nvSpPr>
        <p:spPr>
          <a:xfrm>
            <a:off x="2832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potency FGA</a:t>
            </a:r>
            <a:endParaRPr/>
          </a:p>
        </p:txBody>
      </p:sp>
      <p:sp>
        <p:nvSpPr>
          <p:cNvPr id="3567" name="Google Shape;3567;p172"/>
          <p:cNvSpPr txBox="1"/>
          <p:nvPr/>
        </p:nvSpPr>
        <p:spPr>
          <a:xfrm>
            <a:off x="4981877" y="847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SGA</a:t>
            </a:r>
            <a:endParaRPr/>
          </a:p>
        </p:txBody>
      </p:sp>
      <p:sp>
        <p:nvSpPr>
          <p:cNvPr id="3568" name="Google Shape;3568;p172"/>
          <p:cNvSpPr txBox="1"/>
          <p:nvPr/>
        </p:nvSpPr>
        <p:spPr>
          <a:xfrm>
            <a:off x="283277" y="11523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69" name="Google Shape;3569;p172"/>
          <p:cNvSpPr txBox="1"/>
          <p:nvPr/>
        </p:nvSpPr>
        <p:spPr>
          <a:xfrm>
            <a:off x="4982277" y="11460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 gain</a:t>
            </a:r>
            <a:endParaRPr/>
          </a:p>
        </p:txBody>
      </p:sp>
      <p:sp>
        <p:nvSpPr>
          <p:cNvPr id="3570" name="Google Shape;3570;p172"/>
          <p:cNvSpPr/>
          <p:nvPr/>
        </p:nvSpPr>
        <p:spPr>
          <a:xfrm rot="-863508">
            <a:off x="1379684" y="1640407"/>
            <a:ext cx="902832" cy="211774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1" name="Google Shape;3571;p172"/>
          <p:cNvSpPr txBox="1"/>
          <p:nvPr/>
        </p:nvSpPr>
        <p:spPr>
          <a:xfrm>
            <a:off x="3492814" y="239668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hypotension</a:t>
            </a:r>
            <a:endParaRPr/>
          </a:p>
        </p:txBody>
      </p:sp>
      <p:sp>
        <p:nvSpPr>
          <p:cNvPr id="3572" name="Google Shape;3572;p172"/>
          <p:cNvSpPr txBox="1"/>
          <p:nvPr/>
        </p:nvSpPr>
        <p:spPr>
          <a:xfrm>
            <a:off x="7776002" y="135540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73" name="Google Shape;3573;p172"/>
          <p:cNvSpPr txBox="1"/>
          <p:nvPr/>
        </p:nvSpPr>
        <p:spPr>
          <a:xfrm>
            <a:off x="3359464" y="15525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  <p:sp>
        <p:nvSpPr>
          <p:cNvPr id="3574" name="Google Shape;3574;p172"/>
          <p:cNvSpPr txBox="1"/>
          <p:nvPr/>
        </p:nvSpPr>
        <p:spPr>
          <a:xfrm>
            <a:off x="8236244" y="1875775"/>
            <a:ext cx="7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</a:t>
            </a:r>
            <a:endParaRPr/>
          </a:p>
        </p:txBody>
      </p:sp>
      <p:sp>
        <p:nvSpPr>
          <p:cNvPr id="3575" name="Google Shape;3575;p172"/>
          <p:cNvSpPr txBox="1"/>
          <p:nvPr/>
        </p:nvSpPr>
        <p:spPr>
          <a:xfrm>
            <a:off x="2188539" y="1183438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</a:t>
            </a:r>
            <a:endParaRPr/>
          </a:p>
        </p:txBody>
      </p:sp>
      <p:sp>
        <p:nvSpPr>
          <p:cNvPr id="3576" name="Google Shape;3576;p172"/>
          <p:cNvSpPr txBox="1"/>
          <p:nvPr/>
        </p:nvSpPr>
        <p:spPr>
          <a:xfrm>
            <a:off x="6491764" y="1223725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anticholinergic</a:t>
            </a:r>
            <a:endParaRPr/>
          </a:p>
        </p:txBody>
      </p:sp>
      <p:sp>
        <p:nvSpPr>
          <p:cNvPr id="3577" name="Google Shape;3577;p172"/>
          <p:cNvSpPr/>
          <p:nvPr/>
        </p:nvSpPr>
        <p:spPr>
          <a:xfrm rot="-863317">
            <a:off x="6021000" y="1660504"/>
            <a:ext cx="1064800" cy="2117745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p173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173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$599–$728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3584" name="Google Shape;3584;p173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85" name="Google Shape;3585;p173"/>
          <p:cNvSpPr txBox="1"/>
          <p:nvPr/>
        </p:nvSpPr>
        <p:spPr>
          <a:xfrm>
            <a:off x="254407" y="1092425"/>
            <a:ext cx="6356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/>
              <a:t>❖ Antipsychotic (SGA)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300"/>
              <a:t>❖ D2 antagonist -</a:t>
            </a:r>
            <a:r>
              <a:rPr lang="en" sz="1300" b="1"/>
              <a:t> ⇩ </a:t>
            </a:r>
            <a:r>
              <a:rPr lang="en" sz="1300"/>
              <a:t>DA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300"/>
              <a:t>❖ 5-HT</a:t>
            </a:r>
            <a:r>
              <a:rPr lang="en" sz="1300" baseline="-25000"/>
              <a:t>2A</a:t>
            </a:r>
            <a:r>
              <a:rPr lang="en" sz="1300"/>
              <a:t> antagonist - </a:t>
            </a:r>
            <a:r>
              <a:rPr lang="en" sz="1300" b="1"/>
              <a:t>⇧ </a:t>
            </a:r>
            <a:r>
              <a:rPr lang="en" sz="1300"/>
              <a:t>DA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300"/>
              <a:t>❖ Alpha-adrenergic antagonist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FDA-approved for: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Schizophrenia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Bipolar disorder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- acute manic/mixed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  episode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- maintenance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Used off-label for: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Acute agitation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❖ Refractory insomnia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173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7" name="Google Shape;3587;p173"/>
          <p:cNvGrpSpPr/>
          <p:nvPr/>
        </p:nvGrpSpPr>
        <p:grpSpPr>
          <a:xfrm>
            <a:off x="2612734" y="1330615"/>
            <a:ext cx="5309540" cy="2059013"/>
            <a:chOff x="3631996" y="1084374"/>
            <a:chExt cx="4616188" cy="1790134"/>
          </a:xfrm>
        </p:grpSpPr>
        <p:grpSp>
          <p:nvGrpSpPr>
            <p:cNvPr id="3588" name="Google Shape;3588;p173"/>
            <p:cNvGrpSpPr/>
            <p:nvPr/>
          </p:nvGrpSpPr>
          <p:grpSpPr>
            <a:xfrm>
              <a:off x="6472345" y="1084374"/>
              <a:ext cx="1775839" cy="1737950"/>
              <a:chOff x="5144032" y="734859"/>
              <a:chExt cx="2122686" cy="2077396"/>
            </a:xfrm>
          </p:grpSpPr>
          <p:pic>
            <p:nvPicPr>
              <p:cNvPr id="3589" name="Google Shape;3589;p173" descr="Resultado de imagen para saphire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90275" y="1966467"/>
                <a:ext cx="794269" cy="6300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90" name="Google Shape;3590;p17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3613977" flipH="1">
                <a:off x="5466333" y="973573"/>
                <a:ext cx="1478084" cy="15999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91" name="Google Shape;3591;p173"/>
            <p:cNvSpPr txBox="1"/>
            <p:nvPr/>
          </p:nvSpPr>
          <p:spPr>
            <a:xfrm>
              <a:off x="6081100" y="1902858"/>
              <a:ext cx="14691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>
                  <a:solidFill>
                    <a:srgbClr val="000000"/>
                  </a:solidFill>
                </a:rPr>
                <a:t>sublingual</a:t>
              </a:r>
              <a:endParaRPr sz="1150">
                <a:solidFill>
                  <a:srgbClr val="000000"/>
                </a:solidFill>
              </a:endParaRPr>
            </a:p>
          </p:txBody>
        </p:sp>
        <p:cxnSp>
          <p:nvCxnSpPr>
            <p:cNvPr id="3592" name="Google Shape;3592;p173"/>
            <p:cNvCxnSpPr/>
            <p:nvPr/>
          </p:nvCxnSpPr>
          <p:spPr>
            <a:xfrm>
              <a:off x="6109674" y="1931419"/>
              <a:ext cx="569400" cy="63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3593" name="Google Shape;3593;p173"/>
            <p:cNvGrpSpPr/>
            <p:nvPr/>
          </p:nvGrpSpPr>
          <p:grpSpPr>
            <a:xfrm>
              <a:off x="3631996" y="1214925"/>
              <a:ext cx="2553812" cy="1659583"/>
              <a:chOff x="136189" y="1154133"/>
              <a:chExt cx="2673869" cy="1737602"/>
            </a:xfrm>
          </p:grpSpPr>
          <p:grpSp>
            <p:nvGrpSpPr>
              <p:cNvPr id="3594" name="Google Shape;3594;p173"/>
              <p:cNvGrpSpPr/>
              <p:nvPr/>
            </p:nvGrpSpPr>
            <p:grpSpPr>
              <a:xfrm>
                <a:off x="136189" y="1458638"/>
                <a:ext cx="2673869" cy="1433097"/>
                <a:chOff x="1807929" y="1714269"/>
                <a:chExt cx="2673869" cy="1433097"/>
              </a:xfrm>
            </p:grpSpPr>
            <p:grpSp>
              <p:nvGrpSpPr>
                <p:cNvPr id="3595" name="Google Shape;3595;p173"/>
                <p:cNvGrpSpPr/>
                <p:nvPr/>
              </p:nvGrpSpPr>
              <p:grpSpPr>
                <a:xfrm>
                  <a:off x="1807929" y="1714269"/>
                  <a:ext cx="2673869" cy="1354264"/>
                  <a:chOff x="873299" y="3033185"/>
                  <a:chExt cx="2673869" cy="1354264"/>
                </a:xfrm>
              </p:grpSpPr>
              <p:pic>
                <p:nvPicPr>
                  <p:cNvPr id="3596" name="Google Shape;3596;p173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873299" y="3033185"/>
                    <a:ext cx="2673869" cy="13542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97" name="Google Shape;3597;p17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 rot="10800000" flipH="1">
                    <a:off x="2769559" y="3428815"/>
                    <a:ext cx="736406" cy="6570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598" name="Google Shape;3598;p173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 rot="2650525">
                  <a:off x="2963713" y="2576406"/>
                  <a:ext cx="569127" cy="4340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599" name="Google Shape;3599;p173"/>
              <p:cNvSpPr/>
              <p:nvPr/>
            </p:nvSpPr>
            <p:spPr>
              <a:xfrm>
                <a:off x="936823" y="1154133"/>
                <a:ext cx="1041600" cy="393300"/>
              </a:xfrm>
              <a:prstGeom prst="wedgeRectCallout">
                <a:avLst>
                  <a:gd name="adj1" fmla="val -58144"/>
                  <a:gd name="adj2" fmla="val 117625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173"/>
              <p:cNvSpPr txBox="1"/>
              <p:nvPr/>
            </p:nvSpPr>
            <p:spPr>
              <a:xfrm>
                <a:off x="896659" y="1157609"/>
                <a:ext cx="1390200" cy="23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Put this Sapphire 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under your tongue  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01" name="Google Shape;3601;p173"/>
          <p:cNvSpPr txBox="1"/>
          <p:nvPr/>
        </p:nvSpPr>
        <p:spPr>
          <a:xfrm>
            <a:off x="150972" y="120915"/>
            <a:ext cx="30138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Asenapine (SAPHRIS)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SEN a peen / SAFF ris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“Sapphire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(for an) 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 in a pine”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2" name="Google Shape;3602;p173"/>
          <p:cNvPicPr preferRelativeResize="0"/>
          <p:nvPr/>
        </p:nvPicPr>
        <p:blipFill rotWithShape="1">
          <a:blip r:embed="rId8">
            <a:alphaModFix/>
          </a:blip>
          <a:srcRect l="52061"/>
          <a:stretch/>
        </p:blipFill>
        <p:spPr>
          <a:xfrm>
            <a:off x="7676750" y="3756700"/>
            <a:ext cx="730275" cy="7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3" name="Google Shape;3603;p173"/>
          <p:cNvSpPr txBox="1"/>
          <p:nvPr/>
        </p:nvSpPr>
        <p:spPr>
          <a:xfrm>
            <a:off x="8322090" y="3581400"/>
            <a:ext cx="6945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/>
          </a:p>
        </p:txBody>
      </p:sp>
      <p:pic>
        <p:nvPicPr>
          <p:cNvPr id="3604" name="Google Shape;3604;p173" descr="File:Asenapine Structural Formulae V.1.sv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10625" y="1436800"/>
            <a:ext cx="1075625" cy="8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1" name="Google Shape;3621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20" y="116900"/>
            <a:ext cx="4196575" cy="4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22" name="Google Shape;3622;p175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Asenapine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SAPHRIS</a:t>
            </a:r>
            <a:endParaRPr b="1"/>
          </a:p>
        </p:txBody>
      </p:sp>
      <p:pic>
        <p:nvPicPr>
          <p:cNvPr id="3623" name="Google Shape;3623;p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863" y="4244977"/>
            <a:ext cx="7200573" cy="831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4" name="Google Shape;3624;p175"/>
          <p:cNvCxnSpPr/>
          <p:nvPr/>
        </p:nvCxnSpPr>
        <p:spPr>
          <a:xfrm>
            <a:off x="4130980" y="1002880"/>
            <a:ext cx="1235100" cy="1930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5" name="Google Shape;3625;p175"/>
          <p:cNvCxnSpPr/>
          <p:nvPr/>
        </p:nvCxnSpPr>
        <p:spPr>
          <a:xfrm rot="10800000" flipH="1">
            <a:off x="1692900" y="995375"/>
            <a:ext cx="2410800" cy="3495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6" name="Google Shape;3626;p175"/>
          <p:cNvCxnSpPr/>
          <p:nvPr/>
        </p:nvCxnSpPr>
        <p:spPr>
          <a:xfrm rot="10800000" flipH="1">
            <a:off x="2757225" y="2936250"/>
            <a:ext cx="2628300" cy="1575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7" name="Google Shape;3627;p175"/>
          <p:cNvSpPr/>
          <p:nvPr/>
        </p:nvSpPr>
        <p:spPr>
          <a:xfrm>
            <a:off x="6894225" y="4619275"/>
            <a:ext cx="1329300" cy="37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8" name="Google Shape;3628;p175"/>
          <p:cNvPicPr preferRelativeResize="0"/>
          <p:nvPr/>
        </p:nvPicPr>
        <p:blipFill rotWithShape="1">
          <a:blip r:embed="rId5">
            <a:alphaModFix/>
          </a:blip>
          <a:srcRect l="49647"/>
          <a:stretch/>
        </p:blipFill>
        <p:spPr>
          <a:xfrm>
            <a:off x="7642489" y="287675"/>
            <a:ext cx="1148962" cy="11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9" name="Google Shape;3629;p175"/>
          <p:cNvSpPr/>
          <p:nvPr/>
        </p:nvSpPr>
        <p:spPr>
          <a:xfrm rot="-8100000">
            <a:off x="5069470" y="503795"/>
            <a:ext cx="999142" cy="93635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0" name="Google Shape;3630;p175"/>
          <p:cNvSpPr txBox="1"/>
          <p:nvPr/>
        </p:nvSpPr>
        <p:spPr>
          <a:xfrm>
            <a:off x="5712252" y="4219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" name="Google Shape;3635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20" y="116900"/>
            <a:ext cx="4196575" cy="41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36" name="Google Shape;3636;p17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Asenapine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SAPHRIS</a:t>
            </a:r>
            <a:endParaRPr b="1"/>
          </a:p>
        </p:txBody>
      </p:sp>
      <p:pic>
        <p:nvPicPr>
          <p:cNvPr id="3637" name="Google Shape;3637;p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863" y="4244977"/>
            <a:ext cx="7200573" cy="8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8" name="Google Shape;3638;p176"/>
          <p:cNvSpPr/>
          <p:nvPr/>
        </p:nvSpPr>
        <p:spPr>
          <a:xfrm>
            <a:off x="6894225" y="4619275"/>
            <a:ext cx="1329300" cy="372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9" name="Google Shape;3639;p176"/>
          <p:cNvPicPr preferRelativeResize="0"/>
          <p:nvPr/>
        </p:nvPicPr>
        <p:blipFill rotWithShape="1">
          <a:blip r:embed="rId5">
            <a:alphaModFix/>
          </a:blip>
          <a:srcRect l="49647"/>
          <a:stretch/>
        </p:blipFill>
        <p:spPr>
          <a:xfrm>
            <a:off x="7642489" y="287675"/>
            <a:ext cx="1148962" cy="11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0" name="Google Shape;3640;p176"/>
          <p:cNvSpPr/>
          <p:nvPr/>
        </p:nvSpPr>
        <p:spPr>
          <a:xfrm rot="-5400000">
            <a:off x="1300575" y="1076325"/>
            <a:ext cx="4274700" cy="22671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1" name="Google Shape;3641;p176"/>
          <p:cNvSpPr txBox="1"/>
          <p:nvPr/>
        </p:nvSpPr>
        <p:spPr>
          <a:xfrm>
            <a:off x="5712252" y="421950"/>
            <a:ext cx="18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sedating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p177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$1,192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3647" name="Google Shape;3647;p177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48" name="Google Shape;3648;p177"/>
          <p:cNvSpPr txBox="1"/>
          <p:nvPr/>
        </p:nvSpPr>
        <p:spPr>
          <a:xfrm>
            <a:off x="254407" y="1092425"/>
            <a:ext cx="6356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9" name="Google Shape;3649;p177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0" name="Google Shape;3650;p177" descr="File:Asenapine Structural Formulae V.1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0625" y="1631850"/>
            <a:ext cx="1075625" cy="83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1" name="Google Shape;3651;p177"/>
          <p:cNvGrpSpPr/>
          <p:nvPr/>
        </p:nvGrpSpPr>
        <p:grpSpPr>
          <a:xfrm>
            <a:off x="3456162" y="1403694"/>
            <a:ext cx="2626364" cy="2711109"/>
            <a:chOff x="832891" y="5560352"/>
            <a:chExt cx="1538134" cy="1587765"/>
          </a:xfrm>
        </p:grpSpPr>
        <p:pic>
          <p:nvPicPr>
            <p:cNvPr id="3652" name="Google Shape;3652;p177" descr="clipped result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2891" y="5560352"/>
              <a:ext cx="1538129" cy="1587765"/>
            </a:xfrm>
            <a:prstGeom prst="rect">
              <a:avLst/>
            </a:prstGeom>
            <a:noFill/>
            <a:ln>
              <a:noFill/>
            </a:ln>
            <a:effectLst>
              <a:outerShdw blurRad="42863" dist="28575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53" name="Google Shape;3653;p177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02818" y="5669809"/>
              <a:ext cx="624715" cy="1069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4" name="Google Shape;3654;p177"/>
            <p:cNvSpPr txBox="1"/>
            <p:nvPr/>
          </p:nvSpPr>
          <p:spPr>
            <a:xfrm>
              <a:off x="1197125" y="6817356"/>
              <a:ext cx="11739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5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3.8 mg/24 hours </a:t>
              </a:r>
              <a:endParaRPr sz="1900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5" name="Google Shape;3655;p177"/>
          <p:cNvSpPr txBox="1"/>
          <p:nvPr/>
        </p:nvSpPr>
        <p:spPr>
          <a:xfrm>
            <a:off x="165428" y="123775"/>
            <a:ext cx="37716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Asenapine transdermal (SECUADO)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SEN a peen / </a:t>
            </a:r>
            <a:r>
              <a:rPr lang="en"/>
              <a:t>seh kue A doe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“See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(the) </a:t>
            </a: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caudal 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(end of an) </a:t>
            </a: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Ass”</a:t>
            </a:r>
            <a:r>
              <a:rPr lang="en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6" name="Google Shape;3656;p177"/>
          <p:cNvSpPr txBox="1"/>
          <p:nvPr/>
        </p:nvSpPr>
        <p:spPr>
          <a:xfrm>
            <a:off x="8198657" y="3446375"/>
            <a:ext cx="759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3.8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5.7 7.6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/24 hr</a:t>
            </a:r>
            <a:endParaRPr sz="1600"/>
          </a:p>
        </p:txBody>
      </p:sp>
      <p:pic>
        <p:nvPicPr>
          <p:cNvPr id="3657" name="Google Shape;3657;p177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6875" y="3813275"/>
            <a:ext cx="499024" cy="515149"/>
          </a:xfrm>
          <a:prstGeom prst="rect">
            <a:avLst/>
          </a:prstGeom>
          <a:noFill/>
          <a:ln>
            <a:noFill/>
          </a:ln>
          <a:effectLst>
            <a:outerShdw blurRad="28575" dist="1905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Google Shape;3662;p17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3" name="Google Shape;3663;p178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#159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1993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$4–$66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3664" name="Google Shape;3664;p178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5" name="Google Shape;3665;p178"/>
          <p:cNvSpPr txBox="1"/>
          <p:nvPr/>
        </p:nvSpPr>
        <p:spPr>
          <a:xfrm>
            <a:off x="148250" y="2137675"/>
            <a:ext cx="31542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Schizophrenia &gt; 13 years old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Bipolar &gt; 10 years old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Irritability of autism &gt; 5 years old</a:t>
            </a:r>
            <a:endParaRPr/>
          </a:p>
        </p:txBody>
      </p:sp>
      <p:sp>
        <p:nvSpPr>
          <p:cNvPr id="3666" name="Google Shape;3666;p178"/>
          <p:cNvSpPr txBox="1"/>
          <p:nvPr/>
        </p:nvSpPr>
        <p:spPr>
          <a:xfrm>
            <a:off x="175475" y="3223952"/>
            <a:ext cx="26595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off-label for: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</a:t>
            </a:r>
            <a:r>
              <a:rPr lang="en"/>
              <a:t>Depression (adjunct)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Tourette’s disorder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Aggression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Agitation of dementia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 PTSD</a:t>
            </a:r>
            <a:endParaRPr/>
          </a:p>
        </p:txBody>
      </p:sp>
      <p:sp>
        <p:nvSpPr>
          <p:cNvPr id="3667" name="Google Shape;3667;p178"/>
          <p:cNvSpPr txBox="1"/>
          <p:nvPr/>
        </p:nvSpPr>
        <p:spPr>
          <a:xfrm>
            <a:off x="148260" y="132256"/>
            <a:ext cx="3186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Risperidone (RISPERDAL)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 PER i dohn / </a:t>
            </a:r>
            <a:r>
              <a:rPr lang="en" sz="1300">
                <a:solidFill>
                  <a:srgbClr val="000000"/>
                </a:solidFill>
              </a:rPr>
              <a:t>RIS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</a:t>
            </a:r>
            <a:r>
              <a:rPr lang="en" sz="1300">
                <a:solidFill>
                  <a:srgbClr val="000000"/>
                </a:solidFill>
              </a:rPr>
              <a:t>dal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“Breast-perdal”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8" name="Google Shape;3668;p178" descr="Resultado de imagen para risperidone 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6850" y="1603375"/>
            <a:ext cx="1400775" cy="6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9" name="Google Shape;3669;p178"/>
          <p:cNvSpPr txBox="1"/>
          <p:nvPr/>
        </p:nvSpPr>
        <p:spPr>
          <a:xfrm>
            <a:off x="175475" y="1060375"/>
            <a:ext cx="34857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</a:t>
            </a:r>
            <a:r>
              <a:rPr lang="en"/>
              <a:t>Alpha-adrenergic antagonist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0" name="Google Shape;3670;p178"/>
          <p:cNvSpPr txBox="1"/>
          <p:nvPr/>
        </p:nvSpPr>
        <p:spPr>
          <a:xfrm>
            <a:off x="498428" y="1761269"/>
            <a:ext cx="5664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1" name="Google Shape;3671;p178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677666" y="3946804"/>
            <a:ext cx="618650" cy="259825"/>
          </a:xfrm>
          <a:prstGeom prst="rect">
            <a:avLst/>
          </a:prstGeom>
          <a:noFill/>
          <a:ln>
            <a:noFill/>
          </a:ln>
          <a:effectLst>
            <a:outerShdw blurRad="14288" dist="9525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72" name="Google Shape;3672;p178"/>
          <p:cNvSpPr txBox="1"/>
          <p:nvPr/>
        </p:nvSpPr>
        <p:spPr>
          <a:xfrm>
            <a:off x="8181144" y="3173875"/>
            <a:ext cx="9108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0.25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3" name="Google Shape;3673;p178"/>
          <p:cNvGrpSpPr/>
          <p:nvPr/>
        </p:nvGrpSpPr>
        <p:grpSpPr>
          <a:xfrm>
            <a:off x="4116154" y="750631"/>
            <a:ext cx="2426315" cy="3364179"/>
            <a:chOff x="23899" y="949510"/>
            <a:chExt cx="1564053" cy="2168619"/>
          </a:xfrm>
        </p:grpSpPr>
        <p:sp>
          <p:nvSpPr>
            <p:cNvPr id="3674" name="Google Shape;3674;p178"/>
            <p:cNvSpPr txBox="1"/>
            <p:nvPr/>
          </p:nvSpPr>
          <p:spPr>
            <a:xfrm>
              <a:off x="23899" y="2349332"/>
              <a:ext cx="8559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gyneco-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mastia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75" name="Google Shape;3675;p1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436" y="949510"/>
              <a:ext cx="1532515" cy="21686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2" name="Google Shape;3822;p190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2785875" y="537100"/>
            <a:ext cx="368467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3" name="Google Shape;3823;p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737" y="4195174"/>
            <a:ext cx="6398525" cy="89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4" name="Google Shape;3824;p190"/>
          <p:cNvCxnSpPr/>
          <p:nvPr/>
        </p:nvCxnSpPr>
        <p:spPr>
          <a:xfrm>
            <a:off x="3627550" y="1316500"/>
            <a:ext cx="1681500" cy="1717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5" name="Google Shape;3825;p190"/>
          <p:cNvCxnSpPr/>
          <p:nvPr/>
        </p:nvCxnSpPr>
        <p:spPr>
          <a:xfrm rot="10800000" flipH="1">
            <a:off x="1621300" y="1324875"/>
            <a:ext cx="2016900" cy="3036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6" name="Google Shape;3826;p190"/>
          <p:cNvCxnSpPr/>
          <p:nvPr/>
        </p:nvCxnSpPr>
        <p:spPr>
          <a:xfrm rot="10800000" flipH="1">
            <a:off x="2062550" y="3029475"/>
            <a:ext cx="3251400" cy="1332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7" name="Google Shape;3827;p190"/>
          <p:cNvSpPr/>
          <p:nvPr/>
        </p:nvSpPr>
        <p:spPr>
          <a:xfrm>
            <a:off x="4903275" y="4468875"/>
            <a:ext cx="2902800" cy="508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8" name="Google Shape;3828;p1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8018" y="124574"/>
            <a:ext cx="766980" cy="108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829" name="Google Shape;3829;p190"/>
          <p:cNvSpPr txBox="1"/>
          <p:nvPr/>
        </p:nvSpPr>
        <p:spPr>
          <a:xfrm>
            <a:off x="453000" y="189375"/>
            <a:ext cx="20862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2nd atypical antipsychotic, following clozapine.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genius!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barely atypical, because 5HT2A blocking ~= D2 blocking.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SGA is supposed to block 5HT2A &gt;&gt; D2.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190"/>
          <p:cNvSpPr txBox="1"/>
          <p:nvPr/>
        </p:nvSpPr>
        <p:spPr>
          <a:xfrm>
            <a:off x="3920100" y="297325"/>
            <a:ext cx="269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No built-in antimuscarinic activity, so may need to add benztropine.</a:t>
            </a:r>
            <a:endParaRPr sz="1200" b="1"/>
          </a:p>
        </p:txBody>
      </p:sp>
      <p:sp>
        <p:nvSpPr>
          <p:cNvPr id="3831" name="Google Shape;3831;p190"/>
          <p:cNvSpPr txBox="1"/>
          <p:nvPr/>
        </p:nvSpPr>
        <p:spPr>
          <a:xfrm>
            <a:off x="5787000" y="3161175"/>
            <a:ext cx="269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large prolactin elevation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EPS unless low dose</a:t>
            </a:r>
            <a:endParaRPr sz="1200" b="1"/>
          </a:p>
        </p:txBody>
      </p:sp>
      <p:pic>
        <p:nvPicPr>
          <p:cNvPr id="3832" name="Google Shape;3832;p190"/>
          <p:cNvPicPr preferRelativeResize="0"/>
          <p:nvPr/>
        </p:nvPicPr>
        <p:blipFill rotWithShape="1">
          <a:blip r:embed="rId6">
            <a:alphaModFix/>
          </a:blip>
          <a:srcRect l="68095" r="-2586"/>
          <a:stretch/>
        </p:blipFill>
        <p:spPr>
          <a:xfrm>
            <a:off x="7480625" y="283226"/>
            <a:ext cx="546900" cy="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4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71" name="Google Shape;571;p64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64"/>
          <p:cNvSpPr/>
          <p:nvPr/>
        </p:nvSpPr>
        <p:spPr>
          <a:xfrm rot="-5400000" flipH="1">
            <a:off x="2072950" y="1574975"/>
            <a:ext cx="1686000" cy="8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4"/>
          <p:cNvSpPr txBox="1"/>
          <p:nvPr/>
        </p:nvSpPr>
        <p:spPr>
          <a:xfrm>
            <a:off x="2608825" y="1086025"/>
            <a:ext cx="6210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This is the time for </a:t>
            </a:r>
            <a:r>
              <a:rPr lang="en" sz="1600" b="1">
                <a:solidFill>
                  <a:schemeClr val="dk1"/>
                </a:solidFill>
              </a:rPr>
              <a:t>a long-acting injectable (LAI) antipsychotic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600"/>
            <a:ext cx="8839202" cy="35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6"/>
          <p:cNvSpPr txBox="1"/>
          <p:nvPr/>
        </p:nvSpPr>
        <p:spPr>
          <a:xfrm>
            <a:off x="228975" y="143100"/>
            <a:ext cx="8346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Course of illness in schizophrenia</a:t>
            </a:r>
            <a:endParaRPr sz="1600" b="1"/>
          </a:p>
        </p:txBody>
      </p:sp>
      <p:sp>
        <p:nvSpPr>
          <p:cNvPr id="592" name="Google Shape;592;p66"/>
          <p:cNvSpPr txBox="1"/>
          <p:nvPr/>
        </p:nvSpPr>
        <p:spPr>
          <a:xfrm>
            <a:off x="309650" y="4663125"/>
            <a:ext cx="39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Stahl’s Essential Psychopharmacology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66"/>
          <p:cNvSpPr/>
          <p:nvPr/>
        </p:nvSpPr>
        <p:spPr>
          <a:xfrm rot="1707894">
            <a:off x="2483230" y="1618098"/>
            <a:ext cx="1432587" cy="594401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6"/>
          <p:cNvSpPr txBox="1"/>
          <p:nvPr/>
        </p:nvSpPr>
        <p:spPr>
          <a:xfrm>
            <a:off x="3134100" y="1057500"/>
            <a:ext cx="585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If 2nd episode despite compliance, it’s time for clozapine</a:t>
            </a:r>
            <a:endParaRPr sz="16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37" descr="http://bp1.blogger.com/_8gzfmDP84J0/Rzxc0f8WG7I/AAAAAAAAByE/S4j021gGrQA/s320/Missouri+Monarc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6000" y="1127000"/>
            <a:ext cx="2251050" cy="247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37" descr="http://a.espncdn.com/winnercomm/general/general/i/P2_Sutton_Misc_0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9148" y="1060528"/>
            <a:ext cx="1961825" cy="25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37"/>
          <p:cNvSpPr txBox="1"/>
          <p:nvPr/>
        </p:nvSpPr>
        <p:spPr>
          <a:xfrm>
            <a:off x="241395" y="114880"/>
            <a:ext cx="357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47" name="Google Shape;1047;p37"/>
          <p:cNvSpPr txBox="1"/>
          <p:nvPr/>
        </p:nvSpPr>
        <p:spPr>
          <a:xfrm>
            <a:off x="1868947" y="695900"/>
            <a:ext cx="107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Typicals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1048" name="Google Shape;1048;p37"/>
          <p:cNvSpPr txBox="1"/>
          <p:nvPr/>
        </p:nvSpPr>
        <p:spPr>
          <a:xfrm>
            <a:off x="5625426" y="695900"/>
            <a:ext cx="1252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Atypicals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49" name="Google Shape;1049;p37"/>
          <p:cNvSpPr txBox="1"/>
          <p:nvPr/>
        </p:nvSpPr>
        <p:spPr>
          <a:xfrm>
            <a:off x="655924" y="4729050"/>
            <a:ext cx="267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Dr Austin Campbell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050" name="Google Shape;1050;p37"/>
          <p:cNvSpPr txBox="1"/>
          <p:nvPr/>
        </p:nvSpPr>
        <p:spPr>
          <a:xfrm>
            <a:off x="1123946" y="3645850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First-Gen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51" name="Google Shape;1051;p37"/>
          <p:cNvSpPr txBox="1"/>
          <p:nvPr/>
        </p:nvSpPr>
        <p:spPr>
          <a:xfrm>
            <a:off x="5023546" y="3584925"/>
            <a:ext cx="341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Second-Gen Antipsychotics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52" name="Google Shape;1052;p37"/>
          <p:cNvSpPr txBox="1"/>
          <p:nvPr/>
        </p:nvSpPr>
        <p:spPr>
          <a:xfrm>
            <a:off x="1964047" y="4016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FGAs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053" name="Google Shape;1053;p37"/>
          <p:cNvSpPr txBox="1"/>
          <p:nvPr/>
        </p:nvSpPr>
        <p:spPr>
          <a:xfrm>
            <a:off x="5760872" y="4016025"/>
            <a:ext cx="98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SGAs</a:t>
            </a:r>
            <a:endParaRPr sz="16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Google Shape;3837;p19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8" name="Google Shape;3838;p191"/>
          <p:cNvSpPr txBox="1"/>
          <p:nvPr/>
        </p:nvSpPr>
        <p:spPr>
          <a:xfrm>
            <a:off x="152400" y="152400"/>
            <a:ext cx="3896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Risperidone long-acting injectables </a:t>
            </a:r>
            <a:endParaRPr sz="1800"/>
          </a:p>
        </p:txBody>
      </p:sp>
      <p:sp>
        <p:nvSpPr>
          <p:cNvPr id="3839" name="Google Shape;3839;p191"/>
          <p:cNvSpPr txBox="1"/>
          <p:nvPr/>
        </p:nvSpPr>
        <p:spPr>
          <a:xfrm>
            <a:off x="3846424" y="439850"/>
            <a:ext cx="2387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PERSERIS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“Purse heiress”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3840" name="Google Shape;3840;p191"/>
          <p:cNvGrpSpPr/>
          <p:nvPr/>
        </p:nvGrpSpPr>
        <p:grpSpPr>
          <a:xfrm>
            <a:off x="5310360" y="211079"/>
            <a:ext cx="1719642" cy="2402660"/>
            <a:chOff x="1483122" y="1791586"/>
            <a:chExt cx="1642290" cy="2294585"/>
          </a:xfrm>
        </p:grpSpPr>
        <p:grpSp>
          <p:nvGrpSpPr>
            <p:cNvPr id="3841" name="Google Shape;3841;p191"/>
            <p:cNvGrpSpPr/>
            <p:nvPr/>
          </p:nvGrpSpPr>
          <p:grpSpPr>
            <a:xfrm>
              <a:off x="1483122" y="1791586"/>
              <a:ext cx="1642290" cy="1903964"/>
              <a:chOff x="1483122" y="1791586"/>
              <a:chExt cx="1642290" cy="1903964"/>
            </a:xfrm>
          </p:grpSpPr>
          <p:pic>
            <p:nvPicPr>
              <p:cNvPr id="3842" name="Google Shape;3842;p19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18040" y="3119550"/>
                <a:ext cx="539200" cy="57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43" name="Google Shape;3843;p19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83122" y="1791586"/>
                <a:ext cx="1642290" cy="17907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44" name="Google Shape;3844;p19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881230">
              <a:off x="2486175" y="3553975"/>
              <a:ext cx="481525" cy="51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45" name="Google Shape;3845;p191"/>
          <p:cNvPicPr preferRelativeResize="0"/>
          <p:nvPr/>
        </p:nvPicPr>
        <p:blipFill rotWithShape="1">
          <a:blip r:embed="rId6">
            <a:alphaModFix/>
          </a:blip>
          <a:srcRect l="3855" t="6230" b="2678"/>
          <a:stretch/>
        </p:blipFill>
        <p:spPr>
          <a:xfrm>
            <a:off x="7386751" y="1346000"/>
            <a:ext cx="1399475" cy="115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6" name="Google Shape;3846;p191"/>
          <p:cNvGrpSpPr/>
          <p:nvPr/>
        </p:nvGrpSpPr>
        <p:grpSpPr>
          <a:xfrm>
            <a:off x="1442434" y="874193"/>
            <a:ext cx="2509602" cy="1696787"/>
            <a:chOff x="1173775" y="1227925"/>
            <a:chExt cx="3828531" cy="2588539"/>
          </a:xfrm>
        </p:grpSpPr>
        <p:grpSp>
          <p:nvGrpSpPr>
            <p:cNvPr id="3847" name="Google Shape;3847;p191"/>
            <p:cNvGrpSpPr/>
            <p:nvPr/>
          </p:nvGrpSpPr>
          <p:grpSpPr>
            <a:xfrm>
              <a:off x="1173775" y="1227925"/>
              <a:ext cx="3828531" cy="2588539"/>
              <a:chOff x="1173775" y="1227925"/>
              <a:chExt cx="3828531" cy="2588539"/>
            </a:xfrm>
          </p:grpSpPr>
          <p:sp>
            <p:nvSpPr>
              <p:cNvPr id="3848" name="Google Shape;3848;p191"/>
              <p:cNvSpPr txBox="1"/>
              <p:nvPr/>
            </p:nvSpPr>
            <p:spPr>
              <a:xfrm>
                <a:off x="3229606" y="1322851"/>
                <a:ext cx="1772700" cy="26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50"/>
                  <a:buFont typeface="Arial"/>
                  <a:buNone/>
                </a:pPr>
                <a:r>
                  <a:rPr lang="en" sz="1000"/>
                  <a:t>Deltoid or gluteal</a:t>
                </a:r>
                <a:endParaRPr sz="1000"/>
              </a:p>
            </p:txBody>
          </p:sp>
          <p:grpSp>
            <p:nvGrpSpPr>
              <p:cNvPr id="3849" name="Google Shape;3849;p191"/>
              <p:cNvGrpSpPr/>
              <p:nvPr/>
            </p:nvGrpSpPr>
            <p:grpSpPr>
              <a:xfrm>
                <a:off x="1173775" y="1227925"/>
                <a:ext cx="3413174" cy="2588539"/>
                <a:chOff x="3212125" y="1170775"/>
                <a:chExt cx="3413174" cy="2588539"/>
              </a:xfrm>
            </p:grpSpPr>
            <p:cxnSp>
              <p:nvCxnSpPr>
                <p:cNvPr id="3850" name="Google Shape;3850;p191"/>
                <p:cNvCxnSpPr>
                  <a:stCxn id="3851" idx="1"/>
                </p:cNvCxnSpPr>
                <p:nvPr/>
              </p:nvCxnSpPr>
              <p:spPr>
                <a:xfrm flipH="1">
                  <a:off x="4810077" y="1838121"/>
                  <a:ext cx="327300" cy="14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852" name="Google Shape;3852;p191"/>
                <p:cNvGrpSpPr/>
                <p:nvPr/>
              </p:nvGrpSpPr>
              <p:grpSpPr>
                <a:xfrm>
                  <a:off x="3212125" y="1170775"/>
                  <a:ext cx="3413174" cy="2588539"/>
                  <a:chOff x="211925" y="7392450"/>
                  <a:chExt cx="3413174" cy="2588539"/>
                </a:xfrm>
              </p:grpSpPr>
              <p:pic>
                <p:nvPicPr>
                  <p:cNvPr id="3853" name="Google Shape;3853;p191" descr="clipped result image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37884"/>
                  <a:stretch/>
                </p:blipFill>
                <p:spPr>
                  <a:xfrm>
                    <a:off x="615950" y="7971380"/>
                    <a:ext cx="1284200" cy="8438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4" name="Google Shape;3854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6645" t="12783" r="17158" b="20877"/>
                  <a:stretch/>
                </p:blipFill>
                <p:spPr>
                  <a:xfrm>
                    <a:off x="2255799" y="7853575"/>
                    <a:ext cx="934551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5" name="Google Shape;3855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4" r="17157" b="20871"/>
                  <a:stretch/>
                </p:blipFill>
                <p:spPr>
                  <a:xfrm>
                    <a:off x="2720000" y="7853575"/>
                    <a:ext cx="905099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6" name="Google Shape;3856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67156" t="12783" r="28717" b="20877"/>
                  <a:stretch/>
                </p:blipFill>
                <p:spPr>
                  <a:xfrm>
                    <a:off x="2500900" y="7853975"/>
                    <a:ext cx="238074" cy="201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7" name="Google Shape;3857;p191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302550">
                    <a:off x="2307052" y="8757125"/>
                    <a:ext cx="616253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8" name="Google Shape;3858;p191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 rot="2700000">
                    <a:off x="2307802" y="9612172"/>
                    <a:ext cx="616253" cy="1768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1" name="Google Shape;3851;p191" descr="clipped result image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>
                    <a:off x="2137177" y="7971378"/>
                    <a:ext cx="616252" cy="176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9" name="Google Shape;3859;p191" descr="clipped result image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31235" t="25482" r="33342" b="20880"/>
                  <a:stretch/>
                </p:blipFill>
                <p:spPr>
                  <a:xfrm>
                    <a:off x="211925" y="8239281"/>
                    <a:ext cx="2043876" cy="16271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0" name="Google Shape;3860;p191" descr="clipped result image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t="46158"/>
                  <a:stretch/>
                </p:blipFill>
                <p:spPr>
                  <a:xfrm>
                    <a:off x="1045981" y="8232675"/>
                    <a:ext cx="815600" cy="36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1" name="Google Shape;3861;p191" descr="clipped result image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1070275" y="7392450"/>
                    <a:ext cx="693375" cy="6461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2" name="Google Shape;3862;p191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51453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3" name="Google Shape;3863;p191" descr="clipped result image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r="78739"/>
                  <a:stretch/>
                </p:blipFill>
                <p:spPr>
                  <a:xfrm>
                    <a:off x="1327988" y="7842850"/>
                    <a:ext cx="40825" cy="36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864" name="Google Shape;3864;p191"/>
                <p:cNvGrpSpPr/>
                <p:nvPr/>
              </p:nvGrpSpPr>
              <p:grpSpPr>
                <a:xfrm>
                  <a:off x="4542128" y="2596841"/>
                  <a:ext cx="856122" cy="664195"/>
                  <a:chOff x="1827541" y="2800354"/>
                  <a:chExt cx="856122" cy="664195"/>
                </a:xfrm>
              </p:grpSpPr>
              <p:pic>
                <p:nvPicPr>
                  <p:cNvPr id="3865" name="Google Shape;3865;p191"/>
                  <p:cNvPicPr preferRelativeResize="0"/>
                  <p:nvPr/>
                </p:nvPicPr>
                <p:blipFill>
                  <a:blip r:embed="rId13">
                    <a:alphaModFix/>
                  </a:blip>
                  <a:stretch>
                    <a:fillRect/>
                  </a:stretch>
                </p:blipFill>
                <p:spPr>
                  <a:xfrm flipH="1">
                    <a:off x="1827541" y="2800354"/>
                    <a:ext cx="491784" cy="4973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66" name="Google Shape;3866;p191"/>
                  <p:cNvPicPr preferRelativeResize="0"/>
                  <p:nvPr/>
                </p:nvPicPr>
                <p:blipFill>
                  <a:blip r:embed="rId14">
                    <a:alphaModFix/>
                  </a:blip>
                  <a:stretch>
                    <a:fillRect/>
                  </a:stretch>
                </p:blipFill>
                <p:spPr>
                  <a:xfrm>
                    <a:off x="1843975" y="2818312"/>
                    <a:ext cx="457431" cy="46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867" name="Google Shape;3867;p191"/>
                  <p:cNvCxnSpPr>
                    <a:stCxn id="3858" idx="1"/>
                  </p:cNvCxnSpPr>
                  <p:nvPr/>
                </p:nvCxnSpPr>
                <p:spPr>
                  <a:xfrm rot="10800000">
                    <a:off x="2195263" y="3028949"/>
                    <a:ext cx="488400" cy="435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BE2625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</p:cxnSp>
            </p:grpSp>
            <p:cxnSp>
              <p:nvCxnSpPr>
                <p:cNvPr id="3868" name="Google Shape;3868;p191"/>
                <p:cNvCxnSpPr/>
                <p:nvPr/>
              </p:nvCxnSpPr>
              <p:spPr>
                <a:xfrm rot="10800000">
                  <a:off x="4834069" y="1976503"/>
                  <a:ext cx="544500" cy="45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E2625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869" name="Google Shape;3869;p191"/>
            <p:cNvCxnSpPr/>
            <p:nvPr/>
          </p:nvCxnSpPr>
          <p:spPr>
            <a:xfrm rot="10800000">
              <a:off x="2781371" y="2028327"/>
              <a:ext cx="554100" cy="461400"/>
            </a:xfrm>
            <a:prstGeom prst="straightConnector1">
              <a:avLst/>
            </a:prstGeom>
            <a:noFill/>
            <a:ln w="9525" cap="flat" cmpd="sng">
              <a:solidFill>
                <a:srgbClr val="BE262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870" name="Google Shape;3870;p191"/>
          <p:cNvSpPr txBox="1"/>
          <p:nvPr/>
        </p:nvSpPr>
        <p:spPr>
          <a:xfrm>
            <a:off x="261475" y="874200"/>
            <a:ext cx="12411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RISPERDAL CONSTA</a:t>
            </a:r>
            <a:r>
              <a:rPr lang="en"/>
              <a:t>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Risperdal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Consta”ntly (q 2 wk)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1" name="Google Shape;3871;p191"/>
          <p:cNvGrpSpPr/>
          <p:nvPr/>
        </p:nvGrpSpPr>
        <p:grpSpPr>
          <a:xfrm>
            <a:off x="1535415" y="2859309"/>
            <a:ext cx="2134733" cy="1850086"/>
            <a:chOff x="4123224" y="8039125"/>
            <a:chExt cx="1725874" cy="1495623"/>
          </a:xfrm>
        </p:grpSpPr>
        <p:pic>
          <p:nvPicPr>
            <p:cNvPr id="3872" name="Google Shape;3872;p19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123224" y="8181974"/>
              <a:ext cx="1725874" cy="1352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3" name="Google Shape;3873;p19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480128" y="8039125"/>
              <a:ext cx="554100" cy="671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4" name="Google Shape;3874;p191"/>
          <p:cNvSpPr txBox="1"/>
          <p:nvPr/>
        </p:nvSpPr>
        <p:spPr>
          <a:xfrm>
            <a:off x="281195" y="2859300"/>
            <a:ext cx="1581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RYKINDO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/>
              <a:t>Reich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Kindle”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75" name="Google Shape;3875;p191"/>
          <p:cNvCxnSpPr/>
          <p:nvPr/>
        </p:nvCxnSpPr>
        <p:spPr>
          <a:xfrm>
            <a:off x="4013325" y="0"/>
            <a:ext cx="0" cy="51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76" name="Google Shape;3876;p191"/>
          <p:cNvSpPr txBox="1"/>
          <p:nvPr/>
        </p:nvSpPr>
        <p:spPr>
          <a:xfrm>
            <a:off x="1535389" y="4644280"/>
            <a:ext cx="21348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000"/>
              <a:t>new brand of Risperdal Consta</a:t>
            </a:r>
            <a:endParaRPr sz="1000"/>
          </a:p>
        </p:txBody>
      </p:sp>
      <p:cxnSp>
        <p:nvCxnSpPr>
          <p:cNvPr id="3877" name="Google Shape;3877;p191"/>
          <p:cNvCxnSpPr/>
          <p:nvPr/>
        </p:nvCxnSpPr>
        <p:spPr>
          <a:xfrm rot="10800000">
            <a:off x="4013325" y="2665075"/>
            <a:ext cx="510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78" name="Google Shape;3878;p191"/>
          <p:cNvSpPr/>
          <p:nvPr/>
        </p:nvSpPr>
        <p:spPr>
          <a:xfrm>
            <a:off x="7953025" y="3121425"/>
            <a:ext cx="780900" cy="432000"/>
          </a:xfrm>
          <a:prstGeom prst="wedgeRectCallout">
            <a:avLst>
              <a:gd name="adj1" fmla="val 66507"/>
              <a:gd name="adj2" fmla="val -92752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79" name="Google Shape;3879;p19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78644" y="2773541"/>
            <a:ext cx="1609410" cy="234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0" name="Google Shape;3880;p191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">
            <a:off x="8177076" y="3734752"/>
            <a:ext cx="454487" cy="13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1" name="Google Shape;3881;p191" descr="clipped result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4917" y="4573232"/>
            <a:ext cx="454485" cy="130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2" name="Google Shape;3882;p191"/>
          <p:cNvCxnSpPr/>
          <p:nvPr/>
        </p:nvCxnSpPr>
        <p:spPr>
          <a:xfrm rot="10800000">
            <a:off x="7953069" y="3799950"/>
            <a:ext cx="3075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883" name="Google Shape;3883;p191"/>
          <p:cNvCxnSpPr/>
          <p:nvPr/>
        </p:nvCxnSpPr>
        <p:spPr>
          <a:xfrm rot="10800000">
            <a:off x="7459993" y="4638432"/>
            <a:ext cx="709200" cy="0"/>
          </a:xfrm>
          <a:prstGeom prst="straightConnector1">
            <a:avLst/>
          </a:prstGeom>
          <a:noFill/>
          <a:ln w="9525" cap="flat" cmpd="sng">
            <a:solidFill>
              <a:srgbClr val="BE26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884" name="Google Shape;3884;p191"/>
          <p:cNvSpPr txBox="1"/>
          <p:nvPr/>
        </p:nvSpPr>
        <p:spPr>
          <a:xfrm>
            <a:off x="7949476" y="30924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sp>
        <p:nvSpPr>
          <p:cNvPr id="3885" name="Google Shape;3885;p191"/>
          <p:cNvSpPr txBox="1"/>
          <p:nvPr/>
        </p:nvSpPr>
        <p:spPr>
          <a:xfrm>
            <a:off x="8262421" y="3848050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upper arm</a:t>
            </a:r>
            <a:endParaRPr sz="900"/>
          </a:p>
        </p:txBody>
      </p:sp>
      <p:sp>
        <p:nvSpPr>
          <p:cNvPr id="3886" name="Google Shape;3886;p191"/>
          <p:cNvSpPr txBox="1"/>
          <p:nvPr/>
        </p:nvSpPr>
        <p:spPr>
          <a:xfrm>
            <a:off x="8262421" y="4638425"/>
            <a:ext cx="780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SC abdomen</a:t>
            </a:r>
            <a:endParaRPr sz="900"/>
          </a:p>
        </p:txBody>
      </p:sp>
      <p:sp>
        <p:nvSpPr>
          <p:cNvPr id="3887" name="Google Shape;3887;p191"/>
          <p:cNvSpPr/>
          <p:nvPr/>
        </p:nvSpPr>
        <p:spPr>
          <a:xfrm>
            <a:off x="6412225" y="3121425"/>
            <a:ext cx="780900" cy="432000"/>
          </a:xfrm>
          <a:prstGeom prst="wedgeRectCallout">
            <a:avLst>
              <a:gd name="adj1" fmla="val -102407"/>
              <a:gd name="adj2" fmla="val -47124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8" name="Google Shape;3888;p191"/>
          <p:cNvSpPr txBox="1"/>
          <p:nvPr/>
        </p:nvSpPr>
        <p:spPr>
          <a:xfrm>
            <a:off x="6389622" y="3075175"/>
            <a:ext cx="993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1100"/>
              <a:t>CHOOSE, EDDIE!</a:t>
            </a:r>
            <a:endParaRPr sz="1100"/>
          </a:p>
        </p:txBody>
      </p:sp>
      <p:pic>
        <p:nvPicPr>
          <p:cNvPr id="3889" name="Google Shape;3889;p191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6367" y="3771115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0" name="Google Shape;3890;p191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768623" y="3612660"/>
            <a:ext cx="463261" cy="3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" name="Google Shape;3891;p191"/>
          <p:cNvPicPr preferRelativeResize="0"/>
          <p:nvPr/>
        </p:nvPicPr>
        <p:blipFill rotWithShape="1">
          <a:blip r:embed="rId18">
            <a:alphaModFix/>
          </a:blip>
          <a:srcRect l="1798" t="4968" r="7826" b="2516"/>
          <a:stretch/>
        </p:blipFill>
        <p:spPr>
          <a:xfrm>
            <a:off x="5928798" y="4402922"/>
            <a:ext cx="429081" cy="327008"/>
          </a:xfrm>
          <a:prstGeom prst="rect">
            <a:avLst/>
          </a:prstGeom>
          <a:noFill/>
          <a:ln>
            <a:noFill/>
          </a:ln>
        </p:spPr>
      </p:pic>
      <p:sp>
        <p:nvSpPr>
          <p:cNvPr id="3892" name="Google Shape;3892;p191"/>
          <p:cNvSpPr txBox="1"/>
          <p:nvPr/>
        </p:nvSpPr>
        <p:spPr>
          <a:xfrm>
            <a:off x="6412232" y="3772282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8 wk</a:t>
            </a:r>
            <a:endParaRPr sz="900"/>
          </a:p>
        </p:txBody>
      </p:sp>
      <p:sp>
        <p:nvSpPr>
          <p:cNvPr id="3893" name="Google Shape;3893;p191"/>
          <p:cNvSpPr txBox="1"/>
          <p:nvPr/>
        </p:nvSpPr>
        <p:spPr>
          <a:xfrm>
            <a:off x="6382124" y="4453326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q 4 wk</a:t>
            </a:r>
            <a:endParaRPr sz="900"/>
          </a:p>
        </p:txBody>
      </p:sp>
      <p:sp>
        <p:nvSpPr>
          <p:cNvPr id="3894" name="Google Shape;3894;p191"/>
          <p:cNvSpPr txBox="1"/>
          <p:nvPr/>
        </p:nvSpPr>
        <p:spPr>
          <a:xfrm>
            <a:off x="6412232" y="4165664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3895" name="Google Shape;3895;p191"/>
          <p:cNvSpPr txBox="1"/>
          <p:nvPr/>
        </p:nvSpPr>
        <p:spPr>
          <a:xfrm>
            <a:off x="8262436" y="4210643"/>
            <a:ext cx="566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900"/>
              <a:t>-or-</a:t>
            </a:r>
            <a:endParaRPr sz="900"/>
          </a:p>
        </p:txBody>
      </p:sp>
      <p:sp>
        <p:nvSpPr>
          <p:cNvPr id="3896" name="Google Shape;3896;p191"/>
          <p:cNvSpPr txBox="1"/>
          <p:nvPr/>
        </p:nvSpPr>
        <p:spPr>
          <a:xfrm>
            <a:off x="3846414" y="2871288"/>
            <a:ext cx="2330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UZEDY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p195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$224–$804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4094" name="Google Shape;4094;p195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95" name="Google Shape;4095;p195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6" name="Google Shape;4096;p195"/>
          <p:cNvGrpSpPr/>
          <p:nvPr/>
        </p:nvGrpSpPr>
        <p:grpSpPr>
          <a:xfrm>
            <a:off x="3737899" y="820392"/>
            <a:ext cx="2760848" cy="3431273"/>
            <a:chOff x="5432613" y="1175660"/>
            <a:chExt cx="1929988" cy="2398653"/>
          </a:xfrm>
        </p:grpSpPr>
        <p:pic>
          <p:nvPicPr>
            <p:cNvPr id="4097" name="Google Shape;4097;p195"/>
            <p:cNvPicPr preferRelativeResize="0"/>
            <p:nvPr/>
          </p:nvPicPr>
          <p:blipFill rotWithShape="1">
            <a:blip r:embed="rId3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8" name="Google Shape;4098;p195"/>
            <p:cNvSpPr txBox="1"/>
            <p:nvPr/>
          </p:nvSpPr>
          <p:spPr>
            <a:xfrm>
              <a:off x="5754786" y="2905813"/>
              <a:ext cx="11040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gyneco-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mastia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99" name="Google Shape;4099;p19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4100" name="Google Shape;4100;p195"/>
          <p:cNvSpPr txBox="1"/>
          <p:nvPr/>
        </p:nvSpPr>
        <p:spPr>
          <a:xfrm>
            <a:off x="153875" y="126800"/>
            <a:ext cx="3575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Paliperidone (INVEGA)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 e PER i dohn / in VAY guh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/>
              <a:t>“</a:t>
            </a:r>
            <a:r>
              <a:rPr lang="en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Pale lips done In Vegas”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1" name="Google Shape;4101;p195" descr="Resultado de imagen para paliperidone stru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8888" y="1508252"/>
            <a:ext cx="1412724" cy="72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Google Shape;4102;p1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7669650" y="4084625"/>
            <a:ext cx="672925" cy="36065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4103" name="Google Shape;4103;p195"/>
          <p:cNvSpPr txBox="1"/>
          <p:nvPr/>
        </p:nvSpPr>
        <p:spPr>
          <a:xfrm>
            <a:off x="329240" y="1142363"/>
            <a:ext cx="2411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NE alpha-2 antagonist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4" name="Google Shape;4104;p195"/>
          <p:cNvSpPr txBox="1"/>
          <p:nvPr/>
        </p:nvSpPr>
        <p:spPr>
          <a:xfrm>
            <a:off x="1537028" y="3250130"/>
            <a:ext cx="809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5" name="Google Shape;4105;p195"/>
          <p:cNvSpPr txBox="1"/>
          <p:nvPr/>
        </p:nvSpPr>
        <p:spPr>
          <a:xfrm>
            <a:off x="8186421" y="3532000"/>
            <a:ext cx="7701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1.5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6" name="Google Shape;4106;p195"/>
          <p:cNvSpPr txBox="1"/>
          <p:nvPr/>
        </p:nvSpPr>
        <p:spPr>
          <a:xfrm>
            <a:off x="267878" y="2079889"/>
            <a:ext cx="2725500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Schizoaffective disorder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Used off-label for: 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 Bipolar disorder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❖  Aggression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7" name="Google Shape;4107;p195"/>
          <p:cNvSpPr txBox="1"/>
          <p:nvPr/>
        </p:nvSpPr>
        <p:spPr>
          <a:xfrm>
            <a:off x="2993369" y="398518"/>
            <a:ext cx="26595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p196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INVEGA</a:t>
            </a:r>
            <a:endParaRPr b="1"/>
          </a:p>
        </p:txBody>
      </p:sp>
      <p:pic>
        <p:nvPicPr>
          <p:cNvPr id="4113" name="Google Shape;4113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6355" y="507419"/>
            <a:ext cx="3531246" cy="3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4" name="Google Shape;4114;p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2375" y="4158202"/>
            <a:ext cx="7086148" cy="864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5" name="Google Shape;4115;p196"/>
          <p:cNvCxnSpPr/>
          <p:nvPr/>
        </p:nvCxnSpPr>
        <p:spPr>
          <a:xfrm>
            <a:off x="3570300" y="1409525"/>
            <a:ext cx="1738800" cy="162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6" name="Google Shape;4116;p196"/>
          <p:cNvCxnSpPr/>
          <p:nvPr/>
        </p:nvCxnSpPr>
        <p:spPr>
          <a:xfrm rot="10800000" flipH="1">
            <a:off x="2029525" y="1403775"/>
            <a:ext cx="1544100" cy="2900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7" name="Google Shape;4117;p196"/>
          <p:cNvCxnSpPr/>
          <p:nvPr/>
        </p:nvCxnSpPr>
        <p:spPr>
          <a:xfrm rot="10800000" flipH="1">
            <a:off x="4010525" y="3029425"/>
            <a:ext cx="1310700" cy="1281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18" name="Google Shape;4118;p196"/>
          <p:cNvSpPr/>
          <p:nvPr/>
        </p:nvSpPr>
        <p:spPr>
          <a:xfrm>
            <a:off x="4774375" y="4404425"/>
            <a:ext cx="3531300" cy="551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9" name="Google Shape;4119;p196"/>
          <p:cNvGrpSpPr/>
          <p:nvPr/>
        </p:nvGrpSpPr>
        <p:grpSpPr>
          <a:xfrm>
            <a:off x="7531067" y="367862"/>
            <a:ext cx="1092759" cy="1358117"/>
            <a:chOff x="5432613" y="1175660"/>
            <a:chExt cx="1929988" cy="2398653"/>
          </a:xfrm>
        </p:grpSpPr>
        <p:pic>
          <p:nvPicPr>
            <p:cNvPr id="4120" name="Google Shape;4120;p196"/>
            <p:cNvPicPr preferRelativeResize="0"/>
            <p:nvPr/>
          </p:nvPicPr>
          <p:blipFill rotWithShape="1">
            <a:blip r:embed="rId5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1" name="Google Shape;4121;p19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" name="Google Shape;4199;p200"/>
          <p:cNvPicPr preferRelativeResize="0"/>
          <p:nvPr/>
        </p:nvPicPr>
        <p:blipFill rotWithShape="1">
          <a:blip r:embed="rId3">
            <a:alphaModFix/>
          </a:blip>
          <a:srcRect l="2257"/>
          <a:stretch/>
        </p:blipFill>
        <p:spPr>
          <a:xfrm>
            <a:off x="1212971" y="1580065"/>
            <a:ext cx="2496958" cy="2419522"/>
          </a:xfrm>
          <a:prstGeom prst="rect">
            <a:avLst/>
          </a:prstGeom>
          <a:noFill/>
          <a:ln>
            <a:noFill/>
          </a:ln>
        </p:spPr>
      </p:pic>
      <p:sp>
        <p:nvSpPr>
          <p:cNvPr id="4200" name="Google Shape;4200;p200"/>
          <p:cNvSpPr txBox="1"/>
          <p:nvPr/>
        </p:nvSpPr>
        <p:spPr>
          <a:xfrm>
            <a:off x="306150" y="232725"/>
            <a:ext cx="144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RISPERDAL</a:t>
            </a:r>
            <a:endParaRPr b="1"/>
          </a:p>
        </p:txBody>
      </p:sp>
      <p:pic>
        <p:nvPicPr>
          <p:cNvPr id="4201" name="Google Shape;4201;p200"/>
          <p:cNvPicPr preferRelativeResize="0"/>
          <p:nvPr/>
        </p:nvPicPr>
        <p:blipFill rotWithShape="1">
          <a:blip r:embed="rId4">
            <a:alphaModFix/>
          </a:blip>
          <a:srcRect r="44833"/>
          <a:stretch/>
        </p:blipFill>
        <p:spPr>
          <a:xfrm>
            <a:off x="255347" y="4059000"/>
            <a:ext cx="2391974" cy="60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2" name="Google Shape;4202;p200"/>
          <p:cNvCxnSpPr/>
          <p:nvPr/>
        </p:nvCxnSpPr>
        <p:spPr>
          <a:xfrm>
            <a:off x="1783341" y="2108234"/>
            <a:ext cx="1139400" cy="1163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3" name="Google Shape;4203;p200"/>
          <p:cNvCxnSpPr/>
          <p:nvPr/>
        </p:nvCxnSpPr>
        <p:spPr>
          <a:xfrm rot="10800000" flipH="1">
            <a:off x="423785" y="2113995"/>
            <a:ext cx="1366800" cy="2057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4" name="Google Shape;4204;p200"/>
          <p:cNvCxnSpPr/>
          <p:nvPr/>
        </p:nvCxnSpPr>
        <p:spPr>
          <a:xfrm rot="10800000" flipH="1">
            <a:off x="722803" y="3268995"/>
            <a:ext cx="2203200" cy="902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5" name="Google Shape;4205;p200"/>
          <p:cNvSpPr txBox="1"/>
          <p:nvPr/>
        </p:nvSpPr>
        <p:spPr>
          <a:xfrm>
            <a:off x="4611250" y="232725"/>
            <a:ext cx="13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Paliperidone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INVEGA</a:t>
            </a:r>
            <a:endParaRPr b="1"/>
          </a:p>
        </p:txBody>
      </p:sp>
      <p:pic>
        <p:nvPicPr>
          <p:cNvPr id="4206" name="Google Shape;4206;p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197" y="1649927"/>
            <a:ext cx="2385114" cy="24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7" name="Google Shape;4207;p200"/>
          <p:cNvPicPr preferRelativeResize="0"/>
          <p:nvPr/>
        </p:nvPicPr>
        <p:blipFill rotWithShape="1">
          <a:blip r:embed="rId6">
            <a:alphaModFix/>
          </a:blip>
          <a:srcRect r="49408"/>
          <a:stretch/>
        </p:blipFill>
        <p:spPr>
          <a:xfrm>
            <a:off x="4809977" y="4115775"/>
            <a:ext cx="2421474" cy="58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8" name="Google Shape;4208;p200"/>
          <p:cNvCxnSpPr/>
          <p:nvPr/>
        </p:nvCxnSpPr>
        <p:spPr>
          <a:xfrm>
            <a:off x="6422858" y="2259238"/>
            <a:ext cx="1174500" cy="1097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9" name="Google Shape;4209;p200"/>
          <p:cNvCxnSpPr/>
          <p:nvPr/>
        </p:nvCxnSpPr>
        <p:spPr>
          <a:xfrm rot="10800000" flipH="1">
            <a:off x="5382170" y="2255374"/>
            <a:ext cx="1043100" cy="19590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0" name="Google Shape;4210;p200"/>
          <p:cNvCxnSpPr/>
          <p:nvPr/>
        </p:nvCxnSpPr>
        <p:spPr>
          <a:xfrm rot="10800000" flipH="1">
            <a:off x="6720199" y="3353403"/>
            <a:ext cx="885000" cy="865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11" name="Google Shape;4211;p2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5924" y="258195"/>
            <a:ext cx="611781" cy="865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2" name="Google Shape;4212;p200"/>
          <p:cNvCxnSpPr/>
          <p:nvPr/>
        </p:nvCxnSpPr>
        <p:spPr>
          <a:xfrm flipH="1">
            <a:off x="4469650" y="0"/>
            <a:ext cx="2970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13" name="Google Shape;4213;p200"/>
          <p:cNvSpPr/>
          <p:nvPr/>
        </p:nvSpPr>
        <p:spPr>
          <a:xfrm>
            <a:off x="4177700" y="2153000"/>
            <a:ext cx="1390800" cy="9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Metabolized to</a:t>
            </a:r>
            <a:endParaRPr sz="1100"/>
          </a:p>
        </p:txBody>
      </p:sp>
      <p:grpSp>
        <p:nvGrpSpPr>
          <p:cNvPr id="4214" name="Google Shape;4214;p200"/>
          <p:cNvGrpSpPr/>
          <p:nvPr/>
        </p:nvGrpSpPr>
        <p:grpSpPr>
          <a:xfrm>
            <a:off x="7867225" y="112273"/>
            <a:ext cx="855564" cy="1063323"/>
            <a:chOff x="5432613" y="1175660"/>
            <a:chExt cx="1929988" cy="2398653"/>
          </a:xfrm>
        </p:grpSpPr>
        <p:pic>
          <p:nvPicPr>
            <p:cNvPr id="4215" name="Google Shape;4215;p200"/>
            <p:cNvPicPr preferRelativeResize="0"/>
            <p:nvPr/>
          </p:nvPicPr>
          <p:blipFill rotWithShape="1">
            <a:blip r:embed="rId8">
              <a:alphaModFix/>
            </a:blip>
            <a:srcRect l="25214" t="2714" r="25090"/>
            <a:stretch/>
          </p:blipFill>
          <p:spPr>
            <a:xfrm>
              <a:off x="5432613" y="1175660"/>
              <a:ext cx="1204500" cy="913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6" name="Google Shape;4216;p20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3801" y="1623171"/>
              <a:ext cx="1378800" cy="195114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217" name="Google Shape;4217;p200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2978475" y="260813"/>
            <a:ext cx="546900" cy="8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8" name="Google Shape;4218;p200"/>
          <p:cNvPicPr preferRelativeResize="0"/>
          <p:nvPr/>
        </p:nvPicPr>
        <p:blipFill rotWithShape="1">
          <a:blip r:embed="rId10">
            <a:alphaModFix/>
          </a:blip>
          <a:srcRect l="68095" r="-2586"/>
          <a:stretch/>
        </p:blipFill>
        <p:spPr>
          <a:xfrm>
            <a:off x="7231450" y="260826"/>
            <a:ext cx="546900" cy="860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9" name="Google Shape;4219;p200"/>
          <p:cNvCxnSpPr/>
          <p:nvPr/>
        </p:nvCxnSpPr>
        <p:spPr>
          <a:xfrm>
            <a:off x="5530410" y="3935358"/>
            <a:ext cx="14919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0" name="Google Shape;4220;p200"/>
          <p:cNvCxnSpPr/>
          <p:nvPr/>
        </p:nvCxnSpPr>
        <p:spPr>
          <a:xfrm>
            <a:off x="5460853" y="4114795"/>
            <a:ext cx="13773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21" name="Google Shape;4221;p200"/>
          <p:cNvSpPr txBox="1"/>
          <p:nvPr/>
        </p:nvSpPr>
        <p:spPr>
          <a:xfrm>
            <a:off x="5431400" y="3849900"/>
            <a:ext cx="269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Looks</a:t>
            </a:r>
            <a:r>
              <a:rPr lang="en" sz="1200"/>
              <a:t> more atypical</a:t>
            </a:r>
            <a:endParaRPr sz="1200"/>
          </a:p>
        </p:txBody>
      </p:sp>
      <p:sp>
        <p:nvSpPr>
          <p:cNvPr id="4222" name="Google Shape;4222;p200"/>
          <p:cNvSpPr txBox="1"/>
          <p:nvPr/>
        </p:nvSpPr>
        <p:spPr>
          <a:xfrm>
            <a:off x="7689050" y="3776525"/>
            <a:ext cx="107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but EPS and prolactin elevation is no better</a:t>
            </a:r>
            <a:endParaRPr sz="12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7" name="Google Shape;4227;p20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8" name="Google Shape;4228;p201"/>
          <p:cNvSpPr txBox="1"/>
          <p:nvPr/>
        </p:nvSpPr>
        <p:spPr>
          <a:xfrm>
            <a:off x="152400" y="152400"/>
            <a:ext cx="5607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Paliperidone palmitate long-acting injectables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 </a:t>
            </a:r>
            <a:endParaRPr sz="1800"/>
          </a:p>
        </p:txBody>
      </p:sp>
      <p:sp>
        <p:nvSpPr>
          <p:cNvPr id="4229" name="Google Shape;4229;p201"/>
          <p:cNvSpPr txBox="1"/>
          <p:nvPr/>
        </p:nvSpPr>
        <p:spPr>
          <a:xfrm>
            <a:off x="-105175" y="695275"/>
            <a:ext cx="3702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00"/>
                </a:highlight>
              </a:rPr>
              <a:t>INVEGA SUSTENNA</a:t>
            </a:r>
            <a:endParaRPr>
              <a:highlight>
                <a:srgbClr val="FFFF00"/>
              </a:highligh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(q 1 month) 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“Sus tanner in Vegas”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cxnSp>
        <p:nvCxnSpPr>
          <p:cNvPr id="4230" name="Google Shape;4230;p201"/>
          <p:cNvCxnSpPr/>
          <p:nvPr/>
        </p:nvCxnSpPr>
        <p:spPr>
          <a:xfrm>
            <a:off x="6210475" y="1470075"/>
            <a:ext cx="0" cy="367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31" name="Google Shape;4231;p201"/>
          <p:cNvGrpSpPr/>
          <p:nvPr/>
        </p:nvGrpSpPr>
        <p:grpSpPr>
          <a:xfrm>
            <a:off x="348074" y="1470069"/>
            <a:ext cx="2482120" cy="2446072"/>
            <a:chOff x="169600" y="760256"/>
            <a:chExt cx="3270250" cy="3222756"/>
          </a:xfrm>
        </p:grpSpPr>
        <p:pic>
          <p:nvPicPr>
            <p:cNvPr id="4232" name="Google Shape;4232;p201" descr="clipped result image"/>
            <p:cNvPicPr preferRelativeResize="0"/>
            <p:nvPr/>
          </p:nvPicPr>
          <p:blipFill rotWithShape="1">
            <a:blip r:embed="rId3">
              <a:alphaModFix/>
            </a:blip>
            <a:srcRect b="38347"/>
            <a:stretch/>
          </p:blipFill>
          <p:spPr>
            <a:xfrm>
              <a:off x="618208" y="1607106"/>
              <a:ext cx="2216327" cy="237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3" name="Google Shape;4233;p201"/>
            <p:cNvPicPr preferRelativeResize="0"/>
            <p:nvPr/>
          </p:nvPicPr>
          <p:blipFill rotWithShape="1">
            <a:blip r:embed="rId4">
              <a:alphaModFix/>
            </a:blip>
            <a:srcRect t="27726" b="11524"/>
            <a:stretch/>
          </p:blipFill>
          <p:spPr>
            <a:xfrm>
              <a:off x="1042126" y="2351273"/>
              <a:ext cx="1671308" cy="137497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234" name="Google Shape;4234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2093502" y="1217300"/>
              <a:ext cx="1346348" cy="2765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5" name="Google Shape;4235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169600" y="1189216"/>
              <a:ext cx="1307326" cy="2793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6" name="Google Shape;4236;p201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1174400" y="760256"/>
              <a:ext cx="1455850" cy="1104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7" name="Google Shape;4237;p201" descr="clipped result ima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9020" y="2994011"/>
              <a:ext cx="652747" cy="103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8" name="Google Shape;4238;p201" descr="clipped result imag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9738" y="3533357"/>
              <a:ext cx="894822" cy="448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9" name="Google Shape;4239;p201" descr="clipped result image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70734" y="3027607"/>
              <a:ext cx="278385" cy="24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0" name="Google Shape;4240;p201" descr="clipped result image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18578" y="2950361"/>
              <a:ext cx="182690" cy="72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1" name="Google Shape;4241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657168" y="1820114"/>
              <a:ext cx="683095" cy="78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2" name="Google Shape;4242;p201"/>
          <p:cNvGrpSpPr/>
          <p:nvPr/>
        </p:nvGrpSpPr>
        <p:grpSpPr>
          <a:xfrm>
            <a:off x="861164" y="3997357"/>
            <a:ext cx="1455941" cy="928547"/>
            <a:chOff x="6068777" y="3114657"/>
            <a:chExt cx="1455941" cy="928547"/>
          </a:xfrm>
        </p:grpSpPr>
        <p:pic>
          <p:nvPicPr>
            <p:cNvPr id="4243" name="Google Shape;4243;p20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068777" y="3114657"/>
              <a:ext cx="1455941" cy="928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4" name="Google Shape;4244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625393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5" name="Google Shape;4245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838306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6" name="Google Shape;424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448094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7" name="Google Shape;424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8" name="Google Shape;4248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448097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9" name="Google Shape;4249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4483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0" name="Google Shape;4250;p201"/>
            <p:cNvPicPr preferRelativeResize="0"/>
            <p:nvPr/>
          </p:nvPicPr>
          <p:blipFill rotWithShape="1">
            <a:blip r:embed="rId15">
              <a:alphaModFix/>
            </a:blip>
            <a:srcRect t="7587" b="5000"/>
            <a:stretch/>
          </p:blipFill>
          <p:spPr>
            <a:xfrm>
              <a:off x="6800289" y="316851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1" name="Google Shape;425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90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2" name="Google Shape;425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576" y="3168518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3" name="Google Shape;4253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97" y="3168736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4" name="Google Shape;4254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800203" y="3728682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5" name="Google Shape;4255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448904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6" name="Google Shape;425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151490" y="3728685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7" name="Google Shape;425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097611" y="3728903"/>
              <a:ext cx="344209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8" name="Google Shape;4258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101308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9" name="Google Shape;4259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255682" y="3133856"/>
              <a:ext cx="240022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0" name="Google Shape;4260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43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1" name="Google Shape;4261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2" name="Google Shape;4262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18135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3" name="Google Shape;4263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81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4" name="Google Shape;4264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5" name="Google Shape;4265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43306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6" name="Google Shape;4266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137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7" name="Google Shape;4267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8" name="Google Shape;4268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79062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9" name="Google Shape;4269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419" y="3214438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0" name="Google Shape;4270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494515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1" name="Google Shape;4271;p201" descr="clipped result imag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24344" y="3788097"/>
              <a:ext cx="176721" cy="2037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2" name="Google Shape;4272;p201"/>
          <p:cNvGrpSpPr/>
          <p:nvPr/>
        </p:nvGrpSpPr>
        <p:grpSpPr>
          <a:xfrm>
            <a:off x="3357912" y="1656345"/>
            <a:ext cx="2428173" cy="2264811"/>
            <a:chOff x="109457" y="5368323"/>
            <a:chExt cx="2296796" cy="2142273"/>
          </a:xfrm>
        </p:grpSpPr>
        <p:grpSp>
          <p:nvGrpSpPr>
            <p:cNvPr id="4273" name="Google Shape;4273;p201"/>
            <p:cNvGrpSpPr/>
            <p:nvPr/>
          </p:nvGrpSpPr>
          <p:grpSpPr>
            <a:xfrm>
              <a:off x="109457" y="5406826"/>
              <a:ext cx="2296796" cy="2103770"/>
              <a:chOff x="999052" y="5884528"/>
              <a:chExt cx="2955219" cy="2706858"/>
            </a:xfrm>
          </p:grpSpPr>
          <p:pic>
            <p:nvPicPr>
              <p:cNvPr id="4274" name="Google Shape;4274;p201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556558" y="5884528"/>
                <a:ext cx="2122342" cy="12942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5" name="Google Shape;4275;p201"/>
              <p:cNvPicPr preferRelativeResize="0"/>
              <p:nvPr/>
            </p:nvPicPr>
            <p:blipFill rotWithShape="1">
              <a:blip r:embed="rId17">
                <a:alphaModFix/>
              </a:blip>
              <a:srcRect r="76053"/>
              <a:stretch/>
            </p:blipFill>
            <p:spPr>
              <a:xfrm>
                <a:off x="2359331" y="6368342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6" name="Google Shape;4276;p201"/>
              <p:cNvPicPr preferRelativeResize="0"/>
              <p:nvPr/>
            </p:nvPicPr>
            <p:blipFill rotWithShape="1">
              <a:blip r:embed="rId17">
                <a:alphaModFix/>
              </a:blip>
              <a:srcRect l="52079" r="23616"/>
              <a:stretch/>
            </p:blipFill>
            <p:spPr>
              <a:xfrm>
                <a:off x="3008375" y="6153850"/>
                <a:ext cx="336326" cy="12942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7" name="Google Shape;4277;p201"/>
              <p:cNvPicPr preferRelativeResize="0"/>
              <p:nvPr/>
            </p:nvPicPr>
            <p:blipFill rotWithShape="1">
              <a:blip r:embed="rId17">
                <a:alphaModFix/>
              </a:blip>
              <a:srcRect l="27010" r="49042"/>
              <a:stretch/>
            </p:blipFill>
            <p:spPr>
              <a:xfrm>
                <a:off x="2666523" y="6274430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278" name="Google Shape;4278;p201"/>
              <p:cNvPicPr preferRelativeResize="0"/>
              <p:nvPr/>
            </p:nvPicPr>
            <p:blipFill rotWithShape="1">
              <a:blip r:embed="rId17">
                <a:alphaModFix/>
              </a:blip>
              <a:srcRect l="76053"/>
              <a:stretch/>
            </p:blipFill>
            <p:spPr>
              <a:xfrm>
                <a:off x="3291852" y="6042937"/>
                <a:ext cx="331392" cy="129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grpSp>
            <p:nvGrpSpPr>
              <p:cNvPr id="4279" name="Google Shape;4279;p201"/>
              <p:cNvGrpSpPr/>
              <p:nvPr/>
            </p:nvGrpSpPr>
            <p:grpSpPr>
              <a:xfrm>
                <a:off x="999052" y="7124820"/>
                <a:ext cx="2955219" cy="1466566"/>
                <a:chOff x="141721" y="6796586"/>
                <a:chExt cx="4354876" cy="2161164"/>
              </a:xfrm>
            </p:grpSpPr>
            <p:pic>
              <p:nvPicPr>
                <p:cNvPr id="4280" name="Google Shape;4280;p201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141721" y="6796586"/>
                  <a:ext cx="4354876" cy="216116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4281" name="Google Shape;4281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7448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2" name="Google Shape;4282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2210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3" name="Google Shape;4283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6878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4" name="Google Shape;4284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15452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5" name="Google Shape;4285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630775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6" name="Google Shape;4286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097500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pic>
              <p:nvPicPr>
                <p:cNvPr id="4287" name="Google Shape;4287;p20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578512" y="6989474"/>
                  <a:ext cx="336325" cy="3884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</p:grpSp>
        <p:grpSp>
          <p:nvGrpSpPr>
            <p:cNvPr id="4288" name="Google Shape;4288;p201"/>
            <p:cNvGrpSpPr/>
            <p:nvPr/>
          </p:nvGrpSpPr>
          <p:grpSpPr>
            <a:xfrm>
              <a:off x="418156" y="5368323"/>
              <a:ext cx="1371674" cy="966229"/>
              <a:chOff x="418156" y="5368323"/>
              <a:chExt cx="1371674" cy="966229"/>
            </a:xfrm>
          </p:grpSpPr>
          <p:sp>
            <p:nvSpPr>
              <p:cNvPr id="4289" name="Google Shape;4289;p201"/>
              <p:cNvSpPr txBox="1"/>
              <p:nvPr/>
            </p:nvSpPr>
            <p:spPr>
              <a:xfrm rot="-2402245">
                <a:off x="428536" y="5927620"/>
                <a:ext cx="588539" cy="246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JAN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0" name="Google Shape;4290;p201"/>
              <p:cNvSpPr txBox="1"/>
              <p:nvPr/>
            </p:nvSpPr>
            <p:spPr>
              <a:xfrm rot="-2517800">
                <a:off x="818682" y="5784225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FEB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1" name="Google Shape;4291;p201"/>
              <p:cNvSpPr txBox="1"/>
              <p:nvPr/>
            </p:nvSpPr>
            <p:spPr>
              <a:xfrm rot="-2517800">
                <a:off x="1194157" y="5533422"/>
                <a:ext cx="588644" cy="246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" sz="1000"/>
                  <a:t>MAR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92" name="Google Shape;4292;p201"/>
          <p:cNvGrpSpPr/>
          <p:nvPr/>
        </p:nvGrpSpPr>
        <p:grpSpPr>
          <a:xfrm>
            <a:off x="3853241" y="3997360"/>
            <a:ext cx="1455841" cy="928538"/>
            <a:chOff x="3720287" y="8418750"/>
            <a:chExt cx="3912499" cy="2495400"/>
          </a:xfrm>
        </p:grpSpPr>
        <p:pic>
          <p:nvPicPr>
            <p:cNvPr id="4293" name="Google Shape;4293;p20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720287" y="8418750"/>
              <a:ext cx="3912499" cy="249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4" name="Google Shape;4294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16065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5" name="Google Shape;4295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788218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6" name="Google Shape;429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931483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7" name="Google Shape;429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8" name="Google Shape;4298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9314845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9" name="Google Shape;4299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9315430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0" name="Google Shape;4300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6056" y="8563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1" name="Google Shape;430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2023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2" name="Google Shape;430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30059" y="8563497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3" name="Google Shape;4303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8006" y="8564082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4" name="Google Shape;4304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5685825" y="10068896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5" name="Google Shape;4305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4741792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6" name="Google Shape;430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629828" y="10068903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7" name="Google Shape;430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3797775" y="10069489"/>
              <a:ext cx="924981" cy="4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8" name="Google Shape;4308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4738881" y="8566424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9" name="Google Shape;4309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3794648" y="9315423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0" name="Google Shape;4310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628376" y="9314837"/>
              <a:ext cx="928123" cy="7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1" name="Google Shape;4311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683053" y="10069504"/>
              <a:ext cx="928123" cy="745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2" name="Google Shape;4312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807709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3" name="Google Shape;4313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09820" y="8470346"/>
              <a:ext cx="645005" cy="78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4" name="Google Shape;4314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5328053" y="8607039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5" name="Google Shape;4315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4832801" y="8846648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6" name="Google Shape;4316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4376026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7" name="Google Shape;4317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3880775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8" name="Google Shape;4318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97359" y="935240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9" name="Google Shape;4319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702108" y="959201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0" name="Google Shape;4320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265633" y="10123843"/>
              <a:ext cx="332868" cy="68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1" name="Google Shape;4321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5770381" y="10363452"/>
              <a:ext cx="206516" cy="4413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22" name="Google Shape;4322;p201"/>
            <p:cNvGrpSpPr/>
            <p:nvPr/>
          </p:nvGrpSpPr>
          <p:grpSpPr>
            <a:xfrm>
              <a:off x="4076533" y="8839703"/>
              <a:ext cx="3219040" cy="1955694"/>
              <a:chOff x="4076533" y="8839703"/>
              <a:chExt cx="3219040" cy="1955694"/>
            </a:xfrm>
          </p:grpSpPr>
          <p:pic>
            <p:nvPicPr>
              <p:cNvPr id="4323" name="Google Shape;4323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981533" y="103503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4" name="Google Shape;4324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6910208" y="95874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5" name="Google Shape;4325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076533" y="9558828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6" name="Google Shape;4326;p20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034658" y="8839703"/>
                <a:ext cx="385365" cy="4450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27" name="Google Shape;4327;p201"/>
          <p:cNvGrpSpPr/>
          <p:nvPr/>
        </p:nvGrpSpPr>
        <p:grpSpPr>
          <a:xfrm>
            <a:off x="6845219" y="3953360"/>
            <a:ext cx="1455842" cy="928538"/>
            <a:chOff x="6192858" y="5305423"/>
            <a:chExt cx="1455842" cy="928538"/>
          </a:xfrm>
        </p:grpSpPr>
        <p:pic>
          <p:nvPicPr>
            <p:cNvPr id="4328" name="Google Shape;4328;p20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192858" y="5305423"/>
              <a:ext cx="1455842" cy="928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9" name="Google Shape;4329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749437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0" name="Google Shape;4330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62335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1" name="Google Shape;433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63885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2" name="Google Shape;433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3" name="Google Shape;4333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63886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4" name="Google Shape;4334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639077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5" name="Google Shape;4335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321" y="5359280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6" name="Google Shape;4336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3046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7" name="Google Shape;4337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584" y="535928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8" name="Google Shape;4338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777" y="5359501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9" name="Google Shape;4339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924235" y="5919442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0" name="Google Shape;4340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572960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1" name="Google Shape;4341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7275498" y="5919445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2" name="Google Shape;4342;p201"/>
            <p:cNvPicPr preferRelativeResize="0"/>
            <p:nvPr/>
          </p:nvPicPr>
          <p:blipFill rotWithShape="1">
            <a:blip r:embed="rId14">
              <a:alphaModFix/>
            </a:blip>
            <a:srcRect t="7587" b="5000"/>
            <a:stretch/>
          </p:blipFill>
          <p:spPr>
            <a:xfrm>
              <a:off x="6221691" y="5919663"/>
              <a:ext cx="344185" cy="15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3" name="Google Shape;4343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220643" y="5360372"/>
              <a:ext cx="345355" cy="271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4" name="Google Shape;4344;p201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923203" y="5639871"/>
              <a:ext cx="345355" cy="268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5" name="Google Shape;4345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225388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6" name="Google Shape;4346;p20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379683" y="5324621"/>
              <a:ext cx="240007" cy="29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7" name="Google Shape;4347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6419633" y="537548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8" name="Google Shape;4348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235350" y="5464644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9" name="Google Shape;4349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241"/>
            <a:stretch/>
          </p:blipFill>
          <p:spPr>
            <a:xfrm flipH="1">
              <a:off x="7126534" y="5652835"/>
              <a:ext cx="123860" cy="254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0" name="Google Shape;4350;p20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 b="10960"/>
            <a:stretch/>
          </p:blipFill>
          <p:spPr>
            <a:xfrm>
              <a:off x="6942250" y="5741993"/>
              <a:ext cx="76845" cy="164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1" name="Google Shape;4351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015092" y="5729646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2" name="Google Shape;4352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310461" y="5462059"/>
              <a:ext cx="143394" cy="165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3" name="Google Shape;4353;p201"/>
          <p:cNvGrpSpPr/>
          <p:nvPr/>
        </p:nvGrpSpPr>
        <p:grpSpPr>
          <a:xfrm>
            <a:off x="6608340" y="1274374"/>
            <a:ext cx="1848768" cy="2565569"/>
            <a:chOff x="2481275" y="8668891"/>
            <a:chExt cx="1581901" cy="2195233"/>
          </a:xfrm>
        </p:grpSpPr>
        <p:pic>
          <p:nvPicPr>
            <p:cNvPr id="4354" name="Google Shape;4354;p201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2481275" y="9681675"/>
              <a:ext cx="1581901" cy="1182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5" name="Google Shape;4355;p201"/>
            <p:cNvPicPr preferRelativeResize="0"/>
            <p:nvPr/>
          </p:nvPicPr>
          <p:blipFill rotWithShape="1">
            <a:blip r:embed="rId6">
              <a:alphaModFix/>
            </a:blip>
            <a:srcRect l="25214" t="2714" r="25090"/>
            <a:stretch/>
          </p:blipFill>
          <p:spPr>
            <a:xfrm>
              <a:off x="2637089" y="8668891"/>
              <a:ext cx="1346384" cy="1021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6" name="Google Shape;4356;p201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3025412" y="9284466"/>
              <a:ext cx="346688" cy="84533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57" name="Google Shape;4357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37095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358" name="Google Shape;4358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438543" y="956835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359" name="Google Shape;4359;p2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639461" y="9719969"/>
              <a:ext cx="321857" cy="371722"/>
            </a:xfrm>
            <a:prstGeom prst="rect">
              <a:avLst/>
            </a:prstGeom>
            <a:noFill/>
            <a:ln>
              <a:noFill/>
            </a:ln>
            <a:effectLst>
              <a:outerShdw blurRad="14288" dist="38100" dir="1080000" algn="tl" rotWithShape="0">
                <a:srgbClr val="000000">
                  <a:alpha val="40000"/>
                </a:srgbClr>
              </a:outerShdw>
            </a:effectLst>
          </p:spPr>
        </p:pic>
      </p:grpSp>
      <p:cxnSp>
        <p:nvCxnSpPr>
          <p:cNvPr id="4360" name="Google Shape;4360;p201"/>
          <p:cNvCxnSpPr/>
          <p:nvPr/>
        </p:nvCxnSpPr>
        <p:spPr>
          <a:xfrm>
            <a:off x="3121650" y="1474125"/>
            <a:ext cx="0" cy="363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61" name="Google Shape;4361;p201" descr="clipped result image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998600" y="103273"/>
            <a:ext cx="1128624" cy="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2" name="Google Shape;4362;p201"/>
          <p:cNvSpPr txBox="1"/>
          <p:nvPr/>
        </p:nvSpPr>
        <p:spPr>
          <a:xfrm>
            <a:off x="6084288" y="509709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INVEGA HAFYERA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6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Half year In Vegas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3" name="Google Shape;4363;p201"/>
          <p:cNvSpPr txBox="1"/>
          <p:nvPr/>
        </p:nvSpPr>
        <p:spPr>
          <a:xfrm>
            <a:off x="3216575" y="736234"/>
            <a:ext cx="30597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INVEGA TRINZA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/>
              <a:t>(q 3 month)</a:t>
            </a: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300"/>
              <a:t>Trending in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Vegas”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Google Shape;4650;p204"/>
          <p:cNvSpPr txBox="1"/>
          <p:nvPr/>
        </p:nvSpPr>
        <p:spPr>
          <a:xfrm>
            <a:off x="7545235" y="128475"/>
            <a:ext cx="13206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$32</a:t>
            </a:r>
            <a:r>
              <a:rPr lang="en" sz="1600"/>
              <a:t>–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$292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1" name="Google Shape;4651;p204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52" name="Google Shape;4652;p204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53" name="Google Shape;4653;p204"/>
          <p:cNvGrpSpPr/>
          <p:nvPr/>
        </p:nvGrpSpPr>
        <p:grpSpPr>
          <a:xfrm>
            <a:off x="3644164" y="1092297"/>
            <a:ext cx="2367007" cy="3625851"/>
            <a:chOff x="5448404" y="1529035"/>
            <a:chExt cx="2096923" cy="3212129"/>
          </a:xfrm>
        </p:grpSpPr>
        <p:grpSp>
          <p:nvGrpSpPr>
            <p:cNvPr id="4654" name="Google Shape;4654;p204"/>
            <p:cNvGrpSpPr/>
            <p:nvPr/>
          </p:nvGrpSpPr>
          <p:grpSpPr>
            <a:xfrm>
              <a:off x="5524525" y="1529035"/>
              <a:ext cx="1666688" cy="3212129"/>
              <a:chOff x="5524525" y="1529035"/>
              <a:chExt cx="1666688" cy="3212129"/>
            </a:xfrm>
          </p:grpSpPr>
          <p:grpSp>
            <p:nvGrpSpPr>
              <p:cNvPr id="4655" name="Google Shape;4655;p204"/>
              <p:cNvGrpSpPr/>
              <p:nvPr/>
            </p:nvGrpSpPr>
            <p:grpSpPr>
              <a:xfrm>
                <a:off x="5524525" y="1529035"/>
                <a:ext cx="1666688" cy="3212129"/>
                <a:chOff x="2272368" y="1374425"/>
                <a:chExt cx="2661591" cy="5129557"/>
              </a:xfrm>
            </p:grpSpPr>
            <p:pic>
              <p:nvPicPr>
                <p:cNvPr id="4656" name="Google Shape;4656;p204"/>
                <p:cNvPicPr preferRelativeResize="0"/>
                <p:nvPr/>
              </p:nvPicPr>
              <p:blipFill rotWithShape="1">
                <a:blip r:embed="rId3">
                  <a:alphaModFix amt="84000"/>
                </a:blip>
                <a:srcRect/>
                <a:stretch/>
              </p:blipFill>
              <p:spPr>
                <a:xfrm>
                  <a:off x="2272368" y="2671992"/>
                  <a:ext cx="2661591" cy="38319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57" name="Google Shape;4657;p20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r="52426"/>
                <a:stretch/>
              </p:blipFill>
              <p:spPr>
                <a:xfrm>
                  <a:off x="3034375" y="1374425"/>
                  <a:ext cx="1080425" cy="1712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658" name="Google Shape;4658;p204"/>
              <p:cNvGrpSpPr/>
              <p:nvPr/>
            </p:nvGrpSpPr>
            <p:grpSpPr>
              <a:xfrm>
                <a:off x="5694743" y="2341825"/>
                <a:ext cx="1239950" cy="2365386"/>
                <a:chOff x="5694743" y="2341825"/>
                <a:chExt cx="1239950" cy="2365386"/>
              </a:xfrm>
            </p:grpSpPr>
            <p:grpSp>
              <p:nvGrpSpPr>
                <p:cNvPr id="4659" name="Google Shape;4659;p204"/>
                <p:cNvGrpSpPr/>
                <p:nvPr/>
              </p:nvGrpSpPr>
              <p:grpSpPr>
                <a:xfrm rot="-7765823">
                  <a:off x="5672833" y="2621234"/>
                  <a:ext cx="753666" cy="299284"/>
                  <a:chOff x="1043330" y="3457140"/>
                  <a:chExt cx="1041750" cy="577615"/>
                </a:xfrm>
              </p:grpSpPr>
              <p:grpSp>
                <p:nvGrpSpPr>
                  <p:cNvPr id="4660" name="Google Shape;4660;p204"/>
                  <p:cNvGrpSpPr/>
                  <p:nvPr/>
                </p:nvGrpSpPr>
                <p:grpSpPr>
                  <a:xfrm>
                    <a:off x="1192604" y="3457214"/>
                    <a:ext cx="693884" cy="577541"/>
                    <a:chOff x="2208316" y="3266500"/>
                    <a:chExt cx="390173" cy="324753"/>
                  </a:xfrm>
                </p:grpSpPr>
                <p:pic>
                  <p:nvPicPr>
                    <p:cNvPr id="4661" name="Google Shape;4661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20173" r="16386"/>
                    <a:stretch/>
                  </p:blipFill>
                  <p:spPr>
                    <a:xfrm>
                      <a:off x="2208316" y="3266501"/>
                      <a:ext cx="154411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62" name="Google Shape;4662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2355087" y="3266500"/>
                      <a:ext cx="243402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63" name="Google Shape;4663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0"/>
                  <a:stretch/>
                </p:blipFill>
                <p:spPr>
                  <a:xfrm>
                    <a:off x="1802888" y="3457140"/>
                    <a:ext cx="274602" cy="5775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664" name="Google Shape;4664;p204"/>
                  <p:cNvSpPr/>
                  <p:nvPr/>
                </p:nvSpPr>
                <p:spPr>
                  <a:xfrm rot="5400000">
                    <a:off x="2019229" y="3780373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5" name="Google Shape;4665;p204"/>
                  <p:cNvSpPr/>
                  <p:nvPr/>
                </p:nvSpPr>
                <p:spPr>
                  <a:xfrm rot="-5400000">
                    <a:off x="1041380" y="3771924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666" name="Google Shape;4666;p204"/>
                <p:cNvGrpSpPr/>
                <p:nvPr/>
              </p:nvGrpSpPr>
              <p:grpSpPr>
                <a:xfrm rot="-2721841">
                  <a:off x="6186620" y="2565464"/>
                  <a:ext cx="753659" cy="299267"/>
                  <a:chOff x="1043330" y="3457140"/>
                  <a:chExt cx="1041750" cy="577615"/>
                </a:xfrm>
              </p:grpSpPr>
              <p:grpSp>
                <p:nvGrpSpPr>
                  <p:cNvPr id="4667" name="Google Shape;4667;p204"/>
                  <p:cNvGrpSpPr/>
                  <p:nvPr/>
                </p:nvGrpSpPr>
                <p:grpSpPr>
                  <a:xfrm>
                    <a:off x="1192604" y="3457214"/>
                    <a:ext cx="693884" cy="577541"/>
                    <a:chOff x="2208316" y="3266500"/>
                    <a:chExt cx="390173" cy="324753"/>
                  </a:xfrm>
                </p:grpSpPr>
                <p:pic>
                  <p:nvPicPr>
                    <p:cNvPr id="4668" name="Google Shape;4668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20173" r="16386"/>
                    <a:stretch/>
                  </p:blipFill>
                  <p:spPr>
                    <a:xfrm>
                      <a:off x="2208316" y="3266501"/>
                      <a:ext cx="154411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69" name="Google Shape;4669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2355087" y="3266500"/>
                      <a:ext cx="243402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70" name="Google Shape;4670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0"/>
                  <a:stretch/>
                </p:blipFill>
                <p:spPr>
                  <a:xfrm>
                    <a:off x="1802888" y="3457140"/>
                    <a:ext cx="274602" cy="5775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671" name="Google Shape;4671;p204"/>
                  <p:cNvSpPr/>
                  <p:nvPr/>
                </p:nvSpPr>
                <p:spPr>
                  <a:xfrm rot="5400000">
                    <a:off x="2019229" y="3780373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2" name="Google Shape;4672;p204"/>
                  <p:cNvSpPr/>
                  <p:nvPr/>
                </p:nvSpPr>
                <p:spPr>
                  <a:xfrm rot="-5400000">
                    <a:off x="1041380" y="3771924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673" name="Google Shape;4673;p204"/>
                <p:cNvGrpSpPr/>
                <p:nvPr/>
              </p:nvGrpSpPr>
              <p:grpSpPr>
                <a:xfrm rot="5400000">
                  <a:off x="5977301" y="4200393"/>
                  <a:ext cx="711278" cy="302359"/>
                  <a:chOff x="1098078" y="3470082"/>
                  <a:chExt cx="983107" cy="583591"/>
                </a:xfrm>
              </p:grpSpPr>
              <p:grpSp>
                <p:nvGrpSpPr>
                  <p:cNvPr id="4674" name="Google Shape;4674;p204"/>
                  <p:cNvGrpSpPr/>
                  <p:nvPr/>
                </p:nvGrpSpPr>
                <p:grpSpPr>
                  <a:xfrm>
                    <a:off x="1098078" y="3470082"/>
                    <a:ext cx="670153" cy="580581"/>
                    <a:chOff x="2155164" y="3273736"/>
                    <a:chExt cx="376829" cy="326462"/>
                  </a:xfrm>
                </p:grpSpPr>
                <p:pic>
                  <p:nvPicPr>
                    <p:cNvPr id="4675" name="Google Shape;4675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-2683" r="16387"/>
                    <a:stretch/>
                  </p:blipFill>
                  <p:spPr>
                    <a:xfrm>
                      <a:off x="2155164" y="3273736"/>
                      <a:ext cx="210047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76" name="Google Shape;4676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r="21154"/>
                    <a:stretch/>
                  </p:blipFill>
                  <p:spPr>
                    <a:xfrm>
                      <a:off x="2340081" y="3275447"/>
                      <a:ext cx="191912" cy="3247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77" name="Google Shape;4677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0"/>
                  <a:stretch/>
                </p:blipFill>
                <p:spPr>
                  <a:xfrm>
                    <a:off x="1768204" y="3476137"/>
                    <a:ext cx="274602" cy="5775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678" name="Google Shape;4678;p204"/>
                  <p:cNvSpPr/>
                  <p:nvPr/>
                </p:nvSpPr>
                <p:spPr>
                  <a:xfrm rot="5400000">
                    <a:off x="2015336" y="3798259"/>
                    <a:ext cx="67800" cy="6390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D41F1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679" name="Google Shape;4679;p204"/>
                <p:cNvGrpSpPr/>
                <p:nvPr/>
              </p:nvGrpSpPr>
              <p:grpSpPr>
                <a:xfrm rot="5400000">
                  <a:off x="6009943" y="3568381"/>
                  <a:ext cx="655141" cy="300717"/>
                  <a:chOff x="968179" y="3462836"/>
                  <a:chExt cx="905517" cy="580423"/>
                </a:xfrm>
              </p:grpSpPr>
              <p:grpSp>
                <p:nvGrpSpPr>
                  <p:cNvPr id="4680" name="Google Shape;4680;p204"/>
                  <p:cNvGrpSpPr/>
                  <p:nvPr/>
                </p:nvGrpSpPr>
                <p:grpSpPr>
                  <a:xfrm>
                    <a:off x="968179" y="3462836"/>
                    <a:ext cx="733506" cy="577541"/>
                    <a:chOff x="2082121" y="3269661"/>
                    <a:chExt cx="412453" cy="324753"/>
                  </a:xfrm>
                </p:grpSpPr>
                <p:pic>
                  <p:nvPicPr>
                    <p:cNvPr id="4681" name="Google Shape;4681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l="-2683" r="16387"/>
                    <a:stretch/>
                  </p:blipFill>
                  <p:spPr>
                    <a:xfrm>
                      <a:off x="2082121" y="3269662"/>
                      <a:ext cx="210047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682" name="Google Shape;4682;p204" descr="Resultado de imagen para ekg png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r="13703"/>
                    <a:stretch/>
                  </p:blipFill>
                  <p:spPr>
                    <a:xfrm>
                      <a:off x="2284527" y="3269661"/>
                      <a:ext cx="210047" cy="3247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4683" name="Google Shape;4683;p204" descr="Resultado de imagen para ekg 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6561" r="13050"/>
                  <a:stretch/>
                </p:blipFill>
                <p:spPr>
                  <a:xfrm>
                    <a:off x="1655593" y="3465721"/>
                    <a:ext cx="218103" cy="5775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84" name="Google Shape;4684;p204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6173588" y="2863979"/>
                  <a:ext cx="251949" cy="5709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685" name="Google Shape;4685;p204"/>
            <p:cNvSpPr txBox="1"/>
            <p:nvPr/>
          </p:nvSpPr>
          <p:spPr>
            <a:xfrm>
              <a:off x="5448404" y="3429332"/>
              <a:ext cx="10665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D41F1F"/>
                  </a:solidFill>
                </a:rPr>
                <a:t>QT </a:t>
              </a:r>
              <a:endParaRPr sz="1200" b="1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D41F1F"/>
                  </a:solidFill>
                </a:rPr>
                <a:t>prolong-</a:t>
              </a:r>
              <a:endParaRPr sz="1200" b="1" i="0" u="none" strike="noStrike" cap="none">
                <a:solidFill>
                  <a:srgbClr val="D41F1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D41F1F"/>
                  </a:solidFill>
                </a:rPr>
                <a:t>ation</a:t>
              </a:r>
              <a:endParaRPr sz="1200" b="1" i="0" u="none" strike="noStrike" cap="none">
                <a:solidFill>
                  <a:srgbClr val="D41F1F"/>
                </a:solidFill>
              </a:endParaRPr>
            </a:p>
          </p:txBody>
        </p:sp>
        <p:sp>
          <p:nvSpPr>
            <p:cNvPr id="4686" name="Google Shape;4686;p204"/>
            <p:cNvSpPr txBox="1"/>
            <p:nvPr/>
          </p:nvSpPr>
          <p:spPr>
            <a:xfrm>
              <a:off x="6400227" y="4115447"/>
              <a:ext cx="11451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000000"/>
                  </a:solidFill>
                </a:rPr>
                <a:t>DRESS syndrome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</p:grpSp>
      <p:grpSp>
        <p:nvGrpSpPr>
          <p:cNvPr id="4687" name="Google Shape;4687;p204"/>
          <p:cNvGrpSpPr/>
          <p:nvPr/>
        </p:nvGrpSpPr>
        <p:grpSpPr>
          <a:xfrm>
            <a:off x="5888026" y="1752865"/>
            <a:ext cx="1529557" cy="2131525"/>
            <a:chOff x="4739991" y="1807063"/>
            <a:chExt cx="1229647" cy="1713582"/>
          </a:xfrm>
        </p:grpSpPr>
        <p:pic>
          <p:nvPicPr>
            <p:cNvPr id="4688" name="Google Shape;4688;p204"/>
            <p:cNvPicPr preferRelativeResize="0"/>
            <p:nvPr/>
          </p:nvPicPr>
          <p:blipFill rotWithShape="1">
            <a:blip r:embed="rId7">
              <a:alphaModFix/>
            </a:blip>
            <a:srcRect l="47445"/>
            <a:stretch/>
          </p:blipFill>
          <p:spPr>
            <a:xfrm rot="10800000">
              <a:off x="4739991" y="2029954"/>
              <a:ext cx="1039128" cy="1490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9" name="Google Shape;4689;p204"/>
            <p:cNvSpPr txBox="1"/>
            <p:nvPr/>
          </p:nvSpPr>
          <p:spPr>
            <a:xfrm>
              <a:off x="4997638" y="1807063"/>
              <a:ext cx="9720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0000"/>
                  </a:solidFill>
                </a:rPr>
                <a:t>geode</a:t>
              </a:r>
              <a:endParaRPr sz="1200">
                <a:solidFill>
                  <a:srgbClr val="000000"/>
                </a:solidFill>
              </a:endParaRPr>
            </a:p>
          </p:txBody>
        </p:sp>
      </p:grpSp>
      <p:sp>
        <p:nvSpPr>
          <p:cNvPr id="4690" name="Google Shape;4690;p204"/>
          <p:cNvSpPr txBox="1"/>
          <p:nvPr/>
        </p:nvSpPr>
        <p:spPr>
          <a:xfrm>
            <a:off x="152400" y="133955"/>
            <a:ext cx="3550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Ziprasidone (GEODON)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 PRAY si dohn / GEE o don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“Geode Don’s Zipper”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1" name="Google Shape;4691;p204" descr="Resultado de imagen para ziprasidon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74975" y="1288577"/>
            <a:ext cx="1477167" cy="6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692" name="Google Shape;4692;p204"/>
          <p:cNvSpPr txBox="1"/>
          <p:nvPr/>
        </p:nvSpPr>
        <p:spPr>
          <a:xfrm>
            <a:off x="208630" y="1092300"/>
            <a:ext cx="27750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3" name="Google Shape;4693;p204"/>
          <p:cNvSpPr txBox="1"/>
          <p:nvPr/>
        </p:nvSpPr>
        <p:spPr>
          <a:xfrm>
            <a:off x="8132928" y="3375062"/>
            <a:ext cx="7329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1600"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4" name="Google Shape;4694;p2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7451688" y="3990513"/>
            <a:ext cx="911200" cy="323325"/>
          </a:xfrm>
          <a:prstGeom prst="rect">
            <a:avLst/>
          </a:prstGeom>
          <a:noFill/>
          <a:ln>
            <a:noFill/>
          </a:ln>
          <a:effectLst>
            <a:outerShdw blurRad="14288" dist="9525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95" name="Google Shape;4695;p204"/>
          <p:cNvSpPr txBox="1"/>
          <p:nvPr/>
        </p:nvSpPr>
        <p:spPr>
          <a:xfrm>
            <a:off x="208625" y="2056675"/>
            <a:ext cx="32325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mania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Schizophrenia-associated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agitation (IM)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off-label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maintenance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Impulse control disorders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Delirium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Agitation of any type (IM)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5" name="Google Shape;4785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700" y="652575"/>
            <a:ext cx="3783063" cy="33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6" name="Google Shape;4786;p207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Ziprasidone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GEODON</a:t>
            </a:r>
            <a:endParaRPr b="1"/>
          </a:p>
        </p:txBody>
      </p:sp>
      <p:pic>
        <p:nvPicPr>
          <p:cNvPr id="4787" name="Google Shape;4787;p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250" y="4338975"/>
            <a:ext cx="6263996" cy="61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8" name="Google Shape;4788;p207"/>
          <p:cNvCxnSpPr/>
          <p:nvPr/>
        </p:nvCxnSpPr>
        <p:spPr>
          <a:xfrm>
            <a:off x="3661788" y="1293875"/>
            <a:ext cx="1640100" cy="1789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9" name="Google Shape;4789;p207"/>
          <p:cNvCxnSpPr/>
          <p:nvPr/>
        </p:nvCxnSpPr>
        <p:spPr>
          <a:xfrm rot="10800000" flipH="1">
            <a:off x="1795900" y="1282050"/>
            <a:ext cx="1863600" cy="30999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90" name="Google Shape;4790;p207"/>
          <p:cNvCxnSpPr/>
          <p:nvPr/>
        </p:nvCxnSpPr>
        <p:spPr>
          <a:xfrm rot="10800000" flipH="1">
            <a:off x="2887200" y="3079475"/>
            <a:ext cx="2398200" cy="1350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91" name="Google Shape;4791;p207"/>
          <p:cNvSpPr/>
          <p:nvPr/>
        </p:nvSpPr>
        <p:spPr>
          <a:xfrm>
            <a:off x="4522600" y="4497525"/>
            <a:ext cx="3319500" cy="41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2" name="Google Shape;4792;p207"/>
          <p:cNvGrpSpPr/>
          <p:nvPr/>
        </p:nvGrpSpPr>
        <p:grpSpPr>
          <a:xfrm>
            <a:off x="7875904" y="71526"/>
            <a:ext cx="740343" cy="1426828"/>
            <a:chOff x="5524525" y="1529035"/>
            <a:chExt cx="1666688" cy="3212129"/>
          </a:xfrm>
        </p:grpSpPr>
        <p:grpSp>
          <p:nvGrpSpPr>
            <p:cNvPr id="4793" name="Google Shape;4793;p207"/>
            <p:cNvGrpSpPr/>
            <p:nvPr/>
          </p:nvGrpSpPr>
          <p:grpSpPr>
            <a:xfrm>
              <a:off x="5524525" y="1529035"/>
              <a:ext cx="1666688" cy="3212129"/>
              <a:chOff x="2272368" y="1374425"/>
              <a:chExt cx="2661591" cy="5129557"/>
            </a:xfrm>
          </p:grpSpPr>
          <p:pic>
            <p:nvPicPr>
              <p:cNvPr id="4794" name="Google Shape;4794;p207"/>
              <p:cNvPicPr preferRelativeResize="0"/>
              <p:nvPr/>
            </p:nvPicPr>
            <p:blipFill rotWithShape="1">
              <a:blip r:embed="rId5">
                <a:alphaModFix amt="84000"/>
              </a:blip>
              <a:srcRect/>
              <a:stretch/>
            </p:blipFill>
            <p:spPr>
              <a:xfrm>
                <a:off x="2272368" y="2671992"/>
                <a:ext cx="2661591" cy="38319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95" name="Google Shape;4795;p207"/>
              <p:cNvPicPr preferRelativeResize="0"/>
              <p:nvPr/>
            </p:nvPicPr>
            <p:blipFill rotWithShape="1">
              <a:blip r:embed="rId6">
                <a:alphaModFix/>
              </a:blip>
              <a:srcRect r="52426"/>
              <a:stretch/>
            </p:blipFill>
            <p:spPr>
              <a:xfrm>
                <a:off x="3034375" y="1374425"/>
                <a:ext cx="1080425" cy="171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96" name="Google Shape;4796;p207"/>
            <p:cNvGrpSpPr/>
            <p:nvPr/>
          </p:nvGrpSpPr>
          <p:grpSpPr>
            <a:xfrm>
              <a:off x="5694743" y="2341825"/>
              <a:ext cx="1239950" cy="2365386"/>
              <a:chOff x="5694743" y="2341825"/>
              <a:chExt cx="1239950" cy="2365386"/>
            </a:xfrm>
          </p:grpSpPr>
          <p:grpSp>
            <p:nvGrpSpPr>
              <p:cNvPr id="4797" name="Google Shape;4797;p207"/>
              <p:cNvGrpSpPr/>
              <p:nvPr/>
            </p:nvGrpSpPr>
            <p:grpSpPr>
              <a:xfrm rot="-7765823">
                <a:off x="5672833" y="2621234"/>
                <a:ext cx="753666" cy="299284"/>
                <a:chOff x="1043330" y="3457140"/>
                <a:chExt cx="1041750" cy="577615"/>
              </a:xfrm>
            </p:grpSpPr>
            <p:grpSp>
              <p:nvGrpSpPr>
                <p:cNvPr id="4798" name="Google Shape;4798;p207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799" name="Google Shape;4799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00" name="Google Shape;4800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01" name="Google Shape;4801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802" name="Google Shape;4802;p207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3" name="Google Shape;4803;p207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04" name="Google Shape;4804;p207"/>
              <p:cNvGrpSpPr/>
              <p:nvPr/>
            </p:nvGrpSpPr>
            <p:grpSpPr>
              <a:xfrm rot="-2721841">
                <a:off x="6186620" y="2565464"/>
                <a:ext cx="753659" cy="299267"/>
                <a:chOff x="1043330" y="3457140"/>
                <a:chExt cx="1041750" cy="577615"/>
              </a:xfrm>
            </p:grpSpPr>
            <p:grpSp>
              <p:nvGrpSpPr>
                <p:cNvPr id="4805" name="Google Shape;4805;p207"/>
                <p:cNvGrpSpPr/>
                <p:nvPr/>
              </p:nvGrpSpPr>
              <p:grpSpPr>
                <a:xfrm>
                  <a:off x="1192604" y="3457214"/>
                  <a:ext cx="693884" cy="577541"/>
                  <a:chOff x="2208316" y="3266500"/>
                  <a:chExt cx="390173" cy="324753"/>
                </a:xfrm>
              </p:grpSpPr>
              <p:pic>
                <p:nvPicPr>
                  <p:cNvPr id="4806" name="Google Shape;4806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0173" r="16386"/>
                  <a:stretch/>
                </p:blipFill>
                <p:spPr>
                  <a:xfrm>
                    <a:off x="2208316" y="3266501"/>
                    <a:ext cx="154411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07" name="Google Shape;4807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2355087" y="3266500"/>
                    <a:ext cx="243402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08" name="Google Shape;4808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802888" y="3457140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809" name="Google Shape;4809;p207"/>
                <p:cNvSpPr/>
                <p:nvPr/>
              </p:nvSpPr>
              <p:spPr>
                <a:xfrm rot="5400000">
                  <a:off x="2019229" y="3780373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0" name="Google Shape;4810;p207"/>
                <p:cNvSpPr/>
                <p:nvPr/>
              </p:nvSpPr>
              <p:spPr>
                <a:xfrm rot="-5400000">
                  <a:off x="1041380" y="3771924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11" name="Google Shape;4811;p207"/>
              <p:cNvGrpSpPr/>
              <p:nvPr/>
            </p:nvGrpSpPr>
            <p:grpSpPr>
              <a:xfrm rot="5400000">
                <a:off x="5977301" y="4200393"/>
                <a:ext cx="711278" cy="302359"/>
                <a:chOff x="1098078" y="3470082"/>
                <a:chExt cx="983107" cy="583591"/>
              </a:xfrm>
            </p:grpSpPr>
            <p:grpSp>
              <p:nvGrpSpPr>
                <p:cNvPr id="4812" name="Google Shape;4812;p207"/>
                <p:cNvGrpSpPr/>
                <p:nvPr/>
              </p:nvGrpSpPr>
              <p:grpSpPr>
                <a:xfrm>
                  <a:off x="1098078" y="3470082"/>
                  <a:ext cx="670153" cy="580581"/>
                  <a:chOff x="2155164" y="3273736"/>
                  <a:chExt cx="376829" cy="326462"/>
                </a:xfrm>
              </p:grpSpPr>
              <p:pic>
                <p:nvPicPr>
                  <p:cNvPr id="4813" name="Google Shape;4813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155164" y="3273736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14" name="Google Shape;4814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21154"/>
                  <a:stretch/>
                </p:blipFill>
                <p:spPr>
                  <a:xfrm>
                    <a:off x="2340081" y="3275447"/>
                    <a:ext cx="191912" cy="3247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15" name="Google Shape;4815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0"/>
                <a:stretch/>
              </p:blipFill>
              <p:spPr>
                <a:xfrm>
                  <a:off x="1768204" y="3476137"/>
                  <a:ext cx="274602" cy="57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816" name="Google Shape;4816;p207"/>
                <p:cNvSpPr/>
                <p:nvPr/>
              </p:nvSpPr>
              <p:spPr>
                <a:xfrm rot="5400000">
                  <a:off x="2015336" y="3798259"/>
                  <a:ext cx="67800" cy="639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41F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17" name="Google Shape;4817;p207"/>
              <p:cNvGrpSpPr/>
              <p:nvPr/>
            </p:nvGrpSpPr>
            <p:grpSpPr>
              <a:xfrm rot="5400000">
                <a:off x="6009943" y="3568381"/>
                <a:ext cx="655141" cy="300717"/>
                <a:chOff x="968179" y="3462836"/>
                <a:chExt cx="905517" cy="580423"/>
              </a:xfrm>
            </p:grpSpPr>
            <p:grpSp>
              <p:nvGrpSpPr>
                <p:cNvPr id="4818" name="Google Shape;4818;p207"/>
                <p:cNvGrpSpPr/>
                <p:nvPr/>
              </p:nvGrpSpPr>
              <p:grpSpPr>
                <a:xfrm>
                  <a:off x="968179" y="3462836"/>
                  <a:ext cx="733506" cy="577541"/>
                  <a:chOff x="2082121" y="3269661"/>
                  <a:chExt cx="412453" cy="324753"/>
                </a:xfrm>
              </p:grpSpPr>
              <p:pic>
                <p:nvPicPr>
                  <p:cNvPr id="4819" name="Google Shape;4819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-2683" r="16387"/>
                  <a:stretch/>
                </p:blipFill>
                <p:spPr>
                  <a:xfrm>
                    <a:off x="2082121" y="3269662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20" name="Google Shape;4820;p207" descr="Resultado de imagen para ekg 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r="13703"/>
                  <a:stretch/>
                </p:blipFill>
                <p:spPr>
                  <a:xfrm>
                    <a:off x="2284527" y="3269661"/>
                    <a:ext cx="210047" cy="324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821" name="Google Shape;4821;p207" descr="Resultado de imagen para ekg pn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6561" r="13050"/>
                <a:stretch/>
              </p:blipFill>
              <p:spPr>
                <a:xfrm>
                  <a:off x="1655593" y="3465721"/>
                  <a:ext cx="218103" cy="5775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822" name="Google Shape;4822;p20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173588" y="2863979"/>
                <a:ext cx="251949" cy="5709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23" name="Google Shape;4823;p207"/>
          <p:cNvSpPr txBox="1"/>
          <p:nvPr/>
        </p:nvSpPr>
        <p:spPr>
          <a:xfrm>
            <a:off x="3917550" y="512625"/>
            <a:ext cx="196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 anticholinergic effects</a:t>
            </a:r>
            <a:endParaRPr sz="1200"/>
          </a:p>
        </p:txBody>
      </p:sp>
      <p:cxnSp>
        <p:nvCxnSpPr>
          <p:cNvPr id="4824" name="Google Shape;4824;p207"/>
          <p:cNvCxnSpPr/>
          <p:nvPr/>
        </p:nvCxnSpPr>
        <p:spPr>
          <a:xfrm flipH="1">
            <a:off x="5441575" y="3782075"/>
            <a:ext cx="952200" cy="76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25" name="Google Shape;4825;p207"/>
          <p:cNvCxnSpPr/>
          <p:nvPr/>
        </p:nvCxnSpPr>
        <p:spPr>
          <a:xfrm>
            <a:off x="6400125" y="3782075"/>
            <a:ext cx="996900" cy="84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26" name="Google Shape;4826;p207"/>
          <p:cNvSpPr txBox="1"/>
          <p:nvPr/>
        </p:nvSpPr>
        <p:spPr>
          <a:xfrm>
            <a:off x="6286100" y="3227963"/>
            <a:ext cx="196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Weak NE and 5-HT reuptake inhibitor</a:t>
            </a:r>
            <a:endParaRPr sz="12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1" name="Google Shape;4831;p208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2" name="Google Shape;4832;p208"/>
          <p:cNvSpPr txBox="1"/>
          <p:nvPr/>
        </p:nvSpPr>
        <p:spPr>
          <a:xfrm>
            <a:off x="7543799" y="152400"/>
            <a:ext cx="1542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2009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$1,027–$1,116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4833" name="Google Shape;4833;p208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34" name="Google Shape;4834;p208"/>
          <p:cNvSpPr txBox="1"/>
          <p:nvPr/>
        </p:nvSpPr>
        <p:spPr>
          <a:xfrm>
            <a:off x="404676" y="2795800"/>
            <a:ext cx="1309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208"/>
          <p:cNvSpPr txBox="1"/>
          <p:nvPr/>
        </p:nvSpPr>
        <p:spPr>
          <a:xfrm>
            <a:off x="8466481" y="2857950"/>
            <a:ext cx="9351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1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2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4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6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u="sng">
                <a:solidFill>
                  <a:schemeClr val="dk1"/>
                </a:solidFill>
              </a:rPr>
              <a:t>8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10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12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mg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600"/>
          </a:p>
        </p:txBody>
      </p:sp>
      <p:grpSp>
        <p:nvGrpSpPr>
          <p:cNvPr id="4836" name="Google Shape;4836;p208"/>
          <p:cNvGrpSpPr/>
          <p:nvPr/>
        </p:nvGrpSpPr>
        <p:grpSpPr>
          <a:xfrm>
            <a:off x="2972667" y="956284"/>
            <a:ext cx="4446952" cy="3316957"/>
            <a:chOff x="295854" y="1210293"/>
            <a:chExt cx="3297458" cy="2459556"/>
          </a:xfrm>
        </p:grpSpPr>
        <p:grpSp>
          <p:nvGrpSpPr>
            <p:cNvPr id="4837" name="Google Shape;4837;p208"/>
            <p:cNvGrpSpPr/>
            <p:nvPr/>
          </p:nvGrpSpPr>
          <p:grpSpPr>
            <a:xfrm>
              <a:off x="1651863" y="2125956"/>
              <a:ext cx="1941449" cy="1245530"/>
              <a:chOff x="2278173" y="2485966"/>
              <a:chExt cx="1941449" cy="1245530"/>
            </a:xfrm>
          </p:grpSpPr>
          <p:pic>
            <p:nvPicPr>
              <p:cNvPr id="4838" name="Google Shape;4838;p208" descr="A close up of electronics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87401" y="2485966"/>
                <a:ext cx="568512" cy="9119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39" name="Google Shape;4839;p208" descr="A picture containing connector, cable, object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5185838" flipH="1">
                <a:off x="2461075" y="2671817"/>
                <a:ext cx="841574" cy="11572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40" name="Google Shape;4840;p208"/>
              <p:cNvSpPr txBox="1"/>
              <p:nvPr/>
            </p:nvSpPr>
            <p:spPr>
              <a:xfrm>
                <a:off x="3145922" y="3412596"/>
                <a:ext cx="1073700" cy="31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The </a:t>
                </a:r>
                <a:r>
                  <a:rPr lang="en" sz="1100" b="0" i="0" u="sng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fan</a:t>
                </a: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is </a:t>
                </a:r>
                <a:r>
                  <a:rPr lang="en" sz="1100" b="0" i="0" u="sng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nap</a:t>
                </a: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ping (unplugged</a:t>
                </a:r>
                <a:r>
                  <a:rPr lang="en" sz="1100"/>
                  <a:t>)</a:t>
                </a:r>
                <a:endParaRPr sz="1100"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so it is not restless from akathisia.</a:t>
                </a: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41" name="Google Shape;4841;p208"/>
            <p:cNvGrpSpPr/>
            <p:nvPr/>
          </p:nvGrpSpPr>
          <p:grpSpPr>
            <a:xfrm>
              <a:off x="295854" y="1210293"/>
              <a:ext cx="1834676" cy="2459556"/>
              <a:chOff x="6037246" y="1677165"/>
              <a:chExt cx="1944749" cy="2607119"/>
            </a:xfrm>
          </p:grpSpPr>
          <p:pic>
            <p:nvPicPr>
              <p:cNvPr id="4842" name="Google Shape;4842;p208" descr="A close up of a wheel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037246" y="1677165"/>
                <a:ext cx="1944749" cy="26071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43" name="Google Shape;4843;p208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154795" y="1918712"/>
                <a:ext cx="573709" cy="8327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44" name="Google Shape;4844;p208"/>
          <p:cNvSpPr txBox="1"/>
          <p:nvPr/>
        </p:nvSpPr>
        <p:spPr>
          <a:xfrm>
            <a:off x="141253" y="123057"/>
            <a:ext cx="3052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Iloperidone (FANAPT)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300" b="0" i="0" u="none" strike="noStrike" cap="non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eye loe PER i dohn / fan APT</a:t>
            </a: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“Fan Napped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(with)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Eye Op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5" name="Google Shape;4845;p208" descr="Resultado de imagen para iloperidone chemica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9974" y="1407674"/>
            <a:ext cx="1310550" cy="598511"/>
          </a:xfrm>
          <a:prstGeom prst="rect">
            <a:avLst/>
          </a:prstGeom>
          <a:noFill/>
          <a:ln>
            <a:noFill/>
          </a:ln>
        </p:spPr>
      </p:pic>
      <p:sp>
        <p:nvSpPr>
          <p:cNvPr id="4846" name="Google Shape;4846;p208"/>
          <p:cNvSpPr txBox="1"/>
          <p:nvPr/>
        </p:nvSpPr>
        <p:spPr>
          <a:xfrm>
            <a:off x="259924" y="1200675"/>
            <a:ext cx="2636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Antipsychotic (SGA)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D2 antagonist - ⇩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❖ 5-HT2A antagonist - ⇧ 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7" name="Google Shape;4847;p208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6025" y="3724775"/>
            <a:ext cx="486000" cy="4860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4848" name="Google Shape;4848;p208"/>
          <p:cNvSpPr txBox="1"/>
          <p:nvPr/>
        </p:nvSpPr>
        <p:spPr>
          <a:xfrm>
            <a:off x="220750" y="2064088"/>
            <a:ext cx="2973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p209"/>
          <p:cNvSpPr txBox="1"/>
          <p:nvPr/>
        </p:nvSpPr>
        <p:spPr>
          <a:xfrm>
            <a:off x="300600" y="36975"/>
            <a:ext cx="162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Iloperidone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FANAPT</a:t>
            </a:r>
            <a:endParaRPr b="1"/>
          </a:p>
        </p:txBody>
      </p:sp>
      <p:pic>
        <p:nvPicPr>
          <p:cNvPr id="4854" name="Google Shape;4854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725" y="4018354"/>
            <a:ext cx="5463924" cy="98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5" name="Google Shape;4855;p209"/>
          <p:cNvCxnSpPr/>
          <p:nvPr/>
        </p:nvCxnSpPr>
        <p:spPr>
          <a:xfrm>
            <a:off x="3701680" y="1224705"/>
            <a:ext cx="1478400" cy="19449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56" name="Google Shape;4856;p209"/>
          <p:cNvGrpSpPr/>
          <p:nvPr/>
        </p:nvGrpSpPr>
        <p:grpSpPr>
          <a:xfrm>
            <a:off x="3127320" y="684357"/>
            <a:ext cx="3175699" cy="3064645"/>
            <a:chOff x="3127320" y="684357"/>
            <a:chExt cx="3175699" cy="3064645"/>
          </a:xfrm>
        </p:grpSpPr>
        <p:pic>
          <p:nvPicPr>
            <p:cNvPr id="4857" name="Google Shape;4857;p2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27320" y="684357"/>
              <a:ext cx="3175699" cy="3064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8" name="Google Shape;4858;p20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576887">
              <a:off x="3222499" y="912225"/>
              <a:ext cx="477050" cy="1459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859" name="Google Shape;4859;p209"/>
          <p:cNvCxnSpPr/>
          <p:nvPr/>
        </p:nvCxnSpPr>
        <p:spPr>
          <a:xfrm>
            <a:off x="3701663" y="1272375"/>
            <a:ext cx="1512000" cy="1864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60" name="Google Shape;4860;p209"/>
          <p:cNvCxnSpPr/>
          <p:nvPr/>
        </p:nvCxnSpPr>
        <p:spPr>
          <a:xfrm rot="10800000" flipH="1">
            <a:off x="2986400" y="1272350"/>
            <a:ext cx="715200" cy="2974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61" name="Google Shape;4861;p209"/>
          <p:cNvCxnSpPr/>
          <p:nvPr/>
        </p:nvCxnSpPr>
        <p:spPr>
          <a:xfrm rot="10800000" flipH="1">
            <a:off x="3423275" y="3136975"/>
            <a:ext cx="1790400" cy="1145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62" name="Google Shape;4862;p209"/>
          <p:cNvSpPr/>
          <p:nvPr/>
        </p:nvSpPr>
        <p:spPr>
          <a:xfrm>
            <a:off x="3701600" y="4404425"/>
            <a:ext cx="3917100" cy="4797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3" name="Google Shape;4863;p209"/>
          <p:cNvGrpSpPr/>
          <p:nvPr/>
        </p:nvGrpSpPr>
        <p:grpSpPr>
          <a:xfrm>
            <a:off x="7484062" y="152081"/>
            <a:ext cx="1323018" cy="1072612"/>
            <a:chOff x="295854" y="1210293"/>
            <a:chExt cx="3033749" cy="2459556"/>
          </a:xfrm>
        </p:grpSpPr>
        <p:grpSp>
          <p:nvGrpSpPr>
            <p:cNvPr id="4864" name="Google Shape;4864;p209"/>
            <p:cNvGrpSpPr/>
            <p:nvPr/>
          </p:nvGrpSpPr>
          <p:grpSpPr>
            <a:xfrm>
              <a:off x="1651863" y="2125956"/>
              <a:ext cx="1677740" cy="1220460"/>
              <a:chOff x="2278173" y="2485966"/>
              <a:chExt cx="1677740" cy="1220460"/>
            </a:xfrm>
          </p:grpSpPr>
          <p:pic>
            <p:nvPicPr>
              <p:cNvPr id="4865" name="Google Shape;4865;p209" descr="A close up of electronics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87401" y="2485966"/>
                <a:ext cx="568512" cy="9119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66" name="Google Shape;4866;p209" descr="A picture containing connector, cable, object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5185838" flipH="1">
                <a:off x="2461075" y="2671817"/>
                <a:ext cx="841574" cy="1157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67" name="Google Shape;4867;p209"/>
            <p:cNvGrpSpPr/>
            <p:nvPr/>
          </p:nvGrpSpPr>
          <p:grpSpPr>
            <a:xfrm>
              <a:off x="295854" y="1210293"/>
              <a:ext cx="1834676" cy="2459556"/>
              <a:chOff x="6037246" y="1677165"/>
              <a:chExt cx="1944749" cy="2607119"/>
            </a:xfrm>
          </p:grpSpPr>
          <p:pic>
            <p:nvPicPr>
              <p:cNvPr id="4868" name="Google Shape;4868;p209" descr="A close up of a wheel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037246" y="1677165"/>
                <a:ext cx="1944749" cy="26071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69" name="Google Shape;4869;p209" descr="clipped result 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154795" y="1918712"/>
                <a:ext cx="573709" cy="8327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70" name="Google Shape;4870;p209"/>
          <p:cNvSpPr txBox="1"/>
          <p:nvPr/>
        </p:nvSpPr>
        <p:spPr>
          <a:xfrm>
            <a:off x="118400" y="3749000"/>
            <a:ext cx="2090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Extremely high affinity for α-1 adrenergic receptors, approximately 50 times higher than its affinity for D2 and 5HT2A receptors</a:t>
            </a:r>
            <a:endParaRPr sz="1200"/>
          </a:p>
        </p:txBody>
      </p:sp>
      <p:sp>
        <p:nvSpPr>
          <p:cNvPr id="4871" name="Google Shape;4871;p209"/>
          <p:cNvSpPr/>
          <p:nvPr/>
        </p:nvSpPr>
        <p:spPr>
          <a:xfrm rot="-5400000">
            <a:off x="818925" y="2988675"/>
            <a:ext cx="1150800" cy="26712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2" name="Google Shape;4872;p209"/>
          <p:cNvSpPr/>
          <p:nvPr/>
        </p:nvSpPr>
        <p:spPr>
          <a:xfrm rot="-2700000">
            <a:off x="5319323" y="718557"/>
            <a:ext cx="1150604" cy="64233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3" name="Google Shape;4873;p209"/>
          <p:cNvSpPr txBox="1"/>
          <p:nvPr/>
        </p:nvSpPr>
        <p:spPr>
          <a:xfrm>
            <a:off x="5701900" y="1119575"/>
            <a:ext cx="220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hypotension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counters akathisia</a:t>
            </a:r>
            <a:endParaRPr sz="12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2" name="Google Shape;4902;p211"/>
          <p:cNvSpPr txBox="1"/>
          <p:nvPr/>
        </p:nvSpPr>
        <p:spPr>
          <a:xfrm>
            <a:off x="134442" y="138225"/>
            <a:ext cx="2665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Lurasidone (LATUDA)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 RAS i dohn / la TUDE a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“Lured 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(to the) </a:t>
            </a: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Latitude”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3" name="Google Shape;4903;p211"/>
          <p:cNvSpPr txBox="1"/>
          <p:nvPr/>
        </p:nvSpPr>
        <p:spPr>
          <a:xfrm>
            <a:off x="1180925" y="2547575"/>
            <a:ext cx="26655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4" name="Google Shape;4904;p211"/>
          <p:cNvSpPr txBox="1"/>
          <p:nvPr/>
        </p:nvSpPr>
        <p:spPr>
          <a:xfrm>
            <a:off x="7543795" y="152400"/>
            <a:ext cx="21126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#227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2010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$1,212–$1,490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600"/>
          </a:p>
        </p:txBody>
      </p:sp>
      <p:cxnSp>
        <p:nvCxnSpPr>
          <p:cNvPr id="4905" name="Google Shape;4905;p211"/>
          <p:cNvCxnSpPr/>
          <p:nvPr/>
        </p:nvCxnSpPr>
        <p:spPr>
          <a:xfrm>
            <a:off x="7496275" y="1200"/>
            <a:ext cx="0" cy="514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06" name="Google Shape;4906;p211"/>
          <p:cNvSpPr txBox="1"/>
          <p:nvPr/>
        </p:nvSpPr>
        <p:spPr>
          <a:xfrm>
            <a:off x="147575" y="1985400"/>
            <a:ext cx="473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FDA-approved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Schizophrenia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I </a:t>
            </a:r>
            <a:r>
              <a:rPr lang="en"/>
              <a:t>d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epressive </a:t>
            </a:r>
            <a:r>
              <a:rPr lang="en"/>
              <a:t>e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pisode</a:t>
            </a:r>
            <a:r>
              <a:rPr lang="en"/>
              <a:t> -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monotherapy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Bipolar depression as adjunct to lithium or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valproate (Depakote, Depakene)</a:t>
            </a:r>
            <a:r>
              <a:rPr lang="en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—but    </a:t>
            </a:r>
            <a:endParaRPr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     </a:t>
            </a:r>
            <a:r>
              <a:rPr lang="en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contraindicated with carbamazepine (Tegretol) </a:t>
            </a:r>
            <a:endParaRPr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Used off-label for: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 ❖ Bipolar maintenance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7" name="Google Shape;4907;p211" descr="Resultado de imagen para lurasidone chemic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8">
            <a:off x="7610106" y="1324673"/>
            <a:ext cx="1357235" cy="109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908" name="Google Shape;4908;p211"/>
          <p:cNvSpPr txBox="1"/>
          <p:nvPr/>
        </p:nvSpPr>
        <p:spPr>
          <a:xfrm>
            <a:off x="169200" y="1063525"/>
            <a:ext cx="2821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❖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Antipsychotic (SGA)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D2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⇩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5-HT</a:t>
            </a:r>
            <a:r>
              <a:rPr lang="en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2A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antagonist - </a:t>
            </a:r>
            <a:r>
              <a:rPr lang="en" sz="1500" b="1" i="0" u="none" strike="noStrike" cap="none">
                <a:solidFill>
                  <a:srgbClr val="000000"/>
                </a:solidFill>
              </a:rPr>
              <a:t>⇧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9" name="Google Shape;4909;p211"/>
          <p:cNvSpPr txBox="1"/>
          <p:nvPr/>
        </p:nvSpPr>
        <p:spPr>
          <a:xfrm>
            <a:off x="783063" y="2062958"/>
            <a:ext cx="11811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0" name="Google Shape;4910;p211"/>
          <p:cNvSpPr txBox="1"/>
          <p:nvPr/>
        </p:nvSpPr>
        <p:spPr>
          <a:xfrm>
            <a:off x="8291757" y="3090252"/>
            <a:ext cx="6756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1" name="Google Shape;4911;p211" descr="clipped result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502" y="3793478"/>
            <a:ext cx="373825" cy="377166"/>
          </a:xfrm>
          <a:prstGeom prst="rect">
            <a:avLst/>
          </a:prstGeom>
          <a:noFill/>
          <a:ln>
            <a:noFill/>
          </a:ln>
          <a:effectLst>
            <a:outerShdw blurRad="28575" dist="1905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912" name="Google Shape;4912;p211"/>
          <p:cNvGrpSpPr/>
          <p:nvPr/>
        </p:nvGrpSpPr>
        <p:grpSpPr>
          <a:xfrm>
            <a:off x="5014451" y="359614"/>
            <a:ext cx="2060396" cy="4746788"/>
            <a:chOff x="5553603" y="1030599"/>
            <a:chExt cx="2348833" cy="5411295"/>
          </a:xfrm>
        </p:grpSpPr>
        <p:pic>
          <p:nvPicPr>
            <p:cNvPr id="4913" name="Google Shape;4913;p21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78601" flipH="1">
              <a:off x="5636185" y="1222565"/>
              <a:ext cx="1468524" cy="707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14" name="Google Shape;4914;p211"/>
            <p:cNvCxnSpPr/>
            <p:nvPr/>
          </p:nvCxnSpPr>
          <p:spPr>
            <a:xfrm rot="10800000">
              <a:off x="6679178" y="1221865"/>
              <a:ext cx="5700" cy="4010100"/>
            </a:xfrm>
            <a:prstGeom prst="straightConnector1">
              <a:avLst/>
            </a:prstGeom>
            <a:noFill/>
            <a:ln w="9525" cap="flat" cmpd="sng">
              <a:solidFill>
                <a:srgbClr val="9F5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915" name="Google Shape;4915;p211" descr="clipped result 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225273">
              <a:off x="5843006" y="4217571"/>
              <a:ext cx="1770028" cy="19776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5118</Words>
  <Application>Microsoft Office PowerPoint</Application>
  <PresentationFormat>On-screen Show (16:9)</PresentationFormat>
  <Paragraphs>1666</Paragraphs>
  <Slides>124</Slides>
  <Notes>124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0" baseType="lpstr">
      <vt:lpstr>Oswald</vt:lpstr>
      <vt:lpstr>Times New Roman</vt:lpstr>
      <vt:lpstr>Arial</vt:lpstr>
      <vt:lpstr>Roboto</vt:lpstr>
      <vt:lpstr>Impact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Differentiates 2nd-gen (SGAs) from 1st-gen antipsychotics (FGAs)?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Jason Cafer</cp:lastModifiedBy>
  <cp:revision>3</cp:revision>
  <dcterms:modified xsi:type="dcterms:W3CDTF">2023-07-17T02:34:34Z</dcterms:modified>
</cp:coreProperties>
</file>